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  <p:sldMasterId id="2147484541" r:id="rId2"/>
  </p:sldMasterIdLst>
  <p:notesMasterIdLst>
    <p:notesMasterId r:id="rId22"/>
  </p:notesMasterIdLst>
  <p:handoutMasterIdLst>
    <p:handoutMasterId r:id="rId23"/>
  </p:handoutMasterIdLst>
  <p:sldIdLst>
    <p:sldId id="658" r:id="rId3"/>
    <p:sldId id="332" r:id="rId4"/>
    <p:sldId id="333" r:id="rId5"/>
    <p:sldId id="334" r:id="rId6"/>
    <p:sldId id="335" r:id="rId7"/>
    <p:sldId id="339" r:id="rId8"/>
    <p:sldId id="735" r:id="rId9"/>
    <p:sldId id="341" r:id="rId10"/>
    <p:sldId id="342" r:id="rId11"/>
    <p:sldId id="517" r:id="rId12"/>
    <p:sldId id="595" r:id="rId13"/>
    <p:sldId id="596" r:id="rId14"/>
    <p:sldId id="659" r:id="rId15"/>
    <p:sldId id="660" r:id="rId16"/>
    <p:sldId id="598" r:id="rId17"/>
    <p:sldId id="602" r:id="rId18"/>
    <p:sldId id="603" r:id="rId19"/>
    <p:sldId id="604" r:id="rId20"/>
    <p:sldId id="734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26AC"/>
    <a:srgbClr val="1E5627"/>
    <a:srgbClr val="349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9" autoAdjust="0"/>
  </p:normalViewPr>
  <p:slideViewPr>
    <p:cSldViewPr>
      <p:cViewPr varScale="1">
        <p:scale>
          <a:sx n="82" d="100"/>
          <a:sy n="82" d="100"/>
        </p:scale>
        <p:origin x="14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4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80AC1C-5564-48F4-86E8-BA5DBC692F22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42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4" y="8829429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3037F5-AADC-458B-A879-90BC6C7232C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2A06DA-9A49-4E7C-B560-7B659AF0A391}" type="datetimeFigureOut">
              <a:rPr lang="en-US"/>
              <a:pPr>
                <a:defRPr/>
              </a:pPr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6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431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44" y="8829431"/>
            <a:ext cx="3037840" cy="46697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2C1C94-131D-4905-B855-779D323F9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EA5DB-6A45-415C-A274-CFC502013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9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B2B4C-25F2-4E9D-B26C-4A182D6B7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1DA10-3D94-44FB-9E67-846FBD504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41820-E585-4871-9A53-0AB618AAF569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8F2B-891E-46A3-ABFE-F351732E340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7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C2F55-7E80-4974-9409-018182A4F3F8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BBDD-9D47-42B0-9DF1-EB7CBAD61E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2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66FA-715D-41E2-A59D-A2C0291FDF3D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3DA8-2B7B-48CE-ADD6-B5655690AA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2219-4FEE-4C79-8C18-6F4FB25CE6E6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0D9F8-1C7E-4D6B-ACDD-F0F0EA949B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22D3B-2C91-4DC3-BDA7-EECA87A0F7C6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0ED0-E751-494A-9668-FBD5E0771F0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8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71F0-D769-4631-85BC-D79F86C00306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D874-5AD0-4AA9-9CA0-DFA01D2136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9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7876C-935F-40BC-92FE-B9C91CAD880E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BD6D-43F8-48D8-927C-DB03B0DD218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97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FC6CE-E5A5-4EE1-B11D-908B6782C2BE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9263-311C-4897-A67F-12D1C8CE94E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9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1426A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 sz="2400" b="1">
                <a:solidFill>
                  <a:srgbClr val="1426AC"/>
                </a:solidFill>
                <a:latin typeface="+mn-lt"/>
              </a:defRPr>
            </a:lvl1pPr>
            <a:lvl2pPr>
              <a:defRPr sz="2000" b="1">
                <a:latin typeface="+mn-lt"/>
              </a:defRPr>
            </a:lvl2pPr>
            <a:lvl3pPr>
              <a:defRPr sz="18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B4F7-6C24-4F49-A98B-9E453EF6E8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93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D43FC-5B72-4CF1-95EA-E2D7A047BF65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5FC56-7A4B-4BB6-B2E1-66C7E9999F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9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82BE-8F3C-4CDF-8841-AC89A3848B7A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0E43-FA90-4A7D-9549-B5F8CBECD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E58DC-9BB6-4100-804E-DEA193C72688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9793-F0C7-422F-A5C6-B58F925E63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FEFC-0BF9-4474-9860-557A1C959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1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000E-5009-4B4E-80F6-9E170ED43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C7AA-916D-449A-B1A1-A960B0337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9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FA428-4226-4713-B8D9-232E05048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11B73-463B-497B-BFAC-FEE91624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1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26795-E440-40AF-9C4B-4FA9E594A8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3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 b="1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E04E9-B5D8-4F94-9A4A-56A050F5B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5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15-441 Networks Fall 2002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4A66AC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CF13FDCD-85DA-4B7D-B7AA-E43C5A10D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46B9B-AC50-4D6E-8573-227059DD1CBC}" type="datetimeFigureOut">
              <a:rPr lang="en-US"/>
              <a:pPr>
                <a:defRPr/>
              </a:pPr>
              <a:t>9/25/2020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DFCF3-D534-4F72-8794-1EE0D6FF48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426A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426AC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1426A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3BC0091C-738F-4067-8469-2ADEB6E35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ODBC and JDBC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0CBEDD2F-8AA3-4DAE-A991-234A54616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API (application-program interface) for a program to interact with a database server</a:t>
            </a:r>
          </a:p>
          <a:p>
            <a:pPr algn="just"/>
            <a:r>
              <a:rPr lang="en-US" altLang="en-US" dirty="0"/>
              <a:t>Application makes calls to</a:t>
            </a:r>
          </a:p>
          <a:p>
            <a:pPr lvl="1" algn="just"/>
            <a:r>
              <a:rPr lang="en-US" altLang="en-US" dirty="0"/>
              <a:t>Connect with the database server</a:t>
            </a:r>
          </a:p>
          <a:p>
            <a:pPr lvl="1" algn="just"/>
            <a:r>
              <a:rPr lang="en-US" altLang="en-US" dirty="0"/>
              <a:t>Send SQL commands to the database server</a:t>
            </a:r>
          </a:p>
          <a:p>
            <a:pPr lvl="1" algn="just"/>
            <a:r>
              <a:rPr lang="en-US" altLang="en-US" dirty="0"/>
              <a:t>Fetch tuples of result one-by-one into program variables</a:t>
            </a:r>
          </a:p>
          <a:p>
            <a:pPr algn="just"/>
            <a:r>
              <a:rPr lang="en-US" altLang="en-US" dirty="0"/>
              <a:t>ODBC (Open Database Connectivity) works with C, C++, C#, and Visual Basic</a:t>
            </a:r>
          </a:p>
          <a:p>
            <a:pPr algn="just"/>
            <a:r>
              <a:rPr lang="en-US" altLang="en-US" dirty="0"/>
              <a:t>JDBC (Java Database Connectivity) works with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09ACCD87-E593-4337-AA2B-9A464376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578" y="61357"/>
            <a:ext cx="8077200" cy="1057275"/>
          </a:xfrm>
        </p:spPr>
        <p:txBody>
          <a:bodyPr/>
          <a:lstStyle/>
          <a:p>
            <a:r>
              <a:rPr lang="en-US" altLang="en-US" sz="2800" dirty="0"/>
              <a:t>Procedural Extensions and Stored Procedures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1E2F0811-6909-4A56-87FE-95C9C70A4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21625" cy="4346575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1426AC"/>
                </a:solidFill>
              </a:rPr>
              <a:t>SQL provides a module language 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Permits definition of procedures in SQL, with if-then-else statements, for and while loops, etc.</a:t>
            </a:r>
          </a:p>
          <a:p>
            <a:pPr algn="just"/>
            <a:r>
              <a:rPr lang="en-US" altLang="en-US" sz="2400" b="1" dirty="0">
                <a:solidFill>
                  <a:srgbClr val="1426AC"/>
                </a:solidFill>
              </a:rPr>
              <a:t>Stored Procedures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Can store procedures in the database 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then execute them using the call statement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permit external applications to operate on the database without knowing about internal details</a:t>
            </a:r>
          </a:p>
          <a:p>
            <a:pPr algn="just"/>
            <a:endParaRPr lang="en-US" altLang="en-US" sz="2400" b="1" dirty="0">
              <a:solidFill>
                <a:srgbClr val="1426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AEFE5619-740C-40E1-9D67-49DF42443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0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Functions and Procedures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3C467FB-6729-4752-B5EB-0D7CDEA6C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en-US" dirty="0"/>
              <a:t>SQL:1999 supports functions and procedures</a:t>
            </a:r>
          </a:p>
          <a:p>
            <a:pPr lvl="1"/>
            <a:r>
              <a:rPr lang="en-US" altLang="en-US" dirty="0"/>
              <a:t>Functions/procedures can be written in SQL itself, or in an external programming language</a:t>
            </a:r>
          </a:p>
          <a:p>
            <a:pPr lvl="1"/>
            <a:r>
              <a:rPr lang="en-US" altLang="en-US" dirty="0"/>
              <a:t>Functions are particularly useful with specialized data types such as images and geometric objects</a:t>
            </a:r>
          </a:p>
          <a:p>
            <a:pPr lvl="2"/>
            <a:r>
              <a:rPr lang="en-US" altLang="en-US" dirty="0"/>
              <a:t>Example: functions to check if polygons overlap, or to compare images for similarity</a:t>
            </a:r>
          </a:p>
          <a:p>
            <a:pPr lvl="1"/>
            <a:r>
              <a:rPr lang="en-US" altLang="en-US" dirty="0"/>
              <a:t>Some database systems support </a:t>
            </a:r>
            <a:r>
              <a:rPr lang="en-US" altLang="en-US" b="1" dirty="0">
                <a:solidFill>
                  <a:schemeClr val="tx2"/>
                </a:solidFill>
              </a:rPr>
              <a:t>table-valued functions</a:t>
            </a:r>
            <a:r>
              <a:rPr lang="en-US" altLang="en-US" dirty="0"/>
              <a:t>, which can return a relation as a result</a:t>
            </a:r>
          </a:p>
          <a:p>
            <a:r>
              <a:rPr lang="en-US" altLang="en-US" dirty="0"/>
              <a:t>SQL:1999 also supports a rich set of imperative constructs, including</a:t>
            </a:r>
          </a:p>
          <a:p>
            <a:pPr lvl="1"/>
            <a:r>
              <a:rPr lang="en-US" altLang="en-US" dirty="0"/>
              <a:t>Loops, if-then-else, assignment</a:t>
            </a:r>
          </a:p>
          <a:p>
            <a:r>
              <a:rPr lang="en-US" altLang="en-US" dirty="0"/>
              <a:t>Many databases have proprietary procedural extensions to SQL that differ from SQL:1999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4A3C7AB3-1F21-46F8-AB1E-CE979CD15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667" y="-29817"/>
            <a:ext cx="7407275" cy="794522"/>
          </a:xfrm>
        </p:spPr>
        <p:txBody>
          <a:bodyPr/>
          <a:lstStyle/>
          <a:p>
            <a:pPr algn="ctr"/>
            <a:r>
              <a:rPr lang="en-US" altLang="en-US" dirty="0"/>
              <a:t>SQL Functions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1A7198BA-96EC-4803-B525-AE56BE275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699177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customer, returns the count of the number of accounts owned by the customer.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>
                <a:solidFill>
                  <a:srgbClr val="C00000"/>
                </a:solidFill>
              </a:rPr>
              <a:t>create function </a:t>
            </a:r>
            <a:r>
              <a:rPr lang="en-US" altLang="en-US" i="1" dirty="0" err="1">
                <a:solidFill>
                  <a:srgbClr val="C00000"/>
                </a:solidFill>
              </a:rPr>
              <a:t>account_count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i="1" dirty="0" err="1">
                <a:solidFill>
                  <a:srgbClr val="C00000"/>
                </a:solidFill>
              </a:rPr>
              <a:t>customer_name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varchar</a:t>
            </a:r>
            <a:r>
              <a:rPr lang="en-US" altLang="en-US" dirty="0">
                <a:solidFill>
                  <a:srgbClr val="C00000"/>
                </a:solidFill>
              </a:rPr>
              <a:t>(20))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sz="1600" b="1" dirty="0">
                <a:solidFill>
                  <a:srgbClr val="C00000"/>
                </a:solidFill>
              </a:rPr>
              <a:t>       </a:t>
            </a:r>
            <a:r>
              <a:rPr lang="en-US" altLang="en-US" b="1" dirty="0">
                <a:solidFill>
                  <a:srgbClr val="C00000"/>
                </a:solidFill>
              </a:rPr>
              <a:t>returns integer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      begin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           declare </a:t>
            </a:r>
            <a:r>
              <a:rPr lang="en-US" altLang="en-US" i="1" dirty="0" err="1">
                <a:solidFill>
                  <a:srgbClr val="C00000"/>
                </a:solidFill>
              </a:rPr>
              <a:t>a_count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integer;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           select count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i="1" dirty="0">
                <a:solidFill>
                  <a:srgbClr val="C00000"/>
                </a:solidFill>
              </a:rPr>
              <a:t>* </a:t>
            </a:r>
            <a:r>
              <a:rPr lang="en-US" altLang="en-US" dirty="0">
                <a:solidFill>
                  <a:srgbClr val="C00000"/>
                </a:solidFill>
              </a:rPr>
              <a:t>) </a:t>
            </a:r>
            <a:r>
              <a:rPr lang="en-US" altLang="en-US" b="1" dirty="0">
                <a:solidFill>
                  <a:srgbClr val="C00000"/>
                </a:solidFill>
              </a:rPr>
              <a:t>into </a:t>
            </a:r>
            <a:r>
              <a:rPr lang="en-US" altLang="en-US" i="1" dirty="0" err="1">
                <a:solidFill>
                  <a:srgbClr val="C00000"/>
                </a:solidFill>
              </a:rPr>
              <a:t>a_count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           </a:t>
            </a:r>
            <a:r>
              <a:rPr lang="en-US" altLang="en-US" b="1" dirty="0">
                <a:solidFill>
                  <a:srgbClr val="C00000"/>
                </a:solidFill>
              </a:rPr>
              <a:t>from </a:t>
            </a:r>
            <a:r>
              <a:rPr lang="en-US" altLang="en-US" i="1" dirty="0">
                <a:solidFill>
                  <a:srgbClr val="C00000"/>
                </a:solidFill>
              </a:rPr>
              <a:t>depositor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           </a:t>
            </a:r>
            <a:r>
              <a:rPr lang="en-US" altLang="en-US" b="1" dirty="0">
                <a:solidFill>
                  <a:srgbClr val="C00000"/>
                </a:solidFill>
              </a:rPr>
              <a:t>where </a:t>
            </a:r>
            <a:r>
              <a:rPr lang="en-US" altLang="en-US" i="1" dirty="0" err="1">
                <a:solidFill>
                  <a:srgbClr val="C00000"/>
                </a:solidFill>
              </a:rPr>
              <a:t>depositor.customer_name</a:t>
            </a:r>
            <a:r>
              <a:rPr lang="en-US" altLang="en-US" i="1" dirty="0">
                <a:solidFill>
                  <a:srgbClr val="C00000"/>
                </a:solidFill>
              </a:rPr>
              <a:t> = </a:t>
            </a:r>
            <a:r>
              <a:rPr lang="en-US" altLang="en-US" i="1" dirty="0" err="1">
                <a:solidFill>
                  <a:srgbClr val="C00000"/>
                </a:solidFill>
              </a:rPr>
              <a:t>customer_name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           </a:t>
            </a:r>
            <a:r>
              <a:rPr lang="en-US" altLang="en-US" b="1" dirty="0">
                <a:solidFill>
                  <a:srgbClr val="C00000"/>
                </a:solidFill>
              </a:rPr>
              <a:t>return </a:t>
            </a:r>
            <a:r>
              <a:rPr lang="en-US" altLang="en-US" i="1" dirty="0" err="1">
                <a:solidFill>
                  <a:srgbClr val="C00000"/>
                </a:solidFill>
              </a:rPr>
              <a:t>a_count</a:t>
            </a:r>
            <a:r>
              <a:rPr lang="en-US" altLang="en-US" i="1" dirty="0">
                <a:solidFill>
                  <a:srgbClr val="C00000"/>
                </a:solidFill>
              </a:rPr>
              <a:t>;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       </a:t>
            </a:r>
            <a:r>
              <a:rPr lang="en-US" altLang="en-US" b="1" dirty="0">
                <a:solidFill>
                  <a:srgbClr val="C00000"/>
                </a:solidFill>
              </a:rPr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Find the name and address of each customer that has more than one account.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C00000"/>
                </a:solidFill>
              </a:rPr>
              <a:t>select </a:t>
            </a:r>
            <a:r>
              <a:rPr lang="en-US" altLang="en-US" i="1" dirty="0" err="1">
                <a:solidFill>
                  <a:srgbClr val="C00000"/>
                </a:solidFill>
              </a:rPr>
              <a:t>customer_name</a:t>
            </a:r>
            <a:r>
              <a:rPr lang="en-US" altLang="en-US" i="1" dirty="0">
                <a:solidFill>
                  <a:srgbClr val="C00000"/>
                </a:solidFill>
              </a:rPr>
              <a:t>, </a:t>
            </a:r>
            <a:r>
              <a:rPr lang="en-US" altLang="en-US" i="1" dirty="0" err="1">
                <a:solidFill>
                  <a:srgbClr val="C00000"/>
                </a:solidFill>
              </a:rPr>
              <a:t>customer_street</a:t>
            </a:r>
            <a:r>
              <a:rPr lang="en-US" altLang="en-US" i="1" dirty="0">
                <a:solidFill>
                  <a:srgbClr val="C00000"/>
                </a:solidFill>
              </a:rPr>
              <a:t>, </a:t>
            </a:r>
            <a:r>
              <a:rPr lang="en-US" altLang="en-US" i="1" dirty="0" err="1">
                <a:solidFill>
                  <a:srgbClr val="C00000"/>
                </a:solidFill>
              </a:rPr>
              <a:t>customer_city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from</a:t>
            </a:r>
            <a:r>
              <a:rPr lang="en-US" altLang="en-US" i="1" dirty="0">
                <a:solidFill>
                  <a:srgbClr val="C00000"/>
                </a:solidFill>
              </a:rPr>
              <a:t> customer</a:t>
            </a:r>
            <a:br>
              <a:rPr lang="en-US" altLang="en-US" i="1" dirty="0">
                <a:solidFill>
                  <a:srgbClr val="C00000"/>
                </a:solidFill>
              </a:rPr>
            </a:br>
            <a:r>
              <a:rPr lang="en-US" altLang="en-US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where </a:t>
            </a:r>
            <a:r>
              <a:rPr lang="en-US" altLang="en-US" i="1" dirty="0" err="1">
                <a:solidFill>
                  <a:srgbClr val="C00000"/>
                </a:solidFill>
              </a:rPr>
              <a:t>account_</a:t>
            </a:r>
            <a:r>
              <a:rPr lang="en-US" altLang="en-US" dirty="0" err="1">
                <a:solidFill>
                  <a:srgbClr val="C00000"/>
                </a:solidFill>
              </a:rPr>
              <a:t>count</a:t>
            </a:r>
            <a:r>
              <a:rPr lang="en-US" altLang="en-US" dirty="0">
                <a:solidFill>
                  <a:srgbClr val="C00000"/>
                </a:solidFill>
              </a:rPr>
              <a:t> (</a:t>
            </a:r>
            <a:r>
              <a:rPr lang="en-US" altLang="en-US" i="1" dirty="0" err="1">
                <a:solidFill>
                  <a:srgbClr val="C00000"/>
                </a:solidFill>
              </a:rPr>
              <a:t>customer_name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) &gt; 1</a:t>
            </a:r>
            <a:endParaRPr lang="en-US" alt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81097B38-CF83-4B3F-A634-BBB2D1130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306561"/>
            <a:ext cx="7407275" cy="371128"/>
          </a:xfrm>
        </p:spPr>
        <p:txBody>
          <a:bodyPr/>
          <a:lstStyle/>
          <a:p>
            <a:pPr algn="ctr"/>
            <a:r>
              <a:rPr lang="en-US" altLang="en-US" dirty="0"/>
              <a:t>Table Functions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83E543C9-1E21-47A9-B18C-2A18128D9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857250"/>
            <a:ext cx="8211442" cy="5508625"/>
          </a:xfrm>
        </p:spPr>
        <p:txBody>
          <a:bodyPr/>
          <a:lstStyle/>
          <a:p>
            <a:r>
              <a:rPr lang="en-US" altLang="en-US" dirty="0"/>
              <a:t>SQL:2003 added functions that return a relation as a result</a:t>
            </a:r>
          </a:p>
          <a:p>
            <a:r>
              <a:rPr lang="en-US" altLang="en-US" dirty="0"/>
              <a:t>Example: Return all accounts owned by a given customer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accounts_of</a:t>
            </a:r>
            <a:r>
              <a:rPr lang="en-US" altLang="en-US" dirty="0"/>
              <a:t> (</a:t>
            </a:r>
            <a:r>
              <a:rPr lang="en-US" altLang="en-US" i="1" dirty="0" err="1"/>
              <a:t>customer_name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> ( 	</a:t>
            </a:r>
            <a:r>
              <a:rPr lang="en-US" altLang="en-US" i="1" dirty="0" err="1"/>
              <a:t>account_number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(10),</a:t>
            </a:r>
            <a:br>
              <a:rPr lang="en-US" altLang="en-US" dirty="0"/>
            </a:br>
            <a:r>
              <a:rPr lang="en-US" altLang="en-US" dirty="0"/>
              <a:t>			</a:t>
            </a:r>
            <a:r>
              <a:rPr lang="en-US" altLang="en-US" i="1" dirty="0" err="1"/>
              <a:t>branch_name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(15)</a:t>
            </a:r>
            <a:br>
              <a:rPr lang="en-US" altLang="en-US" dirty="0"/>
            </a:br>
            <a:r>
              <a:rPr lang="en-US" altLang="en-US" dirty="0"/>
              <a:t>			</a:t>
            </a:r>
            <a:r>
              <a:rPr lang="en-US" altLang="en-US" i="1" dirty="0"/>
              <a:t>balance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(12,2))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balance</a:t>
            </a:r>
            <a:br>
              <a:rPr lang="en-US" altLang="en-US" dirty="0"/>
            </a:br>
            <a:r>
              <a:rPr lang="en-US" altLang="en-US" dirty="0"/>
              <a:t>	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account A</a:t>
            </a:r>
            <a:br>
              <a:rPr lang="en-US" altLang="en-US" dirty="0"/>
            </a:br>
            <a:r>
              <a:rPr lang="en-US" altLang="en-US" dirty="0"/>
              <a:t>	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b="1" dirty="0"/>
              <a:t>exists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	     </a:t>
            </a:r>
            <a:r>
              <a:rPr lang="en-US" altLang="en-US" b="1" dirty="0"/>
              <a:t>select</a:t>
            </a:r>
            <a:r>
              <a:rPr lang="en-US" altLang="en-US" dirty="0"/>
              <a:t> *</a:t>
            </a:r>
            <a:br>
              <a:rPr lang="en-US" altLang="en-US" dirty="0"/>
            </a:br>
            <a:r>
              <a:rPr lang="en-US" altLang="en-US" dirty="0"/>
              <a:t>	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depositor D</a:t>
            </a:r>
            <a:br>
              <a:rPr lang="en-US" altLang="en-US" dirty="0"/>
            </a:br>
            <a:r>
              <a:rPr lang="en-US" altLang="en-US" dirty="0"/>
              <a:t>	  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D.customer_name</a:t>
            </a:r>
            <a:r>
              <a:rPr lang="en-US" altLang="en-US" i="1" dirty="0"/>
              <a:t> = </a:t>
            </a:r>
            <a:r>
              <a:rPr lang="en-US" altLang="en-US" i="1" dirty="0" err="1"/>
              <a:t>accounts_of.customer_name</a:t>
            </a:r>
            <a:br>
              <a:rPr lang="en-US" altLang="en-US" dirty="0"/>
            </a:br>
            <a:r>
              <a:rPr lang="en-US" altLang="en-US" dirty="0"/>
              <a:t>	              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 err="1"/>
              <a:t>D.account_number</a:t>
            </a:r>
            <a:r>
              <a:rPr lang="en-US" altLang="en-US" i="1" dirty="0"/>
              <a:t> = </a:t>
            </a:r>
            <a:r>
              <a:rPr lang="en-US" altLang="en-US" i="1" dirty="0" err="1"/>
              <a:t>A.account_number</a:t>
            </a:r>
            <a:r>
              <a:rPr lang="en-US" altLang="en-US" i="1" dirty="0"/>
              <a:t> </a:t>
            </a:r>
            <a:r>
              <a:rPr lang="en-US" altLang="en-US" dirty="0"/>
              <a:t>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D78EE547-1A39-4933-9B79-B9336EFC8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609601"/>
            <a:ext cx="7407275" cy="587152"/>
          </a:xfrm>
        </p:spPr>
        <p:txBody>
          <a:bodyPr/>
          <a:lstStyle/>
          <a:p>
            <a:pPr algn="ctr"/>
            <a:r>
              <a:rPr lang="en-US" altLang="en-US" dirty="0"/>
              <a:t>Table Functions (cont’d)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044E87F1-EF8C-42B5-8F80-988C587FB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Usage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</a:t>
            </a:r>
            <a:r>
              <a:rPr lang="en-US" altLang="en-US" b="1"/>
              <a:t>select *</a:t>
            </a:r>
            <a:br>
              <a:rPr lang="en-US" altLang="en-US" b="1"/>
            </a:br>
            <a:r>
              <a:rPr lang="en-US" altLang="en-US" b="1"/>
              <a:t>	from table </a:t>
            </a:r>
            <a:r>
              <a:rPr lang="en-US" altLang="en-US"/>
              <a:t>(</a:t>
            </a:r>
            <a:r>
              <a:rPr lang="en-US" altLang="en-US" i="1"/>
              <a:t>accounts_of </a:t>
            </a:r>
            <a:r>
              <a:rPr lang="en-US" altLang="en-US"/>
              <a:t>(‘Smith’))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9A3945B8-EBB8-4326-8A95-2D5272B1D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8077200" cy="609600"/>
          </a:xfrm>
        </p:spPr>
        <p:txBody>
          <a:bodyPr/>
          <a:lstStyle/>
          <a:p>
            <a:pPr algn="ctr"/>
            <a:r>
              <a:rPr lang="en-US" altLang="en-US" dirty="0"/>
              <a:t>SQL Procedures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CFF2B879-1B0B-45BC-9EEA-C81B298DA7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870248"/>
            <a:ext cx="8054975" cy="5281612"/>
          </a:xfrm>
        </p:spPr>
        <p:txBody>
          <a:bodyPr/>
          <a:lstStyle/>
          <a:p>
            <a:r>
              <a:rPr lang="en-US" altLang="en-US" b="1" dirty="0">
                <a:solidFill>
                  <a:srgbClr val="1426AC"/>
                </a:solidFill>
              </a:rPr>
              <a:t>The </a:t>
            </a:r>
            <a:r>
              <a:rPr lang="en-US" altLang="en-US" b="1" i="1" dirty="0" err="1">
                <a:solidFill>
                  <a:srgbClr val="1426AC"/>
                </a:solidFill>
              </a:rPr>
              <a:t>author_count</a:t>
            </a:r>
            <a:r>
              <a:rPr lang="en-US" altLang="en-US" b="1" i="1" dirty="0">
                <a:solidFill>
                  <a:srgbClr val="1426AC"/>
                </a:solidFill>
              </a:rPr>
              <a:t> </a:t>
            </a:r>
            <a:r>
              <a:rPr lang="en-US" altLang="en-US" b="1" dirty="0">
                <a:solidFill>
                  <a:srgbClr val="1426AC"/>
                </a:solidFill>
              </a:rPr>
              <a:t>function could instead be written as procedure: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create procedure </a:t>
            </a:r>
            <a:r>
              <a:rPr lang="en-US" altLang="en-US" b="1" i="1" dirty="0" err="1">
                <a:solidFill>
                  <a:srgbClr val="C00000"/>
                </a:solidFill>
              </a:rPr>
              <a:t>account_count_proc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(in </a:t>
            </a:r>
            <a:r>
              <a:rPr lang="en-US" altLang="en-US" b="1" i="1" dirty="0">
                <a:solidFill>
                  <a:srgbClr val="C00000"/>
                </a:solidFill>
              </a:rPr>
              <a:t>title </a:t>
            </a:r>
            <a:r>
              <a:rPr lang="en-US" altLang="en-US" b="1" dirty="0">
                <a:solidFill>
                  <a:srgbClr val="C00000"/>
                </a:solidFill>
              </a:rPr>
              <a:t>varchar(20), out </a:t>
            </a:r>
            <a:r>
              <a:rPr lang="en-US" altLang="en-US" b="1" i="1" dirty="0" err="1">
                <a:solidFill>
                  <a:srgbClr val="C00000"/>
                </a:solidFill>
              </a:rPr>
              <a:t>a_count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integer)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begin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	  select count(</a:t>
            </a:r>
            <a:r>
              <a:rPr lang="en-US" altLang="en-US" b="1" i="1" dirty="0">
                <a:solidFill>
                  <a:srgbClr val="C00000"/>
                </a:solidFill>
              </a:rPr>
              <a:t>author</a:t>
            </a:r>
            <a:r>
              <a:rPr lang="en-US" altLang="en-US" b="1" dirty="0">
                <a:solidFill>
                  <a:srgbClr val="C00000"/>
                </a:solidFill>
              </a:rPr>
              <a:t>) into </a:t>
            </a:r>
            <a:r>
              <a:rPr lang="en-US" altLang="en-US" b="1" i="1" dirty="0" err="1">
                <a:solidFill>
                  <a:srgbClr val="C00000"/>
                </a:solidFill>
              </a:rPr>
              <a:t>a_count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  </a:t>
            </a:r>
            <a:r>
              <a:rPr lang="en-US" altLang="en-US" b="1" dirty="0">
                <a:solidFill>
                  <a:srgbClr val="C00000"/>
                </a:solidFill>
              </a:rPr>
              <a:t>from </a:t>
            </a:r>
            <a:r>
              <a:rPr lang="en-US" altLang="en-US" b="1" i="1" dirty="0">
                <a:solidFill>
                  <a:srgbClr val="C00000"/>
                </a:solidFill>
              </a:rPr>
              <a:t>depositor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  </a:t>
            </a:r>
            <a:r>
              <a:rPr lang="en-US" altLang="en-US" b="1" dirty="0">
                <a:solidFill>
                  <a:srgbClr val="C00000"/>
                </a:solidFill>
              </a:rPr>
              <a:t>where </a:t>
            </a:r>
            <a:r>
              <a:rPr lang="en-US" altLang="en-US" b="1" i="1" dirty="0" err="1">
                <a:solidFill>
                  <a:srgbClr val="C00000"/>
                </a:solidFill>
              </a:rPr>
              <a:t>depositor.customer_name</a:t>
            </a:r>
            <a:r>
              <a:rPr lang="en-US" altLang="en-US" b="1" i="1" dirty="0">
                <a:solidFill>
                  <a:srgbClr val="C00000"/>
                </a:solidFill>
              </a:rPr>
              <a:t> = </a:t>
            </a:r>
            <a:r>
              <a:rPr lang="en-US" altLang="en-US" b="1" i="1" dirty="0" err="1">
                <a:solidFill>
                  <a:srgbClr val="C00000"/>
                </a:solidFill>
              </a:rPr>
              <a:t>account_count_proc.customer_name</a:t>
            </a:r>
            <a:endParaRPr lang="en-US" altLang="en-US" b="1" i="1" dirty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C00000"/>
                </a:solidFill>
              </a:rPr>
              <a:t>     </a:t>
            </a:r>
            <a:r>
              <a:rPr lang="en-US" altLang="en-US" b="1" dirty="0">
                <a:solidFill>
                  <a:srgbClr val="C00000"/>
                </a:solidFill>
              </a:rPr>
              <a:t>end</a:t>
            </a:r>
          </a:p>
          <a:p>
            <a:r>
              <a:rPr lang="en-US" altLang="en-US" b="1" dirty="0">
                <a:solidFill>
                  <a:srgbClr val="1426AC"/>
                </a:solidFill>
              </a:rPr>
              <a:t>Procedures can be invoked either from an SQL procedure or from embedded SQL, using the call statement.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		</a:t>
            </a:r>
            <a:r>
              <a:rPr lang="en-US" altLang="en-US" b="1" dirty="0">
                <a:solidFill>
                  <a:srgbClr val="C00000"/>
                </a:solidFill>
              </a:rPr>
              <a:t>declare </a:t>
            </a:r>
            <a:r>
              <a:rPr lang="en-US" altLang="en-US" b="1" i="1" dirty="0" err="1">
                <a:solidFill>
                  <a:srgbClr val="C00000"/>
                </a:solidFill>
              </a:rPr>
              <a:t>a_count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integer;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call </a:t>
            </a:r>
            <a:r>
              <a:rPr lang="en-US" altLang="en-US" b="1" i="1" dirty="0" err="1">
                <a:solidFill>
                  <a:srgbClr val="C00000"/>
                </a:solidFill>
              </a:rPr>
              <a:t>account_count_proc</a:t>
            </a:r>
            <a:r>
              <a:rPr lang="en-US" altLang="en-US" b="1" dirty="0">
                <a:solidFill>
                  <a:srgbClr val="C00000"/>
                </a:solidFill>
              </a:rPr>
              <a:t>( ‘Smith’, </a:t>
            </a:r>
            <a:r>
              <a:rPr lang="en-US" altLang="en-US" b="1" i="1" dirty="0" err="1">
                <a:solidFill>
                  <a:srgbClr val="C00000"/>
                </a:solidFill>
              </a:rPr>
              <a:t>a_count</a:t>
            </a:r>
            <a:r>
              <a:rPr lang="en-US" altLang="en-US" b="1" dirty="0">
                <a:solidFill>
                  <a:srgbClr val="C00000"/>
                </a:solidFill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E3EF7D44-3D1D-4044-9682-B9002D0B0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Procedural Constructs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9E5C2CC4-A9DE-438B-AE3B-344E9C6600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052736"/>
            <a:ext cx="8364538" cy="572135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C00000"/>
                </a:solidFill>
              </a:rPr>
              <a:t>Compound statement: begin … end, </a:t>
            </a:r>
          </a:p>
          <a:p>
            <a:pPr lvl="1"/>
            <a:r>
              <a:rPr lang="en-US" altLang="en-US" sz="2400" b="1" dirty="0">
                <a:solidFill>
                  <a:srgbClr val="1426AC"/>
                </a:solidFill>
              </a:rPr>
              <a:t>May contain multiple SQL statements between begin and end.</a:t>
            </a:r>
          </a:p>
          <a:p>
            <a:pPr lvl="1"/>
            <a:r>
              <a:rPr lang="en-US" altLang="en-US" sz="2400" b="1" dirty="0">
                <a:solidFill>
                  <a:srgbClr val="1426AC"/>
                </a:solidFill>
              </a:rPr>
              <a:t>Local variables can be declared within a compound statements</a:t>
            </a:r>
          </a:p>
          <a:p>
            <a:r>
              <a:rPr lang="en-US" altLang="en-US" sz="2400" b="1" dirty="0">
                <a:solidFill>
                  <a:srgbClr val="C00000"/>
                </a:solidFill>
              </a:rPr>
              <a:t>While and repeat statements: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declare </a:t>
            </a:r>
            <a:r>
              <a:rPr lang="en-US" altLang="en-US" sz="2400" b="1" i="1" dirty="0">
                <a:solidFill>
                  <a:srgbClr val="1426AC"/>
                </a:solidFill>
              </a:rPr>
              <a:t>n </a:t>
            </a:r>
            <a:r>
              <a:rPr lang="en-US" altLang="en-US" sz="2400" b="1" dirty="0">
                <a:solidFill>
                  <a:srgbClr val="1426AC"/>
                </a:solidFill>
              </a:rPr>
              <a:t>integer default 0;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while </a:t>
            </a:r>
            <a:r>
              <a:rPr lang="en-US" altLang="en-US" sz="2400" b="1" i="1" dirty="0">
                <a:solidFill>
                  <a:srgbClr val="1426AC"/>
                </a:solidFill>
              </a:rPr>
              <a:t>n </a:t>
            </a:r>
            <a:r>
              <a:rPr lang="en-US" altLang="en-US" sz="2400" b="1" dirty="0">
                <a:solidFill>
                  <a:srgbClr val="1426AC"/>
                </a:solidFill>
              </a:rPr>
              <a:t>&lt; 10 do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    set </a:t>
            </a:r>
            <a:r>
              <a:rPr lang="en-US" altLang="en-US" sz="2400" b="1" i="1" dirty="0">
                <a:solidFill>
                  <a:srgbClr val="1426AC"/>
                </a:solidFill>
              </a:rPr>
              <a:t>n </a:t>
            </a:r>
            <a:r>
              <a:rPr lang="en-US" altLang="en-US" sz="2400" b="1" dirty="0">
                <a:solidFill>
                  <a:srgbClr val="1426AC"/>
                </a:solidFill>
              </a:rPr>
              <a:t>= </a:t>
            </a:r>
            <a:r>
              <a:rPr lang="en-US" altLang="en-US" sz="2400" b="1" i="1" dirty="0">
                <a:solidFill>
                  <a:srgbClr val="1426AC"/>
                </a:solidFill>
              </a:rPr>
              <a:t>n </a:t>
            </a:r>
            <a:r>
              <a:rPr lang="en-US" altLang="en-US" sz="2400" b="1" dirty="0">
                <a:solidFill>
                  <a:srgbClr val="1426AC"/>
                </a:solidFill>
              </a:rPr>
              <a:t>+ 1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end while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repeat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         set </a:t>
            </a:r>
            <a:r>
              <a:rPr lang="en-US" altLang="en-US" sz="2400" b="1" i="1" dirty="0">
                <a:solidFill>
                  <a:srgbClr val="1426AC"/>
                </a:solidFill>
              </a:rPr>
              <a:t>n </a:t>
            </a:r>
            <a:r>
              <a:rPr lang="en-US" altLang="en-US" sz="2400" b="1" dirty="0">
                <a:solidFill>
                  <a:srgbClr val="1426AC"/>
                </a:solidFill>
              </a:rPr>
              <a:t>= </a:t>
            </a:r>
            <a:r>
              <a:rPr lang="en-US" altLang="en-US" sz="2400" b="1" i="1" dirty="0">
                <a:solidFill>
                  <a:srgbClr val="1426AC"/>
                </a:solidFill>
              </a:rPr>
              <a:t>n  </a:t>
            </a:r>
            <a:r>
              <a:rPr lang="en-US" altLang="en-US" sz="2400" b="1" dirty="0">
                <a:solidFill>
                  <a:srgbClr val="1426AC"/>
                </a:solidFill>
              </a:rPr>
              <a:t>–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until </a:t>
            </a:r>
            <a:r>
              <a:rPr lang="en-US" altLang="en-US" sz="2400" b="1" i="1" dirty="0">
                <a:solidFill>
                  <a:srgbClr val="1426AC"/>
                </a:solidFill>
              </a:rPr>
              <a:t>n</a:t>
            </a:r>
            <a:r>
              <a:rPr lang="en-US" altLang="en-US" sz="2400" b="1" dirty="0">
                <a:solidFill>
                  <a:srgbClr val="1426AC"/>
                </a:solidFill>
              </a:rPr>
              <a:t> = 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	end repeat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A6A2C01E-172E-4DA7-8F53-E99BC2E9E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869" y="141287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Procedural Constructs (Cont.)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5106E5BA-C299-4F74-91E6-395E7E4EC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For loop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Permits iteration over all results of a query</a:t>
            </a:r>
          </a:p>
          <a:p>
            <a:pPr lvl="1"/>
            <a:r>
              <a:rPr lang="en-US" altLang="en-US" sz="2400" dirty="0"/>
              <a:t>Example: find total of all balances at the </a:t>
            </a:r>
            <a:r>
              <a:rPr lang="en-US" altLang="en-US" sz="2400" dirty="0" err="1"/>
              <a:t>Perryridge</a:t>
            </a:r>
            <a:r>
              <a:rPr lang="en-US" altLang="en-US" sz="2400" dirty="0"/>
              <a:t> branch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1426AC"/>
                </a:solidFill>
              </a:rPr>
              <a:t> declare </a:t>
            </a:r>
            <a:r>
              <a:rPr lang="en-US" altLang="en-US" sz="2400" i="1" dirty="0">
                <a:solidFill>
                  <a:srgbClr val="1426AC"/>
                </a:solidFill>
              </a:rPr>
              <a:t>n  </a:t>
            </a:r>
            <a:r>
              <a:rPr lang="en-US" altLang="en-US" sz="2400" dirty="0">
                <a:solidFill>
                  <a:srgbClr val="1426AC"/>
                </a:solidFill>
              </a:rPr>
              <a:t>integer default 0;</a:t>
            </a:r>
            <a:br>
              <a:rPr lang="en-US" altLang="en-US" sz="2400" dirty="0">
                <a:solidFill>
                  <a:srgbClr val="1426AC"/>
                </a:solidFill>
              </a:rPr>
            </a:br>
            <a:r>
              <a:rPr lang="en-US" altLang="en-US" sz="2400" dirty="0">
                <a:solidFill>
                  <a:srgbClr val="1426AC"/>
                </a:solidFill>
              </a:rPr>
              <a:t>   for </a:t>
            </a:r>
            <a:r>
              <a:rPr lang="en-US" altLang="en-US" sz="2400" i="1" dirty="0">
                <a:solidFill>
                  <a:srgbClr val="1426AC"/>
                </a:solidFill>
              </a:rPr>
              <a:t>r  </a:t>
            </a:r>
            <a:r>
              <a:rPr lang="en-US" altLang="en-US" sz="2400" dirty="0">
                <a:solidFill>
                  <a:srgbClr val="1426AC"/>
                </a:solidFill>
              </a:rPr>
              <a:t>as</a:t>
            </a:r>
            <a:br>
              <a:rPr lang="en-US" altLang="en-US" sz="2400" dirty="0">
                <a:solidFill>
                  <a:srgbClr val="1426AC"/>
                </a:solidFill>
              </a:rPr>
            </a:br>
            <a:r>
              <a:rPr lang="en-US" altLang="en-US" sz="2400" dirty="0">
                <a:solidFill>
                  <a:srgbClr val="1426AC"/>
                </a:solidFill>
              </a:rPr>
              <a:t>         select </a:t>
            </a:r>
            <a:r>
              <a:rPr lang="en-US" altLang="en-US" sz="2400" i="1" dirty="0">
                <a:solidFill>
                  <a:srgbClr val="1426AC"/>
                </a:solidFill>
              </a:rPr>
              <a:t>balance </a:t>
            </a:r>
            <a:r>
              <a:rPr lang="en-US" altLang="en-US" sz="2400" dirty="0">
                <a:solidFill>
                  <a:srgbClr val="1426AC"/>
                </a:solidFill>
              </a:rPr>
              <a:t>from </a:t>
            </a:r>
            <a:r>
              <a:rPr lang="en-US" altLang="en-US" sz="2400" i="1" dirty="0">
                <a:solidFill>
                  <a:srgbClr val="1426AC"/>
                </a:solidFill>
              </a:rPr>
              <a:t>account</a:t>
            </a:r>
            <a:br>
              <a:rPr lang="en-US" altLang="en-US" sz="2400" i="1" dirty="0">
                <a:solidFill>
                  <a:srgbClr val="1426AC"/>
                </a:solidFill>
              </a:rPr>
            </a:br>
            <a:r>
              <a:rPr lang="en-US" altLang="en-US" sz="2400" i="1" dirty="0">
                <a:solidFill>
                  <a:srgbClr val="1426AC"/>
                </a:solidFill>
              </a:rPr>
              <a:t>          </a:t>
            </a:r>
            <a:r>
              <a:rPr lang="en-US" altLang="en-US" sz="2400" dirty="0">
                <a:solidFill>
                  <a:srgbClr val="1426AC"/>
                </a:solidFill>
              </a:rPr>
              <a:t>where </a:t>
            </a:r>
            <a:r>
              <a:rPr lang="en-US" altLang="en-US" sz="2400" i="1" dirty="0" err="1">
                <a:solidFill>
                  <a:srgbClr val="1426AC"/>
                </a:solidFill>
              </a:rPr>
              <a:t>branch_name</a:t>
            </a:r>
            <a:r>
              <a:rPr lang="en-US" altLang="en-US" sz="2400" i="1" dirty="0">
                <a:solidFill>
                  <a:srgbClr val="1426AC"/>
                </a:solidFill>
              </a:rPr>
              <a:t> </a:t>
            </a:r>
            <a:r>
              <a:rPr lang="en-US" altLang="en-US" sz="2400" dirty="0">
                <a:solidFill>
                  <a:srgbClr val="1426AC"/>
                </a:solidFill>
              </a:rPr>
              <a:t>= ‘</a:t>
            </a:r>
            <a:r>
              <a:rPr lang="en-US" altLang="en-US" sz="2400" dirty="0" err="1">
                <a:solidFill>
                  <a:srgbClr val="1426AC"/>
                </a:solidFill>
              </a:rPr>
              <a:t>Perryridge</a:t>
            </a:r>
            <a:r>
              <a:rPr lang="en-US" altLang="en-US" sz="2400" dirty="0">
                <a:solidFill>
                  <a:srgbClr val="1426AC"/>
                </a:solidFill>
              </a:rPr>
              <a:t>’</a:t>
            </a:r>
            <a:br>
              <a:rPr lang="en-US" altLang="en-US" sz="2400" dirty="0">
                <a:solidFill>
                  <a:srgbClr val="1426AC"/>
                </a:solidFill>
              </a:rPr>
            </a:br>
            <a:r>
              <a:rPr lang="en-US" altLang="en-US" sz="2400" dirty="0">
                <a:solidFill>
                  <a:srgbClr val="1426AC"/>
                </a:solidFill>
              </a:rPr>
              <a:t>    do</a:t>
            </a:r>
            <a:br>
              <a:rPr lang="en-US" altLang="en-US" sz="2400" dirty="0">
                <a:solidFill>
                  <a:srgbClr val="1426AC"/>
                </a:solidFill>
              </a:rPr>
            </a:br>
            <a:r>
              <a:rPr lang="en-US" altLang="en-US" sz="2400" dirty="0">
                <a:solidFill>
                  <a:srgbClr val="1426AC"/>
                </a:solidFill>
              </a:rPr>
              <a:t>	       set </a:t>
            </a:r>
            <a:r>
              <a:rPr lang="en-US" altLang="en-US" sz="2400" i="1" dirty="0">
                <a:solidFill>
                  <a:srgbClr val="1426AC"/>
                </a:solidFill>
              </a:rPr>
              <a:t>n </a:t>
            </a:r>
            <a:r>
              <a:rPr lang="en-US" altLang="en-US" sz="2400" dirty="0">
                <a:solidFill>
                  <a:srgbClr val="1426AC"/>
                </a:solidFill>
              </a:rPr>
              <a:t>= </a:t>
            </a:r>
            <a:r>
              <a:rPr lang="en-US" altLang="en-US" sz="2400" i="1" dirty="0">
                <a:solidFill>
                  <a:srgbClr val="1426AC"/>
                </a:solidFill>
              </a:rPr>
              <a:t>n </a:t>
            </a:r>
            <a:r>
              <a:rPr lang="en-US" altLang="en-US" sz="2400" dirty="0">
                <a:solidFill>
                  <a:srgbClr val="1426AC"/>
                </a:solidFill>
              </a:rPr>
              <a:t>+ </a:t>
            </a:r>
            <a:r>
              <a:rPr lang="en-US" altLang="en-US" sz="2400" dirty="0" err="1">
                <a:solidFill>
                  <a:srgbClr val="1426AC"/>
                </a:solidFill>
              </a:rPr>
              <a:t>r.</a:t>
            </a:r>
            <a:r>
              <a:rPr lang="en-US" altLang="en-US" sz="2400" i="1" dirty="0" err="1">
                <a:solidFill>
                  <a:srgbClr val="1426AC"/>
                </a:solidFill>
              </a:rPr>
              <a:t>balance</a:t>
            </a:r>
            <a:br>
              <a:rPr lang="en-US" altLang="en-US" sz="2400" i="1" dirty="0">
                <a:solidFill>
                  <a:srgbClr val="1426AC"/>
                </a:solidFill>
              </a:rPr>
            </a:br>
            <a:r>
              <a:rPr lang="en-US" altLang="en-US" sz="2400" i="1" dirty="0">
                <a:solidFill>
                  <a:srgbClr val="1426AC"/>
                </a:solidFill>
              </a:rPr>
              <a:t>    </a:t>
            </a:r>
            <a:r>
              <a:rPr lang="en-US" altLang="en-US" sz="2400" dirty="0">
                <a:solidFill>
                  <a:srgbClr val="1426AC"/>
                </a:solidFill>
              </a:rPr>
              <a:t>end for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47F06A9A-08CE-4735-94EC-DB1F778A0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404664"/>
            <a:ext cx="7407275" cy="45719"/>
          </a:xfrm>
        </p:spPr>
        <p:txBody>
          <a:bodyPr/>
          <a:lstStyle/>
          <a:p>
            <a:pPr algn="ctr"/>
            <a:r>
              <a:rPr lang="en-US" altLang="en-US" dirty="0"/>
              <a:t>Procedural Constructs (cont.)</a:t>
            </a: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E304C502-2748-4FDF-88B6-76E738E6D0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620688"/>
            <a:ext cx="7988300" cy="543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1426AC"/>
                </a:solidFill>
              </a:rPr>
              <a:t>Conditional statements  (if-then-else)</a:t>
            </a:r>
            <a:br>
              <a:rPr lang="en-US" altLang="en-US" b="1" dirty="0">
                <a:solidFill>
                  <a:srgbClr val="1426AC"/>
                </a:solidFill>
              </a:rPr>
            </a:br>
            <a:r>
              <a:rPr lang="en-US" altLang="en-US" b="1" dirty="0">
                <a:solidFill>
                  <a:srgbClr val="1426AC"/>
                </a:solidFill>
              </a:rPr>
              <a:t>E.g. To find sum of balances for each of three categories of accounts (with balance &lt;1000, &gt;=1000 and &lt;5000, &gt;= 5000)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		</a:t>
            </a:r>
            <a:r>
              <a:rPr lang="en-US" altLang="en-US" b="1" dirty="0">
                <a:solidFill>
                  <a:srgbClr val="C00000"/>
                </a:solidFill>
              </a:rPr>
              <a:t>if </a:t>
            </a:r>
            <a:r>
              <a:rPr lang="en-US" altLang="en-US" b="1" i="1" dirty="0" err="1">
                <a:solidFill>
                  <a:srgbClr val="C00000"/>
                </a:solidFill>
              </a:rPr>
              <a:t>r</a:t>
            </a:r>
            <a:r>
              <a:rPr lang="en-US" altLang="en-US" b="1" dirty="0" err="1">
                <a:solidFill>
                  <a:srgbClr val="C00000"/>
                </a:solidFill>
              </a:rPr>
              <a:t>.</a:t>
            </a:r>
            <a:r>
              <a:rPr lang="en-US" altLang="en-US" b="1" i="1" dirty="0" err="1">
                <a:solidFill>
                  <a:srgbClr val="C00000"/>
                </a:solidFill>
              </a:rPr>
              <a:t>balance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&lt; 1000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     then set </a:t>
            </a:r>
            <a:r>
              <a:rPr lang="en-US" altLang="en-US" b="1" i="1" dirty="0">
                <a:solidFill>
                  <a:srgbClr val="C00000"/>
                </a:solidFill>
              </a:rPr>
              <a:t>l</a:t>
            </a:r>
            <a:r>
              <a:rPr lang="en-US" altLang="en-US" b="1" dirty="0">
                <a:solidFill>
                  <a:srgbClr val="C00000"/>
                </a:solidFill>
              </a:rPr>
              <a:t> = </a:t>
            </a:r>
            <a:r>
              <a:rPr lang="en-US" altLang="en-US" b="1" i="1" dirty="0">
                <a:solidFill>
                  <a:srgbClr val="C00000"/>
                </a:solidFill>
              </a:rPr>
              <a:t>l</a:t>
            </a:r>
            <a:r>
              <a:rPr lang="en-US" altLang="en-US" b="1" dirty="0">
                <a:solidFill>
                  <a:srgbClr val="C00000"/>
                </a:solidFill>
              </a:rPr>
              <a:t> + </a:t>
            </a:r>
            <a:r>
              <a:rPr lang="en-US" altLang="en-US" b="1" i="1" dirty="0" err="1">
                <a:solidFill>
                  <a:srgbClr val="C00000"/>
                </a:solidFill>
              </a:rPr>
              <a:t>r</a:t>
            </a:r>
            <a:r>
              <a:rPr lang="en-US" altLang="en-US" b="1" dirty="0" err="1">
                <a:solidFill>
                  <a:srgbClr val="C00000"/>
                </a:solidFill>
              </a:rPr>
              <a:t>.</a:t>
            </a:r>
            <a:r>
              <a:rPr lang="en-US" altLang="en-US" b="1" i="1" dirty="0" err="1">
                <a:solidFill>
                  <a:srgbClr val="C00000"/>
                </a:solidFill>
              </a:rPr>
              <a:t>balance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elseif </a:t>
            </a:r>
            <a:r>
              <a:rPr lang="en-US" altLang="en-US" b="1" i="1" dirty="0" err="1">
                <a:solidFill>
                  <a:srgbClr val="C00000"/>
                </a:solidFill>
              </a:rPr>
              <a:t>r.balance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&lt; 5000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     then set </a:t>
            </a:r>
            <a:r>
              <a:rPr lang="en-US" altLang="en-US" b="1" i="1" dirty="0">
                <a:solidFill>
                  <a:srgbClr val="C00000"/>
                </a:solidFill>
              </a:rPr>
              <a:t>m </a:t>
            </a:r>
            <a:r>
              <a:rPr lang="en-US" altLang="en-US" b="1" dirty="0">
                <a:solidFill>
                  <a:srgbClr val="C00000"/>
                </a:solidFill>
              </a:rPr>
              <a:t>= </a:t>
            </a:r>
            <a:r>
              <a:rPr lang="en-US" altLang="en-US" b="1" i="1" dirty="0">
                <a:solidFill>
                  <a:srgbClr val="C00000"/>
                </a:solidFill>
              </a:rPr>
              <a:t>m </a:t>
            </a:r>
            <a:r>
              <a:rPr lang="en-US" altLang="en-US" b="1" dirty="0">
                <a:solidFill>
                  <a:srgbClr val="C00000"/>
                </a:solidFill>
              </a:rPr>
              <a:t>+ </a:t>
            </a:r>
            <a:r>
              <a:rPr lang="en-US" altLang="en-US" b="1" i="1" dirty="0" err="1">
                <a:solidFill>
                  <a:srgbClr val="C00000"/>
                </a:solidFill>
              </a:rPr>
              <a:t>r</a:t>
            </a:r>
            <a:r>
              <a:rPr lang="en-US" altLang="en-US" b="1" dirty="0" err="1">
                <a:solidFill>
                  <a:srgbClr val="C00000"/>
                </a:solidFill>
              </a:rPr>
              <a:t>.</a:t>
            </a:r>
            <a:r>
              <a:rPr lang="en-US" altLang="en-US" b="1" i="1" dirty="0" err="1">
                <a:solidFill>
                  <a:srgbClr val="C00000"/>
                </a:solidFill>
              </a:rPr>
              <a:t>balance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else set </a:t>
            </a:r>
            <a:r>
              <a:rPr lang="en-US" altLang="en-US" b="1" i="1" dirty="0">
                <a:solidFill>
                  <a:srgbClr val="C00000"/>
                </a:solidFill>
              </a:rPr>
              <a:t>h </a:t>
            </a:r>
            <a:r>
              <a:rPr lang="en-US" altLang="en-US" b="1" dirty="0">
                <a:solidFill>
                  <a:srgbClr val="C00000"/>
                </a:solidFill>
              </a:rPr>
              <a:t>= </a:t>
            </a:r>
            <a:r>
              <a:rPr lang="en-US" altLang="en-US" b="1" i="1" dirty="0">
                <a:solidFill>
                  <a:srgbClr val="C00000"/>
                </a:solidFill>
              </a:rPr>
              <a:t>h </a:t>
            </a:r>
            <a:r>
              <a:rPr lang="en-US" altLang="en-US" b="1" dirty="0">
                <a:solidFill>
                  <a:srgbClr val="C00000"/>
                </a:solidFill>
              </a:rPr>
              <a:t>+ </a:t>
            </a:r>
            <a:r>
              <a:rPr lang="en-US" altLang="en-US" b="1" i="1" dirty="0" err="1">
                <a:solidFill>
                  <a:srgbClr val="C00000"/>
                </a:solidFill>
              </a:rPr>
              <a:t>r</a:t>
            </a:r>
            <a:r>
              <a:rPr lang="en-US" altLang="en-US" b="1" dirty="0" err="1">
                <a:solidFill>
                  <a:srgbClr val="C00000"/>
                </a:solidFill>
              </a:rPr>
              <a:t>.</a:t>
            </a:r>
            <a:r>
              <a:rPr lang="en-US" altLang="en-US" b="1" i="1" dirty="0" err="1">
                <a:solidFill>
                  <a:srgbClr val="C00000"/>
                </a:solidFill>
              </a:rPr>
              <a:t>balance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end if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1426AC"/>
                </a:solidFill>
              </a:rPr>
              <a:t>SQL:1999 also supports a case statement similar to C case statement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1426AC"/>
                </a:solidFill>
              </a:rPr>
              <a:t>Signaling of exception conditions, and declaring handlers for exceptions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		</a:t>
            </a:r>
            <a:r>
              <a:rPr lang="en-US" altLang="en-US" b="1" dirty="0">
                <a:solidFill>
                  <a:srgbClr val="C00000"/>
                </a:solidFill>
              </a:rPr>
              <a:t>declare </a:t>
            </a:r>
            <a:r>
              <a:rPr lang="en-US" altLang="en-US" b="1" i="1" dirty="0" err="1">
                <a:solidFill>
                  <a:srgbClr val="C00000"/>
                </a:solidFill>
              </a:rPr>
              <a:t>out_of_stock</a:t>
            </a:r>
            <a:r>
              <a:rPr lang="en-US" altLang="en-US" b="1" i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condition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declare exit handler for </a:t>
            </a:r>
            <a:r>
              <a:rPr lang="en-US" altLang="en-US" b="1" i="1" dirty="0" err="1">
                <a:solidFill>
                  <a:srgbClr val="C00000"/>
                </a:solidFill>
              </a:rPr>
              <a:t>out_of_stock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i="1" dirty="0">
                <a:solidFill>
                  <a:srgbClr val="C00000"/>
                </a:solidFill>
              </a:rPr>
              <a:t>	</a:t>
            </a:r>
            <a:r>
              <a:rPr lang="en-US" altLang="en-US" b="1" dirty="0">
                <a:solidFill>
                  <a:srgbClr val="C00000"/>
                </a:solidFill>
              </a:rPr>
              <a:t>begin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…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         ..  signal out-of-stock</a:t>
            </a:r>
            <a:br>
              <a:rPr lang="en-US" altLang="en-US" b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	end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1426AC"/>
                </a:solidFill>
              </a:rPr>
              <a:t>The handler here is exit -- causes enclosing </a:t>
            </a:r>
            <a:r>
              <a:rPr lang="en-US" altLang="en-US" sz="2000" b="1" dirty="0" err="1">
                <a:solidFill>
                  <a:srgbClr val="1426AC"/>
                </a:solidFill>
              </a:rPr>
              <a:t>begin..end</a:t>
            </a:r>
            <a:r>
              <a:rPr lang="en-US" altLang="en-US" sz="2000" b="1" dirty="0">
                <a:solidFill>
                  <a:srgbClr val="1426AC"/>
                </a:solidFill>
              </a:rPr>
              <a:t> to be exited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/>
          <p:cNvSpPr>
            <a:spLocks noGrp="1"/>
          </p:cNvSpPr>
          <p:nvPr>
            <p:ph type="title"/>
          </p:nvPr>
        </p:nvSpPr>
        <p:spPr>
          <a:xfrm>
            <a:off x="428625" y="1214438"/>
            <a:ext cx="8245475" cy="814387"/>
          </a:xfrm>
        </p:spPr>
        <p:txBody>
          <a:bodyPr/>
          <a:lstStyle/>
          <a:p>
            <a:pPr algn="ctr" eaLnBrk="1" hangingPunct="1"/>
            <a:r>
              <a:rPr lang="en-IN" altLang="en-US" b="1">
                <a:solidFill>
                  <a:srgbClr val="1426AC"/>
                </a:solidFill>
              </a:rPr>
              <a:t>Thank You!!!</a:t>
            </a:r>
          </a:p>
        </p:txBody>
      </p:sp>
      <p:pic>
        <p:nvPicPr>
          <p:cNvPr id="220163" name="Content Placeholder 7" descr="downloa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1318" y="2636912"/>
            <a:ext cx="3240087" cy="2427287"/>
          </a:xfrm>
        </p:spPr>
      </p:pic>
      <p:sp>
        <p:nvSpPr>
          <p:cNvPr id="220165" name="AutoShape 2" descr="Image result for brute force attack"/>
          <p:cNvSpPr>
            <a:spLocks noChangeAspect="1" noChangeArrowheads="1"/>
          </p:cNvSpPr>
          <p:nvPr/>
        </p:nvSpPr>
        <p:spPr bwMode="auto">
          <a:xfrm>
            <a:off x="155575" y="-192088"/>
            <a:ext cx="304800" cy="40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95976E4-04E7-4A2D-A19D-87405FA58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168274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ODBC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BAC5C2F-ABAF-4C57-8C4D-077D05F306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pPr algn="just"/>
            <a:r>
              <a:rPr lang="en-US" altLang="en-US" sz="2400" b="1" dirty="0">
                <a:solidFill>
                  <a:srgbClr val="1426AC"/>
                </a:solidFill>
              </a:rPr>
              <a:t>Open </a:t>
            </a:r>
            <a:r>
              <a:rPr lang="en-US" altLang="en-US" sz="2400" b="1" dirty="0" err="1">
                <a:solidFill>
                  <a:srgbClr val="1426AC"/>
                </a:solidFill>
              </a:rPr>
              <a:t>DataBase</a:t>
            </a:r>
            <a:r>
              <a:rPr lang="en-US" altLang="en-US" sz="2400" b="1" dirty="0">
                <a:solidFill>
                  <a:srgbClr val="1426AC"/>
                </a:solidFill>
              </a:rPr>
              <a:t> Connectivity(ODBC) standard 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standard for application program to communicate with a database server.</a:t>
            </a:r>
          </a:p>
          <a:p>
            <a:pPr lvl="1" algn="just"/>
            <a:r>
              <a:rPr lang="en-US" altLang="en-US" sz="2400" b="1" dirty="0">
                <a:solidFill>
                  <a:srgbClr val="1426AC"/>
                </a:solidFill>
              </a:rPr>
              <a:t>application program interface (API) to </a:t>
            </a:r>
          </a:p>
          <a:p>
            <a:pPr lvl="2" algn="just"/>
            <a:r>
              <a:rPr lang="en-US" altLang="en-US" sz="2400" b="1" dirty="0">
                <a:solidFill>
                  <a:srgbClr val="1426AC"/>
                </a:solidFill>
              </a:rPr>
              <a:t>open a connection with a database, </a:t>
            </a:r>
          </a:p>
          <a:p>
            <a:pPr lvl="2" algn="just"/>
            <a:r>
              <a:rPr lang="en-US" altLang="en-US" sz="2400" b="1" dirty="0">
                <a:solidFill>
                  <a:srgbClr val="1426AC"/>
                </a:solidFill>
              </a:rPr>
              <a:t>send queries and updates, </a:t>
            </a:r>
          </a:p>
          <a:p>
            <a:pPr lvl="2" algn="just"/>
            <a:r>
              <a:rPr lang="en-US" altLang="en-US" sz="2400" b="1" dirty="0">
                <a:solidFill>
                  <a:srgbClr val="1426AC"/>
                </a:solidFill>
              </a:rPr>
              <a:t>get back results.</a:t>
            </a:r>
          </a:p>
          <a:p>
            <a:pPr algn="just"/>
            <a:r>
              <a:rPr lang="en-US" altLang="en-US" sz="2400" b="1" dirty="0">
                <a:solidFill>
                  <a:srgbClr val="1426AC"/>
                </a:solidFill>
              </a:rPr>
              <a:t>Applications such as GUI, spreadsheets, etc. can use ODBC</a:t>
            </a:r>
          </a:p>
          <a:p>
            <a:pPr algn="just"/>
            <a:endParaRPr lang="en-US" altLang="en-US" sz="2400" b="1" dirty="0">
              <a:solidFill>
                <a:srgbClr val="1426A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8364506-542B-43FF-8727-CA7152FCC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188640"/>
            <a:ext cx="7407275" cy="764704"/>
          </a:xfrm>
        </p:spPr>
        <p:txBody>
          <a:bodyPr/>
          <a:lstStyle/>
          <a:p>
            <a:pPr algn="ctr"/>
            <a:r>
              <a:rPr lang="en-US" altLang="en-US" dirty="0"/>
              <a:t>ODBC  (Cont.)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54329A8-047B-44DD-A1D3-9A1CC9299D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1426AC"/>
                </a:solidFill>
              </a:rPr>
              <a:t>Each database system supporting ODBC provides a "driver" library that must be linked with the client program.</a:t>
            </a:r>
          </a:p>
          <a:p>
            <a:r>
              <a:rPr lang="en-US" altLang="en-US" b="1" dirty="0">
                <a:solidFill>
                  <a:srgbClr val="1426AC"/>
                </a:solidFill>
              </a:rPr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 altLang="en-US" b="1" dirty="0">
                <a:solidFill>
                  <a:srgbClr val="1426AC"/>
                </a:solidFill>
              </a:rPr>
              <a:t>ODBC program first allocates an SQL environment, then a database connection handle.</a:t>
            </a:r>
          </a:p>
          <a:p>
            <a:r>
              <a:rPr lang="en-US" altLang="en-US" b="1" dirty="0">
                <a:solidFill>
                  <a:srgbClr val="1426AC"/>
                </a:solidFill>
              </a:rPr>
              <a:t>Opens database connection using </a:t>
            </a:r>
            <a:r>
              <a:rPr lang="en-US" altLang="en-US" b="1" dirty="0" err="1">
                <a:solidFill>
                  <a:srgbClr val="1426AC"/>
                </a:solidFill>
              </a:rPr>
              <a:t>SQLConnect</a:t>
            </a:r>
            <a:r>
              <a:rPr lang="en-US" altLang="en-US" b="1" dirty="0">
                <a:solidFill>
                  <a:srgbClr val="1426AC"/>
                </a:solidFill>
              </a:rPr>
              <a:t>().  Parameters for </a:t>
            </a:r>
            <a:r>
              <a:rPr lang="en-US" altLang="en-US" b="1" dirty="0" err="1">
                <a:solidFill>
                  <a:srgbClr val="1426AC"/>
                </a:solidFill>
              </a:rPr>
              <a:t>SQLConnect</a:t>
            </a:r>
            <a:r>
              <a:rPr lang="en-US" altLang="en-US" b="1" dirty="0">
                <a:solidFill>
                  <a:srgbClr val="1426AC"/>
                </a:solidFill>
              </a:rPr>
              <a:t>:</a:t>
            </a:r>
          </a:p>
          <a:p>
            <a:pPr lvl="1"/>
            <a:r>
              <a:rPr lang="en-US" altLang="en-US" sz="1600" b="1" dirty="0">
                <a:solidFill>
                  <a:srgbClr val="1426AC"/>
                </a:solidFill>
              </a:rPr>
              <a:t>connection handle,</a:t>
            </a:r>
          </a:p>
          <a:p>
            <a:pPr lvl="1"/>
            <a:r>
              <a:rPr lang="en-US" altLang="en-US" sz="1600" b="1" dirty="0">
                <a:solidFill>
                  <a:srgbClr val="1426AC"/>
                </a:solidFill>
              </a:rPr>
              <a:t>the server to which to connect</a:t>
            </a:r>
          </a:p>
          <a:p>
            <a:pPr lvl="1"/>
            <a:r>
              <a:rPr lang="en-US" altLang="en-US" sz="1600" b="1" dirty="0">
                <a:solidFill>
                  <a:srgbClr val="1426AC"/>
                </a:solidFill>
              </a:rPr>
              <a:t>the user identifier, </a:t>
            </a:r>
          </a:p>
          <a:p>
            <a:pPr lvl="1"/>
            <a:r>
              <a:rPr lang="en-US" altLang="en-US" sz="1600" b="1" dirty="0">
                <a:solidFill>
                  <a:srgbClr val="1426AC"/>
                </a:solidFill>
              </a:rPr>
              <a:t>password </a:t>
            </a:r>
          </a:p>
          <a:p>
            <a:r>
              <a:rPr lang="en-US" altLang="en-US" b="1" dirty="0">
                <a:solidFill>
                  <a:srgbClr val="1426AC"/>
                </a:solidFill>
              </a:rPr>
              <a:t>Must also specify types of arguments:</a:t>
            </a:r>
          </a:p>
          <a:p>
            <a:pPr lvl="1"/>
            <a:r>
              <a:rPr lang="en-US" altLang="en-US" sz="1600" b="1" dirty="0">
                <a:solidFill>
                  <a:srgbClr val="1426AC"/>
                </a:solidFill>
              </a:rPr>
              <a:t>SQL_NTS denotes previous argument is a null-terminated string.</a:t>
            </a:r>
          </a:p>
          <a:p>
            <a:endParaRPr lang="en-US" altLang="en-US" sz="1600" b="1" dirty="0">
              <a:solidFill>
                <a:srgbClr val="1426A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701FC57-CAD9-4CA0-BA19-F2AF55925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034" y="161731"/>
            <a:ext cx="8077200" cy="609600"/>
          </a:xfrm>
        </p:spPr>
        <p:txBody>
          <a:bodyPr/>
          <a:lstStyle/>
          <a:p>
            <a:pPr algn="ctr"/>
            <a:r>
              <a:rPr lang="en-US" altLang="en-US" dirty="0"/>
              <a:t>ODBC Code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BFED1F5-31CE-4C90-9DC9-CCEDDCF9B7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0766" y="762000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1426AC"/>
                </a:solidFill>
              </a:rPr>
              <a:t>int </a:t>
            </a:r>
            <a:r>
              <a:rPr lang="en-US" altLang="en-US" sz="2400" b="1" dirty="0" err="1">
                <a:solidFill>
                  <a:srgbClr val="1426AC"/>
                </a:solidFill>
              </a:rPr>
              <a:t>ODBCexample</a:t>
            </a:r>
            <a:r>
              <a:rPr lang="en-US" altLang="en-US" sz="2400" b="1" dirty="0">
                <a:solidFill>
                  <a:srgbClr val="1426AC"/>
                </a:solidFill>
              </a:rPr>
              <a:t>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HENV    env;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SQLAllocEnv</a:t>
            </a:r>
            <a:r>
              <a:rPr lang="en-US" altLang="en-US" sz="2400" b="1" dirty="0">
                <a:solidFill>
                  <a:srgbClr val="1426AC"/>
                </a:solidFill>
              </a:rPr>
              <a:t>(&amp;env);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SQLAllocConnect</a:t>
            </a:r>
            <a:r>
              <a:rPr lang="en-US" altLang="en-US" sz="2400" b="1" dirty="0">
                <a:solidFill>
                  <a:srgbClr val="1426AC"/>
                </a:solidFill>
              </a:rPr>
              <a:t>(env,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SQLConnect</a:t>
            </a:r>
            <a:r>
              <a:rPr lang="en-US" altLang="en-US" sz="2400" b="1" dirty="0">
                <a:solidFill>
                  <a:srgbClr val="1426AC"/>
                </a:solidFill>
              </a:rPr>
              <a:t>(conn, "aura.bell-labs.com", SQL_NTS, "</a:t>
            </a:r>
            <a:r>
              <a:rPr lang="en-US" altLang="en-US" sz="2400" b="1" dirty="0" err="1">
                <a:solidFill>
                  <a:srgbClr val="1426AC"/>
                </a:solidFill>
              </a:rPr>
              <a:t>avi</a:t>
            </a:r>
            <a:r>
              <a:rPr lang="en-US" altLang="en-US" sz="2400" b="1" dirty="0">
                <a:solidFill>
                  <a:srgbClr val="1426AC"/>
                </a:solidFill>
              </a:rPr>
              <a:t>", SQL_NTS, "</a:t>
            </a:r>
            <a:r>
              <a:rPr lang="en-US" altLang="en-US" sz="2400" b="1" dirty="0" err="1">
                <a:solidFill>
                  <a:srgbClr val="1426AC"/>
                </a:solidFill>
              </a:rPr>
              <a:t>avipasswd</a:t>
            </a:r>
            <a:r>
              <a:rPr lang="en-US" altLang="en-US" sz="2400" b="1" dirty="0">
                <a:solidFill>
                  <a:srgbClr val="1426AC"/>
                </a:solidFill>
              </a:rPr>
              <a:t>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SQLDisconnect</a:t>
            </a:r>
            <a:r>
              <a:rPr lang="en-US" altLang="en-US" sz="2400" b="1" dirty="0">
                <a:solidFill>
                  <a:srgbClr val="1426AC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SQLFreeConnect</a:t>
            </a:r>
            <a:r>
              <a:rPr lang="en-US" altLang="en-US" sz="2400" b="1" dirty="0">
                <a:solidFill>
                  <a:srgbClr val="1426AC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</a:t>
            </a:r>
            <a:r>
              <a:rPr lang="en-US" altLang="en-US" sz="2400" b="1" dirty="0" err="1">
                <a:solidFill>
                  <a:srgbClr val="1426AC"/>
                </a:solidFill>
              </a:rPr>
              <a:t>SQLFreeEnv</a:t>
            </a:r>
            <a:r>
              <a:rPr lang="en-US" altLang="en-US" sz="2400" b="1" dirty="0">
                <a:solidFill>
                  <a:srgbClr val="1426AC"/>
                </a:solidFill>
              </a:rPr>
              <a:t>(env);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426AC"/>
                </a:solidFill>
              </a:rPr>
              <a:t>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DC25747-1B09-4BDA-808C-7E1DBB093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265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ODBC Code (Cont.)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4075122-75F9-40A7-A0E9-669DD0480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702" y="836712"/>
            <a:ext cx="8310770" cy="5545137"/>
          </a:xfrm>
        </p:spPr>
        <p:txBody>
          <a:bodyPr/>
          <a:lstStyle/>
          <a:p>
            <a:r>
              <a:rPr lang="en-US" altLang="en-US" dirty="0"/>
              <a:t>Program sends SQL commands to the database by using </a:t>
            </a:r>
            <a:r>
              <a:rPr lang="en-US" altLang="en-US" dirty="0" err="1"/>
              <a:t>SQLExecDirect</a:t>
            </a:r>
            <a:endParaRPr lang="en-US" altLang="en-US" dirty="0"/>
          </a:p>
          <a:p>
            <a:r>
              <a:rPr lang="en-US" altLang="en-US" dirty="0"/>
              <a:t>Result tuples are fetched using </a:t>
            </a:r>
            <a:r>
              <a:rPr lang="en-US" altLang="en-US" dirty="0" err="1"/>
              <a:t>SQLFetch</a:t>
            </a:r>
            <a:r>
              <a:rPr lang="en-US" altLang="en-US" dirty="0"/>
              <a:t>()</a:t>
            </a:r>
          </a:p>
          <a:p>
            <a:r>
              <a:rPr lang="en-US" altLang="en-US" dirty="0" err="1"/>
              <a:t>SQLBindCol</a:t>
            </a:r>
            <a:r>
              <a:rPr lang="en-US" altLang="en-US" dirty="0"/>
              <a:t>() binds C language variables to attributes of the query result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When a tuple is fetched, its attribute values are automatically stored in corresponding C variables.</a:t>
            </a:r>
          </a:p>
          <a:p>
            <a:pPr lvl="1"/>
            <a:r>
              <a:rPr lang="en-US" altLang="en-US" sz="1600" dirty="0"/>
              <a:t>Arguments to </a:t>
            </a:r>
            <a:r>
              <a:rPr lang="en-US" altLang="en-US" sz="1600" dirty="0" err="1"/>
              <a:t>SQLBindCol</a:t>
            </a:r>
            <a:r>
              <a:rPr lang="en-US" altLang="en-US" sz="1600" dirty="0"/>
              <a:t>()</a:t>
            </a:r>
          </a:p>
          <a:p>
            <a:pPr lvl="2"/>
            <a:r>
              <a:rPr lang="en-US" altLang="en-US" sz="1600" dirty="0"/>
              <a:t>ODBC </a:t>
            </a:r>
            <a:r>
              <a:rPr lang="en-US" altLang="en-US" sz="1600" dirty="0" err="1"/>
              <a:t>stmt</a:t>
            </a:r>
            <a:r>
              <a:rPr lang="en-US" altLang="en-US" sz="1600" dirty="0"/>
              <a:t> variable, attribute position in query result</a:t>
            </a:r>
          </a:p>
          <a:p>
            <a:pPr lvl="2"/>
            <a:r>
              <a:rPr lang="en-US" altLang="en-US" sz="1600" dirty="0"/>
              <a:t>The type conversion from SQL to C.  </a:t>
            </a:r>
          </a:p>
          <a:p>
            <a:pPr lvl="2"/>
            <a:r>
              <a:rPr lang="en-US" altLang="en-US" sz="1600" dirty="0"/>
              <a:t>The address of the variable. </a:t>
            </a:r>
          </a:p>
          <a:p>
            <a:pPr lvl="2"/>
            <a:r>
              <a:rPr lang="en-US" altLang="en-US" sz="1600" dirty="0"/>
              <a:t>For variable-length types like character arrays, </a:t>
            </a:r>
          </a:p>
          <a:p>
            <a:pPr lvl="3"/>
            <a:r>
              <a:rPr lang="en-US" altLang="en-US" sz="1600" dirty="0"/>
              <a:t>The maximum length of the variable </a:t>
            </a:r>
          </a:p>
          <a:p>
            <a:pPr lvl="3"/>
            <a:r>
              <a:rPr lang="en-US" altLang="en-US" sz="1600" dirty="0"/>
              <a:t>Location to store actual length when a tuple is fetched.</a:t>
            </a:r>
          </a:p>
          <a:p>
            <a:pPr lvl="3"/>
            <a:r>
              <a:rPr lang="en-US" altLang="en-US" sz="1600" dirty="0"/>
              <a:t>Note: A negative value returned for the length field indicates null value</a:t>
            </a:r>
          </a:p>
          <a:p>
            <a:r>
              <a:rPr lang="en-US" altLang="en-US" dirty="0"/>
              <a:t>Good programming requires checking results of every function call for errors; we have omitted most checks for brevity.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7DC760E-3A0A-46BE-B832-33D65E2E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011" y="14198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JDBC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417A936-834E-4F5A-932F-A465577A5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pPr algn="just"/>
            <a:r>
              <a:rPr lang="en-US" altLang="en-US" b="1" dirty="0">
                <a:solidFill>
                  <a:schemeClr val="tx2"/>
                </a:solidFill>
              </a:rPr>
              <a:t>JDBC</a:t>
            </a:r>
            <a:r>
              <a:rPr lang="en-US" altLang="en-US" dirty="0"/>
              <a:t> is a Java API for communicating with database systems supporting SQL</a:t>
            </a:r>
          </a:p>
          <a:p>
            <a:pPr algn="just"/>
            <a:r>
              <a:rPr lang="en-US" altLang="en-US" dirty="0"/>
              <a:t>JDBC supports a variety of features for querying and updating data, and for retrieving query results</a:t>
            </a:r>
          </a:p>
          <a:p>
            <a:pPr algn="just"/>
            <a:r>
              <a:rPr lang="en-US" altLang="en-US" dirty="0"/>
              <a:t>JDBC also supports metadata retrieval, such as querying about relations present in the database and the names and types of relation attributes</a:t>
            </a:r>
          </a:p>
          <a:p>
            <a:pPr algn="just"/>
            <a:r>
              <a:rPr lang="en-US" altLang="en-US" dirty="0"/>
              <a:t>Model for communicating with the database:</a:t>
            </a:r>
          </a:p>
          <a:p>
            <a:pPr lvl="1" algn="just"/>
            <a:r>
              <a:rPr lang="en-US" altLang="en-US" dirty="0"/>
              <a:t>Open a connection</a:t>
            </a:r>
          </a:p>
          <a:p>
            <a:pPr lvl="1" algn="just"/>
            <a:r>
              <a:rPr lang="en-US" altLang="en-US" dirty="0"/>
              <a:t>Create a “statement” object</a:t>
            </a:r>
          </a:p>
          <a:p>
            <a:pPr lvl="1" algn="just"/>
            <a:r>
              <a:rPr lang="en-US" altLang="en-US" dirty="0"/>
              <a:t>Execute queries using the Statement object to send queries and fetch results</a:t>
            </a:r>
          </a:p>
          <a:p>
            <a:pPr lvl="1" algn="just"/>
            <a:r>
              <a:rPr lang="en-US" altLang="en-US" dirty="0"/>
              <a:t>Exception mechanism to handle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B8EFF01-5BC5-4133-8778-3391A52F5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585" y="0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JDBC Code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2649707-96C3-451F-85AD-310DD3D025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980728"/>
            <a:ext cx="8534400" cy="523875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public static void </a:t>
            </a:r>
            <a:r>
              <a:rPr lang="en-US" altLang="en-US" sz="2000" b="1" dirty="0" err="1">
                <a:solidFill>
                  <a:srgbClr val="1426AC"/>
                </a:solidFill>
              </a:rPr>
              <a:t>JDBCexample</a:t>
            </a:r>
            <a:r>
              <a:rPr lang="en-US" altLang="en-US" sz="2000" b="1" dirty="0">
                <a:solidFill>
                  <a:srgbClr val="1426AC"/>
                </a:solidFill>
              </a:rPr>
              <a:t>(String </a:t>
            </a:r>
            <a:r>
              <a:rPr lang="en-US" altLang="en-US" sz="2000" b="1" dirty="0" err="1">
                <a:solidFill>
                  <a:srgbClr val="1426AC"/>
                </a:solidFill>
              </a:rPr>
              <a:t>dbid</a:t>
            </a:r>
            <a:r>
              <a:rPr lang="en-US" altLang="en-US" sz="2000" b="1" dirty="0">
                <a:solidFill>
                  <a:srgbClr val="1426AC"/>
                </a:solidFill>
              </a:rPr>
              <a:t>, String </a:t>
            </a:r>
            <a:r>
              <a:rPr lang="en-US" altLang="en-US" sz="2000" b="1" dirty="0" err="1">
                <a:solidFill>
                  <a:srgbClr val="1426AC"/>
                </a:solidFill>
              </a:rPr>
              <a:t>userid</a:t>
            </a:r>
            <a:r>
              <a:rPr lang="en-US" altLang="en-US" sz="2000" b="1" dirty="0">
                <a:solidFill>
                  <a:srgbClr val="1426AC"/>
                </a:solidFill>
              </a:rPr>
              <a:t>, String passwd) 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      {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</a:t>
            </a:r>
            <a:r>
              <a:rPr lang="en-US" altLang="en-US" sz="2000" b="1" dirty="0" err="1">
                <a:solidFill>
                  <a:srgbClr val="1426AC"/>
                </a:solidFill>
              </a:rPr>
              <a:t>Class.forName</a:t>
            </a:r>
            <a:r>
              <a:rPr lang="en-US" altLang="en-US" sz="2000" b="1" dirty="0">
                <a:solidFill>
                  <a:srgbClr val="1426AC"/>
                </a:solidFill>
              </a:rPr>
              <a:t> ("</a:t>
            </a:r>
            <a:r>
              <a:rPr lang="en-US" altLang="en-US" sz="2000" b="1" dirty="0" err="1">
                <a:solidFill>
                  <a:srgbClr val="1426AC"/>
                </a:solidFill>
              </a:rPr>
              <a:t>oracle.jdbc.driver.OracleDriver</a:t>
            </a:r>
            <a:r>
              <a:rPr lang="en-US" altLang="en-US" sz="2000" b="1" dirty="0">
                <a:solidFill>
                  <a:srgbClr val="1426AC"/>
                </a:solidFill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Connection conn = </a:t>
            </a:r>
            <a:r>
              <a:rPr lang="en-US" altLang="en-US" sz="2000" b="1" dirty="0" err="1">
                <a:solidFill>
                  <a:srgbClr val="1426AC"/>
                </a:solidFill>
              </a:rPr>
              <a:t>DriverManager.getConnection</a:t>
            </a:r>
            <a:r>
              <a:rPr lang="en-US" altLang="en-US" sz="2000" b="1" dirty="0">
                <a:solidFill>
                  <a:srgbClr val="1426AC"/>
                </a:solidFill>
              </a:rPr>
              <a:t>(   "</a:t>
            </a:r>
            <a:r>
              <a:rPr lang="en-US" altLang="en-US" sz="2000" b="1" dirty="0" err="1">
                <a:solidFill>
                  <a:srgbClr val="1426AC"/>
                </a:solidFill>
              </a:rPr>
              <a:t>jdbc:oracle:thin</a:t>
            </a:r>
            <a:r>
              <a:rPr lang="en-US" altLang="en-US" sz="2000" b="1" dirty="0">
                <a:solidFill>
                  <a:srgbClr val="1426AC"/>
                </a:solidFill>
              </a:rPr>
              <a:t>:@aura.bell-labs.com:2000:bankdb", </a:t>
            </a:r>
            <a:r>
              <a:rPr lang="en-US" altLang="en-US" sz="2000" b="1" dirty="0" err="1">
                <a:solidFill>
                  <a:srgbClr val="1426AC"/>
                </a:solidFill>
              </a:rPr>
              <a:t>userid</a:t>
            </a:r>
            <a:r>
              <a:rPr lang="en-US" altLang="en-US" sz="2000" b="1" dirty="0">
                <a:solidFill>
                  <a:srgbClr val="1426AC"/>
                </a:solidFill>
              </a:rPr>
              <a:t>, passwd);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   Statement </a:t>
            </a:r>
            <a:r>
              <a:rPr lang="en-US" altLang="en-US" sz="2000" b="1" dirty="0" err="1">
                <a:solidFill>
                  <a:srgbClr val="1426AC"/>
                </a:solidFill>
              </a:rPr>
              <a:t>stmt</a:t>
            </a:r>
            <a:r>
              <a:rPr lang="en-US" altLang="en-US" sz="2000" b="1" dirty="0">
                <a:solidFill>
                  <a:srgbClr val="1426AC"/>
                </a:solidFill>
              </a:rPr>
              <a:t> = </a:t>
            </a:r>
            <a:r>
              <a:rPr lang="en-US" altLang="en-US" sz="2000" b="1" dirty="0" err="1">
                <a:solidFill>
                  <a:srgbClr val="1426AC"/>
                </a:solidFill>
              </a:rPr>
              <a:t>conn.createStatement</a:t>
            </a:r>
            <a:r>
              <a:rPr lang="en-US" altLang="en-US" sz="2000" b="1" dirty="0">
                <a:solidFill>
                  <a:srgbClr val="1426AC"/>
                </a:solidFill>
              </a:rPr>
              <a:t>();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       … Do Actual Work ….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   </a:t>
            </a:r>
            <a:r>
              <a:rPr lang="en-US" altLang="en-US" sz="2000" b="1" dirty="0" err="1">
                <a:solidFill>
                  <a:srgbClr val="1426AC"/>
                </a:solidFill>
              </a:rPr>
              <a:t>stmt.close</a:t>
            </a:r>
            <a:r>
              <a:rPr lang="en-US" altLang="en-US" sz="2000" b="1" dirty="0">
                <a:solidFill>
                  <a:srgbClr val="1426AC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   </a:t>
            </a:r>
            <a:r>
              <a:rPr lang="en-US" altLang="en-US" sz="2000" b="1" dirty="0" err="1">
                <a:solidFill>
                  <a:srgbClr val="1426AC"/>
                </a:solidFill>
              </a:rPr>
              <a:t>conn.close</a:t>
            </a:r>
            <a:r>
              <a:rPr lang="en-US" altLang="en-US" sz="2000" b="1" dirty="0">
                <a:solidFill>
                  <a:srgbClr val="1426AC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}	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catch (</a:t>
            </a:r>
            <a:r>
              <a:rPr lang="en-US" altLang="en-US" sz="2000" b="1" dirty="0" err="1">
                <a:solidFill>
                  <a:srgbClr val="1426AC"/>
                </a:solidFill>
              </a:rPr>
              <a:t>SQLException</a:t>
            </a:r>
            <a:r>
              <a:rPr lang="en-US" altLang="en-US" sz="2000" b="1" dirty="0">
                <a:solidFill>
                  <a:srgbClr val="1426AC"/>
                </a:solidFill>
              </a:rPr>
              <a:t> </a:t>
            </a:r>
            <a:r>
              <a:rPr lang="en-US" altLang="en-US" sz="2000" b="1" dirty="0" err="1">
                <a:solidFill>
                  <a:srgbClr val="1426AC"/>
                </a:solidFill>
              </a:rPr>
              <a:t>sqle</a:t>
            </a:r>
            <a:r>
              <a:rPr lang="en-US" altLang="en-US" sz="2000" b="1" dirty="0">
                <a:solidFill>
                  <a:srgbClr val="1426AC"/>
                </a:solidFill>
              </a:rPr>
              <a:t>) { 	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     </a:t>
            </a:r>
            <a:r>
              <a:rPr lang="en-US" altLang="en-US" sz="2000" b="1" dirty="0" err="1">
                <a:solidFill>
                  <a:srgbClr val="1426AC"/>
                </a:solidFill>
              </a:rPr>
              <a:t>System.out.println</a:t>
            </a:r>
            <a:r>
              <a:rPr lang="en-US" altLang="en-US" sz="2000" b="1" dirty="0">
                <a:solidFill>
                  <a:srgbClr val="1426AC"/>
                </a:solidFill>
              </a:rPr>
              <a:t>("</a:t>
            </a:r>
            <a:r>
              <a:rPr lang="en-US" altLang="en-US" sz="2000" b="1" dirty="0" err="1">
                <a:solidFill>
                  <a:srgbClr val="1426AC"/>
                </a:solidFill>
              </a:rPr>
              <a:t>SQLException</a:t>
            </a:r>
            <a:r>
              <a:rPr lang="en-US" altLang="en-US" sz="2000" b="1" dirty="0">
                <a:solidFill>
                  <a:srgbClr val="1426AC"/>
                </a:solidFill>
              </a:rPr>
              <a:t> : " + </a:t>
            </a:r>
            <a:r>
              <a:rPr lang="en-US" altLang="en-US" sz="2000" b="1" dirty="0" err="1">
                <a:solidFill>
                  <a:srgbClr val="1426AC"/>
                </a:solidFill>
              </a:rPr>
              <a:t>sqle</a:t>
            </a:r>
            <a:r>
              <a:rPr lang="en-US" altLang="en-US" sz="2000" b="1" dirty="0">
                <a:solidFill>
                  <a:srgbClr val="1426AC"/>
                </a:solidFill>
              </a:rPr>
              <a:t>);		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1426AC"/>
                </a:solidFill>
              </a:rPr>
              <a:t>   }		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rgbClr val="1426AC"/>
                </a:solidFill>
              </a:rPr>
              <a:t> 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862DBD91-3924-478C-AAD3-6023C7409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62" y="4868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JDBC Code (Cont.)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9D5311D-78D2-4504-9C7E-669094E68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Update to database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try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     </a:t>
            </a:r>
            <a:r>
              <a:rPr lang="en-US" altLang="en-US" b="1" dirty="0" err="1"/>
              <a:t>stmt.executeUpdate</a:t>
            </a:r>
            <a:r>
              <a:rPr lang="en-US" altLang="en-US" b="1" dirty="0"/>
              <a:t>(  "insert into account values</a:t>
            </a:r>
            <a:br>
              <a:rPr lang="en-US" altLang="en-US" b="1" dirty="0"/>
            </a:br>
            <a:r>
              <a:rPr lang="en-US" altLang="en-US" b="1" dirty="0"/>
              <a:t>                                        ('A-9732', '</a:t>
            </a:r>
            <a:r>
              <a:rPr lang="en-US" altLang="en-US" b="1" dirty="0" err="1"/>
              <a:t>Perryridge</a:t>
            </a:r>
            <a:r>
              <a:rPr lang="en-US" altLang="en-US" b="1" dirty="0"/>
              <a:t>', 1200)");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} catch (</a:t>
            </a:r>
            <a:r>
              <a:rPr lang="en-US" altLang="en-US" b="1" dirty="0" err="1"/>
              <a:t>SQLException</a:t>
            </a:r>
            <a:r>
              <a:rPr lang="en-US" altLang="en-US" b="1" dirty="0"/>
              <a:t> </a:t>
            </a:r>
            <a:r>
              <a:rPr lang="en-US" altLang="en-US" b="1" dirty="0" err="1"/>
              <a:t>sqle</a:t>
            </a:r>
            <a:r>
              <a:rPr lang="en-US" altLang="en-US" b="1" dirty="0"/>
              <a:t>)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("Could not insert tuple. " + </a:t>
            </a:r>
            <a:r>
              <a:rPr lang="en-US" altLang="en-US" b="1" dirty="0" err="1"/>
              <a:t>sqle</a:t>
            </a:r>
            <a:r>
              <a:rPr lang="en-US" altLang="en-US" b="1" dirty="0"/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Execute query and fetch and print results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/>
              <a:t>ResultSet</a:t>
            </a:r>
            <a:r>
              <a:rPr lang="en-US" altLang="en-US" b="1" dirty="0"/>
              <a:t> </a:t>
            </a:r>
            <a:r>
              <a:rPr lang="en-US" altLang="en-US" b="1" dirty="0" err="1"/>
              <a:t>rset</a:t>
            </a:r>
            <a:r>
              <a:rPr lang="en-US" altLang="en-US" b="1" dirty="0"/>
              <a:t> = </a:t>
            </a:r>
            <a:r>
              <a:rPr lang="en-US" altLang="en-US" b="1" dirty="0" err="1"/>
              <a:t>stmt.executeQuery</a:t>
            </a:r>
            <a:r>
              <a:rPr lang="en-US" altLang="en-US" b="1" dirty="0"/>
              <a:t>( "select </a:t>
            </a:r>
            <a:r>
              <a:rPr lang="en-US" altLang="en-US" b="1" dirty="0" err="1"/>
              <a:t>branch_name</a:t>
            </a:r>
            <a:r>
              <a:rPr lang="en-US" altLang="en-US" b="1" dirty="0"/>
              <a:t>, avg(balance)  </a:t>
            </a:r>
            <a:br>
              <a:rPr lang="en-US" altLang="en-US" b="1" dirty="0"/>
            </a:br>
            <a:r>
              <a:rPr lang="en-US" altLang="en-US" b="1" dirty="0"/>
              <a:t>                                                        from account </a:t>
            </a:r>
            <a:br>
              <a:rPr lang="en-US" altLang="en-US" b="1" dirty="0"/>
            </a:br>
            <a:r>
              <a:rPr lang="en-US" altLang="en-US" b="1" dirty="0"/>
              <a:t>                                                        group by </a:t>
            </a:r>
            <a:r>
              <a:rPr lang="en-US" altLang="en-US" b="1" dirty="0" err="1"/>
              <a:t>branch_name</a:t>
            </a:r>
            <a:r>
              <a:rPr lang="en-US" altLang="en-US" b="1" dirty="0"/>
              <a:t>");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while (</a:t>
            </a:r>
            <a:r>
              <a:rPr lang="en-US" altLang="en-US" b="1" dirty="0" err="1"/>
              <a:t>rset.next</a:t>
            </a:r>
            <a:r>
              <a:rPr lang="en-US" altLang="en-US" b="1" dirty="0"/>
              <a:t>()) {		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b="1" dirty="0" err="1"/>
              <a:t>System.out.println</a:t>
            </a:r>
            <a:r>
              <a:rPr lang="en-US" altLang="en-US" b="1" dirty="0"/>
              <a:t>(</a:t>
            </a:r>
            <a:br>
              <a:rPr lang="en-US" altLang="en-US" b="1" dirty="0"/>
            </a:br>
            <a:r>
              <a:rPr lang="en-US" altLang="en-US" b="1" dirty="0"/>
              <a:t>           </a:t>
            </a:r>
            <a:r>
              <a:rPr lang="en-US" altLang="en-US" b="1" dirty="0" err="1"/>
              <a:t>rset.getString</a:t>
            </a:r>
            <a:r>
              <a:rPr lang="en-US" altLang="en-US" b="1" dirty="0"/>
              <a:t>("</a:t>
            </a:r>
            <a:r>
              <a:rPr lang="en-US" altLang="en-US" b="1" dirty="0" err="1"/>
              <a:t>branch_name</a:t>
            </a:r>
            <a:r>
              <a:rPr lang="en-US" altLang="en-US" b="1" dirty="0"/>
              <a:t>") + "  " + </a:t>
            </a:r>
            <a:r>
              <a:rPr lang="en-US" altLang="en-US" b="1" dirty="0" err="1"/>
              <a:t>rset.getFloat</a:t>
            </a:r>
            <a:r>
              <a:rPr lang="en-US" altLang="en-US" b="1" dirty="0"/>
              <a:t>(2));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/>
              <a:t>}		</a:t>
            </a:r>
          </a:p>
          <a:p>
            <a:pPr>
              <a:lnSpc>
                <a:spcPct val="90000"/>
              </a:lnSpc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85E79D8C-4B69-40E0-AE2A-726E24A2C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3529"/>
            <a:ext cx="7407275" cy="1355725"/>
          </a:xfrm>
        </p:spPr>
        <p:txBody>
          <a:bodyPr/>
          <a:lstStyle/>
          <a:p>
            <a:pPr algn="ctr"/>
            <a:r>
              <a:rPr lang="en-US" altLang="en-US" dirty="0"/>
              <a:t>JDBC Code Details       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1D1CD6D-9F40-493F-B7F8-E912CF3FD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/>
              <a:t>rs.getString</a:t>
            </a:r>
            <a:r>
              <a:rPr lang="en-US" altLang="en-US" b="1" dirty="0"/>
              <a:t>(“</a:t>
            </a:r>
            <a:r>
              <a:rPr lang="en-US" altLang="en-US" b="1" dirty="0" err="1"/>
              <a:t>branchname</a:t>
            </a:r>
            <a:r>
              <a:rPr lang="en-US" altLang="en-US" b="1" dirty="0"/>
              <a:t>”) and </a:t>
            </a:r>
            <a:r>
              <a:rPr lang="en-US" altLang="en-US" b="1" dirty="0" err="1"/>
              <a:t>rs.getString</a:t>
            </a:r>
            <a:r>
              <a:rPr lang="en-US" altLang="en-US" b="1" dirty="0"/>
              <a:t>(1) equivalent if </a:t>
            </a:r>
            <a:r>
              <a:rPr lang="en-US" altLang="en-US" b="1" dirty="0" err="1"/>
              <a:t>branchname</a:t>
            </a:r>
            <a:r>
              <a:rPr lang="en-US" altLang="en-US" b="1" dirty="0"/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/>
              <a:t>int a = </a:t>
            </a:r>
            <a:r>
              <a:rPr lang="en-US" altLang="en-US" b="1" dirty="0" err="1"/>
              <a:t>rs.getInt</a:t>
            </a:r>
            <a:r>
              <a:rPr lang="en-US" altLang="en-US" b="1" dirty="0"/>
              <a:t>(“a”);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b="1" dirty="0"/>
              <a:t>if (</a:t>
            </a:r>
            <a:r>
              <a:rPr lang="en-US" altLang="en-US" b="1" dirty="0" err="1"/>
              <a:t>rs.wasNull</a:t>
            </a:r>
            <a:r>
              <a:rPr lang="en-US" altLang="en-US" b="1" dirty="0"/>
              <a:t>()) </a:t>
            </a:r>
            <a:r>
              <a:rPr lang="en-US" altLang="en-US" b="1" dirty="0" err="1"/>
              <a:t>Systems.out.println</a:t>
            </a:r>
            <a:r>
              <a:rPr lang="en-US" altLang="en-US" b="1" dirty="0"/>
              <a:t>(“Got null value”);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A11454631FB43AD1E34ADCF3A02C1" ma:contentTypeVersion="2" ma:contentTypeDescription="Create a new document." ma:contentTypeScope="" ma:versionID="ff328bfa85e1b50e6ad390568fd0d93b">
  <xsd:schema xmlns:xsd="http://www.w3.org/2001/XMLSchema" xmlns:xs="http://www.w3.org/2001/XMLSchema" xmlns:p="http://schemas.microsoft.com/office/2006/metadata/properties" xmlns:ns2="a7259913-d710-4457-a37e-d4bdbd0d4f5f" targetNamespace="http://schemas.microsoft.com/office/2006/metadata/properties" ma:root="true" ma:fieldsID="615310c7ae40aebcb0ffd262071213a7" ns2:_="">
    <xsd:import namespace="a7259913-d710-4457-a37e-d4bdbd0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59913-d710-4457-a37e-d4bdbd0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91E8B-F732-4438-BD25-7C9EF1D11DC9}"/>
</file>

<file path=customXml/itemProps2.xml><?xml version="1.0" encoding="utf-8"?>
<ds:datastoreItem xmlns:ds="http://schemas.openxmlformats.org/officeDocument/2006/customXml" ds:itemID="{8F9363D6-0831-4C50-89B0-640B3F2C305A}"/>
</file>

<file path=customXml/itemProps3.xml><?xml version="1.0" encoding="utf-8"?>
<ds:datastoreItem xmlns:ds="http://schemas.openxmlformats.org/officeDocument/2006/customXml" ds:itemID="{0D185F9A-3D06-4A5B-AB51-137E7D09EB7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</TotalTime>
  <Words>1758</Words>
  <Application>Microsoft Office PowerPoint</Application>
  <PresentationFormat>On-screen Show (4:3)</PresentationFormat>
  <Paragraphs>160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Monotype Sorts</vt:lpstr>
      <vt:lpstr>Webdings</vt:lpstr>
      <vt:lpstr>Basis</vt:lpstr>
      <vt:lpstr>Custom Design</vt:lpstr>
      <vt:lpstr>ODBC and JDBC</vt:lpstr>
      <vt:lpstr>ODBC</vt:lpstr>
      <vt:lpstr>ODBC  (Cont.)</vt:lpstr>
      <vt:lpstr>ODBC Code</vt:lpstr>
      <vt:lpstr>ODBC Code (Cont.)</vt:lpstr>
      <vt:lpstr>JDBC</vt:lpstr>
      <vt:lpstr>JDBC Code</vt:lpstr>
      <vt:lpstr>JDBC Code (Cont.)</vt:lpstr>
      <vt:lpstr>JDBC Code Details       </vt:lpstr>
      <vt:lpstr>Procedural Extensions and Stored Procedures</vt:lpstr>
      <vt:lpstr>Functions and Procedures</vt:lpstr>
      <vt:lpstr>SQL Functions</vt:lpstr>
      <vt:lpstr>Table Functions</vt:lpstr>
      <vt:lpstr>Table Functions (cont’d)</vt:lpstr>
      <vt:lpstr>SQL Procedures</vt:lpstr>
      <vt:lpstr>Procedural Constructs</vt:lpstr>
      <vt:lpstr>Procedural Constructs (Cont.)</vt:lpstr>
      <vt:lpstr>Procedural Constructs (cont.)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Network Security for SCADA, Automation,  Process Control and PLC Systems</dc:title>
  <dc:creator>Dr. M. Brindha</dc:creator>
  <cp:lastModifiedBy>Brindha Murugan</cp:lastModifiedBy>
  <cp:revision>334</cp:revision>
  <cp:lastPrinted>2019-08-06T10:34:17Z</cp:lastPrinted>
  <dcterms:created xsi:type="dcterms:W3CDTF">2019-07-31T05:16:43Z</dcterms:created>
  <dcterms:modified xsi:type="dcterms:W3CDTF">2020-09-25T15:06:02Z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2019-07-31T00:00:00Z</vt:filetime>
  </property>
  <property fmtid="{D5CDD505-2E9C-101B-9397-08002B2CF9AE}" pid="5" name="ContentTypeId">
    <vt:lpwstr>0x010100A84A11454631FB43AD1E34ADCF3A02C1</vt:lpwstr>
  </property>
</Properties>
</file>