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87" r:id="rId5"/>
    <p:sldId id="288" r:id="rId6"/>
    <p:sldId id="258" r:id="rId7"/>
    <p:sldId id="289" r:id="rId8"/>
    <p:sldId id="259" r:id="rId9"/>
    <p:sldId id="290" r:id="rId10"/>
    <p:sldId id="267" r:id="rId11"/>
    <p:sldId id="268" r:id="rId12"/>
    <p:sldId id="292" r:id="rId13"/>
    <p:sldId id="260" r:id="rId14"/>
    <p:sldId id="291" r:id="rId15"/>
    <p:sldId id="295" r:id="rId16"/>
    <p:sldId id="297" r:id="rId17"/>
    <p:sldId id="296" r:id="rId18"/>
    <p:sldId id="294" r:id="rId19"/>
    <p:sldId id="298" r:id="rId20"/>
    <p:sldId id="299" r:id="rId21"/>
    <p:sldId id="300" r:id="rId22"/>
    <p:sldId id="301" r:id="rId23"/>
    <p:sldId id="303" r:id="rId24"/>
    <p:sldId id="302"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4:54:06.1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0 235,'12'-6,"-1"1,1 0,0 1,0 0,1 1,15-2,9-2,130-23,62-1,65 5,811-16,9 42,-947 1,-71 0,344-11,-273-5,534-29,-95 65,-299 10,36 3,2-22,879-16,-668 6,-505 0,94 15,53 24,-84-16,590 84,-577-99,110 16,-169-15,118 5,68-17,-102-1,250-12,85 4,-400 10,-53-2,1-1,49-11,15-2,472 3,-354 16,141-3,-318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4:54:33.1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0 235,'5'-10,"1"2,0-1,0 1,1 0,0 0,0 0,1 1,0 1,0-1,1 1,-1 0,1 1,1 0,-1 1,1 0,0 0,15-3,10-1,1 2,1 1,57 1,561 7,-422 8,65 15,59 17,687 114,-393-54,-247-43,-55-10,-73-9,-145-20,-3 1,216 8,-333-31,0 1,-1-1,0-1,1 0,-1-1,18-6,53-32,-60 29,1 2,44-17,206-38,38-13,-119 26,-185 50,57-14,0 3,93-8,362 18,-270 6,3863-3,-3583-41,-408 27,-97 11,702-56,-388 59,-185 2,-118-4,-1-1,-1-2,34-9,-26 5,56-4,-28 10,-42 3,1-1,-1-1,35-8,78-16,-98 20,0-2,0-1,70-27,-91 28,0 1,1 0,0 2,43-6,-16 8,52 2,-88 2,-17 0,-23-1,-1837 3,964-5,-3266 2,4127 2,-43 7,-11 1,61-6,0 0,-46 14,78-18,-96 21,-185 14,-100-22,350-12,-240-2,-68 2,294 2,1 2,0 2,0 2,0 2,-60 24,52-19,0-1,-96 12,70-14,-53 3,-15 3,63-5,-146 5,-87-19,130-3,-1678 3,1858 0,1 0,-1 0,1-1,0 0,-1 0,1-1,0 0,0 0,-9-4,13 5,0 0,0-1,0 1,1-1,-1 1,0-1,1 1,-1-1,1 0,0 0,-1 0,1 0,0 0,0 0,0 0,0 0,1 0,-1-1,1 1,-1 0,1 0,0-1,0 1,0 0,0-1,0 1,0 0,0-1,2-3,-1 3,0 1,0-1,0 0,1 1,-1-1,1 1,-1-1,1 1,0 0,0 0,0 0,0 0,0 0,0 0,5-2,41-20,-38 19,25-8,1 1,1 1,-1 2,1 2,69-5,197 12,-153 3,2192-1,-1190-4,3145 2,-4070 2,1066 72,-144 79,-1090-142,1-2,0-3,65-2,675-10,-493 7,-271-1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4:54:44.0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33,'13'-3,"1"-1,-1 2,1 0,-1 1,18 0,-2 0,972-10,-702 12,612 0,-823-6,-55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4:54:48.0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0 166,'3574'0,"-3392"-12,-28 1,333 9,-249 3,-215-2,1-2,-1 0,29-9,28-4,54 5,192 9,-159 4,-129-1,-8 0,1-1,0-2,0-1,47-10,-10-6,-15 3,0 2,2 2,73-6,229 18,-153 3,1925-3,-2095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4:55:36.2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1 139,'1'-1,"0"0,1 0,-1 0,1 0,-1 1,0-1,1 0,-1 1,1-1,-1 1,1 0,0-1,-1 1,1 0,3 0,5-1,323-12,-255 13,-5-1,334-12,-305 4,604-37,745 42,-828 6,1680-1,-1646-24,-127 1,44 23,-1 37,121 29,-312-31,298 3,1-35,1377-7,-1091 4,-723-1,302 1,-112 28,1 27,-400-51,200 35,6 1,-169-32,98 0,-134-10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2T14:55:37.9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51,'3446'0,"-2681"15,916 138,-1348-105,-49-10,-24-8,157 22,-313-36,0-5,122-3,28-21,-90 2,-131 7,0-1,0-3,-1 0,0-2,31-14,-13 5,57-21,66-22,-148 53,-1-1,-1-1,0-1,-1-1,0-1,28-23,-46 34,-1 0,1-1,-1 1,1-1,-1 1,0-1,0 0,-1 0,4-6,-6 8,0 1,1-1,-1 1,0 0,0-1,1 1,-1-1,0 1,-1-1,1 1,0-1,0 1,-1-1,1 1,0 0,-1-1,0 1,1 0,-1-1,0 1,1 0,-1 0,0-1,0 1,0 0,0 0,0 0,-1 0,1 1,0-1,0 0,0 0,-1 1,-1-2,-6-2,-1 0,0 0,1 1,-1 0,0 1,0 0,0 0,-14 1,-7 0,-47 6,-250 50,5 28,-39 9,312-82,-280 55,255-54,-1-4,-106-2,148-7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A659107-45CC-447F-B2ED-720C800DD160}"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DC116-0929-48B7-AB1E-217BE978A6E1}" type="slidenum">
              <a:rPr lang="en-IN" smtClean="0"/>
              <a:t>‹#›</a:t>
            </a:fld>
            <a:endParaRPr lang="en-IN"/>
          </a:p>
        </p:txBody>
      </p:sp>
    </p:spTree>
    <p:extLst>
      <p:ext uri="{BB962C8B-B14F-4D97-AF65-F5344CB8AC3E}">
        <p14:creationId xmlns:p14="http://schemas.microsoft.com/office/powerpoint/2010/main" val="229357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659107-45CC-447F-B2ED-720C800DD160}"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DC116-0929-48B7-AB1E-217BE978A6E1}" type="slidenum">
              <a:rPr lang="en-IN" smtClean="0"/>
              <a:t>‹#›</a:t>
            </a:fld>
            <a:endParaRPr lang="en-IN"/>
          </a:p>
        </p:txBody>
      </p:sp>
    </p:spTree>
    <p:extLst>
      <p:ext uri="{BB962C8B-B14F-4D97-AF65-F5344CB8AC3E}">
        <p14:creationId xmlns:p14="http://schemas.microsoft.com/office/powerpoint/2010/main" val="330148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659107-45CC-447F-B2ED-720C800DD160}"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DC116-0929-48B7-AB1E-217BE978A6E1}" type="slidenum">
              <a:rPr lang="en-IN" smtClean="0"/>
              <a:t>‹#›</a:t>
            </a:fld>
            <a:endParaRPr lang="en-IN"/>
          </a:p>
        </p:txBody>
      </p:sp>
    </p:spTree>
    <p:extLst>
      <p:ext uri="{BB962C8B-B14F-4D97-AF65-F5344CB8AC3E}">
        <p14:creationId xmlns:p14="http://schemas.microsoft.com/office/powerpoint/2010/main" val="181976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659107-45CC-447F-B2ED-720C800DD160}"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DC116-0929-48B7-AB1E-217BE978A6E1}" type="slidenum">
              <a:rPr lang="en-IN" smtClean="0"/>
              <a:t>‹#›</a:t>
            </a:fld>
            <a:endParaRPr lang="en-IN"/>
          </a:p>
        </p:txBody>
      </p:sp>
    </p:spTree>
    <p:extLst>
      <p:ext uri="{BB962C8B-B14F-4D97-AF65-F5344CB8AC3E}">
        <p14:creationId xmlns:p14="http://schemas.microsoft.com/office/powerpoint/2010/main" val="359538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659107-45CC-447F-B2ED-720C800DD160}" type="datetimeFigureOut">
              <a:rPr lang="en-IN" smtClean="0"/>
              <a:t>02-12-2023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9DC116-0929-48B7-AB1E-217BE978A6E1}" type="slidenum">
              <a:rPr lang="en-IN" smtClean="0"/>
              <a:t>‹#›</a:t>
            </a:fld>
            <a:endParaRPr lang="en-IN"/>
          </a:p>
        </p:txBody>
      </p:sp>
    </p:spTree>
    <p:extLst>
      <p:ext uri="{BB962C8B-B14F-4D97-AF65-F5344CB8AC3E}">
        <p14:creationId xmlns:p14="http://schemas.microsoft.com/office/powerpoint/2010/main" val="30960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A659107-45CC-447F-B2ED-720C800DD160}"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DC116-0929-48B7-AB1E-217BE978A6E1}" type="slidenum">
              <a:rPr lang="en-IN" smtClean="0"/>
              <a:t>‹#›</a:t>
            </a:fld>
            <a:endParaRPr lang="en-IN"/>
          </a:p>
        </p:txBody>
      </p:sp>
    </p:spTree>
    <p:extLst>
      <p:ext uri="{BB962C8B-B14F-4D97-AF65-F5344CB8AC3E}">
        <p14:creationId xmlns:p14="http://schemas.microsoft.com/office/powerpoint/2010/main" val="201467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A659107-45CC-447F-B2ED-720C800DD160}" type="datetimeFigureOut">
              <a:rPr lang="en-IN" smtClean="0"/>
              <a:t>02-12-2023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9DC116-0929-48B7-AB1E-217BE978A6E1}" type="slidenum">
              <a:rPr lang="en-IN" smtClean="0"/>
              <a:t>‹#›</a:t>
            </a:fld>
            <a:endParaRPr lang="en-IN"/>
          </a:p>
        </p:txBody>
      </p:sp>
    </p:spTree>
    <p:extLst>
      <p:ext uri="{BB962C8B-B14F-4D97-AF65-F5344CB8AC3E}">
        <p14:creationId xmlns:p14="http://schemas.microsoft.com/office/powerpoint/2010/main" val="119711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A659107-45CC-447F-B2ED-720C800DD160}" type="datetimeFigureOut">
              <a:rPr lang="en-IN" smtClean="0"/>
              <a:t>02-12-2023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9DC116-0929-48B7-AB1E-217BE978A6E1}" type="slidenum">
              <a:rPr lang="en-IN" smtClean="0"/>
              <a:t>‹#›</a:t>
            </a:fld>
            <a:endParaRPr lang="en-IN"/>
          </a:p>
        </p:txBody>
      </p:sp>
    </p:spTree>
    <p:extLst>
      <p:ext uri="{BB962C8B-B14F-4D97-AF65-F5344CB8AC3E}">
        <p14:creationId xmlns:p14="http://schemas.microsoft.com/office/powerpoint/2010/main" val="99965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59107-45CC-447F-B2ED-720C800DD160}" type="datetimeFigureOut">
              <a:rPr lang="en-IN" smtClean="0"/>
              <a:t>02-12-2023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9DC116-0929-48B7-AB1E-217BE978A6E1}" type="slidenum">
              <a:rPr lang="en-IN" smtClean="0"/>
              <a:t>‹#›</a:t>
            </a:fld>
            <a:endParaRPr lang="en-IN"/>
          </a:p>
        </p:txBody>
      </p:sp>
    </p:spTree>
    <p:extLst>
      <p:ext uri="{BB962C8B-B14F-4D97-AF65-F5344CB8AC3E}">
        <p14:creationId xmlns:p14="http://schemas.microsoft.com/office/powerpoint/2010/main" val="229263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659107-45CC-447F-B2ED-720C800DD160}"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DC116-0929-48B7-AB1E-217BE978A6E1}" type="slidenum">
              <a:rPr lang="en-IN" smtClean="0"/>
              <a:t>‹#›</a:t>
            </a:fld>
            <a:endParaRPr lang="en-IN"/>
          </a:p>
        </p:txBody>
      </p:sp>
    </p:spTree>
    <p:extLst>
      <p:ext uri="{BB962C8B-B14F-4D97-AF65-F5344CB8AC3E}">
        <p14:creationId xmlns:p14="http://schemas.microsoft.com/office/powerpoint/2010/main" val="99685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659107-45CC-447F-B2ED-720C800DD160}" type="datetimeFigureOut">
              <a:rPr lang="en-IN" smtClean="0"/>
              <a:t>02-12-2023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9DC116-0929-48B7-AB1E-217BE978A6E1}" type="slidenum">
              <a:rPr lang="en-IN" smtClean="0"/>
              <a:t>‹#›</a:t>
            </a:fld>
            <a:endParaRPr lang="en-IN"/>
          </a:p>
        </p:txBody>
      </p:sp>
    </p:spTree>
    <p:extLst>
      <p:ext uri="{BB962C8B-B14F-4D97-AF65-F5344CB8AC3E}">
        <p14:creationId xmlns:p14="http://schemas.microsoft.com/office/powerpoint/2010/main" val="255134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59107-45CC-447F-B2ED-720C800DD160}" type="datetimeFigureOut">
              <a:rPr lang="en-IN" smtClean="0"/>
              <a:t>02-12-2023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DC116-0929-48B7-AB1E-217BE978A6E1}" type="slidenum">
              <a:rPr lang="en-IN" smtClean="0"/>
              <a:t>‹#›</a:t>
            </a:fld>
            <a:endParaRPr lang="en-IN"/>
          </a:p>
        </p:txBody>
      </p:sp>
    </p:spTree>
    <p:extLst>
      <p:ext uri="{BB962C8B-B14F-4D97-AF65-F5344CB8AC3E}">
        <p14:creationId xmlns:p14="http://schemas.microsoft.com/office/powerpoint/2010/main" val="3606436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6.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IN" dirty="0"/>
            </a:br>
            <a:r>
              <a:rPr lang="en-IN" dirty="0"/>
              <a:t> Transmission Impairments 	</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71897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One reason that engineers use the decibel to measure the changes in the strength of a signal is that decibel numbers can be added (or subtracted) when we are measuring several points (cascading) instead of just two. </a:t>
            </a:r>
          </a:p>
          <a:p>
            <a:r>
              <a:rPr lang="en-IN" dirty="0"/>
              <a:t>In Figure a signal travels from point 1 to point 4. The signal is attenuated by the time it reaches point 2. Between points 2 and 3, the signal is amplified. Again, between points 3 and 4, the signal is attenuated. We can find the resultant decibel value for the signal just by adding the decibel measurements between each set of points.</a:t>
            </a:r>
          </a:p>
        </p:txBody>
      </p:sp>
    </p:spTree>
    <p:extLst>
      <p:ext uri="{BB962C8B-B14F-4D97-AF65-F5344CB8AC3E}">
        <p14:creationId xmlns:p14="http://schemas.microsoft.com/office/powerpoint/2010/main" val="112426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606799" y="2476984"/>
            <a:ext cx="8978401" cy="2386767"/>
          </a:xfrm>
          <a:prstGeom prst="rect">
            <a:avLst/>
          </a:prstGeom>
        </p:spPr>
      </p:pic>
    </p:spTree>
    <p:extLst>
      <p:ext uri="{BB962C8B-B14F-4D97-AF65-F5344CB8AC3E}">
        <p14:creationId xmlns:p14="http://schemas.microsoft.com/office/powerpoint/2010/main" val="216824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Distortion</a:t>
            </a:r>
          </a:p>
        </p:txBody>
      </p:sp>
      <p:sp>
        <p:nvSpPr>
          <p:cNvPr id="3" name="Content Placeholder 2"/>
          <p:cNvSpPr>
            <a:spLocks noGrp="1"/>
          </p:cNvSpPr>
          <p:nvPr>
            <p:ph idx="1"/>
          </p:nvPr>
        </p:nvSpPr>
        <p:spPr/>
        <p:txBody>
          <a:bodyPr>
            <a:normAutofit fontScale="92500"/>
          </a:bodyPr>
          <a:lstStyle/>
          <a:p>
            <a:r>
              <a:rPr lang="en-IN" dirty="0"/>
              <a:t>Distortion means that the signal changes its form or shape. </a:t>
            </a:r>
          </a:p>
          <a:p>
            <a:r>
              <a:rPr lang="en-IN" dirty="0"/>
              <a:t>Distortion can occur in a composite signal made of different frequencies. </a:t>
            </a:r>
          </a:p>
          <a:p>
            <a:r>
              <a:rPr lang="en-IN" dirty="0"/>
              <a:t>Each signal component has its own propagation speed through a medium and therefore, its own delay in arriving at the final destination. </a:t>
            </a:r>
          </a:p>
          <a:p>
            <a:r>
              <a:rPr lang="en-IN" dirty="0"/>
              <a:t>Differences in delay may create a difference in phase if the delay is not exactly the same as the period duration. </a:t>
            </a:r>
          </a:p>
          <a:p>
            <a:r>
              <a:rPr lang="en-IN" dirty="0"/>
              <a:t>In other words, signal components at the receiver have phases different from what they had at the sender.</a:t>
            </a:r>
          </a:p>
          <a:p>
            <a:r>
              <a:rPr lang="en-IN" dirty="0"/>
              <a:t>The shape of the composite signal is therefore not the same.</a:t>
            </a:r>
          </a:p>
        </p:txBody>
      </p:sp>
    </p:spTree>
    <p:extLst>
      <p:ext uri="{BB962C8B-B14F-4D97-AF65-F5344CB8AC3E}">
        <p14:creationId xmlns:p14="http://schemas.microsoft.com/office/powerpoint/2010/main" val="165577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dirty="0"/>
              <a:t>Figure shows the effect of distortion on a composite signal.</a:t>
            </a:r>
          </a:p>
          <a:p>
            <a:pPr marL="0" indent="0">
              <a:buNone/>
            </a:pPr>
            <a:endParaRPr lang="en-IN" dirty="0"/>
          </a:p>
        </p:txBody>
      </p:sp>
      <p:pic>
        <p:nvPicPr>
          <p:cNvPr id="4" name="Picture 3"/>
          <p:cNvPicPr>
            <a:picLocks noChangeAspect="1"/>
          </p:cNvPicPr>
          <p:nvPr/>
        </p:nvPicPr>
        <p:blipFill>
          <a:blip r:embed="rId2"/>
          <a:stretch>
            <a:fillRect/>
          </a:stretch>
        </p:blipFill>
        <p:spPr>
          <a:xfrm>
            <a:off x="1509376" y="2703717"/>
            <a:ext cx="8720401" cy="1942867"/>
          </a:xfrm>
          <a:prstGeom prst="rect">
            <a:avLst/>
          </a:prstGeom>
        </p:spPr>
      </p:pic>
    </p:spTree>
    <p:extLst>
      <p:ext uri="{BB962C8B-B14F-4D97-AF65-F5344CB8AC3E}">
        <p14:creationId xmlns:p14="http://schemas.microsoft.com/office/powerpoint/2010/main" val="1309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sz="3800" b="1" dirty="0"/>
              <a:t>Attenuation Distortion</a:t>
            </a:r>
            <a:br>
              <a:rPr lang="en-IN" sz="3800" dirty="0"/>
            </a:br>
            <a:endParaRPr lang="en-IN" sz="3800" dirty="0"/>
          </a:p>
          <a:p>
            <a:r>
              <a:rPr lang="en-IN" sz="3800" dirty="0"/>
              <a:t>Attenuation is often an increasing function of frequency. This leads to attenuation distortion: some frequency components are attenuated more than other frequency components.</a:t>
            </a:r>
          </a:p>
          <a:p>
            <a:r>
              <a:rPr lang="en-IN" sz="3800" dirty="0"/>
              <a:t>Attenuation distortion is particularly noticeable for analog signals: the attenuation varies as a function of frequency, therefore the received signal is distorted, reducing intelligibility.</a:t>
            </a:r>
          </a:p>
          <a:p>
            <a:endParaRPr lang="en-IN" sz="3800" b="1" dirty="0"/>
          </a:p>
          <a:p>
            <a:r>
              <a:rPr lang="en-IN" sz="3800" b="1" dirty="0"/>
              <a:t>Phase distortion </a:t>
            </a:r>
          </a:p>
          <a:p>
            <a:r>
              <a:rPr lang="en-IN" sz="3800" dirty="0"/>
              <a:t>Delay distortion occurs because the velocity of propagation of a signal through a guided medium varies with frequency. Various frequency components of a signal will arrive at the receiver at different times, resulting in phase shifts between the different frequencies.</a:t>
            </a:r>
          </a:p>
          <a:p>
            <a:r>
              <a:rPr lang="en-IN" sz="3800" dirty="0"/>
              <a:t>Delay distortion is particularly critical for digital data</a:t>
            </a:r>
            <a:br>
              <a:rPr lang="en-IN" sz="3800" dirty="0"/>
            </a:br>
            <a:r>
              <a:rPr lang="en-IN" sz="3800" dirty="0"/>
              <a:t>Some of the signal components of one bit position will spill over into other bit positions, causing intersymbol interference, which is a major limitation to maximum bit rate over a transmission channel.</a:t>
            </a:r>
          </a:p>
          <a:p>
            <a:pPr marL="0" indent="0">
              <a:buNone/>
            </a:pPr>
            <a:endParaRPr lang="en-IN" dirty="0"/>
          </a:p>
        </p:txBody>
      </p:sp>
    </p:spTree>
    <p:extLst>
      <p:ext uri="{BB962C8B-B14F-4D97-AF65-F5344CB8AC3E}">
        <p14:creationId xmlns:p14="http://schemas.microsoft.com/office/powerpoint/2010/main" val="3736823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Noise</a:t>
            </a:r>
          </a:p>
        </p:txBody>
      </p:sp>
      <p:sp>
        <p:nvSpPr>
          <p:cNvPr id="3" name="Content Placeholder 2"/>
          <p:cNvSpPr>
            <a:spLocks noGrp="1"/>
          </p:cNvSpPr>
          <p:nvPr>
            <p:ph idx="1"/>
          </p:nvPr>
        </p:nvSpPr>
        <p:spPr/>
        <p:txBody>
          <a:bodyPr/>
          <a:lstStyle/>
          <a:p>
            <a:r>
              <a:rPr lang="en-IN" dirty="0"/>
              <a:t>Noise is another cause of impairment. </a:t>
            </a:r>
          </a:p>
          <a:p>
            <a:r>
              <a:rPr lang="en-IN" dirty="0"/>
              <a:t>For any data transmission event, the received signal will consist of the transmitted signal, modified by the various distortions imposed by the transmission system, plus additional unwanted signals that are inserted somewhere between transmission and reception.</a:t>
            </a:r>
          </a:p>
          <a:p>
            <a:r>
              <a:rPr lang="en-IN" dirty="0"/>
              <a:t>The undesired signals are referred to as noise, which is the major limiting factor in communications system performance.</a:t>
            </a:r>
          </a:p>
          <a:p>
            <a:endParaRPr lang="en-IN" dirty="0"/>
          </a:p>
        </p:txBody>
      </p:sp>
    </p:spTree>
    <p:extLst>
      <p:ext uri="{BB962C8B-B14F-4D97-AF65-F5344CB8AC3E}">
        <p14:creationId xmlns:p14="http://schemas.microsoft.com/office/powerpoint/2010/main" val="61202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896799" y="2856160"/>
            <a:ext cx="6398401" cy="2290267"/>
          </a:xfrm>
          <a:prstGeom prst="rect">
            <a:avLst/>
          </a:prstGeom>
        </p:spPr>
      </p:pic>
      <p:sp>
        <p:nvSpPr>
          <p:cNvPr id="5" name="Rectangle 4"/>
          <p:cNvSpPr/>
          <p:nvPr/>
        </p:nvSpPr>
        <p:spPr>
          <a:xfrm>
            <a:off x="1104705" y="1904092"/>
            <a:ext cx="4322017" cy="369332"/>
          </a:xfrm>
          <a:prstGeom prst="rect">
            <a:avLst/>
          </a:prstGeom>
        </p:spPr>
        <p:txBody>
          <a:bodyPr wrap="none">
            <a:spAutoFit/>
          </a:bodyPr>
          <a:lstStyle/>
          <a:p>
            <a:r>
              <a:rPr lang="en-IN" dirty="0"/>
              <a:t>Figure shows the effect of noise on a signal. </a:t>
            </a:r>
          </a:p>
        </p:txBody>
      </p:sp>
    </p:spTree>
    <p:extLst>
      <p:ext uri="{BB962C8B-B14F-4D97-AF65-F5344CB8AC3E}">
        <p14:creationId xmlns:p14="http://schemas.microsoft.com/office/powerpoint/2010/main" val="8070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Categories of noise that corrupt the signal </a:t>
            </a:r>
            <a:r>
              <a:rPr lang="en-IN" b="1" dirty="0"/>
              <a:t>:</a:t>
            </a:r>
            <a:endParaRPr lang="en-IN" dirty="0"/>
          </a:p>
          <a:p>
            <a:r>
              <a:rPr lang="en-IN" dirty="0"/>
              <a:t>Thermal noise</a:t>
            </a:r>
          </a:p>
          <a:p>
            <a:r>
              <a:rPr lang="en-IN" dirty="0"/>
              <a:t>Intermodulation noise</a:t>
            </a:r>
          </a:p>
          <a:p>
            <a:r>
              <a:rPr lang="en-IN" dirty="0"/>
              <a:t>Induced noise</a:t>
            </a:r>
          </a:p>
          <a:p>
            <a:r>
              <a:rPr lang="en-IN" dirty="0"/>
              <a:t>Crosstalk</a:t>
            </a:r>
          </a:p>
          <a:p>
            <a:r>
              <a:rPr lang="en-IN" dirty="0"/>
              <a:t>Impulse noise</a:t>
            </a:r>
          </a:p>
        </p:txBody>
      </p:sp>
    </p:spTree>
    <p:extLst>
      <p:ext uri="{BB962C8B-B14F-4D97-AF65-F5344CB8AC3E}">
        <p14:creationId xmlns:p14="http://schemas.microsoft.com/office/powerpoint/2010/main" val="2299921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Thermal noise (or white noise)</a:t>
            </a:r>
          </a:p>
          <a:p>
            <a:r>
              <a:rPr lang="en-IN" dirty="0"/>
              <a:t>Thermal noise is the random motion of electrons in a wire which creates an extra signal not originally sent by the transmitter. (Due to thermal agitation of electrons) </a:t>
            </a:r>
          </a:p>
          <a:p>
            <a:r>
              <a:rPr lang="en-IN" dirty="0"/>
              <a:t>It is present in all electronic devices and transmission media, and is a function of temperature. </a:t>
            </a:r>
          </a:p>
          <a:p>
            <a:r>
              <a:rPr lang="en-IN" dirty="0"/>
              <a:t>Cannot be eliminated, and therefore places an upper bound on communications system performance.</a:t>
            </a:r>
          </a:p>
          <a:p>
            <a:endParaRPr lang="en-IN" dirty="0"/>
          </a:p>
        </p:txBody>
      </p:sp>
    </p:spTree>
    <p:extLst>
      <p:ext uri="{BB962C8B-B14F-4D97-AF65-F5344CB8AC3E}">
        <p14:creationId xmlns:p14="http://schemas.microsoft.com/office/powerpoint/2010/main" val="3780627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b="1" dirty="0"/>
              <a:t>Intermodulation noise</a:t>
            </a:r>
          </a:p>
          <a:p>
            <a:r>
              <a:rPr lang="en-IN" b="1" dirty="0"/>
              <a:t> </a:t>
            </a:r>
            <a:r>
              <a:rPr lang="en-IN" dirty="0"/>
              <a:t>When signals at different frequencies share the same transmission medium, the result may be intermodulation noise. </a:t>
            </a:r>
          </a:p>
          <a:p>
            <a:r>
              <a:rPr lang="en-IN" dirty="0"/>
              <a:t>Signals at a frequency that is the sum or difference of original frequencies or multiples of those frequencies will be produced. E.g., the mixing of signals at f1 and f2 might produce energy at frequency f1 + f2. This derived signal could interfere with an intended signal at the frequency f1 + f2.</a:t>
            </a:r>
          </a:p>
          <a:p>
            <a:endParaRPr lang="en-IN" dirty="0"/>
          </a:p>
        </p:txBody>
      </p:sp>
    </p:spTree>
    <p:extLst>
      <p:ext uri="{BB962C8B-B14F-4D97-AF65-F5344CB8AC3E}">
        <p14:creationId xmlns:p14="http://schemas.microsoft.com/office/powerpoint/2010/main" val="60069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Signals travel through transmission media, which are not perfect. </a:t>
            </a:r>
          </a:p>
          <a:p>
            <a:r>
              <a:rPr lang="en-IN" dirty="0"/>
              <a:t>The imperfection causes signal impairment. </a:t>
            </a:r>
          </a:p>
          <a:p>
            <a:r>
              <a:rPr lang="en-IN" dirty="0"/>
              <a:t>This means that the signal at the beginning of the medium is not the same as the signal at the end of the medium. </a:t>
            </a:r>
          </a:p>
          <a:p>
            <a:r>
              <a:rPr lang="en-IN" dirty="0"/>
              <a:t>What is sent is not what is received. </a:t>
            </a:r>
          </a:p>
          <a:p>
            <a:r>
              <a:rPr lang="en-IN" dirty="0"/>
              <a:t> Consequences: </a:t>
            </a:r>
          </a:p>
          <a:p>
            <a:pPr lvl="1"/>
            <a:r>
              <a:rPr lang="en-IN" dirty="0"/>
              <a:t>For analog signals: degradation of signal quality</a:t>
            </a:r>
          </a:p>
          <a:p>
            <a:pPr lvl="1"/>
            <a:r>
              <a:rPr lang="en-IN" dirty="0"/>
              <a:t>For digital signals: bit errors</a:t>
            </a:r>
          </a:p>
          <a:p>
            <a:pPr marL="0" indent="0">
              <a:buNone/>
            </a:pPr>
            <a:endParaRPr lang="en-IN" dirty="0"/>
          </a:p>
        </p:txBody>
      </p:sp>
    </p:spTree>
    <p:extLst>
      <p:ext uri="{BB962C8B-B14F-4D97-AF65-F5344CB8AC3E}">
        <p14:creationId xmlns:p14="http://schemas.microsoft.com/office/powerpoint/2010/main" val="4194362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a:t>Induced noise </a:t>
            </a:r>
            <a:r>
              <a:rPr lang="en-IN" dirty="0"/>
              <a:t>comes from sources such as motors and appliances. These devices act as a sending antenna, and the transmission medium acts as the receiving antenna. </a:t>
            </a:r>
          </a:p>
          <a:p>
            <a:r>
              <a:rPr lang="en-IN" b="1" dirty="0"/>
              <a:t>Crosstalk</a:t>
            </a:r>
            <a:r>
              <a:rPr lang="en-IN" dirty="0"/>
              <a:t> is the effect of one wire on the other. One wire acts as a sending antenna and the other as the receiving antenna. </a:t>
            </a:r>
          </a:p>
          <a:p>
            <a:r>
              <a:rPr lang="en-IN" dirty="0"/>
              <a:t>It is an unwanted coupling between signal paths. It can occur by electrical coupling between nearby twisted pairs. Typically, crosstalk is of the same order of magnitude as, or less than, thermal noise.</a:t>
            </a:r>
          </a:p>
        </p:txBody>
      </p:sp>
    </p:spTree>
    <p:extLst>
      <p:ext uri="{BB962C8B-B14F-4D97-AF65-F5344CB8AC3E}">
        <p14:creationId xmlns:p14="http://schemas.microsoft.com/office/powerpoint/2010/main" val="465502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Impulse noise </a:t>
            </a:r>
            <a:r>
              <a:rPr lang="en-IN" dirty="0"/>
              <a:t>is non-continuous, consisting of irregular pulses or noise spikes of short duration and of relatively high amplitude. </a:t>
            </a:r>
          </a:p>
          <a:p>
            <a:r>
              <a:rPr lang="en-IN" dirty="0"/>
              <a:t>It is a spike (a signal with high energy in a very short time) </a:t>
            </a:r>
          </a:p>
          <a:p>
            <a:r>
              <a:rPr lang="en-IN" dirty="0"/>
              <a:t>It is generated from a variety of cause, e.g., external electromagnetic disturbances such as lightning.</a:t>
            </a:r>
          </a:p>
          <a:p>
            <a:r>
              <a:rPr lang="en-IN" dirty="0"/>
              <a:t>It is generally only a minor annoyance for analog data.</a:t>
            </a:r>
          </a:p>
          <a:p>
            <a:r>
              <a:rPr lang="en-IN" dirty="0"/>
              <a:t>But it is the primary source of error in digital data communication.</a:t>
            </a:r>
          </a:p>
          <a:p>
            <a:endParaRPr lang="en-IN" dirty="0"/>
          </a:p>
          <a:p>
            <a:endParaRPr lang="en-IN" dirty="0"/>
          </a:p>
        </p:txBody>
      </p:sp>
    </p:spTree>
    <p:extLst>
      <p:ext uri="{BB962C8B-B14F-4D97-AF65-F5344CB8AC3E}">
        <p14:creationId xmlns:p14="http://schemas.microsoft.com/office/powerpoint/2010/main" val="224681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LEVEL</a:t>
            </a:r>
          </a:p>
        </p:txBody>
      </p:sp>
      <p:sp>
        <p:nvSpPr>
          <p:cNvPr id="3" name="Content Placeholder 2"/>
          <p:cNvSpPr>
            <a:spLocks noGrp="1"/>
          </p:cNvSpPr>
          <p:nvPr>
            <p:ph idx="1"/>
          </p:nvPr>
        </p:nvSpPr>
        <p:spPr/>
        <p:txBody>
          <a:bodyPr>
            <a:normAutofit lnSpcReduction="10000"/>
          </a:bodyPr>
          <a:lstStyle/>
          <a:p>
            <a:r>
              <a:rPr lang="en-IN" dirty="0"/>
              <a:t>Level means Signal Magnitude, level could be comparative. The output of an amplifier is 20 dB higher than the input. In telephony it is measured in </a:t>
            </a:r>
            <a:r>
              <a:rPr lang="en-IN" dirty="0" err="1"/>
              <a:t>dBm</a:t>
            </a:r>
            <a:r>
              <a:rPr lang="en-IN" dirty="0"/>
              <a:t> (decibel referenced to 1 </a:t>
            </a:r>
            <a:r>
              <a:rPr lang="en-IN" dirty="0" err="1"/>
              <a:t>mW</a:t>
            </a:r>
            <a:r>
              <a:rPr lang="en-IN" dirty="0"/>
              <a:t>), in wireless system it is </a:t>
            </a:r>
            <a:r>
              <a:rPr lang="en-IN" dirty="0" err="1"/>
              <a:t>dBW</a:t>
            </a:r>
            <a:r>
              <a:rPr lang="en-IN" dirty="0"/>
              <a:t> (decibel referenced to 12 watts), in video systems the unit measure is voltage</a:t>
            </a:r>
          </a:p>
          <a:p>
            <a:r>
              <a:rPr lang="en-IN" dirty="0"/>
              <a:t>In telecommunication network, if level is too high, amplifiers become overloaded and other types distortion can occur. If the level are too low, customer satisfaction may suffer with a degrades loudness rating.</a:t>
            </a:r>
          </a:p>
          <a:p>
            <a:r>
              <a:rPr lang="en-IN" dirty="0"/>
              <a:t> System level is important parameter for engineering telecommunication system. </a:t>
            </a:r>
          </a:p>
          <a:p>
            <a:r>
              <a:rPr lang="en-IN" dirty="0" err="1"/>
              <a:t>dBm</a:t>
            </a:r>
            <a:r>
              <a:rPr lang="en-IN" dirty="0"/>
              <a:t> = dBm0 + </a:t>
            </a:r>
            <a:r>
              <a:rPr lang="en-IN" dirty="0" err="1"/>
              <a:t>dBr</a:t>
            </a:r>
            <a:r>
              <a:rPr lang="en-IN" dirty="0"/>
              <a:t> Where, </a:t>
            </a:r>
            <a:r>
              <a:rPr lang="en-IN" dirty="0" err="1"/>
              <a:t>dBr</a:t>
            </a:r>
            <a:r>
              <a:rPr lang="en-IN" dirty="0"/>
              <a:t> – decibels “reference”</a:t>
            </a:r>
          </a:p>
          <a:p>
            <a:endParaRPr lang="en-IN" dirty="0"/>
          </a:p>
        </p:txBody>
      </p:sp>
    </p:spTree>
    <p:extLst>
      <p:ext uri="{BB962C8B-B14F-4D97-AF65-F5344CB8AC3E}">
        <p14:creationId xmlns:p14="http://schemas.microsoft.com/office/powerpoint/2010/main" val="3362502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Signal to Noise Ratio (SNR)</a:t>
            </a:r>
          </a:p>
        </p:txBody>
      </p:sp>
      <p:sp>
        <p:nvSpPr>
          <p:cNvPr id="3" name="Content Placeholder 2"/>
          <p:cNvSpPr>
            <a:spLocks noGrp="1"/>
          </p:cNvSpPr>
          <p:nvPr>
            <p:ph idx="1"/>
          </p:nvPr>
        </p:nvSpPr>
        <p:spPr/>
        <p:txBody>
          <a:bodyPr>
            <a:normAutofit fontScale="85000" lnSpcReduction="10000"/>
          </a:bodyPr>
          <a:lstStyle/>
          <a:p>
            <a:r>
              <a:rPr lang="en-IN" dirty="0"/>
              <a:t>The signal-to-noise ratio is defined as</a:t>
            </a:r>
          </a:p>
          <a:p>
            <a:endParaRPr lang="en-IN" dirty="0"/>
          </a:p>
          <a:p>
            <a:endParaRPr lang="en-IN" dirty="0"/>
          </a:p>
          <a:p>
            <a:endParaRPr lang="en-IN" dirty="0"/>
          </a:p>
          <a:p>
            <a:r>
              <a:rPr lang="en-IN" dirty="0"/>
              <a:t>We need to consider the average signal power and the average noise power because these may change with time. </a:t>
            </a:r>
          </a:p>
          <a:p>
            <a:r>
              <a:rPr lang="en-IN" dirty="0"/>
              <a:t>SNR is actually the ratio of what is wanted (signal) to what is not wanted (noise). </a:t>
            </a:r>
          </a:p>
          <a:p>
            <a:r>
              <a:rPr lang="en-IN" dirty="0"/>
              <a:t>A high SNR means the signal is less corrupted by noise; a low SNR means the signal is more corrupted by noise.</a:t>
            </a:r>
          </a:p>
          <a:p>
            <a:r>
              <a:rPr lang="en-IN" dirty="0"/>
              <a:t>Because SNR is the ratio of two powers, it is often described in decibel units, </a:t>
            </a:r>
          </a:p>
          <a:p>
            <a:r>
              <a:rPr lang="en-IN" dirty="0"/>
              <a:t>SNR dB, is defined as</a:t>
            </a:r>
          </a:p>
        </p:txBody>
      </p:sp>
      <p:pic>
        <p:nvPicPr>
          <p:cNvPr id="4" name="Picture 3"/>
          <p:cNvPicPr>
            <a:picLocks noChangeAspect="1"/>
          </p:cNvPicPr>
          <p:nvPr/>
        </p:nvPicPr>
        <p:blipFill>
          <a:blip r:embed="rId2"/>
          <a:stretch>
            <a:fillRect/>
          </a:stretch>
        </p:blipFill>
        <p:spPr>
          <a:xfrm>
            <a:off x="2314997" y="2205261"/>
            <a:ext cx="4153800" cy="939267"/>
          </a:xfrm>
          <a:prstGeom prst="rect">
            <a:avLst/>
          </a:prstGeom>
        </p:spPr>
      </p:pic>
      <p:pic>
        <p:nvPicPr>
          <p:cNvPr id="5" name="Picture 4"/>
          <p:cNvPicPr>
            <a:picLocks noChangeAspect="1"/>
          </p:cNvPicPr>
          <p:nvPr/>
        </p:nvPicPr>
        <p:blipFill>
          <a:blip r:embed="rId3"/>
          <a:stretch>
            <a:fillRect/>
          </a:stretch>
        </p:blipFill>
        <p:spPr>
          <a:xfrm>
            <a:off x="4496400" y="5771663"/>
            <a:ext cx="3199200" cy="810600"/>
          </a:xfrm>
          <a:prstGeom prst="rect">
            <a:avLst/>
          </a:prstGeom>
        </p:spPr>
      </p:pic>
    </p:spTree>
    <p:extLst>
      <p:ext uri="{BB962C8B-B14F-4D97-AF65-F5344CB8AC3E}">
        <p14:creationId xmlns:p14="http://schemas.microsoft.com/office/powerpoint/2010/main" val="128452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Signal to Noise Ratio (SNR)</a:t>
            </a:r>
            <a:endParaRPr lang="en-IN" dirty="0"/>
          </a:p>
        </p:txBody>
      </p:sp>
      <p:sp>
        <p:nvSpPr>
          <p:cNvPr id="3" name="Content Placeholder 2"/>
          <p:cNvSpPr>
            <a:spLocks noGrp="1"/>
          </p:cNvSpPr>
          <p:nvPr>
            <p:ph idx="1"/>
          </p:nvPr>
        </p:nvSpPr>
        <p:spPr/>
        <p:txBody>
          <a:bodyPr/>
          <a:lstStyle/>
          <a:p>
            <a:r>
              <a:rPr lang="en-IN" dirty="0"/>
              <a:t>SNR ratio expresses in decibel the amount by which a signal level exceeds the noise within a specified bandwidth. </a:t>
            </a:r>
          </a:p>
          <a:p>
            <a:r>
              <a:rPr lang="en-IN" dirty="0"/>
              <a:t>The types of material to be transmitted, minimum SNR to satisfy the customer and make the receiving instrument function within certain specified criteria.</a:t>
            </a:r>
          </a:p>
          <a:p>
            <a:r>
              <a:rPr lang="en-IN" b="1" dirty="0"/>
              <a:t>The following SNR with the corresponding and instrument</a:t>
            </a:r>
            <a:br>
              <a:rPr lang="en-IN" dirty="0"/>
            </a:br>
            <a:r>
              <a:rPr lang="en-IN" dirty="0"/>
              <a:t>voice : 40 dB based on customer satisfaction voice : 45 dB</a:t>
            </a:r>
          </a:p>
          <a:p>
            <a:r>
              <a:rPr lang="en-IN" dirty="0"/>
              <a:t>data : ~ 15 dB, based on a specified error rate and modulation type.</a:t>
            </a:r>
          </a:p>
          <a:p>
            <a:r>
              <a:rPr lang="en-IN" dirty="0"/>
              <a:t>(S/N)dB = level (signal in </a:t>
            </a:r>
            <a:r>
              <a:rPr lang="en-IN" dirty="0" err="1"/>
              <a:t>dBm</a:t>
            </a:r>
            <a:r>
              <a:rPr lang="en-IN" dirty="0"/>
              <a:t>) – level (noise in </a:t>
            </a:r>
            <a:r>
              <a:rPr lang="en-IN" dirty="0" err="1"/>
              <a:t>dBm</a:t>
            </a:r>
            <a:r>
              <a:rPr lang="en-IN" dirty="0"/>
              <a:t>)</a:t>
            </a:r>
          </a:p>
          <a:p>
            <a:endParaRPr lang="en-IN" dirty="0"/>
          </a:p>
        </p:txBody>
      </p:sp>
    </p:spTree>
    <p:extLst>
      <p:ext uri="{BB962C8B-B14F-4D97-AF65-F5344CB8AC3E}">
        <p14:creationId xmlns:p14="http://schemas.microsoft.com/office/powerpoint/2010/main" val="2482767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cases of SNR: a high SNR and a low SNR</a:t>
            </a:r>
          </a:p>
        </p:txBody>
      </p:sp>
      <p:pic>
        <p:nvPicPr>
          <p:cNvPr id="4" name="Content Placeholder 3"/>
          <p:cNvPicPr>
            <a:picLocks noGrp="1" noChangeAspect="1"/>
          </p:cNvPicPr>
          <p:nvPr>
            <p:ph idx="1"/>
          </p:nvPr>
        </p:nvPicPr>
        <p:blipFill>
          <a:blip r:embed="rId2"/>
          <a:stretch>
            <a:fillRect/>
          </a:stretch>
        </p:blipFill>
        <p:spPr>
          <a:xfrm>
            <a:off x="2298912" y="1825625"/>
            <a:ext cx="7594175" cy="4351338"/>
          </a:xfrm>
          <a:prstGeom prst="rect">
            <a:avLst/>
          </a:prstGeom>
        </p:spPr>
      </p:pic>
    </p:spTree>
    <p:extLst>
      <p:ext uri="{BB962C8B-B14F-4D97-AF65-F5344CB8AC3E}">
        <p14:creationId xmlns:p14="http://schemas.microsoft.com/office/powerpoint/2010/main" val="707712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values of SNR and </a:t>
            </a:r>
            <a:r>
              <a:rPr lang="en-IN" dirty="0" err="1"/>
              <a:t>SNRdB</a:t>
            </a:r>
            <a:r>
              <a:rPr lang="en-IN" dirty="0"/>
              <a:t> for a noiseless channel are</a:t>
            </a:r>
          </a:p>
          <a:p>
            <a:endParaRPr lang="en-IN" dirty="0"/>
          </a:p>
          <a:p>
            <a:endParaRPr lang="en-IN" dirty="0"/>
          </a:p>
          <a:p>
            <a:endParaRPr lang="en-IN" dirty="0"/>
          </a:p>
          <a:p>
            <a:endParaRPr lang="en-IN" dirty="0"/>
          </a:p>
          <a:p>
            <a:r>
              <a:rPr lang="en-IN" dirty="0"/>
              <a:t>We can never achieve this ratio in real life; it is an ideal.</a:t>
            </a:r>
          </a:p>
        </p:txBody>
      </p:sp>
      <p:pic>
        <p:nvPicPr>
          <p:cNvPr id="4" name="Picture 3"/>
          <p:cNvPicPr>
            <a:picLocks noChangeAspect="1"/>
          </p:cNvPicPr>
          <p:nvPr/>
        </p:nvPicPr>
        <p:blipFill>
          <a:blip r:embed="rId2"/>
          <a:stretch>
            <a:fillRect/>
          </a:stretch>
        </p:blipFill>
        <p:spPr>
          <a:xfrm>
            <a:off x="3535679" y="2663490"/>
            <a:ext cx="3910149" cy="1337804"/>
          </a:xfrm>
          <a:prstGeom prst="rect">
            <a:avLst/>
          </a:prstGeom>
        </p:spPr>
      </p:pic>
    </p:spTree>
    <p:extLst>
      <p:ext uri="{BB962C8B-B14F-4D97-AF65-F5344CB8AC3E}">
        <p14:creationId xmlns:p14="http://schemas.microsoft.com/office/powerpoint/2010/main" val="368329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Three causes of impairment are attenuation, distortion, and noise.</a:t>
            </a:r>
          </a:p>
          <a:p>
            <a:pPr marL="0" indent="0">
              <a:buNone/>
            </a:pPr>
            <a:endParaRPr lang="en-IN" dirty="0"/>
          </a:p>
        </p:txBody>
      </p:sp>
      <p:pic>
        <p:nvPicPr>
          <p:cNvPr id="4" name="Picture 3"/>
          <p:cNvPicPr>
            <a:picLocks noChangeAspect="1"/>
          </p:cNvPicPr>
          <p:nvPr/>
        </p:nvPicPr>
        <p:blipFill>
          <a:blip r:embed="rId2"/>
          <a:stretch>
            <a:fillRect/>
          </a:stretch>
        </p:blipFill>
        <p:spPr>
          <a:xfrm>
            <a:off x="3365065" y="2917371"/>
            <a:ext cx="5392201" cy="1991141"/>
          </a:xfrm>
          <a:prstGeom prst="rect">
            <a:avLst/>
          </a:prstGeom>
        </p:spPr>
      </p:pic>
    </p:spTree>
    <p:extLst>
      <p:ext uri="{BB962C8B-B14F-4D97-AF65-F5344CB8AC3E}">
        <p14:creationId xmlns:p14="http://schemas.microsoft.com/office/powerpoint/2010/main" val="315016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Attenuation</a:t>
            </a:r>
          </a:p>
        </p:txBody>
      </p:sp>
      <p:sp>
        <p:nvSpPr>
          <p:cNvPr id="3" name="Content Placeholder 2"/>
          <p:cNvSpPr>
            <a:spLocks noGrp="1"/>
          </p:cNvSpPr>
          <p:nvPr>
            <p:ph idx="1"/>
          </p:nvPr>
        </p:nvSpPr>
        <p:spPr/>
        <p:txBody>
          <a:bodyPr>
            <a:normAutofit fontScale="92500"/>
          </a:bodyPr>
          <a:lstStyle/>
          <a:p>
            <a:r>
              <a:rPr lang="en-IN" dirty="0"/>
              <a:t>Attenuation means a loss of energy. Signal strength falls off with distance.</a:t>
            </a:r>
          </a:p>
          <a:p>
            <a:r>
              <a:rPr lang="en-IN" dirty="0"/>
              <a:t>When a signal, simple or composite, travels through a medium, it loses some of its energy in overcoming the resistance of the medium. That is why a wire carrying electric signals gets warm, if not hot, after a while. </a:t>
            </a:r>
          </a:p>
          <a:p>
            <a:r>
              <a:rPr lang="en-IN" dirty="0"/>
              <a:t>Some of the electrical energy in the signal is converted to heat.</a:t>
            </a:r>
          </a:p>
          <a:p>
            <a:r>
              <a:rPr lang="en-IN" dirty="0"/>
              <a:t>Depends on medium </a:t>
            </a:r>
          </a:p>
          <a:p>
            <a:pPr lvl="1"/>
            <a:r>
              <a:rPr lang="en-IN" dirty="0"/>
              <a:t>For guided media, the attenuation is generally exponential and thus is typically expressed as a constant number of decibels per unit distance.</a:t>
            </a:r>
          </a:p>
          <a:p>
            <a:pPr lvl="1"/>
            <a:r>
              <a:rPr lang="en-IN" dirty="0"/>
              <a:t>For unguided media, attenuation is a more complex function of distance and the makeup of the atmosphere.</a:t>
            </a:r>
          </a:p>
          <a:p>
            <a:pPr lvl="1"/>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1BD9151-5EAD-874D-BF20-1090C7A5840C}"/>
                  </a:ext>
                </a:extLst>
              </p14:cNvPr>
              <p14:cNvContentPartPr/>
              <p14:nvPr/>
            </p14:nvContentPartPr>
            <p14:xfrm>
              <a:off x="1247007" y="1960462"/>
              <a:ext cx="4553640" cy="127080"/>
            </p14:xfrm>
          </p:contentPart>
        </mc:Choice>
        <mc:Fallback>
          <p:pic>
            <p:nvPicPr>
              <p:cNvPr id="4" name="Ink 3">
                <a:extLst>
                  <a:ext uri="{FF2B5EF4-FFF2-40B4-BE49-F238E27FC236}">
                    <a16:creationId xmlns:a16="http://schemas.microsoft.com/office/drawing/2014/main" id="{81BD9151-5EAD-874D-BF20-1090C7A5840C}"/>
                  </a:ext>
                </a:extLst>
              </p:cNvPr>
              <p:cNvPicPr/>
              <p:nvPr/>
            </p:nvPicPr>
            <p:blipFill>
              <a:blip r:embed="rId3"/>
              <a:stretch>
                <a:fillRect/>
              </a:stretch>
            </p:blipFill>
            <p:spPr>
              <a:xfrm>
                <a:off x="1193007" y="1852462"/>
                <a:ext cx="466128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64FCF05-C517-89A3-0087-9A4BFE847E05}"/>
                  </a:ext>
                </a:extLst>
              </p14:cNvPr>
              <p14:cNvContentPartPr/>
              <p14:nvPr/>
            </p14:nvContentPartPr>
            <p14:xfrm>
              <a:off x="3233487" y="4861702"/>
              <a:ext cx="5328000" cy="237240"/>
            </p14:xfrm>
          </p:contentPart>
        </mc:Choice>
        <mc:Fallback>
          <p:pic>
            <p:nvPicPr>
              <p:cNvPr id="5" name="Ink 4">
                <a:extLst>
                  <a:ext uri="{FF2B5EF4-FFF2-40B4-BE49-F238E27FC236}">
                    <a16:creationId xmlns:a16="http://schemas.microsoft.com/office/drawing/2014/main" id="{064FCF05-C517-89A3-0087-9A4BFE847E05}"/>
                  </a:ext>
                </a:extLst>
              </p:cNvPr>
              <p:cNvPicPr/>
              <p:nvPr/>
            </p:nvPicPr>
            <p:blipFill>
              <a:blip r:embed="rId5"/>
              <a:stretch>
                <a:fillRect/>
              </a:stretch>
            </p:blipFill>
            <p:spPr>
              <a:xfrm>
                <a:off x="3179487" y="4753702"/>
                <a:ext cx="543564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94115DB-BF0F-2E6A-70A4-7371FBE3CF78}"/>
                  </a:ext>
                </a:extLst>
              </p14:cNvPr>
              <p14:cNvContentPartPr/>
              <p14:nvPr/>
            </p14:nvContentPartPr>
            <p14:xfrm>
              <a:off x="8869287" y="5258422"/>
              <a:ext cx="885960" cy="12240"/>
            </p14:xfrm>
          </p:contentPart>
        </mc:Choice>
        <mc:Fallback>
          <p:pic>
            <p:nvPicPr>
              <p:cNvPr id="6" name="Ink 5">
                <a:extLst>
                  <a:ext uri="{FF2B5EF4-FFF2-40B4-BE49-F238E27FC236}">
                    <a16:creationId xmlns:a16="http://schemas.microsoft.com/office/drawing/2014/main" id="{994115DB-BF0F-2E6A-70A4-7371FBE3CF78}"/>
                  </a:ext>
                </a:extLst>
              </p:cNvPr>
              <p:cNvPicPr/>
              <p:nvPr/>
            </p:nvPicPr>
            <p:blipFill>
              <a:blip r:embed="rId7"/>
              <a:stretch>
                <a:fillRect/>
              </a:stretch>
            </p:blipFill>
            <p:spPr>
              <a:xfrm>
                <a:off x="8815647" y="5150422"/>
                <a:ext cx="9936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48667E2-711B-AB3A-F7E4-FC184D9724BB}"/>
                  </a:ext>
                </a:extLst>
              </p14:cNvPr>
              <p14:cNvContentPartPr/>
              <p14:nvPr/>
            </p14:nvContentPartPr>
            <p14:xfrm>
              <a:off x="1654167" y="5534902"/>
              <a:ext cx="3162600" cy="59760"/>
            </p14:xfrm>
          </p:contentPart>
        </mc:Choice>
        <mc:Fallback>
          <p:pic>
            <p:nvPicPr>
              <p:cNvPr id="7" name="Ink 6">
                <a:extLst>
                  <a:ext uri="{FF2B5EF4-FFF2-40B4-BE49-F238E27FC236}">
                    <a16:creationId xmlns:a16="http://schemas.microsoft.com/office/drawing/2014/main" id="{348667E2-711B-AB3A-F7E4-FC184D9724BB}"/>
                  </a:ext>
                </a:extLst>
              </p:cNvPr>
              <p:cNvPicPr/>
              <p:nvPr/>
            </p:nvPicPr>
            <p:blipFill>
              <a:blip r:embed="rId9"/>
              <a:stretch>
                <a:fillRect/>
              </a:stretch>
            </p:blipFill>
            <p:spPr>
              <a:xfrm>
                <a:off x="1600167" y="5427262"/>
                <a:ext cx="3270240" cy="275400"/>
              </a:xfrm>
              <a:prstGeom prst="rect">
                <a:avLst/>
              </a:prstGeom>
            </p:spPr>
          </p:pic>
        </mc:Fallback>
      </mc:AlternateContent>
    </p:spTree>
    <p:extLst>
      <p:ext uri="{BB962C8B-B14F-4D97-AF65-F5344CB8AC3E}">
        <p14:creationId xmlns:p14="http://schemas.microsoft.com/office/powerpoint/2010/main" val="199395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br>
              <a:rPr lang="en-IN" dirty="0"/>
            </a:br>
            <a:r>
              <a:rPr lang="en-IN" dirty="0"/>
              <a:t>A received signal must have sufficient strength so that the electronic circuitry in the receiver can detect the signal. </a:t>
            </a:r>
          </a:p>
          <a:p>
            <a:r>
              <a:rPr lang="en-IN" dirty="0"/>
              <a:t>The signal must maintain a level sufficiently higher than noise to be received without error. </a:t>
            </a:r>
          </a:p>
          <a:p>
            <a:r>
              <a:rPr lang="en-IN" dirty="0"/>
              <a:t>These two problems are dealt with by the use of amplifiers or repeaters.</a:t>
            </a:r>
          </a:p>
          <a:p>
            <a:pPr marL="0" indent="0">
              <a:buNone/>
            </a:pPr>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6963C57-F8C3-400E-DB59-97CA805406D1}"/>
                  </a:ext>
                </a:extLst>
              </p14:cNvPr>
              <p14:cNvContentPartPr/>
              <p14:nvPr/>
            </p14:nvContentPartPr>
            <p14:xfrm>
              <a:off x="4845927" y="3333502"/>
              <a:ext cx="5888880" cy="134640"/>
            </p14:xfrm>
          </p:contentPart>
        </mc:Choice>
        <mc:Fallback>
          <p:pic>
            <p:nvPicPr>
              <p:cNvPr id="4" name="Ink 3">
                <a:extLst>
                  <a:ext uri="{FF2B5EF4-FFF2-40B4-BE49-F238E27FC236}">
                    <a16:creationId xmlns:a16="http://schemas.microsoft.com/office/drawing/2014/main" id="{D6963C57-F8C3-400E-DB59-97CA805406D1}"/>
                  </a:ext>
                </a:extLst>
              </p:cNvPr>
              <p:cNvPicPr/>
              <p:nvPr/>
            </p:nvPicPr>
            <p:blipFill>
              <a:blip r:embed="rId3"/>
              <a:stretch>
                <a:fillRect/>
              </a:stretch>
            </p:blipFill>
            <p:spPr>
              <a:xfrm>
                <a:off x="4792287" y="3225862"/>
                <a:ext cx="599652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26E8B11-E189-3353-7A29-382B934C15FD}"/>
                  </a:ext>
                </a:extLst>
              </p14:cNvPr>
              <p14:cNvContentPartPr/>
              <p14:nvPr/>
            </p14:nvContentPartPr>
            <p14:xfrm>
              <a:off x="1204887" y="3714382"/>
              <a:ext cx="3175560" cy="152280"/>
            </p14:xfrm>
          </p:contentPart>
        </mc:Choice>
        <mc:Fallback>
          <p:pic>
            <p:nvPicPr>
              <p:cNvPr id="5" name="Ink 4">
                <a:extLst>
                  <a:ext uri="{FF2B5EF4-FFF2-40B4-BE49-F238E27FC236}">
                    <a16:creationId xmlns:a16="http://schemas.microsoft.com/office/drawing/2014/main" id="{626E8B11-E189-3353-7A29-382B934C15FD}"/>
                  </a:ext>
                </a:extLst>
              </p:cNvPr>
              <p:cNvPicPr/>
              <p:nvPr/>
            </p:nvPicPr>
            <p:blipFill>
              <a:blip r:embed="rId5"/>
              <a:stretch>
                <a:fillRect/>
              </a:stretch>
            </p:blipFill>
            <p:spPr>
              <a:xfrm>
                <a:off x="1151247" y="3606382"/>
                <a:ext cx="3283200" cy="367920"/>
              </a:xfrm>
              <a:prstGeom prst="rect">
                <a:avLst/>
              </a:prstGeom>
            </p:spPr>
          </p:pic>
        </mc:Fallback>
      </mc:AlternateContent>
    </p:spTree>
    <p:extLst>
      <p:ext uri="{BB962C8B-B14F-4D97-AF65-F5344CB8AC3E}">
        <p14:creationId xmlns:p14="http://schemas.microsoft.com/office/powerpoint/2010/main" val="107639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Figure shows the effect of attenuation and amplification.</a:t>
            </a:r>
          </a:p>
          <a:p>
            <a:endParaRPr lang="en-IN" dirty="0"/>
          </a:p>
        </p:txBody>
      </p:sp>
      <p:pic>
        <p:nvPicPr>
          <p:cNvPr id="4" name="Picture 3"/>
          <p:cNvPicPr>
            <a:picLocks noChangeAspect="1"/>
          </p:cNvPicPr>
          <p:nvPr/>
        </p:nvPicPr>
        <p:blipFill>
          <a:blip r:embed="rId2"/>
          <a:stretch>
            <a:fillRect/>
          </a:stretch>
        </p:blipFill>
        <p:spPr>
          <a:xfrm>
            <a:off x="2480416" y="3048164"/>
            <a:ext cx="6656401" cy="2554034"/>
          </a:xfrm>
          <a:prstGeom prst="rect">
            <a:avLst/>
          </a:prstGeom>
        </p:spPr>
      </p:pic>
    </p:spTree>
    <p:extLst>
      <p:ext uri="{BB962C8B-B14F-4D97-AF65-F5344CB8AC3E}">
        <p14:creationId xmlns:p14="http://schemas.microsoft.com/office/powerpoint/2010/main" val="46032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Decibel</a:t>
            </a:r>
          </a:p>
        </p:txBody>
      </p:sp>
      <p:sp>
        <p:nvSpPr>
          <p:cNvPr id="3" name="Content Placeholder 2"/>
          <p:cNvSpPr>
            <a:spLocks noGrp="1"/>
          </p:cNvSpPr>
          <p:nvPr>
            <p:ph idx="1"/>
          </p:nvPr>
        </p:nvSpPr>
        <p:spPr/>
        <p:txBody>
          <a:bodyPr>
            <a:normAutofit fontScale="92500" lnSpcReduction="10000"/>
          </a:bodyPr>
          <a:lstStyle/>
          <a:p>
            <a:pPr marL="0" indent="0">
              <a:buNone/>
            </a:pPr>
            <a:r>
              <a:rPr lang="en-IN" sz="2600" dirty="0"/>
              <a:t>To show that a signal has lost or gained strength, engineers use the unit of the decibel.</a:t>
            </a:r>
          </a:p>
          <a:p>
            <a:r>
              <a:rPr lang="en-IN" sz="2600" dirty="0"/>
              <a:t>The decibel (dB) measures the relative strengths of two signals or one signal at two different points.</a:t>
            </a:r>
          </a:p>
          <a:p>
            <a:endParaRPr lang="en-IN" sz="2600" dirty="0"/>
          </a:p>
          <a:p>
            <a:endParaRPr lang="en-IN" sz="2600" dirty="0"/>
          </a:p>
          <a:p>
            <a:r>
              <a:rPr lang="en-IN" sz="2600" dirty="0"/>
              <a:t>Variables P1 and P2 are the powers of a signal at points 1 and 2, respectively. </a:t>
            </a:r>
          </a:p>
          <a:p>
            <a:r>
              <a:rPr lang="en-IN" sz="2600" dirty="0"/>
              <a:t>The decibel is negative if a signal is attenuated and positive if a signal is amplified.</a:t>
            </a:r>
          </a:p>
          <a:p>
            <a:r>
              <a:rPr lang="en-IN" sz="2600" dirty="0"/>
              <a:t>Decibel in terms of voltage instead of power.</a:t>
            </a:r>
          </a:p>
          <a:p>
            <a:r>
              <a:rPr lang="en-IN" sz="2600" dirty="0"/>
              <a:t>Power is proportional to the square of the voltage, </a:t>
            </a:r>
          </a:p>
          <a:p>
            <a:pPr marL="0" indent="0">
              <a:buNone/>
            </a:pPr>
            <a:r>
              <a:rPr lang="en-IN" sz="2600" dirty="0"/>
              <a:t>the formula is</a:t>
            </a:r>
          </a:p>
          <a:p>
            <a:pPr marL="0"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7351182" y="3023427"/>
            <a:ext cx="2992800" cy="977867"/>
          </a:xfrm>
          <a:prstGeom prst="rect">
            <a:avLst/>
          </a:prstGeom>
        </p:spPr>
      </p:pic>
      <p:pic>
        <p:nvPicPr>
          <p:cNvPr id="5" name="Picture 4"/>
          <p:cNvPicPr>
            <a:picLocks noChangeAspect="1"/>
          </p:cNvPicPr>
          <p:nvPr/>
        </p:nvPicPr>
        <p:blipFill>
          <a:blip r:embed="rId3"/>
          <a:stretch>
            <a:fillRect/>
          </a:stretch>
        </p:blipFill>
        <p:spPr>
          <a:xfrm>
            <a:off x="7325382" y="5269863"/>
            <a:ext cx="3018600" cy="907100"/>
          </a:xfrm>
          <a:prstGeom prst="rect">
            <a:avLst/>
          </a:prstGeom>
        </p:spPr>
      </p:pic>
    </p:spTree>
    <p:extLst>
      <p:ext uri="{BB962C8B-B14F-4D97-AF65-F5344CB8AC3E}">
        <p14:creationId xmlns:p14="http://schemas.microsoft.com/office/powerpoint/2010/main" val="179863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IN" dirty="0"/>
              <a:t>Imagine a signal travels through a transmission medium and its power is reduced to half. </a:t>
            </a:r>
          </a:p>
          <a:p>
            <a:r>
              <a:rPr lang="en-IN" dirty="0"/>
              <a:t>This means that P2 = 1/2P1. </a:t>
            </a:r>
          </a:p>
          <a:p>
            <a:r>
              <a:rPr lang="en-IN" dirty="0"/>
              <a:t>In this case, the attenuation (loss of power) can be calculated as </a:t>
            </a:r>
          </a:p>
          <a:p>
            <a:pPr lvl="0"/>
            <a:r>
              <a:rPr lang="en-IN" dirty="0"/>
              <a:t>10 log</a:t>
            </a:r>
            <a:r>
              <a:rPr lang="en-IN" baseline="-25000" dirty="0"/>
              <a:t>10</a:t>
            </a:r>
            <a:r>
              <a:rPr lang="en-IN" dirty="0"/>
              <a:t> (P2/P1) = 10 log</a:t>
            </a:r>
            <a:r>
              <a:rPr lang="en-IN" baseline="-25000" dirty="0"/>
              <a:t>10</a:t>
            </a:r>
            <a:r>
              <a:rPr lang="en-IN" dirty="0"/>
              <a:t> 0.5P1/P1) </a:t>
            </a:r>
          </a:p>
          <a:p>
            <a:pPr marL="0" indent="0">
              <a:buNone/>
            </a:pPr>
            <a:r>
              <a:rPr lang="en-IN" dirty="0"/>
              <a:t>                                = 10 log</a:t>
            </a:r>
            <a:r>
              <a:rPr lang="en-IN" baseline="-25000" dirty="0"/>
              <a:t>10</a:t>
            </a:r>
            <a:r>
              <a:rPr lang="en-IN" dirty="0"/>
              <a:t> (0.5) </a:t>
            </a:r>
          </a:p>
          <a:p>
            <a:pPr marL="0" indent="0">
              <a:buNone/>
            </a:pPr>
            <a:r>
              <a:rPr lang="en-IN" dirty="0"/>
              <a:t>                                = 10(–0.3) </a:t>
            </a:r>
          </a:p>
          <a:p>
            <a:pPr marL="0" indent="0">
              <a:buNone/>
            </a:pPr>
            <a:r>
              <a:rPr lang="en-IN" dirty="0"/>
              <a:t>                                = –3 dB</a:t>
            </a:r>
          </a:p>
          <a:p>
            <a:pPr marL="0" indent="0">
              <a:buNone/>
            </a:pPr>
            <a:r>
              <a:rPr lang="en-IN" dirty="0"/>
              <a:t>A loss of 3 dB (–3 dB) is equivalent to losing one-half the power.</a:t>
            </a:r>
          </a:p>
          <a:p>
            <a:pPr marL="0" indent="0">
              <a:buNone/>
            </a:pPr>
            <a:endParaRPr lang="en-IN" dirty="0"/>
          </a:p>
          <a:p>
            <a:endParaRPr lang="en-IN" dirty="0"/>
          </a:p>
        </p:txBody>
      </p:sp>
    </p:spTree>
    <p:extLst>
      <p:ext uri="{BB962C8B-B14F-4D97-AF65-F5344CB8AC3E}">
        <p14:creationId xmlns:p14="http://schemas.microsoft.com/office/powerpoint/2010/main" val="89807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signal travels through an amplifier, and its power is increased 10 times. This means that P2 = 10P1 . In this case, the amplification (gain of power) can be calculated as</a:t>
            </a:r>
          </a:p>
          <a:p>
            <a:endParaRPr lang="en-IN" dirty="0"/>
          </a:p>
        </p:txBody>
      </p:sp>
      <p:pic>
        <p:nvPicPr>
          <p:cNvPr id="4" name="Picture 3"/>
          <p:cNvPicPr>
            <a:picLocks noChangeAspect="1"/>
          </p:cNvPicPr>
          <p:nvPr/>
        </p:nvPicPr>
        <p:blipFill>
          <a:blip r:embed="rId2"/>
          <a:stretch>
            <a:fillRect/>
          </a:stretch>
        </p:blipFill>
        <p:spPr>
          <a:xfrm>
            <a:off x="5105631" y="3507535"/>
            <a:ext cx="2451000" cy="591867"/>
          </a:xfrm>
          <a:prstGeom prst="rect">
            <a:avLst/>
          </a:prstGeom>
        </p:spPr>
      </p:pic>
      <p:pic>
        <p:nvPicPr>
          <p:cNvPr id="5" name="Picture 4"/>
          <p:cNvPicPr>
            <a:picLocks noChangeAspect="1"/>
          </p:cNvPicPr>
          <p:nvPr/>
        </p:nvPicPr>
        <p:blipFill>
          <a:blip r:embed="rId3"/>
          <a:stretch>
            <a:fillRect/>
          </a:stretch>
        </p:blipFill>
        <p:spPr>
          <a:xfrm>
            <a:off x="5249485" y="4453032"/>
            <a:ext cx="2476800" cy="456767"/>
          </a:xfrm>
          <a:prstGeom prst="rect">
            <a:avLst/>
          </a:prstGeom>
        </p:spPr>
      </p:pic>
    </p:spTree>
    <p:extLst>
      <p:ext uri="{BB962C8B-B14F-4D97-AF65-F5344CB8AC3E}">
        <p14:creationId xmlns:p14="http://schemas.microsoft.com/office/powerpoint/2010/main" val="3222891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1645</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  Transmission Impairments  </vt:lpstr>
      <vt:lpstr>PowerPoint Presentation</vt:lpstr>
      <vt:lpstr>PowerPoint Presentation</vt:lpstr>
      <vt:lpstr>Attenuation</vt:lpstr>
      <vt:lpstr>PowerPoint Presentation</vt:lpstr>
      <vt:lpstr>PowerPoint Presentation</vt:lpstr>
      <vt:lpstr>Decibel</vt:lpstr>
      <vt:lpstr>PowerPoint Presentation</vt:lpstr>
      <vt:lpstr>PowerPoint Presentation</vt:lpstr>
      <vt:lpstr>PowerPoint Presentation</vt:lpstr>
      <vt:lpstr>PowerPoint Presentation</vt:lpstr>
      <vt:lpstr>Distortion</vt:lpstr>
      <vt:lpstr>PowerPoint Presentation</vt:lpstr>
      <vt:lpstr>PowerPoint Presentation</vt:lpstr>
      <vt:lpstr>Noise</vt:lpstr>
      <vt:lpstr>PowerPoint Presentation</vt:lpstr>
      <vt:lpstr>PowerPoint Presentation</vt:lpstr>
      <vt:lpstr>PowerPoint Presentation</vt:lpstr>
      <vt:lpstr>PowerPoint Presentation</vt:lpstr>
      <vt:lpstr>PowerPoint Presentation</vt:lpstr>
      <vt:lpstr>PowerPoint Presentation</vt:lpstr>
      <vt:lpstr>LEVEL</vt:lpstr>
      <vt:lpstr>Signal to Noise Ratio (SNR)</vt:lpstr>
      <vt:lpstr>Signal to Noise Ratio (SNR)</vt:lpstr>
      <vt:lpstr>Two cases of SNR: a high SNR and a low SNR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Impairments</dc:title>
  <dc:creator>MSB</dc:creator>
  <cp:lastModifiedBy>Ashwanth Kannan</cp:lastModifiedBy>
  <cp:revision>37</cp:revision>
  <dcterms:created xsi:type="dcterms:W3CDTF">2021-08-29T14:26:44Z</dcterms:created>
  <dcterms:modified xsi:type="dcterms:W3CDTF">2023-12-02T15:21:34Z</dcterms:modified>
</cp:coreProperties>
</file>