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90" r:id="rId9"/>
    <p:sldId id="263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92" r:id="rId29"/>
    <p:sldId id="294" r:id="rId30"/>
    <p:sldId id="283" r:id="rId31"/>
    <p:sldId id="293" r:id="rId32"/>
    <p:sldId id="295" r:id="rId33"/>
    <p:sldId id="296" r:id="rId34"/>
    <p:sldId id="285" r:id="rId35"/>
    <p:sldId id="297" r:id="rId36"/>
    <p:sldId id="298" r:id="rId37"/>
    <p:sldId id="287" r:id="rId38"/>
    <p:sldId id="299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268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33:20.82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1 396,'165'0,"-5"0,66 0,69 0,5378 0,-5510 1,21 1,219-25,131-57,-416 61,263-59,-78 14,-65 23,-36 9,-29 5,241-5,183 29,-382 5,3742 1,-2091-5,1943 2,-1029 0,-2756 0,-5-1,1 1,-1 1,1 1,32 7,-47-7,0-1,0 1,0 0,0 1,-1-1,1 1,-1 0,0 0,1 0,-1 0,-1 1,1 0,0 0,-1 0,0 0,0 0,0 1,0-1,-1 1,0 0,0 0,2 7,-2-3,0-1,0 1,-1 0,0 0,-1 0,0 0,0 0,-1-1,0 1,-5 17,5-21,-1 0,0 0,0 0,0-1,-1 1,1-1,-1 1,0-1,-1 0,1 0,-1 0,1-1,-1 1,0-1,0 0,-1 0,1 0,-1-1,1 0,-7 3,-11 0,1-1,-1 0,0-2,0-1,-42-2,-17 1,3 8,0 3,-78 22,-104 16,-205 13,369-44,1 4,-166 62,197-59,-2-4,-74 15,-37-12,79-13,-8 2,-582 61,-299-38,-9-37,352-3,545 8,-105 16,60 3,-74 9,-627-13,633-21,-2211-1,1854 31,95-6,2-23,184-1,-2702 1,2979 2,-1-1,1-1,0 0,-1 0,1-1,0-1,0 0,0-1,0 0,1 0,-1-1,1 0,0-1,1 0,0-1,-1 0,-13-14,-21-30,-58-84,99 130,0 0,-1 0,1-1,0 1,1 0,-3-8,4 12,1-1,-1 1,1-1,0 1,0-1,0 1,0-1,0 1,0-1,0 1,0-1,1 1,-1-1,1 1,-1-1,1 1,-1 0,1-1,0 1,0 0,-1-1,1 1,0 0,0 0,0 0,1 0,0-1,5-3,0 1,0 0,0 1,1 0,-1 0,1 1,-1 0,13-2,75-7,-77 10,728-10,-525 14,3487 4,-2263-8,-691 2,814-3,-881-29,-570 24,386-2,-481 9,44-1,116-19,60-28,-151 29,-22 6,92-4,-31-2,-18 2,77-16,-40 4,-98 22,239-31,4 21,417 19,-671-2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8:06.57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0,'3'2,"0"0,0-1,0 1,1-1,-1 0,1 0,-1 0,1 0,-1 0,1-1,-1 0,1 0,5 0,6 1,248 13,59 6,-1 17,245 16,-511-51,356 21,582 113,-447-53,-500-77,561 70,9-52,282-29,-519 7,8147-2,-7082 35,212 0,329-38,-1052 5,4073-2,-4937 1,83-3,-148 1,0 1,-1-1,1 0,0 1,-1-2,1 1,-1 0,1-1,-1 1,0-1,0 0,1 0,-1-1,-1 1,1-1,0 1,-1-1,1 0,2-4,1-3,-1 0,0-1,-1 0,0 1,3-15,8-27,-3 15,10-62,-21 96,-1 1,0 0,1 0,-1 0,0 0,0-1,-1 1,1 0,0 0,-1 0,1 0,-1 0,1 0,-1 0,0 0,0 0,0 0,0 0,0 0,-1 0,1 1,-1-1,1 1,-1-1,1 1,-1-1,0 1,0 0,1 0,-1 0,-3-2,-6 0,1 1,0 0,-1 0,1 1,-17-1,26 2,-444 0,247 3,-3046 3,2024-7,294-35,601 18,-431-2,2 22,197 0,-7807-2,8360 0,-3 0,1 0,-1 0,0 1,1 0,-11 2,15-2,0 0,-1 0,1 1,0-1,0 0,0 1,0 0,0-1,0 1,1 0,-1 0,0 0,1 0,-1 1,1-1,-2 4,-5 13,1 0,0 0,2 1,0-1,1 1,-1 25,0 126,6-126,2 262,-3-298,0-1,0 1,1-1,0 0,1 1,0-1,0 0,1 0,0 0,0-1,1 1,0-1,1 1,-1-1,1 0,0-1,1 1,0-1,0-1,0 1,1-1,-1 0,14 8,-1-4,0 0,1-2,-1 0,25 5,88 12,-128-23,538 45,4-43,-464-3,436-4,-377-6,-43 2,168-16,76-3,519 24,-468 6,6081-3,-3342 0,-2839 0,750 0,-1430 0,-18 0,-38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8:08.97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0 233,'0'-5,"0"1,1-1,-1 0,1 1,0-1,0 1,0-1,1 1,0-1,-1 1,2 0,2-5,-1 3,1 1,0 0,0 0,0 0,0 0,1 1,9-6,6-1,-1 1,1 0,1 2,0 0,39-8,122-11,-161 24,376-24,5 23,-316 3,2530 2,-1058 1,4057-2,1759 0,-7333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8:28.58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20,'7'-2,"-1"-1,1 1,0 0,0 1,-1 0,1 0,13 0,-4 0,474-4,6 38,-353-22,1393 54,7-61,-1125-5,-380 0,45-9,9 0,90-14,-123 13,93-4,11 16,-126-1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8:29.64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24,'4'-4,"17"-1,25 0,31 2,12 0,9 1,12 1,10 1,2 0,-2 0,-12 0,-9 0,-14 1,-14-1,-10 0,-8 0,-5 0,-12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8:31.17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1 260,'2'-2,"1"1,-1 0,1 0,0 0,0 0,0 1,-1-1,1 1,5-1,6 0,460-12,-327 12,234 2,269-5,-420-5,364-60,-488 53,132-3,106 15,-224 5,4566 3,-4422-11,-187 1,105-21,-56 0,190-16,477 33,-567 11,2336 3,-2233 14,-5 23,-141-16,238 34,-332-47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8:32.292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1,'2192'0,"-2133"0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8:41.51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0,'4296'0,"-4256"0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8:56.44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1,'2635'0,"-2613"0,0 1,1 1,32 8,-18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8:57.56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0,'17'1,"0"0,30 6,-30-4,317 34,14-24,-308-12,721 6,532 21,-1219-23,299 9,-341-15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9:00.39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1,'226'11,"-214"-10,207 14,91 0,72-3,189-1,254 7,-366-2,-48-1,-69-3,-72-4,487-3,-529-5,9-16,-149 8,-51 3,-8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38:49.91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7781 745,'-313'1,"-395"-4,29-39,89-24,-2-21,198 27,-1029-164,1097 172,170 24,2-6,-205-74,323 97,-1 2,0 1,0 2,-44-1,-152 7,117 3,-332-2,439-1,0 0,1 1,-1 0,0 0,1 1,-1 0,1 1,0 0,0 0,0 0,0 1,1 1,-1-1,1 1,0 0,0 1,1-1,0 1,0 1,0-1,1 1,-7 11,-2 3,1 1,1 1,1 0,1 1,1 0,1 0,2 1,-5 27,5-9,2 0,2 0,7 87,-3-117,0 0,1 0,0 0,1 0,1-1,0 0,0 0,1 0,9 13,-2-7,0-1,2 0,0 0,29 23,-34-32,2 0,-1-1,1-1,0 0,0 0,1-1,0-1,0 0,0-1,0 0,0-1,25 1,5-3,-1-1,67-12,-25-2,0-4,-2-4,0-3,111-53,-151 62,0 2,1 3,0 1,67-8,-83 13,1-1,36-14,-33 10,41-8,1 9,1 3,0 4,76 6,-37-1,1145-1,-1027 18,-79-3,669-3,-503-16,-229 3,139 19,-77-2,276-4,-426-13,19-1,0 2,22 3,-41-4,0 0,1 0,-1 0,0 1,1-1,-1 0,0 1,1 0,-1-1,0 1,0 0,2 1,-3-2,0 0,0 0,0 1,0-1,0 0,0 1,0-1,0 0,0 0,0 1,0-1,0 0,0 0,0 1,0-1,0 0,0 0,0 1,-1-1,1 0,0 0,0 0,0 1,0-1,-1 0,1 0,0 0,0 1,0-1,-1 0,1 0,0 0,0 0,-1 0,1 0,-1 0,-4 3,0-1,-1 0,1-1,-1 1,-6 0,-102 9,-155-6,189-5,-2720-2,2502-10,-6 0,53 13,-297-3,170-20,-100-2,439 25,0-2,0-2,0-1,-60-15,51 6,0 3,-1 1,0 3,-88 0,-225 9,359-3,-6-1,0 1,0 0,0 1,0 0,1 1,-15 4,23-6,-1 0,1 0,0 0,-1 0,1 0,0 0,-1 0,1 0,0 0,-1 0,1 1,0-1,0 0,-1 0,1 0,0 1,0-1,-1 0,1 0,0 1,0-1,0 0,-1 1,1-1,0 0,0 0,0 1,0-1,0 0,0 1,-1-1,1 0,0 1,0-1,0 0,0 1,0-1,0 0,1 1,-1-1,0 0,0 1,0-1,0 0,0 1,0-1,1 0,-1 0,0 1,0-1,0 0,1 1,3 1,0 0,0 0,0 0,0-1,0 1,0-1,0 0,7 1,165 24,-63-11,150 22,64 1,936 39,12-74,-187-7,-669 5,-3 23,8 1,142-27,-527 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9:07.0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0 510,'6382'0,"-6239"6,170 30,-94-8,443 13,-236-20,490 76,-90-6,-604-76,146 14,-9 26,-190-14,45 10,-157-41,106 6,312-17,-217-3,2594 2,-1528 3,-1276 0,-1-3,1-1,-1-3,0-2,0-2,50-17,-53 12,-1 1,2 3,69-9,38-10,-62 10,210-24,-99 17,322-17,-1 43,-315 4,2498 0,-1439-5,1043 2,-2272-2,0-2,-1-2,68-19,-55 12,5 1,-2-3,60-25,-109 38,1 0,1 0,-1 0,0 0,-1 0,5-4,-7 5,0 1,-1-1,0 1,1-1,-1 1,1-1,-1 1,0-1,1 1,-1-1,0 1,1-1,-1 0,0 1,0-1,0 1,0-1,0 0,1 1,-1-1,0 0,0 1,-1-1,1 0,0 1,0-1,0 0,0 1,0-1,-1 1,1-1,0 0,-1 1,1-1,0 1,-1-1,1 1,-1-1,1 1,-1-1,1 1,-1 0,1-1,-1 1,0-1,-5-3,0 0,0 1,0 0,-1 0,1 1,-1-1,-9-1,-57-9,57 11,-405-31,-11 34,224 1,-2248 1,1334-5,333-27,292 5,-627 4,-3 22,336 0,-380-2,835-8,-354-55,-126-66,161 22,1 31,-230 63,716 12,-204-26,114 5,-798 4,705 20,336-2,0 0,1 2,-1-1,1 2,-1 0,1 1,0 0,0 1,0 0,1 1,0 1,0 0,1 1,0 0,0 1,1 1,0-1,0 2,1-1,1 2,0-1,0 1,1 1,1-1,0 1,1 0,-6 18,10-27,1-1,0 1,0 0,0 0,0-1,0 1,1 0,0 0,0 0,0 0,0 0,1 0,-1 0,1 0,0-1,0 1,1 0,-1 0,1-1,0 1,-1-1,2 0,-1 1,0-1,1 0,-1 0,1 0,0-1,0 1,0-1,0 0,0 1,1-1,-1-1,7 4,13 3,1 0,0-2,1 0,-1-2,1-1,26 1,688 6,-512-14,1463 0,-1055 5,280 48,-795-40,788 82,-825-80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9:10.62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50,'33'13,"-22"-9,-1 0,1 0,19 3,62 2,133-3,-159-6,1807 1,-834-3,2423 2,-2595 44,-118 62,206 36,-86-13,27 8,-721-114,312 1,763-30,-756 8,2446-2,-2044-22,-241 1,223-15,109-2,561 37,-658 4,2362-3,-3202-1,0-2,0-1,-1-3,0-3,0-1,-1-2,61-26,-72 24,7-4,0 2,2 2,85-16,-95 26,363-67,-355 58,-1-3,76-40,-74 34,1 1,57-18,285-60,-303 83,133-10,-207 26,8 0,-42 0,-1461 6,1368-5,-195 26,248-15,-84 24,73-13,-107 17,-74-5,180-26,-895 63,1-59,-3758-17,3378 5,-6779 0,8047 3,-144 22,169-17,4-2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9:12.72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1 350,'45'-2,"0"-2,45-9,-30 3,184-25,413-69,-68 10,-77 56,1 34,-367 4,2152 4,-1787-29,-24 1,-487 24,229 3,-178 1,0 2,71 17,271 62,-252-56,-3 1,337 45,-278-46,284 34,-312-43,9-2,194-6,175 15,-266 5,323 28,331-38,-638-14,437 69,-356-33,-297-36,176 32,-253-38,-9-1,-19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9:28.44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0,'0'1,"0"-1,0 1,1-1,-1 1,0-1,0 1,1-1,-1 1,0-1,0 1,1-1,-1 0,0 1,1-1,-1 0,1 1,-1-1,1 0,-1 1,0-1,1 0,-1 0,1 1,-1-1,2 0,16 4,-17-3,53 4,96-1,-94-4,142 1,389 11,36 27,359 19,341 30,-482-54,-74-38,-413 6,-173-1,203-2,-300-6,93-18,-61 6,-19 8,49-8,259-40,-257 41,-48 4,131 0,2259 17,-1377-4,11015 1,-12088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9:54.49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73,'200'-1,"445"10,-510-2,452 30,1263 189,-1832-224,249 35,-186-29,107-5,-138-2,0 2,77 13,-113-13,308 28,3-22,48 3,-1 37,-115-10,258 45,-439-68,2-3,80 3,158-9,3459-12,-2379 6,-905-28,-361 16,459-61,-140 12,-354 51,222-33,-274 31,0-3,-2-1,76-40,-20 9,-10 11,1 3,2 5,1 3,109-13,326-20,-480 52,214-25,132-8,-121 15,41 0,687 21,-506 4,4552-2,-4621 18,-225 8,-30-2,91 11,-20 9,-131-20,-62-15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9:56.250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1 116,'155'-12,"-17"1,598 8,-385 5,916-2,-1248 0,0-1,0-1,-1-1,1 0,28-10,-16 5,54-8,-5 2,-26 3,1 2,59 0,112 6,-194 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9:58.28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50,'228'-15,"-78"2,506-9,2 22,-356 1,6607 1,-4210-2,-2662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38:57.78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1,'8724'0,"-7490"82,-620-17,11-46,260-24,-560 6,-287-1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39:06.46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21861 260,'-10166'0,"9629"-23,91 1,26-1,-32-2,128 0,154 8,-532-13,-7 31,251 2,322-4,-153 3,-87 31,0 0,9-12,-118 4,-760-23,778-33,6-26,342 41,-199-42,213 37,29 8,-140-4,-80 19,101 1,-815-3,967 1,0 3,1 1,-44 11,-122 42,177-49,-1-2,0 0,-58 3,69-8,-1 0,1 2,0 0,0 1,1 1,-1 1,2 1,-1 1,1 1,0 0,1 2,0 0,-17 15,31-23,0-1,1 1,-1 0,1 1,0-1,0 0,0 1,0 0,-1 5,3-8,0 0,1-1,0 1,-1 0,1 0,0 0,0 0,0 0,0 0,0 0,0 0,1 0,-1 0,1 0,-1 0,1 0,0-1,0 1,0 0,0 0,0-1,0 1,0-1,1 1,-1-1,3 3,3 2,1-1,-1 0,1-1,0 1,0-2,0 1,0-1,1 0,-1-1,10 2,16 1,44 2,-68-6,646 5,-417-8,1644 0,-1388 38,-306-17,-14-2,458 28,473-44,-518-4,678 3,-1199 3,0 3,0 2,-1 4,93 28,-97-24,1-4,1-2,77 2,196-12,-168-3,2977 1,-1641 3,-1451 2,83 14,-10 0,558-4,-436-16,6649 3,-6859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0:39.084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0 262,'1'-1,"-1"0,1 1,-1-1,1 1,-1-1,1 0,-1 1,1-1,0 1,-1-1,1 1,0-1,-1 1,1 0,0-1,-1 1,1 0,0 0,0 0,0-1,-1 1,3 0,24-4,-23 4,61-6,82 3,71 14,5 0,-108-7,0 5,166 34,210 37,-44-51,-355-24,143 26,-66-6,-132-21,495 44,143-47,-317-3,-300 2,4-2,-1 3,1 3,84 17,-100-12,0-3,52 3,93-8,-131-2,-25 3,0 1,63 14,-56-8,54 4,144-11,-157-3,-71 1,0 0,0-1,0-1,0 0,0 0,0-1,14-6,-18 5,0 0,0-1,-1 0,0 0,0 0,0-1,0 0,-1 0,0-1,9-13,-2 0,0 0,-1-1,-2-1,0 0,-1 0,6-28,-7 18,-2 0,-2-1,0 0,-2-33,-2 41,1 13,-1 0,0 0,-1-1,-1 1,-4-22,4 31,0 0,0 0,1 1,-2-1,1 0,0 1,0 0,-1-1,0 1,1 0,-1 0,0 0,0 1,0-1,0 1,0 0,0-1,0 1,-1 1,1-1,0 0,-5 1,-10-2,1 0,-35 3,24 1,0 2,0 1,-53 17,-78 39,139-54,-179 83,37-16,137-64,0-2,0-1,-1-1,0-1,-35 2,-133-3,129-5,-655-31,568 19,0 7,-184 17,-291 64,-121 9,-8-67,746-17,0 0,0 0,0 1,0 0,0 1,0 0,1 1,-1 0,0 1,1 0,0 0,0 0,0 2,-11 8,19-14,1 0,-1 0,1 1,-1-1,1 0,0 0,-1 1,1-1,-1 0,1 1,0-1,-1 0,1 1,0-1,-1 1,1-1,0 0,0 1,-1-1,1 1,0-1,0 1,0-1,0 1,0-1,0 1,0-1,0 1,0-1,0 1,0-1,0 1,0-1,0 1,0-1,0 1,1-1,-1 1,0-1,0 1,0-1,1 0,-1 1,0-1,1 1,-1-1,0 0,1 1,0-1,29 13,-26-12,79 23,108 16,93 0,-126-20,286 35,7-38,-213-21,184-9,202 2,-392 13,-90-3,155 3,-152 9,31 0,651-10,-400-2,-397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1:23.19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1162 621,'-23'1,"1"1,-38 9,6-1,-237 13,-3-22,162-2,110 1,1 0,0-2,0 0,0-2,-32-9,46 11,0-1,0 1,1-2,-1 1,1-1,0 0,0 0,0-1,0 0,1 0,0 0,0-1,0 1,1-1,-1 0,1-1,1 1,0-1,-5-10,5 6,-1 0,2 0,-1 0,1-1,1 1,0-1,1 0,0 1,1-1,0 1,5-20,-4 24,0 1,1-1,-1 1,1-1,1 1,-1 0,1 0,0 0,0 1,1-1,0 1,0 0,0 1,0-1,1 1,0 0,0 0,0 1,0 0,9-4,12-1,2 2,-1 0,0 2,1 1,39 0,61-7,-39-3,169-2,181 14,323 4,-585 4,191 32,-175-11,95 16,-227-34,108 3,62-14,-81-1,-135 2,34-1,0 2,0 3,51 10,129 22,-110-19,6 0,-11-1,124 32,44 27,-238-66,0-1,1-2,74 0,-82-5,85 8,18 1,-95-9,133-3,-172 2,-1-1,1 0,-1-1,0 1,1-1,-1 0,0-1,0 0,0 0,-1 0,1 0,-1-1,1 0,-1 0,0-1,-1 1,1-1,-1 0,0 0,0-1,-1 1,1-1,3-10,1-3,-2 0,0-1,-2 1,0-1,-1-1,0-26,0 26,0 0,0 1,2-1,1 1,0 0,2 1,0-1,1 1,1 1,14-20,-5 4,-14 23,2 0,-1 0,1 1,13-16,-18 24,0 0,0 0,0 0,1 1,-1-1,0 1,1-1,-1 1,0 0,1 0,0 0,-1 0,1 0,0 1,-1-1,1 1,0-1,0 1,-1 0,1 0,0 1,0-1,-1 1,1-1,5 3,-2-1,1 2,-1-1,0 1,0 0,0 0,-1 0,0 1,1 0,-2 0,1 1,0-1,-1 1,6 12,3 6,-1 0,11 34,-21-52,1 6,1-1,0 0,1 0,0-1,1 1,0-1,1 0,0-1,0 0,10 10,7 0,-18-15,0 1,0 0,-1 0,1 0,-1 0,0 1,0 0,-1 0,0 0,0 1,4 9,0 14,-1 0,-1 0,2 43,-4-31,-1-15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1:24.01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2129 49,'-18'-7,"-1"1,1 0,-2 2,1 0,0 1,-38-1,26 2,-713-11,520 15,-700-1,888-1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1:27.091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3670 0,'-4'1,"0"-1,-1 1,1 0,0 0,0 1,1-1,-7 3,-8 4,-24 5,-2 2,0-2,-1-2,-1-1,-47 2,-272-10,176-5,-2155 3,2311 2,1 1,-1 2,-41 12,19-5,43-9,1 0,-1 0,1 1,-14 7,20-9,1 0,0 1,0 0,0 0,0 0,1 0,-1 1,1-1,0 1,0 0,0 0,0 0,-2 5,-3 8,0 0,1 1,0 0,2 0,0 1,1-1,1 1,1 0,1 0,0 0,1 0,4 21,-3-32,3 25,2 0,17 52,-19-75,0-1,0 1,1-1,0 1,0-1,1-1,1 1,-1-1,1 0,1-1,0 0,16 13,0-6,0-1,0-2,2 0,47 13,115 19,-157-37,240 38,-19-5,-211-31,276 47,-213-42,112 0,-185-12,1 1,-1 1,51 12,18 1,-68-12,50 12,-41-5,0-3,1-1,56 1,130-8,-101-2,1540 2,-1472-12,-60 2,-84 8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12-02T18:41:36.69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0,'0'0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C1B-B6B2-44DB-B9B4-EBD837018F88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A40-03C5-436F-8CAB-40B0C96DB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474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C1B-B6B2-44DB-B9B4-EBD837018F88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A40-03C5-436F-8CAB-40B0C96DB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63013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C1B-B6B2-44DB-B9B4-EBD837018F88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A40-03C5-436F-8CAB-40B0C96DB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977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C1B-B6B2-44DB-B9B4-EBD837018F88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A40-03C5-436F-8CAB-40B0C96DB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7600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C1B-B6B2-44DB-B9B4-EBD837018F88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A40-03C5-436F-8CAB-40B0C96DB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2646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C1B-B6B2-44DB-B9B4-EBD837018F88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A40-03C5-436F-8CAB-40B0C96DB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34998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C1B-B6B2-44DB-B9B4-EBD837018F88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A40-03C5-436F-8CAB-40B0C96DB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018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C1B-B6B2-44DB-B9B4-EBD837018F88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A40-03C5-436F-8CAB-40B0C96DB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200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C1B-B6B2-44DB-B9B4-EBD837018F88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A40-03C5-436F-8CAB-40B0C96DB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964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C1B-B6B2-44DB-B9B4-EBD837018F88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A40-03C5-436F-8CAB-40B0C96DB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552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E4C1B-B6B2-44DB-B9B4-EBD837018F88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F2A40-03C5-436F-8CAB-40B0C96DB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6012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AE4C1B-B6B2-44DB-B9B4-EBD837018F88}" type="datetimeFigureOut">
              <a:rPr lang="en-IN" smtClean="0"/>
              <a:t>02-12-2023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8F2A40-03C5-436F-8CAB-40B0C96DBC4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4422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customXml" Target="../ink/ink4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customXml" Target="../ink/ink8.xml"/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7.xml"/><Relationship Id="rId11" Type="http://schemas.openxmlformats.org/officeDocument/2006/relationships/image" Target="../media/image14.png"/><Relationship Id="rId5" Type="http://schemas.openxmlformats.org/officeDocument/2006/relationships/image" Target="../media/image11.png"/><Relationship Id="rId10" Type="http://schemas.openxmlformats.org/officeDocument/2006/relationships/customXml" Target="../ink/ink9.xml"/><Relationship Id="rId4" Type="http://schemas.openxmlformats.org/officeDocument/2006/relationships/customXml" Target="../ink/ink6.xml"/><Relationship Id="rId9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customXml" Target="../ink/ink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customXml" Target="../ink/ink1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15.xml"/><Relationship Id="rId3" Type="http://schemas.openxmlformats.org/officeDocument/2006/relationships/image" Target="../media/image24.png"/><Relationship Id="rId7" Type="http://schemas.openxmlformats.org/officeDocument/2006/relationships/image" Target="../media/image26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4.xml"/><Relationship Id="rId11" Type="http://schemas.openxmlformats.org/officeDocument/2006/relationships/image" Target="../media/image28.png"/><Relationship Id="rId5" Type="http://schemas.openxmlformats.org/officeDocument/2006/relationships/image" Target="../media/image25.png"/><Relationship Id="rId10" Type="http://schemas.openxmlformats.org/officeDocument/2006/relationships/customXml" Target="../ink/ink16.xml"/><Relationship Id="rId4" Type="http://schemas.openxmlformats.org/officeDocument/2006/relationships/customXml" Target="../ink/ink13.xml"/><Relationship Id="rId9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0.xml"/><Relationship Id="rId13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2.png"/><Relationship Id="rId12" Type="http://schemas.openxmlformats.org/officeDocument/2006/relationships/customXml" Target="../ink/ink22.xml"/><Relationship Id="rId2" Type="http://schemas.openxmlformats.org/officeDocument/2006/relationships/customXml" Target="../ink/ink17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9.xml"/><Relationship Id="rId11" Type="http://schemas.openxmlformats.org/officeDocument/2006/relationships/image" Target="../media/image34.png"/><Relationship Id="rId5" Type="http://schemas.openxmlformats.org/officeDocument/2006/relationships/image" Target="../media/image31.png"/><Relationship Id="rId10" Type="http://schemas.openxmlformats.org/officeDocument/2006/relationships/customXml" Target="../ink/ink21.xml"/><Relationship Id="rId4" Type="http://schemas.openxmlformats.org/officeDocument/2006/relationships/customXml" Target="../ink/ink18.xml"/><Relationship Id="rId9" Type="http://schemas.openxmlformats.org/officeDocument/2006/relationships/image" Target="../media/image33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26.xml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5.xml"/><Relationship Id="rId5" Type="http://schemas.openxmlformats.org/officeDocument/2006/relationships/image" Target="../media/image38.png"/><Relationship Id="rId4" Type="http://schemas.openxmlformats.org/officeDocument/2006/relationships/customXml" Target="../ink/ink24.xml"/><Relationship Id="rId9" Type="http://schemas.openxmlformats.org/officeDocument/2006/relationships/image" Target="../media/image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ANALOG TO DIGITAL CONVERSION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8789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Nyquist Sampling Rate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</a:rPr>
              <a:t>According to the Nyquist theorem, the sampling rate must be at least 2 times the highest frequency contained in the signal.</a:t>
            </a:r>
          </a:p>
          <a:p>
            <a:r>
              <a:rPr lang="en-US" altLang="en-US" dirty="0"/>
              <a:t>Nyquist sampling rate for low-pass and bandpass signals</a:t>
            </a:r>
            <a:endParaRPr lang="en-IN" dirty="0"/>
          </a:p>
        </p:txBody>
      </p:sp>
      <p:pic>
        <p:nvPicPr>
          <p:cNvPr id="4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2316" y="3370217"/>
            <a:ext cx="6905628" cy="28067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656F6627-07B2-0382-E556-FE9A7C19F2A6}"/>
                  </a:ext>
                </a:extLst>
              </p14:cNvPr>
              <p14:cNvContentPartPr/>
              <p14:nvPr/>
            </p14:nvContentPartPr>
            <p14:xfrm>
              <a:off x="1978167" y="2293102"/>
              <a:ext cx="8318160" cy="3520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656F6627-07B2-0382-E556-FE9A7C19F2A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24527" y="2185102"/>
                <a:ext cx="8425800" cy="567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767119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Quantization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Sampling results in a series of pulses of varying amplitude values ranging between two limits: a min and a max.</a:t>
            </a:r>
          </a:p>
          <a:p>
            <a:r>
              <a:rPr lang="en-US" altLang="en-US" dirty="0"/>
              <a:t>The amplitude values are infinite between the two limits.</a:t>
            </a:r>
          </a:p>
          <a:p>
            <a:r>
              <a:rPr lang="en-US" altLang="en-US" dirty="0"/>
              <a:t>We need to map the </a:t>
            </a:r>
            <a:r>
              <a:rPr lang="en-US" altLang="en-US" i="1" dirty="0"/>
              <a:t>infinite</a:t>
            </a:r>
            <a:r>
              <a:rPr lang="en-US" altLang="en-US" dirty="0"/>
              <a:t> amplitude values onto a finite set of known values.</a:t>
            </a:r>
          </a:p>
          <a:p>
            <a:r>
              <a:rPr lang="en-US" altLang="en-US" dirty="0"/>
              <a:t>This is achieved by dividing the distance between min and max into L zones, each of</a:t>
            </a:r>
            <a:r>
              <a:rPr lang="en-US" altLang="en-US" dirty="0">
                <a:solidFill>
                  <a:schemeClr val="hlink"/>
                </a:solidFill>
              </a:rPr>
              <a:t> </a:t>
            </a:r>
            <a:r>
              <a:rPr lang="en-US" altLang="en-US" dirty="0"/>
              <a:t>height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</a:t>
            </a:r>
          </a:p>
          <a:p>
            <a:pPr algn="ctr">
              <a:buNone/>
            </a:pP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altLang="en-US" dirty="0"/>
              <a:t> = (max - min)/L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619491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Quantization Levels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midpoint of each zone is assigned a value from 0 to L-1 (resulting in L values)</a:t>
            </a:r>
          </a:p>
          <a:p>
            <a:r>
              <a:rPr lang="en-US" altLang="en-US" dirty="0"/>
              <a:t>Each sample falling in a zone is then approximated to the value of the midpoint.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98594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Assume we have a voltage signal with amplitudes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min</a:t>
            </a:r>
            <a:r>
              <a:rPr lang="en-US" altLang="en-US" dirty="0"/>
              <a:t>=-20V and </a:t>
            </a:r>
            <a:r>
              <a:rPr lang="en-US" altLang="en-US" dirty="0" err="1"/>
              <a:t>V</a:t>
            </a:r>
            <a:r>
              <a:rPr lang="en-US" altLang="en-US" baseline="-25000" dirty="0" err="1"/>
              <a:t>max</a:t>
            </a:r>
            <a:r>
              <a:rPr lang="en-US" altLang="en-US" dirty="0"/>
              <a:t>=+20V.</a:t>
            </a:r>
          </a:p>
          <a:p>
            <a:r>
              <a:rPr lang="en-US" altLang="en-US" dirty="0"/>
              <a:t>We want to use L=8 quantization levels.</a:t>
            </a:r>
          </a:p>
          <a:p>
            <a:r>
              <a:rPr lang="en-US" altLang="en-US" dirty="0"/>
              <a:t>Zone width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</a:t>
            </a:r>
            <a:r>
              <a:rPr lang="en-US" altLang="en-US" dirty="0"/>
              <a:t> = (20 - -20)/8 = 5</a:t>
            </a:r>
          </a:p>
          <a:p>
            <a:r>
              <a:rPr lang="en-US" altLang="en-US" dirty="0"/>
              <a:t>The 8 zones are: -20 to -15, -15 to -10, -10 to -5, -5 to 0, 0 to +5, +5 to +10, +10 to +15, +15 to +20</a:t>
            </a:r>
          </a:p>
          <a:p>
            <a:r>
              <a:rPr lang="en-US" altLang="en-US" dirty="0"/>
              <a:t>The midpoints are: -17.5, -12.5, -7.5, -2.5, 2.5, 7.5, 12.5, 17.5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81447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Assigning Codes to Zones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en-US" dirty="0"/>
              <a:t>Each zone is then assigned a binary code.</a:t>
            </a:r>
          </a:p>
          <a:p>
            <a:r>
              <a:rPr lang="en-US" altLang="en-US" dirty="0"/>
              <a:t>The number of bits required to encode the zones, or the number of bits per sample as it is commonly referred to, is obtained as follows: </a:t>
            </a:r>
          </a:p>
          <a:p>
            <a:pPr algn="ctr">
              <a:buNone/>
            </a:pPr>
            <a:r>
              <a:rPr lang="en-US" altLang="en-US" dirty="0" err="1"/>
              <a:t>n</a:t>
            </a:r>
            <a:r>
              <a:rPr lang="en-US" altLang="en-US" baseline="-25000" dirty="0" err="1"/>
              <a:t>b</a:t>
            </a:r>
            <a:r>
              <a:rPr lang="en-US" altLang="en-US" dirty="0"/>
              <a:t> = log</a:t>
            </a:r>
            <a:r>
              <a:rPr lang="en-US" altLang="en-US" baseline="-25000" dirty="0"/>
              <a:t>2</a:t>
            </a:r>
            <a:r>
              <a:rPr lang="en-US" altLang="en-US" dirty="0"/>
              <a:t> L</a:t>
            </a:r>
          </a:p>
          <a:p>
            <a:r>
              <a:rPr lang="en-US" altLang="en-US" dirty="0"/>
              <a:t>Given our example,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b</a:t>
            </a:r>
            <a:r>
              <a:rPr lang="en-US" altLang="en-US" dirty="0"/>
              <a:t> = 3</a:t>
            </a:r>
          </a:p>
          <a:p>
            <a:r>
              <a:rPr lang="en-US" altLang="en-US" dirty="0"/>
              <a:t>The 8 zone (or level) codes are therefore: 000, 001, 010, 011, 100, 101, 110, and 111</a:t>
            </a:r>
          </a:p>
          <a:p>
            <a:r>
              <a:rPr lang="en-US" altLang="en-US" dirty="0"/>
              <a:t>Assigning codes to zones:</a:t>
            </a:r>
          </a:p>
          <a:p>
            <a:pPr lvl="1"/>
            <a:r>
              <a:rPr lang="en-US" altLang="en-US" dirty="0"/>
              <a:t>000 will refer to zone -20 to -15</a:t>
            </a:r>
          </a:p>
          <a:p>
            <a:pPr lvl="1"/>
            <a:r>
              <a:rPr lang="en-US" altLang="en-US" dirty="0"/>
              <a:t>001 to zone -15 to -10, etc.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60567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Quantization Error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When a signal is quantized, we introduce an error - the coded signal is an approximation of the actual amplitude value.</a:t>
            </a:r>
          </a:p>
          <a:p>
            <a:r>
              <a:rPr lang="en-US" altLang="en-US" dirty="0"/>
              <a:t>The difference between actual and coded value (midpoint) is referred to as the quantization error.</a:t>
            </a:r>
          </a:p>
          <a:p>
            <a:r>
              <a:rPr lang="en-US" altLang="en-US" dirty="0"/>
              <a:t>The more zones, the smaller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altLang="en-US" dirty="0"/>
              <a:t> which results in smaller errors.</a:t>
            </a:r>
          </a:p>
          <a:p>
            <a:r>
              <a:rPr lang="en-US" altLang="en-US" dirty="0"/>
              <a:t>BUT, the more zones the more bits required to encode the samples -&gt; higher bit rate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705554-8DE6-D1FF-0CB1-77AAFD49506C}"/>
                  </a:ext>
                </a:extLst>
              </p14:cNvPr>
              <p14:cNvContentPartPr/>
              <p14:nvPr/>
            </p14:nvContentPartPr>
            <p14:xfrm>
              <a:off x="582087" y="4478662"/>
              <a:ext cx="2801520" cy="327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705554-8DE6-D1FF-0CB1-77AAFD49506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8087" y="4371022"/>
                <a:ext cx="2909160" cy="543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573315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Quantization Error and SN</a:t>
            </a:r>
            <a:r>
              <a:rPr lang="en-US" altLang="en-US" baseline="-25000" dirty="0"/>
              <a:t>Q</a:t>
            </a:r>
            <a:r>
              <a:rPr lang="en-US" altLang="en-US" dirty="0"/>
              <a:t>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Signals with lower amplitude values will suffer more from quantization error as the error range: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altLang="en-US" dirty="0"/>
              <a:t>/2, is fixed for all signal levels.</a:t>
            </a:r>
          </a:p>
          <a:p>
            <a:r>
              <a:rPr lang="en-US" altLang="en-US" dirty="0"/>
              <a:t>Non linear quantization is used to alleviate this problem. Goal is to keep SN</a:t>
            </a:r>
            <a:r>
              <a:rPr lang="en-US" altLang="en-US" baseline="-25000" dirty="0"/>
              <a:t>Q</a:t>
            </a:r>
            <a:r>
              <a:rPr lang="en-US" altLang="en-US" dirty="0"/>
              <a:t>R fixed for all sample values. </a:t>
            </a:r>
          </a:p>
          <a:p>
            <a:r>
              <a:rPr lang="en-US" altLang="en-US" dirty="0"/>
              <a:t>Two approaches:</a:t>
            </a:r>
          </a:p>
          <a:p>
            <a:pPr lvl="1"/>
            <a:r>
              <a:rPr lang="en-US" altLang="en-US" dirty="0"/>
              <a:t>The quantization levels follow a logarithmic curve. Smaller 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</a:t>
            </a:r>
            <a:r>
              <a:rPr lang="en-US" altLang="en-US" dirty="0"/>
              <a:t>’s at lower amplitudes and larger</a:t>
            </a:r>
            <a:r>
              <a:rPr lang="en-US" altLang="en-US" dirty="0">
                <a:latin typeface="Symbol" panose="05050102010706020507" pitchFamily="18" charset="2"/>
                <a:sym typeface="Symbol" panose="05050102010706020507" pitchFamily="18" charset="2"/>
              </a:rPr>
              <a:t></a:t>
            </a:r>
            <a:r>
              <a:rPr lang="en-US" altLang="en-US" dirty="0"/>
              <a:t>’s at higher amplitudes.</a:t>
            </a:r>
          </a:p>
          <a:p>
            <a:pPr lvl="1"/>
            <a:r>
              <a:rPr lang="en-US" altLang="en-US" dirty="0" err="1"/>
              <a:t>Companding</a:t>
            </a:r>
            <a:r>
              <a:rPr lang="en-US" altLang="en-US" dirty="0"/>
              <a:t>: The sample values are compressed at the sender into logarithmic zones, and then expanded at the receiver. The zones are fixed in height. </a:t>
            </a:r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FE15FCD-BD04-DF0A-1BBA-43D443AC8324}"/>
                  </a:ext>
                </a:extLst>
              </p14:cNvPr>
              <p14:cNvContentPartPr/>
              <p14:nvPr/>
            </p14:nvContentPartPr>
            <p14:xfrm>
              <a:off x="6633327" y="2468422"/>
              <a:ext cx="4480560" cy="601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FE15FCD-BD04-DF0A-1BBA-43D443AC832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579327" y="2360782"/>
                <a:ext cx="4588200" cy="27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B0DFD2B-D5E2-DA72-A7F9-FA42395E12B1}"/>
                  </a:ext>
                </a:extLst>
              </p14:cNvPr>
              <p14:cNvContentPartPr/>
              <p14:nvPr/>
            </p14:nvContentPartPr>
            <p14:xfrm>
              <a:off x="1174647" y="2840662"/>
              <a:ext cx="7869960" cy="244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B0DFD2B-D5E2-DA72-A7F9-FA42395E12B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1007" y="2733022"/>
                <a:ext cx="7977600" cy="460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491492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Bit rate and bandwidth requirements of PCM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bit rate of a PCM signal can be calculated from the number of bits per sample x the sampling rate</a:t>
            </a:r>
          </a:p>
          <a:p>
            <a:pPr algn="ctr">
              <a:buFont typeface="Wingdings" panose="05000000000000000000" pitchFamily="2" charset="2"/>
              <a:buNone/>
            </a:pPr>
            <a:r>
              <a:rPr lang="en-US" altLang="en-US" dirty="0"/>
              <a:t>Bit rate = </a:t>
            </a:r>
            <a:r>
              <a:rPr lang="en-US" altLang="en-US" dirty="0" err="1"/>
              <a:t>n</a:t>
            </a:r>
            <a:r>
              <a:rPr lang="en-US" altLang="en-US" baseline="-25000" dirty="0" err="1"/>
              <a:t>b</a:t>
            </a:r>
            <a:r>
              <a:rPr lang="en-US" altLang="en-US" dirty="0"/>
              <a:t> x f</a:t>
            </a:r>
            <a:r>
              <a:rPr lang="en-US" altLang="en-US" baseline="-25000" dirty="0"/>
              <a:t>s</a:t>
            </a:r>
            <a:endParaRPr lang="en-US" altLang="en-US" dirty="0"/>
          </a:p>
          <a:p>
            <a:r>
              <a:rPr lang="en-US" altLang="en-US" dirty="0"/>
              <a:t>The bandwidth required to transmit this signal depends on the type of line encoding used. </a:t>
            </a:r>
          </a:p>
          <a:p>
            <a:r>
              <a:rPr lang="en-US" altLang="en-US" dirty="0"/>
              <a:t>A digitized signal will always need more bandwidth than the original analog signal. Price that is to be paid for robustness and other features of digital transmission.</a:t>
            </a:r>
            <a:endParaRPr lang="en-US" altLang="en-US" sz="3200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5903925-3BAD-91C9-FF56-8C7A59AE6C7F}"/>
                  </a:ext>
                </a:extLst>
              </p14:cNvPr>
              <p14:cNvContentPartPr/>
              <p14:nvPr/>
            </p14:nvContentPartPr>
            <p14:xfrm>
              <a:off x="4962567" y="2832022"/>
              <a:ext cx="2251080" cy="2617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5903925-3BAD-91C9-FF56-8C7A59AE6C7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08567" y="2724022"/>
                <a:ext cx="2358720" cy="47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31781CA6-A3A0-3CE1-9FC9-634111603229}"/>
                  </a:ext>
                </a:extLst>
              </p14:cNvPr>
              <p14:cNvContentPartPr/>
              <p14:nvPr/>
            </p14:nvContentPartPr>
            <p14:xfrm>
              <a:off x="4935207" y="2802142"/>
              <a:ext cx="2346480" cy="2412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31781CA6-A3A0-3CE1-9FC9-63411160322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81207" y="2694142"/>
                <a:ext cx="2454120" cy="45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3B8559E-433C-20F1-E74F-BC5C87E4229C}"/>
                  </a:ext>
                </a:extLst>
              </p14:cNvPr>
              <p14:cNvContentPartPr/>
              <p14:nvPr/>
            </p14:nvContentPartPr>
            <p14:xfrm>
              <a:off x="6365847" y="2783782"/>
              <a:ext cx="766800" cy="180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3B8559E-433C-20F1-E74F-BC5C87E4229C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311847" y="2675782"/>
                <a:ext cx="874440" cy="23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CB3679F-23D2-740B-4BEE-A5AF0D865F25}"/>
                  </a:ext>
                </a:extLst>
              </p14:cNvPr>
              <p14:cNvContentPartPr/>
              <p14:nvPr/>
            </p14:nvContentPartPr>
            <p14:xfrm>
              <a:off x="4955007" y="2809702"/>
              <a:ext cx="1705680" cy="4086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CB3679F-23D2-740B-4BEE-A5AF0D865F2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901367" y="2701702"/>
                <a:ext cx="1813320" cy="62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86C584E-535F-40A1-22F6-B388FE974641}"/>
                  </a:ext>
                </a:extLst>
              </p14:cNvPr>
              <p14:cNvContentPartPr/>
              <p14:nvPr/>
            </p14:nvContentPartPr>
            <p14:xfrm>
              <a:off x="5885247" y="5278222"/>
              <a:ext cx="3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86C584E-535F-40A1-22F6-B388FE97464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31607" y="5170222"/>
                <a:ext cx="1080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619983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PCM Decoder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recover an analog signal from a digitized signal we follow the following steps:</a:t>
            </a:r>
          </a:p>
          <a:p>
            <a:pPr lvl="1"/>
            <a:r>
              <a:rPr lang="en-US" altLang="en-US" dirty="0"/>
              <a:t>We use a hold circuit that holds the amplitude value of a pulse till the next pulse arrives.</a:t>
            </a:r>
          </a:p>
          <a:p>
            <a:pPr lvl="1"/>
            <a:r>
              <a:rPr lang="en-US" altLang="en-US" dirty="0"/>
              <a:t>We pass this signal through a low pass filter with a cutoff frequency that is equal to the highest frequency in the pre-sampled signal.</a:t>
            </a:r>
          </a:p>
          <a:p>
            <a:r>
              <a:rPr lang="en-US" altLang="en-US" dirty="0"/>
              <a:t>The higher the value of L, the less distorted a signal is recovered.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24945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baseline="0" dirty="0"/>
              <a:t>Components of a PCM decoder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16172"/>
            <a:ext cx="10515600" cy="41702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322594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Sometimes, we have an analog signal such as one created by a microphone (analog voice) or camera (analog videos), which are treated as analog data.</a:t>
            </a:r>
          </a:p>
          <a:p>
            <a:r>
              <a:rPr lang="en-IN" dirty="0"/>
              <a:t>To transmit this analog data over digital signals we need an analog to digital conversion.</a:t>
            </a:r>
          </a:p>
          <a:p>
            <a:r>
              <a:rPr lang="en-IN" dirty="0"/>
              <a:t>Analog data is wave form continuous stream of data whereas digital data is discrete.</a:t>
            </a:r>
          </a:p>
          <a:p>
            <a:r>
              <a:rPr lang="en-IN" dirty="0"/>
              <a:t>For conversion two techniques are used, </a:t>
            </a:r>
            <a:r>
              <a:rPr lang="en-IN" b="1" dirty="0"/>
              <a:t>pulse code modulation and delta modulation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22164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Delta Modulation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dirty="0"/>
              <a:t>With delta modulation, an analog input is approximated by a staircase function that moves up or down by one quantization level at each sampling interval</a:t>
            </a:r>
          </a:p>
          <a:p>
            <a:r>
              <a:rPr lang="en-IN" dirty="0"/>
              <a:t>The important characteristic of this staircase function is that its behaviour is binary: At each sampling time, the function moves up or down a constant amount Thus, the output of the delta modulation process can be represented as a single binary digit for each sample. </a:t>
            </a:r>
          </a:p>
          <a:p>
            <a:r>
              <a:rPr lang="en-IN" dirty="0"/>
              <a:t>In essence, a bit stream is produced by approximating the derivative of an </a:t>
            </a:r>
            <a:r>
              <a:rPr lang="en-IN" dirty="0" err="1"/>
              <a:t>analog</a:t>
            </a:r>
            <a:r>
              <a:rPr lang="en-IN" dirty="0"/>
              <a:t> signal</a:t>
            </a:r>
          </a:p>
          <a:p>
            <a:r>
              <a:rPr lang="en-US" altLang="en-US" dirty="0"/>
              <a:t>This scheme sends only the difference between pulses, if the pulse at time t</a:t>
            </a:r>
            <a:r>
              <a:rPr lang="en-US" altLang="en-US" baseline="-25000" dirty="0"/>
              <a:t>n+1</a:t>
            </a:r>
            <a:r>
              <a:rPr lang="en-US" altLang="en-US" dirty="0"/>
              <a:t> is higher in amplitude value than the pulse at time 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n</a:t>
            </a:r>
            <a:r>
              <a:rPr lang="en-US" altLang="en-US" dirty="0"/>
              <a:t>, then a single bit, say a “1”, is used to indicate the positive value.</a:t>
            </a:r>
          </a:p>
          <a:p>
            <a:r>
              <a:rPr lang="en-US" altLang="en-US" dirty="0"/>
              <a:t>If the pulse is lower in value, resulting in a negative value, a “0” is used.</a:t>
            </a:r>
          </a:p>
          <a:p>
            <a:r>
              <a:rPr lang="en-US" altLang="en-US" dirty="0"/>
              <a:t>This scheme works well for small changes in signal values between samples.</a:t>
            </a:r>
          </a:p>
          <a:p>
            <a:r>
              <a:rPr lang="en-US" altLang="en-US" dirty="0"/>
              <a:t>If changes in amplitude are large, this will result in large errors.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8306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baseline="0" dirty="0"/>
              <a:t>The process of delta modulation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94715"/>
            <a:ext cx="10515600" cy="40131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824844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baseline="0" dirty="0"/>
              <a:t>Delta modulation components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414047"/>
            <a:ext cx="10515600" cy="3174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74917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baseline="0" dirty="0"/>
              <a:t>Delta demodulation components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276721"/>
            <a:ext cx="10515600" cy="344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7560066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Delta PCM (DPCM)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Instead of using one bit to indicate positive and negative differences, we can use more bits -&gt; quantization of the difference.</a:t>
            </a:r>
          </a:p>
          <a:p>
            <a:r>
              <a:rPr lang="en-US" altLang="en-US" dirty="0"/>
              <a:t>Each bit code is used to represent the value of the difference.</a:t>
            </a:r>
          </a:p>
          <a:p>
            <a:r>
              <a:rPr lang="en-US" altLang="en-US" dirty="0"/>
              <a:t>The more bits the more levels -&gt; the higher the accuracy.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57624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TRANSMISSION MODES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The transmission of binary data across a link can be accomplished in either parallel or serial mode. </a:t>
            </a:r>
          </a:p>
          <a:p>
            <a:r>
              <a:rPr lang="en-US" altLang="en-US" dirty="0"/>
              <a:t>In parallel mode, multiple bits are sent with each clock tick. </a:t>
            </a:r>
          </a:p>
          <a:p>
            <a:r>
              <a:rPr lang="en-US" altLang="en-US" dirty="0"/>
              <a:t>In serial mode, 1 bit is sent with each clock tick. </a:t>
            </a:r>
          </a:p>
          <a:p>
            <a:r>
              <a:rPr lang="en-US" altLang="en-US" dirty="0"/>
              <a:t>While there is only one way to send parallel data, there are three subclasses of serial transmission: </a:t>
            </a:r>
          </a:p>
          <a:p>
            <a:pPr lvl="1"/>
            <a:r>
              <a:rPr lang="en-US" altLang="en-US" dirty="0"/>
              <a:t>Asynchronous</a:t>
            </a:r>
          </a:p>
          <a:p>
            <a:pPr lvl="1"/>
            <a:r>
              <a:rPr lang="en-US" altLang="en-US" dirty="0"/>
              <a:t>Synchronous</a:t>
            </a:r>
          </a:p>
          <a:p>
            <a:pPr lvl="1"/>
            <a:r>
              <a:rPr lang="en-US" altLang="en-US" dirty="0"/>
              <a:t>Isochronous.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575871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aseline="0" dirty="0"/>
              <a:t>Data transmission and modes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87628"/>
            <a:ext cx="10515600" cy="3827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22926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baseline="0" dirty="0"/>
              <a:t>Parallel transmission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3725" y="1825625"/>
            <a:ext cx="7464549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26990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PARALLEL TRANSMISSION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Binary data, consisting of 1s and 0s, may be organized into groups of </a:t>
            </a:r>
            <a:r>
              <a:rPr lang="en-IN" i="1" dirty="0"/>
              <a:t>n </a:t>
            </a:r>
            <a:r>
              <a:rPr lang="en-IN" dirty="0"/>
              <a:t>bits each.</a:t>
            </a:r>
          </a:p>
          <a:p>
            <a:r>
              <a:rPr lang="en-IN" dirty="0"/>
              <a:t>Computers produce and consume data in groups of bits. By grouping, we can send data </a:t>
            </a:r>
            <a:r>
              <a:rPr lang="en-IN" i="1" dirty="0"/>
              <a:t>n </a:t>
            </a:r>
            <a:r>
              <a:rPr lang="en-IN" dirty="0"/>
              <a:t>bits at a time instead of 1. This is called parallel transmission.</a:t>
            </a:r>
          </a:p>
          <a:p>
            <a:r>
              <a:rPr lang="en-IN" dirty="0"/>
              <a:t>The mechanism for parallel transmission is a conceptually simple one: Use </a:t>
            </a:r>
            <a:r>
              <a:rPr lang="en-IN" i="1" dirty="0"/>
              <a:t>n </a:t>
            </a:r>
            <a:r>
              <a:rPr lang="en-IN" dirty="0"/>
              <a:t>wires to send </a:t>
            </a:r>
            <a:r>
              <a:rPr lang="en-IN" i="1" dirty="0"/>
              <a:t>n </a:t>
            </a:r>
            <a:r>
              <a:rPr lang="en-IN" dirty="0"/>
              <a:t>bits at one time.</a:t>
            </a:r>
          </a:p>
          <a:p>
            <a:r>
              <a:rPr lang="en-IN" dirty="0"/>
              <a:t>That way each bit has its own wire, and all </a:t>
            </a:r>
            <a:r>
              <a:rPr lang="en-IN" i="1" dirty="0"/>
              <a:t>n </a:t>
            </a:r>
            <a:r>
              <a:rPr lang="en-IN" dirty="0"/>
              <a:t>bits of one group can be transmitted with each clock tick from one device to another.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362535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advantage of parallel transmission is </a:t>
            </a:r>
            <a:r>
              <a:rPr lang="en-IN" b="1" dirty="0"/>
              <a:t>speed.</a:t>
            </a:r>
          </a:p>
          <a:p>
            <a:pPr lvl="1"/>
            <a:r>
              <a:rPr lang="en-IN" dirty="0"/>
              <a:t>That is parallel transmission can increase the transfer speed by a factor of </a:t>
            </a:r>
            <a:r>
              <a:rPr lang="en-IN" i="1" dirty="0"/>
              <a:t>n </a:t>
            </a:r>
            <a:r>
              <a:rPr lang="en-IN" dirty="0"/>
              <a:t>over serial transmission.</a:t>
            </a:r>
          </a:p>
          <a:p>
            <a:r>
              <a:rPr lang="en-IN" dirty="0"/>
              <a:t>But there is a significant </a:t>
            </a:r>
            <a:r>
              <a:rPr lang="en-IN" b="1" dirty="0"/>
              <a:t>disadvantage is cost: </a:t>
            </a:r>
          </a:p>
          <a:p>
            <a:pPr lvl="1"/>
            <a:r>
              <a:rPr lang="en-IN" dirty="0"/>
              <a:t>Parallel transmission requires </a:t>
            </a:r>
            <a:r>
              <a:rPr lang="en-IN" i="1" dirty="0"/>
              <a:t>n </a:t>
            </a:r>
            <a:r>
              <a:rPr lang="en-IN" dirty="0"/>
              <a:t>communication lines (wires in the example) just to transmit the data stream. This is expensive, so parallel transmission is usually limited to short distances.</a:t>
            </a:r>
          </a:p>
        </p:txBody>
      </p:sp>
    </p:spTree>
    <p:extLst>
      <p:ext uri="{BB962C8B-B14F-4D97-AF65-F5344CB8AC3E}">
        <p14:creationId xmlns:p14="http://schemas.microsoft.com/office/powerpoint/2010/main" val="1259768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b="1" dirty="0"/>
              <a:t>Stream Information</a:t>
            </a:r>
          </a:p>
          <a:p>
            <a:pPr marL="0" indent="0">
              <a:buNone/>
            </a:pPr>
            <a:r>
              <a:rPr lang="en-IN" dirty="0"/>
              <a:t>A real-time voice signal must be digitized &amp; transmitted as it is produced</a:t>
            </a:r>
          </a:p>
          <a:p>
            <a:pPr marL="0" indent="0">
              <a:buNone/>
            </a:pPr>
            <a:r>
              <a:rPr lang="en-IN" dirty="0"/>
              <a:t>Analog signal level varies continuously in time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8227" y="4180114"/>
            <a:ext cx="8026596" cy="1898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2628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baseline="0" dirty="0"/>
              <a:t>Serial transmission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945" y="1825625"/>
            <a:ext cx="847611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4539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SERIAL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In serial transmission one bit follows another, so we need only one communication channel rather than </a:t>
            </a:r>
            <a:r>
              <a:rPr lang="en-IN" i="1" dirty="0"/>
              <a:t>n </a:t>
            </a:r>
            <a:r>
              <a:rPr lang="en-IN" dirty="0"/>
              <a:t>to transmit data between two communicating devices.</a:t>
            </a:r>
          </a:p>
          <a:p>
            <a:r>
              <a:rPr lang="en-IN" dirty="0"/>
              <a:t>The </a:t>
            </a:r>
            <a:r>
              <a:rPr lang="en-IN" b="1" dirty="0"/>
              <a:t>advantage </a:t>
            </a:r>
            <a:r>
              <a:rPr lang="en-IN" dirty="0"/>
              <a:t>of </a:t>
            </a:r>
            <a:r>
              <a:rPr lang="en-IN" b="1" dirty="0"/>
              <a:t>serial over parallel transmission </a:t>
            </a:r>
            <a:r>
              <a:rPr lang="en-IN" dirty="0"/>
              <a:t>is that with only one communication channel, serial transmission reduces the cost of transmission over parallel by roughly a factor of </a:t>
            </a:r>
            <a:r>
              <a:rPr lang="en-IN" i="1" dirty="0"/>
              <a:t>n. </a:t>
            </a:r>
          </a:p>
          <a:p>
            <a:r>
              <a:rPr lang="en-IN" dirty="0"/>
              <a:t>Since communication within devices is parallel, conversion devices are required at the interface between the sender and the line (parallel-to-serial) and between the line and the receiver (serial-to-parallel).</a:t>
            </a:r>
          </a:p>
          <a:p>
            <a:r>
              <a:rPr lang="en-IN" dirty="0"/>
              <a:t>Serial transmission occurs in one of three ways: </a:t>
            </a:r>
            <a:r>
              <a:rPr lang="en-IN" b="1" dirty="0"/>
              <a:t>asynchronous, synchronous, and isochronous.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3A09E50-A008-4D03-60B0-BCF44855F7E6}"/>
                  </a:ext>
                </a:extLst>
              </p14:cNvPr>
              <p14:cNvContentPartPr/>
              <p14:nvPr/>
            </p14:nvContentPartPr>
            <p14:xfrm>
              <a:off x="1088967" y="3042622"/>
              <a:ext cx="9364320" cy="408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3A09E50-A008-4D03-60B0-BCF44855F7E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35327" y="2934622"/>
                <a:ext cx="9471960" cy="62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C021ECA8-7A64-4567-936A-1B6D0FD31133}"/>
                  </a:ext>
                </a:extLst>
              </p14:cNvPr>
              <p14:cNvContentPartPr/>
              <p14:nvPr/>
            </p14:nvContentPartPr>
            <p14:xfrm>
              <a:off x="1105527" y="3698182"/>
              <a:ext cx="6673680" cy="842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C021ECA8-7A64-4567-936A-1B6D0FD3113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1527" y="3590182"/>
                <a:ext cx="6781320" cy="2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076915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aseline="0" dirty="0"/>
              <a:t>Asynchronous transmission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Asynchronous transmission is so named because the timing of a signal is unimportant. Instead, information is received and translated by agreed upon patterns.</a:t>
            </a:r>
          </a:p>
          <a:p>
            <a:r>
              <a:rPr lang="en-IN" dirty="0"/>
              <a:t>Patterns are based on grouping the bit stream into bytes. Each group, usually 8 bits, is sent along the link as a unit.</a:t>
            </a:r>
          </a:p>
          <a:p>
            <a:r>
              <a:rPr lang="en-IN" dirty="0"/>
              <a:t>The sending system handles each group independently, relaying it to the link whenever ready, without regard to a timer. Without synchronization, the receiver cannot use timing to predict when the next group will arrive.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784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To alert the receiver to the arrival of a new group, therefore, an extra bit is added to the beginning of each byte. This bit, usually a 0, is called the </a:t>
            </a:r>
            <a:r>
              <a:rPr lang="en-IN" b="1" dirty="0"/>
              <a:t>start bit</a:t>
            </a:r>
            <a:r>
              <a:rPr lang="en-IN" dirty="0"/>
              <a:t>. </a:t>
            </a:r>
          </a:p>
          <a:p>
            <a:r>
              <a:rPr lang="en-IN" dirty="0"/>
              <a:t>To let the receiver know that the byte is finished, 1 or more additional bits are appended to the end of the byte. These bits, usually 1s, are called </a:t>
            </a:r>
            <a:r>
              <a:rPr lang="en-IN" b="1" dirty="0"/>
              <a:t>stop bits</a:t>
            </a:r>
            <a:r>
              <a:rPr lang="en-IN" dirty="0"/>
              <a:t>.</a:t>
            </a:r>
          </a:p>
          <a:p>
            <a:r>
              <a:rPr lang="en-US" altLang="en-US" dirty="0"/>
              <a:t>There may be a gap between each byte.</a:t>
            </a:r>
          </a:p>
          <a:p>
            <a:r>
              <a:rPr lang="en-IN" dirty="0"/>
              <a:t>The start and stop bits and the gap alert the receiver to the beginning and </a:t>
            </a:r>
            <a:r>
              <a:rPr lang="en-IN" b="1" dirty="0"/>
              <a:t>end of each byte </a:t>
            </a:r>
            <a:r>
              <a:rPr lang="en-IN" dirty="0"/>
              <a:t>allow it to synchronize with the data stream.</a:t>
            </a:r>
          </a:p>
          <a:p>
            <a:r>
              <a:rPr lang="en-IN" dirty="0"/>
              <a:t>This mechanism is called </a:t>
            </a:r>
            <a:r>
              <a:rPr lang="en-IN" b="1" i="1" dirty="0"/>
              <a:t>asynchronous </a:t>
            </a:r>
            <a:r>
              <a:rPr lang="en-IN" dirty="0"/>
              <a:t>because, at the byte level, the sender and receiver do not have to be synchronized.</a:t>
            </a:r>
          </a:p>
          <a:p>
            <a:r>
              <a:rPr lang="en-IN" dirty="0"/>
              <a:t>But within each byte, the receiver must still be synchronized with the incoming bit stream i.e., </a:t>
            </a:r>
            <a:r>
              <a:rPr lang="en-US" altLang="en-US" dirty="0"/>
              <a:t>their durations are the same.</a:t>
            </a:r>
          </a:p>
          <a:p>
            <a:endParaRPr lang="en-IN" dirty="0"/>
          </a:p>
          <a:p>
            <a:endParaRPr lang="en-US" altLang="en-US" dirty="0"/>
          </a:p>
          <a:p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4392106-1F95-8057-1D98-6EAA88950383}"/>
                  </a:ext>
                </a:extLst>
              </p14:cNvPr>
              <p14:cNvContentPartPr/>
              <p14:nvPr/>
            </p14:nvContentPartPr>
            <p14:xfrm>
              <a:off x="9135687" y="2286982"/>
              <a:ext cx="1985760" cy="41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4392106-1F95-8057-1D98-6EAA8895038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81687" y="2179342"/>
                <a:ext cx="20934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69E030E-376C-EB66-2697-C039421064D9}"/>
                  </a:ext>
                </a:extLst>
              </p14:cNvPr>
              <p14:cNvContentPartPr/>
              <p14:nvPr/>
            </p14:nvContentPartPr>
            <p14:xfrm>
              <a:off x="1047207" y="2576422"/>
              <a:ext cx="492840" cy="86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69E030E-376C-EB66-2697-C039421064D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93207" y="2468782"/>
                <a:ext cx="60048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E1888CCE-A4C5-46AD-5691-0333EA7E79C5}"/>
                  </a:ext>
                </a:extLst>
              </p14:cNvPr>
              <p14:cNvContentPartPr/>
              <p14:nvPr/>
            </p14:nvContentPartPr>
            <p14:xfrm>
              <a:off x="6292407" y="3123622"/>
              <a:ext cx="5007240" cy="93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E1888CCE-A4C5-46AD-5691-0333EA7E79C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238767" y="3015982"/>
                <a:ext cx="5114880" cy="30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B6C5D4D6-4F21-01E8-D514-D0802FD6DD7B}"/>
                  </a:ext>
                </a:extLst>
              </p14:cNvPr>
              <p14:cNvContentPartPr/>
              <p14:nvPr/>
            </p14:nvContentPartPr>
            <p14:xfrm>
              <a:off x="1088967" y="3516022"/>
              <a:ext cx="811080" cy="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B6C5D4D6-4F21-01E8-D514-D0802FD6DD7B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035327" y="3408382"/>
                <a:ext cx="918720" cy="21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827EE4DC-841E-7421-CC1A-BC5DEAD61A1A}"/>
                  </a:ext>
                </a:extLst>
              </p14:cNvPr>
              <p14:cNvContentPartPr/>
              <p14:nvPr/>
            </p14:nvContentPartPr>
            <p14:xfrm>
              <a:off x="4555407" y="4962502"/>
              <a:ext cx="1560960" cy="3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827EE4DC-841E-7421-CC1A-BC5DEAD61A1A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501407" y="4854502"/>
                <a:ext cx="1668600" cy="21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599351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49919"/>
            <a:ext cx="10515600" cy="410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360082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Synchronous Transmission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In synchronous transmission, the bit stream is combined into longer "frames," which may contain multiple bytes. </a:t>
            </a:r>
            <a:r>
              <a:rPr lang="en-US" altLang="en-US" dirty="0"/>
              <a:t>A frame is identified with a start and an end byte.</a:t>
            </a:r>
          </a:p>
          <a:p>
            <a:r>
              <a:rPr lang="en-IN" dirty="0"/>
              <a:t>Each byte is introduced onto the transmission link without a gap between it and the next one.</a:t>
            </a:r>
          </a:p>
          <a:p>
            <a:r>
              <a:rPr lang="en-IN" dirty="0"/>
              <a:t>It is left to the receiver to separate the bit stream into bytes for decoding purposes.</a:t>
            </a:r>
          </a:p>
          <a:p>
            <a:r>
              <a:rPr lang="en-IN" dirty="0"/>
              <a:t>In </a:t>
            </a:r>
            <a:r>
              <a:rPr lang="en-IN" b="1" dirty="0"/>
              <a:t>other words</a:t>
            </a:r>
            <a:r>
              <a:rPr lang="en-IN" dirty="0"/>
              <a:t>, data are transmitted as an unbroken string of 1s and 0s, and the receiver separates that string into the bytes, or characters, it needs to reconstruct the information.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0284EF1-4EA2-AC92-B863-C9760C018F01}"/>
                  </a:ext>
                </a:extLst>
              </p14:cNvPr>
              <p14:cNvContentPartPr/>
              <p14:nvPr/>
            </p14:nvContentPartPr>
            <p14:xfrm>
              <a:off x="1321527" y="2393902"/>
              <a:ext cx="1006200" cy="8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0284EF1-4EA2-AC92-B863-C9760C018F0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67527" y="2286262"/>
                <a:ext cx="1113840" cy="22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7B40C17-FD2B-2B69-69F9-AF8E88E4AB71}"/>
                  </a:ext>
                </a:extLst>
              </p14:cNvPr>
              <p14:cNvContentPartPr/>
              <p14:nvPr/>
            </p14:nvContentPartPr>
            <p14:xfrm>
              <a:off x="9509367" y="2028502"/>
              <a:ext cx="1207440" cy="424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7B40C17-FD2B-2B69-69F9-AF8E88E4AB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455727" y="1920502"/>
                <a:ext cx="1315080" cy="25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7574E607-94C6-1E6B-A145-7BAAB2F1E6A3}"/>
                  </a:ext>
                </a:extLst>
              </p14:cNvPr>
              <p14:cNvContentPartPr/>
              <p14:nvPr/>
            </p14:nvContentPartPr>
            <p14:xfrm>
              <a:off x="8428647" y="3333142"/>
              <a:ext cx="1945440" cy="504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7574E607-94C6-1E6B-A145-7BAAB2F1E6A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375007" y="3225502"/>
                <a:ext cx="2053080" cy="26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5FB156F9-4028-10AB-5B38-4E3EC749ECAA}"/>
                  </a:ext>
                </a:extLst>
              </p14:cNvPr>
              <p14:cNvContentPartPr/>
              <p14:nvPr/>
            </p14:nvContentPartPr>
            <p14:xfrm>
              <a:off x="1546167" y="4936942"/>
              <a:ext cx="9276840" cy="3772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5FB156F9-4028-10AB-5B38-4E3EC749ECAA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92167" y="4828942"/>
                <a:ext cx="9384480" cy="592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391DC6F5-22E9-F259-09A2-EF174B1D7D30}"/>
                  </a:ext>
                </a:extLst>
              </p14:cNvPr>
              <p14:cNvContentPartPr/>
              <p14:nvPr/>
            </p14:nvContentPartPr>
            <p14:xfrm>
              <a:off x="1038927" y="5435182"/>
              <a:ext cx="10063080" cy="25272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391DC6F5-22E9-F259-09A2-EF174B1D7D3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985287" y="5327182"/>
                <a:ext cx="10170720" cy="46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70905790-1A75-61DB-AB83-737FE4796333}"/>
                  </a:ext>
                </a:extLst>
              </p14:cNvPr>
              <p14:cNvContentPartPr/>
              <p14:nvPr/>
            </p14:nvContentPartPr>
            <p14:xfrm>
              <a:off x="1296327" y="5759542"/>
              <a:ext cx="4793040" cy="25956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70905790-1A75-61DB-AB83-737FE479633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42687" y="5651902"/>
                <a:ext cx="4900680" cy="475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8188767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IN" dirty="0"/>
              <a:t>Byte synchronization is accomplished in the data link layer.</a:t>
            </a:r>
          </a:p>
          <a:p>
            <a:r>
              <a:rPr lang="en-IN" dirty="0"/>
              <a:t>Although there is no gap between characters in synchronous serial transmission, there may be uneven gaps between frames.</a:t>
            </a:r>
          </a:p>
          <a:p>
            <a:r>
              <a:rPr lang="en-IN" dirty="0"/>
              <a:t>The </a:t>
            </a:r>
            <a:r>
              <a:rPr lang="en-IN" b="1" dirty="0"/>
              <a:t>advantage </a:t>
            </a:r>
            <a:r>
              <a:rPr lang="en-IN" dirty="0"/>
              <a:t>of synchronous transmission is </a:t>
            </a:r>
            <a:r>
              <a:rPr lang="en-IN" b="1" dirty="0"/>
              <a:t>speed</a:t>
            </a:r>
            <a:r>
              <a:rPr lang="en-IN" dirty="0"/>
              <a:t>.</a:t>
            </a:r>
          </a:p>
          <a:p>
            <a:r>
              <a:rPr lang="en-IN" dirty="0"/>
              <a:t>With no extra bits or gaps to introduce at the sending end and remove at the receiving end, and, by extension, with fewer bits to move across the link.</a:t>
            </a:r>
          </a:p>
          <a:p>
            <a:r>
              <a:rPr lang="en-IN" dirty="0"/>
              <a:t>Synchronous transmission is faster than asynchronous transmission. For this reason, it is more useful for high-speed applications such as the transmission of data from one computer to another.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68551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i="1" baseline="0" dirty="0"/>
              <a:t>Synchronous transmission</a:t>
            </a:r>
            <a:endParaRPr lang="en-IN" dirty="0"/>
          </a:p>
        </p:txBody>
      </p:sp>
      <p:pic>
        <p:nvPicPr>
          <p:cNvPr id="4" name="Picture 7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638676"/>
            <a:ext cx="10515600" cy="27252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622542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Isochronous Transmission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Synchronous transmission fails in real-time audio and video, in which uneven delays between frames are not acceptable. </a:t>
            </a:r>
          </a:p>
          <a:p>
            <a:r>
              <a:rPr lang="en-IN" dirty="0"/>
              <a:t>For example, TV images are broadcast at the rate of 30 images per second; they must be viewed at the same rate. If each image is sent by using one or more frames, there should be no delays between frames. </a:t>
            </a:r>
          </a:p>
          <a:p>
            <a:r>
              <a:rPr lang="en-IN" dirty="0"/>
              <a:t>For this type of application, synchronization between characters is not enough; the entire stream of bits must be synchronized. </a:t>
            </a:r>
            <a:endParaRPr lang="en-US" altLang="en-US" dirty="0"/>
          </a:p>
          <a:p>
            <a:r>
              <a:rPr lang="en-IN" dirty="0"/>
              <a:t>The </a:t>
            </a:r>
            <a:r>
              <a:rPr lang="en-IN" b="1" dirty="0"/>
              <a:t>isochronous </a:t>
            </a:r>
            <a:r>
              <a:rPr lang="en-IN" dirty="0"/>
              <a:t>transmission guarantees that the data arrive at a fixed rate i.e., </a:t>
            </a:r>
            <a:r>
              <a:rPr lang="en-US" altLang="en-US" dirty="0"/>
              <a:t>Transmission of bits is fixed with equal gaps.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D23A491-A660-5CD2-3CA6-EED067BB3E57}"/>
                  </a:ext>
                </a:extLst>
              </p14:cNvPr>
              <p14:cNvContentPartPr/>
              <p14:nvPr/>
            </p14:nvContentPartPr>
            <p14:xfrm>
              <a:off x="1230087" y="2036422"/>
              <a:ext cx="8569800" cy="92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D23A491-A660-5CD2-3CA6-EED067BB3E5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176087" y="1928422"/>
                <a:ext cx="8677440" cy="30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6E2843B-BA8A-E67E-A672-58B31E3CE969}"/>
                  </a:ext>
                </a:extLst>
              </p14:cNvPr>
              <p14:cNvContentPartPr/>
              <p14:nvPr/>
            </p14:nvContentPartPr>
            <p14:xfrm>
              <a:off x="1180407" y="5452102"/>
              <a:ext cx="8977320" cy="252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6E2843B-BA8A-E67E-A672-58B31E3CE96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26767" y="5344462"/>
                <a:ext cx="9084960" cy="46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C1BDEAD-6148-E37C-B4CE-C661B5BE8041}"/>
                  </a:ext>
                </a:extLst>
              </p14:cNvPr>
              <p14:cNvContentPartPr/>
              <p14:nvPr/>
            </p14:nvContentPartPr>
            <p14:xfrm>
              <a:off x="1096887" y="5868622"/>
              <a:ext cx="1247760" cy="42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C1BDEAD-6148-E37C-B4CE-C661B5BE804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043247" y="5760622"/>
                <a:ext cx="1355400" cy="25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A530A663-1147-006B-DB3B-2B0BE6F62EEE}"/>
                  </a:ext>
                </a:extLst>
              </p14:cNvPr>
              <p14:cNvContentPartPr/>
              <p14:nvPr/>
            </p14:nvContentPartPr>
            <p14:xfrm>
              <a:off x="5353167" y="5967262"/>
              <a:ext cx="4190400" cy="183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A530A663-1147-006B-DB3B-2B0BE6F62EE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5299527" y="5859262"/>
                <a:ext cx="4298040" cy="234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51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Pulse Code Modulation (</a:t>
            </a:r>
            <a:r>
              <a:rPr lang="en-US" altLang="en-US" dirty="0"/>
              <a:t>PCM)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dirty="0"/>
              <a:t>PCM consists of three steps to digitize an analog signal:</a:t>
            </a:r>
          </a:p>
          <a:p>
            <a:r>
              <a:rPr lang="en-US" altLang="en-US" dirty="0"/>
              <a:t>Sampling- </a:t>
            </a:r>
            <a:r>
              <a:rPr lang="en-IN" dirty="0"/>
              <a:t>obtain samples of </a:t>
            </a:r>
            <a:r>
              <a:rPr lang="en-IN" i="1" dirty="0"/>
              <a:t>x(t) </a:t>
            </a:r>
            <a:r>
              <a:rPr lang="en-IN" dirty="0"/>
              <a:t>at uniformly spaced time intervals</a:t>
            </a:r>
          </a:p>
          <a:p>
            <a:r>
              <a:rPr lang="en-US" altLang="en-US" dirty="0"/>
              <a:t>Quantization - </a:t>
            </a:r>
            <a:r>
              <a:rPr lang="en-IN" dirty="0"/>
              <a:t>map each sample into an approximation value of finite precision</a:t>
            </a:r>
          </a:p>
          <a:p>
            <a:r>
              <a:rPr lang="en-US" altLang="en-US" dirty="0"/>
              <a:t>Binary encoding/Compression</a:t>
            </a:r>
          </a:p>
          <a:p>
            <a:pPr marL="0" indent="0">
              <a:buNone/>
            </a:pPr>
            <a:r>
              <a:rPr lang="en-US" altLang="en-US" dirty="0"/>
              <a:t>Before we sample, we have to filter the signal to limit the maximum frequency of the signal as it affects the sampling rate.</a:t>
            </a:r>
          </a:p>
          <a:p>
            <a:pPr marL="0" indent="0">
              <a:buNone/>
            </a:pPr>
            <a:r>
              <a:rPr lang="en-US" altLang="en-US" dirty="0"/>
              <a:t>Filtering should ensure that we do not distort the signal, </a:t>
            </a:r>
            <a:r>
              <a:rPr lang="en-US" altLang="en-US" dirty="0" err="1"/>
              <a:t>i.e</a:t>
            </a:r>
            <a:r>
              <a:rPr lang="en-US" altLang="en-US" dirty="0"/>
              <a:t> remove high frequency components that affect the signal shape.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93959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aseline="0" dirty="0"/>
              <a:t>Components of PCM encoder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1053" y="1825625"/>
            <a:ext cx="9629894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2967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Sampling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The analog signal is sampled every </a:t>
            </a:r>
            <a:r>
              <a:rPr lang="en-IN" i="1" dirty="0" err="1"/>
              <a:t>Ts</a:t>
            </a:r>
            <a:r>
              <a:rPr lang="en-IN" i="1" dirty="0"/>
              <a:t> </a:t>
            </a:r>
            <a:r>
              <a:rPr lang="en-IN" dirty="0"/>
              <a:t>s, where </a:t>
            </a:r>
            <a:r>
              <a:rPr lang="en-IN" i="1" dirty="0" err="1"/>
              <a:t>Ts</a:t>
            </a:r>
            <a:r>
              <a:rPr lang="en-IN" i="1" dirty="0"/>
              <a:t> </a:t>
            </a:r>
            <a:r>
              <a:rPr lang="en-IN" dirty="0"/>
              <a:t>is the sample interval or period. The inverse of the sampling interval is called the sampling rate or sampling frequency.</a:t>
            </a:r>
          </a:p>
          <a:p>
            <a:pPr marL="0" indent="0">
              <a:buNone/>
            </a:pPr>
            <a:r>
              <a:rPr lang="en-US" altLang="en-US" dirty="0"/>
              <a:t>                         f</a:t>
            </a:r>
            <a:r>
              <a:rPr lang="en-US" altLang="en-US" baseline="-25000" dirty="0"/>
              <a:t>s</a:t>
            </a:r>
            <a:r>
              <a:rPr lang="en-US" altLang="en-US" dirty="0"/>
              <a:t> = 1/</a:t>
            </a:r>
            <a:r>
              <a:rPr lang="en-US" altLang="en-US" dirty="0" err="1"/>
              <a:t>T</a:t>
            </a:r>
            <a:r>
              <a:rPr lang="en-US" altLang="en-US" baseline="-25000" dirty="0" err="1"/>
              <a:t>s</a:t>
            </a:r>
            <a:endParaRPr lang="en-US" altLang="en-US" dirty="0"/>
          </a:p>
          <a:p>
            <a:r>
              <a:rPr lang="en-US" altLang="en-US" dirty="0"/>
              <a:t>The process is referred to as Pulse Amplitude Modulation (PAM) and the outcome is a signal with analog (non integer) values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39873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Digitization of Analog Signal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Sample analog signal in time and amplitude</a:t>
            </a:r>
          </a:p>
          <a:p>
            <a:r>
              <a:rPr lang="en-IN" dirty="0"/>
              <a:t>Find closest approximation</a:t>
            </a:r>
          </a:p>
          <a:p>
            <a:endParaRPr lang="en-IN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8399" y="3047869"/>
            <a:ext cx="6295201" cy="3409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3915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en-US" dirty="0"/>
              <a:t>There are 3 sampling methods:</a:t>
            </a:r>
          </a:p>
          <a:p>
            <a:pPr lvl="1"/>
            <a:r>
              <a:rPr lang="en-US" altLang="en-US" dirty="0"/>
              <a:t>Ideal - an impulse at each sampling instant</a:t>
            </a:r>
          </a:p>
          <a:p>
            <a:pPr lvl="1"/>
            <a:r>
              <a:rPr lang="en-US" altLang="en-US" dirty="0"/>
              <a:t>Natural - a pulse of short width with varying amplitude</a:t>
            </a:r>
          </a:p>
          <a:p>
            <a:pPr lvl="1"/>
            <a:r>
              <a:rPr lang="en-US" altLang="en-US" dirty="0"/>
              <a:t>Flattop - sample and hold, like natural but with single amplitude value</a:t>
            </a:r>
          </a:p>
          <a:p>
            <a:r>
              <a:rPr lang="en-IN" dirty="0"/>
              <a:t>In </a:t>
            </a:r>
            <a:r>
              <a:rPr lang="en-IN" b="1" dirty="0"/>
              <a:t>ideal sampling</a:t>
            </a:r>
            <a:r>
              <a:rPr lang="en-IN" dirty="0"/>
              <a:t>, </a:t>
            </a:r>
          </a:p>
          <a:p>
            <a:pPr lvl="1"/>
            <a:r>
              <a:rPr lang="en-IN" dirty="0"/>
              <a:t>pulses from the analog signal are sampled. </a:t>
            </a:r>
          </a:p>
          <a:p>
            <a:pPr lvl="1"/>
            <a:r>
              <a:rPr lang="en-IN" dirty="0"/>
              <a:t>This is an ideal sampling method and cannot be easily implemented.</a:t>
            </a:r>
          </a:p>
          <a:p>
            <a:r>
              <a:rPr lang="en-IN" dirty="0"/>
              <a:t>In </a:t>
            </a:r>
            <a:r>
              <a:rPr lang="en-IN" b="1" dirty="0"/>
              <a:t>natural sampling</a:t>
            </a:r>
            <a:r>
              <a:rPr lang="en-IN" dirty="0"/>
              <a:t>, </a:t>
            </a:r>
          </a:p>
          <a:p>
            <a:pPr lvl="1"/>
            <a:r>
              <a:rPr lang="en-IN" dirty="0"/>
              <a:t>a high-speed switch is turned on for only the small period of time when the sampling occurs.</a:t>
            </a:r>
          </a:p>
          <a:p>
            <a:pPr lvl="1"/>
            <a:r>
              <a:rPr lang="en-IN" dirty="0"/>
              <a:t>The result is a sequence of samples that retains the shape of the analog signal.</a:t>
            </a:r>
          </a:p>
          <a:p>
            <a:r>
              <a:rPr lang="en-IN" dirty="0"/>
              <a:t> The most common sampling method, called </a:t>
            </a:r>
            <a:r>
              <a:rPr lang="en-IN" b="1" dirty="0"/>
              <a:t>sample and hold, </a:t>
            </a:r>
          </a:p>
          <a:p>
            <a:pPr lvl="1"/>
            <a:r>
              <a:rPr lang="en-IN" dirty="0"/>
              <a:t>creates </a:t>
            </a:r>
            <a:r>
              <a:rPr lang="en-IN" b="1" dirty="0"/>
              <a:t>flat-top </a:t>
            </a:r>
            <a:r>
              <a:rPr lang="en-IN" dirty="0"/>
              <a:t>samples by using a circuit.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99730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aseline="0" dirty="0"/>
              <a:t>Three different sampling methods for PCM</a:t>
            </a:r>
            <a:endParaRPr lang="en-IN" dirty="0"/>
          </a:p>
        </p:txBody>
      </p:sp>
      <p:pic>
        <p:nvPicPr>
          <p:cNvPr id="4" name="Picture 6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3950" y="1825625"/>
            <a:ext cx="7964100" cy="4351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908736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554</TotalTime>
  <Words>2294</Words>
  <Application>Microsoft Office PowerPoint</Application>
  <PresentationFormat>Widescreen</PresentationFormat>
  <Paragraphs>151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4" baseType="lpstr">
      <vt:lpstr>Arial</vt:lpstr>
      <vt:lpstr>Calibri</vt:lpstr>
      <vt:lpstr>Calibri Light</vt:lpstr>
      <vt:lpstr>Symbol</vt:lpstr>
      <vt:lpstr>Wingdings</vt:lpstr>
      <vt:lpstr>Office Theme</vt:lpstr>
      <vt:lpstr>ANALOG TO DIGITAL CONVERSION</vt:lpstr>
      <vt:lpstr>PowerPoint Presentation</vt:lpstr>
      <vt:lpstr>PowerPoint Presentation</vt:lpstr>
      <vt:lpstr>Pulse Code Modulation (PCM)</vt:lpstr>
      <vt:lpstr>Components of PCM encoder</vt:lpstr>
      <vt:lpstr>Sampling</vt:lpstr>
      <vt:lpstr>Digitization of Analog Signal</vt:lpstr>
      <vt:lpstr>PowerPoint Presentation</vt:lpstr>
      <vt:lpstr>Three different sampling methods for PCM</vt:lpstr>
      <vt:lpstr>Nyquist Sampling Rate</vt:lpstr>
      <vt:lpstr>Quantization</vt:lpstr>
      <vt:lpstr>Quantization Levels</vt:lpstr>
      <vt:lpstr>PowerPoint Presentation</vt:lpstr>
      <vt:lpstr>Assigning Codes to Zones</vt:lpstr>
      <vt:lpstr>Quantization Error</vt:lpstr>
      <vt:lpstr>Quantization Error and SNQR</vt:lpstr>
      <vt:lpstr>Bit rate and bandwidth requirements of PCM</vt:lpstr>
      <vt:lpstr>PCM Decoder</vt:lpstr>
      <vt:lpstr>Components of a PCM decoder</vt:lpstr>
      <vt:lpstr>Delta Modulation</vt:lpstr>
      <vt:lpstr>The process of delta modulation</vt:lpstr>
      <vt:lpstr>Delta modulation components</vt:lpstr>
      <vt:lpstr>Delta demodulation components</vt:lpstr>
      <vt:lpstr>Delta PCM (DPCM)</vt:lpstr>
      <vt:lpstr>TRANSMISSION MODES</vt:lpstr>
      <vt:lpstr>Data transmission and modes</vt:lpstr>
      <vt:lpstr>Parallel transmission</vt:lpstr>
      <vt:lpstr>PARALLEL TRANSMISSION</vt:lpstr>
      <vt:lpstr>PowerPoint Presentation</vt:lpstr>
      <vt:lpstr>Serial transmission</vt:lpstr>
      <vt:lpstr>SERIAL TRANSMISSION</vt:lpstr>
      <vt:lpstr>Asynchronous transmission</vt:lpstr>
      <vt:lpstr>PowerPoint Presentation</vt:lpstr>
      <vt:lpstr>PowerPoint Presentation</vt:lpstr>
      <vt:lpstr>Synchronous Transmission</vt:lpstr>
      <vt:lpstr>PowerPoint Presentation</vt:lpstr>
      <vt:lpstr>Synchronous transmission</vt:lpstr>
      <vt:lpstr>Isochronous Transmission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Sampling</dc:title>
  <dc:creator>MSB</dc:creator>
  <cp:lastModifiedBy>Ashwanth Kannan</cp:lastModifiedBy>
  <cp:revision>36</cp:revision>
  <dcterms:created xsi:type="dcterms:W3CDTF">2021-09-12T14:38:31Z</dcterms:created>
  <dcterms:modified xsi:type="dcterms:W3CDTF">2023-12-02T18:53:44Z</dcterms:modified>
</cp:coreProperties>
</file>