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7" r:id="rId28"/>
    <p:sldId id="298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56EC9-CAD7-425B-BB10-EC6369D4FD7C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D8134-2461-4CB0-9907-4956DE32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3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DBA0-16CA-4EB9-8264-EF00228BACCC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330-E2F2-4B59-B28B-1258DB2DC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39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DBA0-16CA-4EB9-8264-EF00228BACCC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330-E2F2-4B59-B28B-1258DB2DC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33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DBA0-16CA-4EB9-8264-EF00228BACCC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330-E2F2-4B59-B28B-1258DB2DC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4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DBA0-16CA-4EB9-8264-EF00228BACCC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330-E2F2-4B59-B28B-1258DB2DC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63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DBA0-16CA-4EB9-8264-EF00228BACCC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330-E2F2-4B59-B28B-1258DB2DC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5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DBA0-16CA-4EB9-8264-EF00228BACCC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330-E2F2-4B59-B28B-1258DB2DC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DBA0-16CA-4EB9-8264-EF00228BACCC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330-E2F2-4B59-B28B-1258DB2DC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9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DBA0-16CA-4EB9-8264-EF00228BACCC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330-E2F2-4B59-B28B-1258DB2DC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52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DBA0-16CA-4EB9-8264-EF00228BACCC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330-E2F2-4B59-B28B-1258DB2DC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DBA0-16CA-4EB9-8264-EF00228BACCC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330-E2F2-4B59-B28B-1258DB2DC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4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DBA0-16CA-4EB9-8264-EF00228BACCC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B330-E2F2-4B59-B28B-1258DB2DC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3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DBA0-16CA-4EB9-8264-EF00228BACCC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B330-E2F2-4B59-B28B-1258DB2DC9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Analog Data Transmission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0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Bandwidth of 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bandwidth B of ASK is proportional to the signal rate </a:t>
            </a:r>
            <a:r>
              <a:rPr lang="en-US" altLang="en-US" dirty="0" smtClean="0"/>
              <a:t>S.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          B </a:t>
            </a:r>
            <a:r>
              <a:rPr lang="en-US" altLang="en-US" dirty="0"/>
              <a:t>= (1+d)S</a:t>
            </a:r>
          </a:p>
          <a:p>
            <a:pPr marL="0" indent="0">
              <a:buNone/>
            </a:pPr>
            <a:r>
              <a:rPr lang="en-US" altLang="en-US" dirty="0" smtClean="0"/>
              <a:t>     “</a:t>
            </a:r>
            <a:r>
              <a:rPr lang="en-US" altLang="en-US" dirty="0"/>
              <a:t>d” is due to modulation and filtering, lies between 0 and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02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Binary amplitude shift </a:t>
            </a:r>
            <a:r>
              <a:rPr lang="en-US" altLang="en-US" dirty="0" smtClean="0">
                <a:latin typeface="Times New Roman" panose="02020603050405020304" pitchFamily="18" charset="0"/>
              </a:rPr>
              <a:t>keying(BASK)/ On-Off Keying(OOK)</a:t>
            </a:r>
            <a:endParaRPr lang="en-IN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9622"/>
            <a:ext cx="10515600" cy="286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14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Implementation of binary </a:t>
            </a:r>
            <a:r>
              <a:rPr lang="en-US" altLang="en-US" dirty="0" smtClean="0">
                <a:latin typeface="Times New Roman" panose="02020603050405020304" pitchFamily="18" charset="0"/>
              </a:rPr>
              <a:t>ASK</a:t>
            </a:r>
            <a:endParaRPr lang="en-IN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6945"/>
            <a:ext cx="10515600" cy="304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17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Frequency Shift Keying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digital data stream changes the frequency of the carrier signal, f</a:t>
            </a:r>
            <a:r>
              <a:rPr lang="en-US" altLang="en-US" baseline="-25000" dirty="0"/>
              <a:t>c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For example, a “1” could be represented by f</a:t>
            </a:r>
            <a:r>
              <a:rPr lang="en-US" altLang="en-US" baseline="-25000" dirty="0"/>
              <a:t>1</a:t>
            </a:r>
            <a:r>
              <a:rPr lang="en-US" altLang="en-US" dirty="0"/>
              <a:t>=f</a:t>
            </a:r>
            <a:r>
              <a:rPr lang="en-US" altLang="en-US" baseline="-25000" dirty="0"/>
              <a:t>c</a:t>
            </a:r>
            <a:r>
              <a:rPr lang="en-US" altLang="en-US" dirty="0"/>
              <a:t> +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altLang="en-US" dirty="0"/>
              <a:t>f, and a “0” could be represented by f</a:t>
            </a:r>
            <a:r>
              <a:rPr lang="en-US" altLang="en-US" baseline="-25000" dirty="0"/>
              <a:t>2</a:t>
            </a:r>
            <a:r>
              <a:rPr lang="en-US" altLang="en-US" dirty="0"/>
              <a:t>=f</a:t>
            </a:r>
            <a:r>
              <a:rPr lang="en-US" altLang="en-US" baseline="-25000" dirty="0"/>
              <a:t>c</a:t>
            </a:r>
            <a:r>
              <a:rPr lang="en-US" altLang="en-US" dirty="0"/>
              <a:t>-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altLang="en-US" dirty="0"/>
              <a:t>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45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</a:rPr>
              <a:t>Binary </a:t>
            </a:r>
            <a:r>
              <a:rPr lang="en-US" altLang="en-US" dirty="0">
                <a:latin typeface="Times New Roman" panose="02020603050405020304" pitchFamily="18" charset="0"/>
              </a:rPr>
              <a:t>frequency shift keying</a:t>
            </a:r>
            <a:endParaRPr lang="en-IN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0868"/>
            <a:ext cx="10515600" cy="324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6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of BFSK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899" y="2788610"/>
            <a:ext cx="8488201" cy="24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Bandwidth of FSK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the difference between the two frequencies (f</a:t>
            </a:r>
            <a:r>
              <a:rPr lang="en-US" altLang="en-US" baseline="-25000" dirty="0"/>
              <a:t>1</a:t>
            </a:r>
            <a:r>
              <a:rPr lang="en-US" altLang="en-US" dirty="0"/>
              <a:t> and f</a:t>
            </a:r>
            <a:r>
              <a:rPr lang="en-US" altLang="en-US" baseline="-25000" dirty="0"/>
              <a:t>2</a:t>
            </a:r>
            <a:r>
              <a:rPr lang="en-US" altLang="en-US" dirty="0"/>
              <a:t>) is 2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altLang="en-US" dirty="0"/>
              <a:t>f, then the required BW B will be: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B = (1+d)</a:t>
            </a:r>
            <a:r>
              <a:rPr lang="en-US" altLang="en-US" dirty="0" err="1"/>
              <a:t>xS</a:t>
            </a:r>
            <a:r>
              <a:rPr lang="en-US" altLang="en-US" dirty="0"/>
              <a:t> +2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altLang="en-US" dirty="0"/>
              <a:t>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36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Coherent and Non Coherent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a non-coherent FSK scheme, when we change from one frequency to the other, we do not adhere to the current phase of the signal. </a:t>
            </a:r>
          </a:p>
          <a:p>
            <a:r>
              <a:rPr lang="en-US" altLang="en-US" dirty="0"/>
              <a:t>In coherent FSK, the switch from one frequency signal to the other only occurs at the same phase in the signal.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53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 level FSK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Similarly to ASK, FSK can use multiple bits per signal element.</a:t>
            </a:r>
          </a:p>
          <a:p>
            <a:r>
              <a:rPr lang="en-US" altLang="en-US" dirty="0"/>
              <a:t>That means we need to provision for multiple frequencies, each one to represent a group of data bits.</a:t>
            </a:r>
          </a:p>
          <a:p>
            <a:r>
              <a:rPr lang="en-US" altLang="en-US" dirty="0"/>
              <a:t>The bandwidth for FSK can be higher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B = (1+d)</a:t>
            </a:r>
            <a:r>
              <a:rPr lang="en-US" altLang="en-US" dirty="0" err="1"/>
              <a:t>xS</a:t>
            </a:r>
            <a:r>
              <a:rPr lang="en-US" altLang="en-US" dirty="0"/>
              <a:t> + (L-1)/2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altLang="en-US" dirty="0"/>
              <a:t>f = </a:t>
            </a:r>
            <a:r>
              <a:rPr lang="en-US" altLang="en-US" dirty="0" err="1"/>
              <a:t>LxS</a:t>
            </a: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66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Phase Shift </a:t>
            </a:r>
            <a:r>
              <a:rPr lang="en-US" altLang="en-US" dirty="0" smtClean="0"/>
              <a:t>Keying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vary the phase shift of the carrier signal to represent digital data.</a:t>
            </a:r>
          </a:p>
          <a:p>
            <a:r>
              <a:rPr lang="en-US" altLang="en-US" dirty="0"/>
              <a:t>The bandwidth requirement, B is: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B = (1+d)</a:t>
            </a:r>
            <a:r>
              <a:rPr lang="en-US" altLang="en-US" dirty="0" err="1"/>
              <a:t>xS</a:t>
            </a:r>
            <a:endParaRPr lang="en-US" altLang="en-US" dirty="0"/>
          </a:p>
          <a:p>
            <a:r>
              <a:rPr lang="en-US" altLang="en-US" dirty="0"/>
              <a:t>PSK is much more robust than ASK as it is not that vulnerable to noise, which changes amplitude of the signal.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54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Analog Transmission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Analog transmission is a transmission method of conveying information such as voice, data, video, image etc. using a continuous signal which vary in amplitude , phase  or some other property proportion to that of a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332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Binary phase shift keying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89217"/>
            <a:ext cx="10515600" cy="282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44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Implementation of </a:t>
            </a:r>
            <a:r>
              <a:rPr lang="en-US" altLang="en-US" dirty="0" smtClean="0">
                <a:latin typeface="Times New Roman" panose="02020603050405020304" pitchFamily="18" charset="0"/>
              </a:rPr>
              <a:t>BPSK</a:t>
            </a:r>
            <a:endParaRPr lang="en-IN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1872"/>
            <a:ext cx="10515600" cy="3338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187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en-US" altLang="en-US" dirty="0"/>
              <a:t>Quadrature PSK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increase the bit rate, we can code 2 or more bits onto one signal element.</a:t>
            </a:r>
          </a:p>
          <a:p>
            <a:r>
              <a:rPr lang="en-US" altLang="en-US" dirty="0"/>
              <a:t>In QPSK, we parallelize the bit stream so that every two incoming bits are split up and PSK a carrier frequency. One carrier frequency is phase shifted 90</a:t>
            </a:r>
            <a:r>
              <a:rPr lang="en-US" altLang="en-US" baseline="30000" dirty="0"/>
              <a:t>o</a:t>
            </a:r>
            <a:r>
              <a:rPr lang="en-US" altLang="en-US" dirty="0"/>
              <a:t> from the other - in quadrature.</a:t>
            </a:r>
          </a:p>
          <a:p>
            <a:r>
              <a:rPr lang="en-US" altLang="en-US" dirty="0"/>
              <a:t>The two </a:t>
            </a:r>
            <a:r>
              <a:rPr lang="en-US" altLang="en-US" dirty="0" err="1"/>
              <a:t>PSKed</a:t>
            </a:r>
            <a:r>
              <a:rPr lang="en-US" altLang="en-US" dirty="0"/>
              <a:t> signals are then added to produce one of 4 signal elements. L = 4 here.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747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QPSK and its implementation</a:t>
            </a:r>
            <a:endParaRPr lang="en-IN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67" y="1825625"/>
            <a:ext cx="791609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257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Constellation 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constellation diagram helps us to define the amplitude and phase of a signal when we are using two carriers, one in quadrature of the other.</a:t>
            </a:r>
          </a:p>
          <a:p>
            <a:r>
              <a:rPr lang="en-US" altLang="en-US" dirty="0"/>
              <a:t>The X-axis represents the in-phase carrier and the Y-axis represents quadrature carrier.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025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Concept of a constellation diagram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063" y="1825625"/>
            <a:ext cx="7968343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258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Three constellation diagrams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6439"/>
            <a:ext cx="10515600" cy="260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538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ASK, we are using only an in-phase carrier. Therefore, the two points should be on </a:t>
            </a:r>
            <a:r>
              <a:rPr lang="en-IN" dirty="0" smtClean="0"/>
              <a:t>the X </a:t>
            </a:r>
            <a:r>
              <a:rPr lang="en-IN" dirty="0"/>
              <a:t>axis. Binary 0 has an amplitude of 0 V; binary 1 has an amplitude of 1V (for example</a:t>
            </a:r>
            <a:r>
              <a:rPr lang="en-IN" dirty="0" smtClean="0"/>
              <a:t>). The </a:t>
            </a:r>
            <a:r>
              <a:rPr lang="en-IN" dirty="0"/>
              <a:t>points are located at the origin and at 1 unit.</a:t>
            </a:r>
          </a:p>
          <a:p>
            <a:r>
              <a:rPr lang="en-IN" dirty="0" smtClean="0"/>
              <a:t>BPSK </a:t>
            </a:r>
            <a:r>
              <a:rPr lang="en-IN" dirty="0"/>
              <a:t>also uses only an in-phase carrier. However, we use a polar NRZ signal for modulation</a:t>
            </a:r>
            <a:r>
              <a:rPr lang="en-IN" dirty="0" smtClean="0"/>
              <a:t>. It </a:t>
            </a:r>
            <a:r>
              <a:rPr lang="en-IN" dirty="0"/>
              <a:t>creates two types of signal elements, one with amplitude 1 and the other </a:t>
            </a:r>
            <a:r>
              <a:rPr lang="en-IN" dirty="0" smtClean="0"/>
              <a:t>with amplitude </a:t>
            </a:r>
            <a:r>
              <a:rPr lang="en-IN" dirty="0"/>
              <a:t>-1. This can be stated in other words: BPSK creates two different signal elements</a:t>
            </a:r>
            <a:r>
              <a:rPr lang="en-IN" dirty="0" smtClean="0"/>
              <a:t>, one </a:t>
            </a:r>
            <a:r>
              <a:rPr lang="en-IN" dirty="0"/>
              <a:t>with amplitude I V and in phase and the other with amplitude 1V and 1800 out of phase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533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QPSK uses two carriers, one in-phase and the other quadrature. The point representing 11 is made of two combined signal elements, both with an amplitude of 1 V. One element is represented by an in-phase carrier, the other element by a quadrature carrier.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050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Quadrature amplitude modulation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Quadrature amplitude modulation is a combination of ASK and PSK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>
                <a:latin typeface="Times New Roman" panose="02020603050405020304" pitchFamily="18" charset="0"/>
              </a:rPr>
              <a:t>Constellation </a:t>
            </a:r>
            <a:r>
              <a:rPr lang="en-US" altLang="en-US" dirty="0">
                <a:latin typeface="Times New Roman" panose="02020603050405020304" pitchFamily="18" charset="0"/>
              </a:rPr>
              <a:t>diagrams for some QAMs</a:t>
            </a:r>
            <a:endParaRPr lang="en-US" altLang="en-US" dirty="0" smtClean="0"/>
          </a:p>
          <a:p>
            <a:endParaRPr lang="en-US" altLang="en-US" dirty="0"/>
          </a:p>
          <a:p>
            <a:endParaRPr lang="en-IN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95" y="3568859"/>
            <a:ext cx="10515600" cy="224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98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digital transmission is very desirable, a low-pass channel is needed </a:t>
            </a:r>
            <a:r>
              <a:rPr lang="en-IN" dirty="0" smtClean="0"/>
              <a:t>and analog </a:t>
            </a:r>
            <a:r>
              <a:rPr lang="en-IN" dirty="0"/>
              <a:t>transmission is the only choice if we have a band pass channel. </a:t>
            </a:r>
            <a:endParaRPr lang="en-IN" dirty="0" smtClean="0"/>
          </a:p>
          <a:p>
            <a:r>
              <a:rPr lang="en-IN" dirty="0" smtClean="0"/>
              <a:t>Converting digital </a:t>
            </a:r>
            <a:r>
              <a:rPr lang="en-IN" dirty="0"/>
              <a:t>data to a band pass analog signal is traditionally called digital to- </a:t>
            </a:r>
            <a:r>
              <a:rPr lang="en-IN" dirty="0" smtClean="0"/>
              <a:t>analog conversion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Converting </a:t>
            </a:r>
            <a:r>
              <a:rPr lang="en-IN" dirty="0"/>
              <a:t>a low-pass analog signal to a band pass analog signal </a:t>
            </a:r>
            <a:r>
              <a:rPr lang="en-IN" dirty="0" smtClean="0"/>
              <a:t>is traditionally </a:t>
            </a:r>
            <a:r>
              <a:rPr lang="en-IN" dirty="0"/>
              <a:t>called analog-to-analog conversion.</a:t>
            </a:r>
          </a:p>
        </p:txBody>
      </p:sp>
    </p:spTree>
    <p:extLst>
      <p:ext uri="{BB962C8B-B14F-4D97-AF65-F5344CB8AC3E}">
        <p14:creationId xmlns:p14="http://schemas.microsoft.com/office/powerpoint/2010/main" val="332262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Analog-to-analog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Analog-to-analog conversion is the representation of analog information by an analog signal. 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r>
              <a:rPr lang="en-IN" dirty="0" smtClean="0"/>
              <a:t> </a:t>
            </a:r>
            <a:r>
              <a:rPr lang="en-IN" dirty="0"/>
              <a:t>This modulation is needed if the medium is band pass in nature or if only </a:t>
            </a:r>
            <a:r>
              <a:rPr lang="en-IN" dirty="0" smtClean="0"/>
              <a:t>a band </a:t>
            </a:r>
            <a:r>
              <a:rPr lang="en-IN" dirty="0"/>
              <a:t>pass channel is available to us. An example is radio.</a:t>
            </a:r>
          </a:p>
          <a:p>
            <a:r>
              <a:rPr lang="en-IN" dirty="0" smtClean="0"/>
              <a:t>The </a:t>
            </a:r>
            <a:r>
              <a:rPr lang="en-IN" dirty="0"/>
              <a:t>government assigns a narrow bandwidth to each radio station.</a:t>
            </a:r>
          </a:p>
          <a:p>
            <a:r>
              <a:rPr lang="en-IN" dirty="0" smtClean="0"/>
              <a:t>The </a:t>
            </a:r>
            <a:r>
              <a:rPr lang="en-IN" dirty="0"/>
              <a:t>analog signal produced by each station is a </a:t>
            </a:r>
            <a:r>
              <a:rPr lang="en-IN" b="1" dirty="0"/>
              <a:t>low-pass signal</a:t>
            </a:r>
            <a:r>
              <a:rPr lang="en-IN" dirty="0"/>
              <a:t>, all in </a:t>
            </a:r>
            <a:r>
              <a:rPr lang="en-IN" dirty="0" smtClean="0"/>
              <a:t>the same </a:t>
            </a:r>
            <a:r>
              <a:rPr lang="en-IN" dirty="0"/>
              <a:t>range.</a:t>
            </a:r>
          </a:p>
          <a:p>
            <a:r>
              <a:rPr lang="en-IN" dirty="0" smtClean="0"/>
              <a:t>To </a:t>
            </a:r>
            <a:r>
              <a:rPr lang="en-IN" dirty="0"/>
              <a:t>be able to listen to different stations, the low-pass signals need to </a:t>
            </a:r>
            <a:r>
              <a:rPr lang="en-IN" dirty="0" smtClean="0"/>
              <a:t>be shifted</a:t>
            </a:r>
            <a:r>
              <a:rPr lang="en-IN" dirty="0"/>
              <a:t>, each to a different range.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201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Types of analog-to-analog modulation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47371"/>
            <a:ext cx="10515600" cy="270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769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Amplitude Modulation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A carrier signal is modulated only in amplitude </a:t>
            </a:r>
            <a:r>
              <a:rPr lang="en-US" altLang="en-US" dirty="0" smtClean="0"/>
              <a:t>value</a:t>
            </a:r>
          </a:p>
          <a:p>
            <a:r>
              <a:rPr lang="en-IN" dirty="0" smtClean="0"/>
              <a:t>The </a:t>
            </a:r>
            <a:r>
              <a:rPr lang="en-IN" dirty="0"/>
              <a:t>carrier signal is modulated so that its </a:t>
            </a:r>
            <a:r>
              <a:rPr lang="en-IN" dirty="0" smtClean="0"/>
              <a:t>amplitude varies </a:t>
            </a:r>
            <a:r>
              <a:rPr lang="en-IN" dirty="0"/>
              <a:t>with the changing amplitudes of the modulating (audio) signal.</a:t>
            </a:r>
          </a:p>
          <a:p>
            <a:r>
              <a:rPr lang="en-IN" dirty="0" smtClean="0"/>
              <a:t>The </a:t>
            </a:r>
            <a:r>
              <a:rPr lang="en-IN" dirty="0"/>
              <a:t>frequency and phase of the carrier remain the same, only the </a:t>
            </a:r>
            <a:r>
              <a:rPr lang="en-IN" dirty="0" smtClean="0"/>
              <a:t>amplitude changes </a:t>
            </a:r>
            <a:r>
              <a:rPr lang="en-IN" dirty="0"/>
              <a:t>to follow variations in the information. </a:t>
            </a:r>
            <a:endParaRPr lang="en-IN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modulating signal is the envelope of the </a:t>
            </a:r>
            <a:r>
              <a:rPr lang="en-US" altLang="en-US" dirty="0" smtClean="0"/>
              <a:t>carrier</a:t>
            </a:r>
          </a:p>
          <a:p>
            <a:r>
              <a:rPr lang="en-US" altLang="en-US" dirty="0" smtClean="0"/>
              <a:t>The </a:t>
            </a:r>
            <a:r>
              <a:rPr lang="en-US" altLang="en-US" dirty="0"/>
              <a:t>required bandwidth is 2B, where B is the bandwidth of the modulating signal</a:t>
            </a:r>
          </a:p>
          <a:p>
            <a:r>
              <a:rPr lang="en-US" altLang="en-US" dirty="0"/>
              <a:t>Since on both sides of the carrier freq. f</a:t>
            </a:r>
            <a:r>
              <a:rPr lang="en-US" altLang="en-US" baseline="-25000" dirty="0"/>
              <a:t>c</a:t>
            </a:r>
            <a:r>
              <a:rPr lang="en-US" altLang="en-US" dirty="0"/>
              <a:t>, the spectrum is identical, we can discard one half, thus requiring a smaller bandwidth for transmission.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434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Amplitude modulation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384" y="1825625"/>
            <a:ext cx="9713232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802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total bandwidth required for AM </a:t>
            </a:r>
            <a:r>
              <a:rPr lang="en-US" altLang="en-US" dirty="0" smtClean="0"/>
              <a:t>can </a:t>
            </a:r>
            <a:r>
              <a:rPr lang="en-US" altLang="en-US" dirty="0"/>
              <a:t>be </a:t>
            </a:r>
            <a:r>
              <a:rPr lang="en-US" altLang="en-US" dirty="0" smtClean="0"/>
              <a:t>determined from </a:t>
            </a:r>
            <a:r>
              <a:rPr lang="en-US" altLang="en-US" dirty="0"/>
              <a:t>the bandwidth of the audio </a:t>
            </a:r>
            <a:r>
              <a:rPr lang="en-US" altLang="en-US" dirty="0" smtClean="0"/>
              <a:t>signal</a:t>
            </a:r>
            <a:r>
              <a:rPr lang="en-US" altLang="en-US" dirty="0"/>
              <a:t>: B</a:t>
            </a:r>
            <a:r>
              <a:rPr lang="en-US" altLang="en-US" baseline="-25000" dirty="0"/>
              <a:t>AM</a:t>
            </a:r>
            <a:r>
              <a:rPr lang="en-US" altLang="en-US" dirty="0"/>
              <a:t> = 2B.</a:t>
            </a:r>
          </a:p>
          <a:p>
            <a:r>
              <a:rPr lang="en-US" altLang="en-US" i="1" dirty="0">
                <a:latin typeface="Times New Roman" panose="02020603050405020304" pitchFamily="18" charset="0"/>
              </a:rPr>
              <a:t>AM band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allocation</a:t>
            </a:r>
          </a:p>
          <a:p>
            <a:endParaRPr lang="en-IN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43" y="3699284"/>
            <a:ext cx="6919913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95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Frequency Modulation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The modulating signal changes the freq. f</a:t>
            </a:r>
            <a:r>
              <a:rPr lang="en-US" altLang="en-US" baseline="-25000" dirty="0"/>
              <a:t>c</a:t>
            </a:r>
            <a:r>
              <a:rPr lang="en-US" altLang="en-US" dirty="0"/>
              <a:t> of the carrier </a:t>
            </a:r>
            <a:r>
              <a:rPr lang="en-US" altLang="en-US" dirty="0" smtClean="0"/>
              <a:t>signal</a:t>
            </a:r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frequency of the carrier signal</a:t>
            </a:r>
            <a:r>
              <a:rPr lang="en-IN" b="1" dirty="0"/>
              <a:t> </a:t>
            </a:r>
            <a:r>
              <a:rPr lang="en-IN" dirty="0"/>
              <a:t>is modulated to </a:t>
            </a:r>
            <a:r>
              <a:rPr lang="en-IN" dirty="0" smtClean="0"/>
              <a:t>follow the </a:t>
            </a:r>
            <a:r>
              <a:rPr lang="en-IN" dirty="0"/>
              <a:t>changing voltage level (amplitude) of the modulating signal. </a:t>
            </a:r>
            <a:endParaRPr lang="en-IN" dirty="0" smtClean="0"/>
          </a:p>
          <a:p>
            <a:r>
              <a:rPr lang="en-IN" dirty="0" smtClean="0"/>
              <a:t>The peak amplitude </a:t>
            </a:r>
            <a:r>
              <a:rPr lang="en-IN" dirty="0"/>
              <a:t>and phase of the carrier signal remain constant, but as the amplitude</a:t>
            </a:r>
            <a:r>
              <a:rPr lang="en-IN" b="1" dirty="0"/>
              <a:t> </a:t>
            </a:r>
            <a:r>
              <a:rPr lang="en-IN" dirty="0" smtClean="0"/>
              <a:t>of the </a:t>
            </a:r>
            <a:r>
              <a:rPr lang="en-IN" dirty="0"/>
              <a:t>information signal changes, the frequency of the carrier </a:t>
            </a:r>
            <a:r>
              <a:rPr lang="en-IN" dirty="0" smtClean="0"/>
              <a:t>changes correspondingly</a:t>
            </a:r>
            <a:r>
              <a:rPr lang="en-IN" dirty="0"/>
              <a:t>.</a:t>
            </a:r>
            <a:endParaRPr lang="en-US" altLang="en-US" dirty="0"/>
          </a:p>
          <a:p>
            <a:r>
              <a:rPr lang="en-US" altLang="en-US" dirty="0"/>
              <a:t>The bandwidth for FM is high</a:t>
            </a:r>
          </a:p>
          <a:p>
            <a:r>
              <a:rPr lang="en-US" altLang="en-US" dirty="0"/>
              <a:t>It is approx. 10x the signal frequency</a:t>
            </a:r>
          </a:p>
          <a:p>
            <a:r>
              <a:rPr lang="en-US" altLang="en-US" dirty="0"/>
              <a:t>The total bandwidth required for FM can be determined from the bandwidth </a:t>
            </a:r>
            <a:r>
              <a:rPr lang="en-US" altLang="en-US" dirty="0" smtClean="0"/>
              <a:t>of </a:t>
            </a:r>
            <a:r>
              <a:rPr lang="en-US" altLang="en-US" dirty="0"/>
              <a:t>the audio signal: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B</a:t>
            </a:r>
            <a:r>
              <a:rPr lang="en-US" altLang="en-US" baseline="-25000" dirty="0" smtClean="0"/>
              <a:t>FM</a:t>
            </a:r>
            <a:r>
              <a:rPr lang="en-US" altLang="en-US" dirty="0" smtClean="0"/>
              <a:t> </a:t>
            </a:r>
            <a:r>
              <a:rPr lang="en-US" altLang="en-US" dirty="0"/>
              <a:t>= 2(1 + β)B. Where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altLang="en-US" dirty="0"/>
              <a:t> is usually 4.</a:t>
            </a:r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592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Frequency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modulation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52" y="1825625"/>
            <a:ext cx="887629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407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FM band allocation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1143"/>
            <a:ext cx="10515600" cy="146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033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Phase Modulation (PM)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The modulating signal only changes the phase of the carrier signal. </a:t>
            </a:r>
            <a:endParaRPr lang="en-US" altLang="en-US" dirty="0" smtClean="0"/>
          </a:p>
          <a:p>
            <a:r>
              <a:rPr lang="en-IN" dirty="0" smtClean="0"/>
              <a:t>In </a:t>
            </a:r>
            <a:r>
              <a:rPr lang="en-IN" dirty="0"/>
              <a:t>PM transmission, the phase of the carrier signal is modulated to follow the </a:t>
            </a:r>
            <a:r>
              <a:rPr lang="en-IN" dirty="0" smtClean="0"/>
              <a:t>changing voltage </a:t>
            </a:r>
            <a:r>
              <a:rPr lang="en-IN" dirty="0"/>
              <a:t>level (amplitude) of the modulating signal.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peak amplitude and </a:t>
            </a:r>
            <a:r>
              <a:rPr lang="en-IN" dirty="0" smtClean="0"/>
              <a:t>frequency of </a:t>
            </a:r>
            <a:r>
              <a:rPr lang="en-IN" dirty="0"/>
              <a:t>the carrier signal remain constant, but as the amplitude of the information </a:t>
            </a:r>
            <a:r>
              <a:rPr lang="en-IN" dirty="0" smtClean="0"/>
              <a:t>signal changes</a:t>
            </a:r>
            <a:r>
              <a:rPr lang="en-IN" dirty="0"/>
              <a:t>, the phase of the carrier changes correspondingly</a:t>
            </a:r>
            <a:r>
              <a:rPr lang="en-IN" dirty="0" smtClean="0"/>
              <a:t>.</a:t>
            </a:r>
            <a:endParaRPr lang="en-US" altLang="en-US" dirty="0"/>
          </a:p>
          <a:p>
            <a:r>
              <a:rPr lang="en-US" altLang="en-US" dirty="0"/>
              <a:t>The phase change manifests itself as a frequency change but the instantaneous frequency change is proportional to the derivative of the amplitude.</a:t>
            </a:r>
          </a:p>
          <a:p>
            <a:r>
              <a:rPr lang="en-US" altLang="en-US" dirty="0"/>
              <a:t>The bandwidth is higher than for AM.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370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Phase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modulation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54" y="1825625"/>
            <a:ext cx="9154692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29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DIGITAL TO ANALOG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Digital-to-analog conversion </a:t>
            </a:r>
            <a:r>
              <a:rPr lang="en-IN" dirty="0"/>
              <a:t>is the process of changing one of </a:t>
            </a:r>
            <a:r>
              <a:rPr lang="en-IN" dirty="0" smtClean="0"/>
              <a:t>the characteristics </a:t>
            </a:r>
            <a:r>
              <a:rPr lang="en-IN" dirty="0"/>
              <a:t>of an analog signal based on the information in digital data.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3163570"/>
            <a:ext cx="8885238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894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total bandwidth required for PM can be determined from the bandwidth </a:t>
            </a:r>
            <a:r>
              <a:rPr lang="en-US" altLang="en-US" dirty="0" smtClean="0"/>
              <a:t>and </a:t>
            </a:r>
            <a:r>
              <a:rPr lang="en-US" altLang="en-US" dirty="0"/>
              <a:t>maximum amplitude of the modulating signal:</a:t>
            </a:r>
            <a:br>
              <a:rPr lang="en-US" altLang="en-US" dirty="0"/>
            </a:br>
            <a:r>
              <a:rPr lang="en-US" altLang="en-US" dirty="0" smtClean="0"/>
              <a:t>	B</a:t>
            </a:r>
            <a:r>
              <a:rPr lang="en-US" altLang="en-US" baseline="-25000" dirty="0" smtClean="0"/>
              <a:t>PM</a:t>
            </a:r>
            <a:r>
              <a:rPr lang="en-US" altLang="en-US" dirty="0" smtClean="0"/>
              <a:t> </a:t>
            </a:r>
            <a:r>
              <a:rPr lang="en-US" altLang="en-US" dirty="0"/>
              <a:t>= 2(1 + </a:t>
            </a:r>
            <a:r>
              <a:rPr lang="en-US" altLang="en-US" dirty="0" smtClean="0"/>
              <a:t>β)B Where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r>
              <a:rPr lang="en-US" altLang="en-US" dirty="0"/>
              <a:t> = 2 most often.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99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to Analog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Digital data needs to be carried on an analog signal.</a:t>
            </a:r>
          </a:p>
          <a:p>
            <a:r>
              <a:rPr lang="en-US" altLang="en-US" dirty="0"/>
              <a:t>A carrier signal (frequency f</a:t>
            </a:r>
            <a:r>
              <a:rPr lang="en-US" altLang="en-US" baseline="-25000" dirty="0"/>
              <a:t>c</a:t>
            </a:r>
            <a:r>
              <a:rPr lang="en-US" altLang="en-US" dirty="0"/>
              <a:t>) performs the function of transporting the digital data in an analog waveform.</a:t>
            </a:r>
          </a:p>
          <a:p>
            <a:r>
              <a:rPr lang="en-US" altLang="en-US" dirty="0"/>
              <a:t>The analog carrier signal is manipulated to uniquely identify the digital data being carried.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65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Types of digital-to-analog conversion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93811"/>
            <a:ext cx="10515600" cy="3614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69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 sine </a:t>
            </a:r>
            <a:r>
              <a:rPr lang="en-IN" dirty="0"/>
              <a:t>wave is defined by three characteristics: amplitude</a:t>
            </a:r>
            <a:r>
              <a:rPr lang="en-IN" dirty="0" smtClean="0"/>
              <a:t>, frequency</a:t>
            </a:r>
            <a:r>
              <a:rPr lang="en-IN" dirty="0"/>
              <a:t>, and phase</a:t>
            </a:r>
            <a:r>
              <a:rPr lang="en-IN" b="1" dirty="0"/>
              <a:t>. </a:t>
            </a:r>
            <a:endParaRPr lang="en-IN" b="1" dirty="0" smtClean="0"/>
          </a:p>
          <a:p>
            <a:r>
              <a:rPr lang="en-IN" dirty="0" smtClean="0"/>
              <a:t>When varying </a:t>
            </a:r>
            <a:r>
              <a:rPr lang="en-IN" dirty="0"/>
              <a:t>anyone of these characteristics, </a:t>
            </a:r>
            <a:r>
              <a:rPr lang="en-IN" dirty="0" smtClean="0"/>
              <a:t>a different </a:t>
            </a:r>
            <a:r>
              <a:rPr lang="en-IN" dirty="0"/>
              <a:t>version of that </a:t>
            </a:r>
            <a:r>
              <a:rPr lang="en-IN" dirty="0" smtClean="0"/>
              <a:t>wave is created. </a:t>
            </a:r>
            <a:r>
              <a:rPr lang="en-IN" dirty="0"/>
              <a:t>So, by changing one characteristic of a </a:t>
            </a:r>
            <a:r>
              <a:rPr lang="en-IN" dirty="0" smtClean="0"/>
              <a:t>simple electric </a:t>
            </a:r>
            <a:r>
              <a:rPr lang="en-IN" dirty="0"/>
              <a:t>signal, digital data is represented. </a:t>
            </a:r>
            <a:endParaRPr lang="en-IN" dirty="0" smtClean="0"/>
          </a:p>
          <a:p>
            <a:r>
              <a:rPr lang="en-IN" dirty="0" smtClean="0"/>
              <a:t>Any </a:t>
            </a:r>
            <a:r>
              <a:rPr lang="en-IN" dirty="0"/>
              <a:t>of the three characteristics can </a:t>
            </a:r>
            <a:r>
              <a:rPr lang="en-IN" dirty="0" smtClean="0"/>
              <a:t>be altered </a:t>
            </a:r>
            <a:r>
              <a:rPr lang="en-IN" dirty="0"/>
              <a:t>in least three mechanisms for modulating digital data into an analog signal:</a:t>
            </a:r>
          </a:p>
          <a:p>
            <a:pPr lvl="1"/>
            <a:r>
              <a:rPr lang="en-IN" dirty="0"/>
              <a:t>amplitude shift keying (ASK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frequency </a:t>
            </a:r>
            <a:r>
              <a:rPr lang="en-IN" dirty="0"/>
              <a:t>shift keying (</a:t>
            </a:r>
            <a:r>
              <a:rPr lang="en-IN" dirty="0" smtClean="0"/>
              <a:t>FSK)</a:t>
            </a:r>
          </a:p>
          <a:p>
            <a:pPr lvl="1"/>
            <a:r>
              <a:rPr lang="en-IN" dirty="0" smtClean="0"/>
              <a:t>phase shift keying </a:t>
            </a:r>
            <a:r>
              <a:rPr lang="en-IN" dirty="0"/>
              <a:t>(PSK).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addition, there is a fourth (and better) mechanism that </a:t>
            </a:r>
            <a:r>
              <a:rPr lang="en-IN" dirty="0" smtClean="0"/>
              <a:t>combines changing </a:t>
            </a:r>
            <a:r>
              <a:rPr lang="en-IN" dirty="0"/>
              <a:t>both the amplitude and phase, called quadrature amplitude </a:t>
            </a:r>
            <a:r>
              <a:rPr lang="en-IN" dirty="0" smtClean="0"/>
              <a:t>modulation (</a:t>
            </a:r>
            <a:r>
              <a:rPr lang="en-IN" dirty="0"/>
              <a:t>QAM). QAM is the most efficient of these options and is the </a:t>
            </a:r>
            <a:r>
              <a:rPr lang="en-IN" dirty="0" smtClean="0"/>
              <a:t>mechanism commonly </a:t>
            </a:r>
            <a:r>
              <a:rPr lang="en-IN" dirty="0"/>
              <a:t>used today.</a:t>
            </a:r>
          </a:p>
        </p:txBody>
      </p:sp>
    </p:spTree>
    <p:extLst>
      <p:ext uri="{BB962C8B-B14F-4D97-AF65-F5344CB8AC3E}">
        <p14:creationId xmlns:p14="http://schemas.microsoft.com/office/powerpoint/2010/main" val="112946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Bit rate, N, is the number of bits per second (bps</a:t>
            </a:r>
            <a:r>
              <a:rPr lang="en-US" altLang="en-US" dirty="0" smtClean="0"/>
              <a:t>).</a:t>
            </a:r>
          </a:p>
          <a:p>
            <a:r>
              <a:rPr lang="en-US" altLang="en-US" dirty="0" smtClean="0"/>
              <a:t> </a:t>
            </a:r>
            <a:r>
              <a:rPr lang="en-US" altLang="en-US" dirty="0"/>
              <a:t>Baud rate is the number of </a:t>
            </a:r>
            <a:r>
              <a:rPr lang="en-US" altLang="en-US" dirty="0" smtClean="0"/>
              <a:t>signal elements </a:t>
            </a:r>
            <a:r>
              <a:rPr lang="en-US" altLang="en-US" dirty="0"/>
              <a:t>per second (bauds). </a:t>
            </a:r>
          </a:p>
          <a:p>
            <a:r>
              <a:rPr lang="en-US" altLang="en-US" dirty="0"/>
              <a:t>In the analog transmission of digital data, the signal or baud rate is less than </a:t>
            </a:r>
            <a:r>
              <a:rPr lang="en-US" altLang="en-US" dirty="0" smtClean="0"/>
              <a:t>or </a:t>
            </a:r>
            <a:r>
              <a:rPr lang="en-US" altLang="en-US" dirty="0"/>
              <a:t>equal to the bit rate.</a:t>
            </a:r>
          </a:p>
          <a:p>
            <a:pPr marL="0" indent="0">
              <a:buNone/>
            </a:pPr>
            <a:r>
              <a:rPr lang="en-US" altLang="en-US" dirty="0" smtClean="0"/>
              <a:t>                       S=Nx1/r </a:t>
            </a:r>
            <a:r>
              <a:rPr lang="en-US" altLang="en-US" dirty="0"/>
              <a:t>bauds</a:t>
            </a:r>
          </a:p>
          <a:p>
            <a:pPr marL="0" indent="0">
              <a:buNone/>
            </a:pPr>
            <a:r>
              <a:rPr lang="en-US" altLang="en-US" dirty="0" smtClean="0"/>
              <a:t>        Where </a:t>
            </a:r>
            <a:r>
              <a:rPr lang="en-US" altLang="en-US" dirty="0"/>
              <a:t>r is the number of data bits per signal element.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88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Amplitude Shift Keying (ASK)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ASK is implemented by changing the amplitude of a carrier signal to reflect amplitude levels in the digital signal.</a:t>
            </a:r>
          </a:p>
          <a:p>
            <a:r>
              <a:rPr lang="en-US" altLang="en-US" dirty="0"/>
              <a:t>For example: a digital “1” could not affect the signal, whereas a digital “0” would, by making it zero. </a:t>
            </a:r>
          </a:p>
          <a:p>
            <a:r>
              <a:rPr lang="en-US" altLang="en-US" dirty="0"/>
              <a:t>The line encoding will determine the values of the analog waveform to reflect the digital data being carried.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99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1562</Words>
  <Application>Microsoft Office PowerPoint</Application>
  <PresentationFormat>Widescreen</PresentationFormat>
  <Paragraphs>109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Analog Data Transmission</vt:lpstr>
      <vt:lpstr>Analog Transmission</vt:lpstr>
      <vt:lpstr>PowerPoint Presentation</vt:lpstr>
      <vt:lpstr>DIGITAL TO ANALOG CONVERSION</vt:lpstr>
      <vt:lpstr>Digital to Analog Conversion</vt:lpstr>
      <vt:lpstr>Types of digital-to-analog conversion</vt:lpstr>
      <vt:lpstr>PowerPoint Presentation</vt:lpstr>
      <vt:lpstr>PowerPoint Presentation</vt:lpstr>
      <vt:lpstr>Amplitude Shift Keying (ASK)</vt:lpstr>
      <vt:lpstr>Bandwidth of ASK</vt:lpstr>
      <vt:lpstr>Binary amplitude shift keying(BASK)/ On-Off Keying(OOK)</vt:lpstr>
      <vt:lpstr>Implementation of binary ASK</vt:lpstr>
      <vt:lpstr>Frequency Shift Keying</vt:lpstr>
      <vt:lpstr>Binary frequency shift keying</vt:lpstr>
      <vt:lpstr>Implementation of BFSK</vt:lpstr>
      <vt:lpstr>Bandwidth of FSK</vt:lpstr>
      <vt:lpstr>Coherent and Non Coherent</vt:lpstr>
      <vt:lpstr>Multi level FSK</vt:lpstr>
      <vt:lpstr>Phase Shift Keying</vt:lpstr>
      <vt:lpstr>Binary phase shift keying</vt:lpstr>
      <vt:lpstr>Implementation of BPSK</vt:lpstr>
      <vt:lpstr>Quadrature PSK</vt:lpstr>
      <vt:lpstr>QPSK and its implementation</vt:lpstr>
      <vt:lpstr>Constellation Diagrams</vt:lpstr>
      <vt:lpstr>Concept of a constellation diagram</vt:lpstr>
      <vt:lpstr>Three constellation diagrams</vt:lpstr>
      <vt:lpstr>PowerPoint Presentation</vt:lpstr>
      <vt:lpstr>PowerPoint Presentation</vt:lpstr>
      <vt:lpstr>Quadrature amplitude modulation</vt:lpstr>
      <vt:lpstr>Analog-to-analog conversion</vt:lpstr>
      <vt:lpstr>Types of analog-to-analog modulation</vt:lpstr>
      <vt:lpstr>Amplitude Modulation</vt:lpstr>
      <vt:lpstr>Amplitude modulation</vt:lpstr>
      <vt:lpstr>PowerPoint Presentation</vt:lpstr>
      <vt:lpstr>Frequency Modulation</vt:lpstr>
      <vt:lpstr>Frequency modulation</vt:lpstr>
      <vt:lpstr>FM band allocation</vt:lpstr>
      <vt:lpstr>Phase Modulation (PM)</vt:lpstr>
      <vt:lpstr>Phase modulation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Data Transmission</dc:title>
  <dc:creator>MSB</dc:creator>
  <cp:lastModifiedBy>MSB</cp:lastModifiedBy>
  <cp:revision>21</cp:revision>
  <dcterms:created xsi:type="dcterms:W3CDTF">2021-09-12T17:09:59Z</dcterms:created>
  <dcterms:modified xsi:type="dcterms:W3CDTF">2022-09-26T22:36:48Z</dcterms:modified>
</cp:coreProperties>
</file>