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78" r:id="rId10"/>
    <p:sldId id="265" r:id="rId11"/>
    <p:sldId id="266" r:id="rId12"/>
    <p:sldId id="267" r:id="rId13"/>
    <p:sldId id="268" r:id="rId14"/>
    <p:sldId id="281" r:id="rId15"/>
    <p:sldId id="270" r:id="rId16"/>
    <p:sldId id="271" r:id="rId17"/>
    <p:sldId id="272" r:id="rId18"/>
    <p:sldId id="273" r:id="rId19"/>
    <p:sldId id="274" r:id="rId20"/>
    <p:sldId id="279" r:id="rId21"/>
    <p:sldId id="275" r:id="rId22"/>
    <p:sldId id="276" r:id="rId23"/>
    <p:sldId id="280" r:id="rId24"/>
    <p:sldId id="296" r:id="rId25"/>
    <p:sldId id="282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11" r:id="rId34"/>
    <p:sldId id="304" r:id="rId35"/>
    <p:sldId id="309" r:id="rId36"/>
    <p:sldId id="305" r:id="rId37"/>
    <p:sldId id="306" r:id="rId38"/>
    <p:sldId id="312" r:id="rId39"/>
    <p:sldId id="30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C1C61-DC02-4FBA-8E66-C8AE8D6BFE2F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CFFED-F426-4CC4-A863-2B9DEC1193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847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3305-49C8-4161-A00C-09ADD8209FB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58-333D-4E4B-B827-194597D1D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15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3305-49C8-4161-A00C-09ADD8209FB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58-333D-4E4B-B827-194597D1D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30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3305-49C8-4161-A00C-09ADD8209FB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58-333D-4E4B-B827-194597D1D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63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3305-49C8-4161-A00C-09ADD8209FB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58-333D-4E4B-B827-194597D1D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73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3305-49C8-4161-A00C-09ADD8209FB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58-333D-4E4B-B827-194597D1D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64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3305-49C8-4161-A00C-09ADD8209FB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58-333D-4E4B-B827-194597D1D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97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3305-49C8-4161-A00C-09ADD8209FB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58-333D-4E4B-B827-194597D1D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30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3305-49C8-4161-A00C-09ADD8209FB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58-333D-4E4B-B827-194597D1D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3305-49C8-4161-A00C-09ADD8209FB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58-333D-4E4B-B827-194597D1D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46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3305-49C8-4161-A00C-09ADD8209FB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58-333D-4E4B-B827-194597D1D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231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F3305-49C8-4161-A00C-09ADD8209FB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7758-333D-4E4B-B827-194597D1D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6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F3305-49C8-4161-A00C-09ADD8209FBA}" type="datetimeFigureOut">
              <a:rPr lang="en-IN" smtClean="0"/>
              <a:t>18-11-2023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D7758-333D-4E4B-B827-194597D1D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4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Multiplexing and Switching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35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FDM process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012" y="1825625"/>
            <a:ext cx="9599976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088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114" y="556714"/>
            <a:ext cx="10515600" cy="1325563"/>
          </a:xfrm>
        </p:spPr>
        <p:txBody>
          <a:bodyPr/>
          <a:lstStyle/>
          <a:p>
            <a:r>
              <a:rPr lang="en-US" altLang="en-US" dirty="0"/>
              <a:t>FM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71143"/>
            <a:ext cx="10515600" cy="1460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518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FDM </a:t>
            </a:r>
            <a:r>
              <a:rPr lang="en-US" altLang="en-US" i="1" dirty="0" err="1">
                <a:latin typeface="Times New Roman" panose="02020603050405020304" pitchFamily="18" charset="0"/>
              </a:rPr>
              <a:t>demultiplexing</a:t>
            </a:r>
            <a:r>
              <a:rPr lang="en-US" altLang="en-US" i="1" dirty="0">
                <a:latin typeface="Times New Roman" panose="02020603050405020304" pitchFamily="18" charset="0"/>
              </a:rPr>
              <a:t> example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424" y="1825625"/>
            <a:ext cx="10081152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0881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Advantages of FDM:</a:t>
            </a:r>
          </a:p>
          <a:p>
            <a:pPr marL="0" indent="0">
              <a:buNone/>
            </a:pPr>
            <a:r>
              <a:rPr lang="en-US" dirty="0"/>
              <a:t>1. The users can be added to the system by simply adding another pair of</a:t>
            </a:r>
          </a:p>
          <a:p>
            <a:pPr marL="0" indent="0">
              <a:buNone/>
            </a:pPr>
            <a:r>
              <a:rPr lang="en-US" dirty="0"/>
              <a:t>transmitter modulator and receiver demodulators.</a:t>
            </a:r>
          </a:p>
          <a:p>
            <a:pPr marL="0" indent="0">
              <a:buNone/>
            </a:pPr>
            <a:r>
              <a:rPr lang="en-US" dirty="0"/>
              <a:t>2. FDM system support full duplex information (Both side simultaneous</a:t>
            </a:r>
          </a:p>
          <a:p>
            <a:pPr marL="0" indent="0">
              <a:buNone/>
            </a:pPr>
            <a:r>
              <a:rPr lang="en-US" dirty="0"/>
              <a:t>Communication) flow which is required by most of application.</a:t>
            </a:r>
          </a:p>
          <a:p>
            <a:pPr marL="0" indent="0">
              <a:buNone/>
            </a:pPr>
            <a:r>
              <a:rPr lang="en-US" b="1" dirty="0"/>
              <a:t>Disadvantages of FDM:</a:t>
            </a:r>
          </a:p>
          <a:p>
            <a:pPr marL="0" indent="0">
              <a:buNone/>
            </a:pPr>
            <a:r>
              <a:rPr lang="en-US" dirty="0"/>
              <a:t>1. In FDM system, the initial cost is high. This may include the cable between the</a:t>
            </a:r>
          </a:p>
          <a:p>
            <a:pPr marL="0" indent="0">
              <a:buNone/>
            </a:pPr>
            <a:r>
              <a:rPr lang="en-US" dirty="0"/>
              <a:t>two ends and the associated connectors for the cable.</a:t>
            </a:r>
          </a:p>
          <a:p>
            <a:pPr marL="0" indent="0">
              <a:buNone/>
            </a:pPr>
            <a:r>
              <a:rPr lang="en-US" dirty="0"/>
              <a:t>2. A problem with one user can sometimes affect the others.</a:t>
            </a:r>
          </a:p>
          <a:p>
            <a:pPr marL="0" indent="0">
              <a:buNone/>
            </a:pPr>
            <a:r>
              <a:rPr lang="en-US" dirty="0"/>
              <a:t>3. Each user requires a precise carrier frequency for transmission of the signals.</a:t>
            </a:r>
          </a:p>
        </p:txBody>
      </p:sp>
    </p:spTree>
    <p:extLst>
      <p:ext uri="{BB962C8B-B14F-4D97-AF65-F5344CB8AC3E}">
        <p14:creationId xmlns:p14="http://schemas.microsoft.com/office/powerpoint/2010/main" val="360635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Wavelength-division multiplexing (WDM)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WDM is an analog multiplexing technique to combine optical signals.</a:t>
            </a:r>
          </a:p>
          <a:p>
            <a:r>
              <a:rPr lang="en-IN" dirty="0"/>
              <a:t>When FDM is used in optical communication systems it is called WDM. </a:t>
            </a:r>
          </a:p>
          <a:p>
            <a:r>
              <a:rPr lang="en-IN" dirty="0"/>
              <a:t>In WDM systems, different sessions modulate light sources  (LED's or lasers) at different wavelengths (frequencies) over the same </a:t>
            </a:r>
            <a:r>
              <a:rPr lang="en-IN" dirty="0" err="1"/>
              <a:t>fiber</a:t>
            </a:r>
            <a:r>
              <a:rPr lang="en-IN" dirty="0"/>
              <a:t>. These signals can then be separated using optical components such as diffraction gratings.  </a:t>
            </a:r>
          </a:p>
          <a:p>
            <a:r>
              <a:rPr lang="en-IN" dirty="0"/>
              <a:t>Using WDM current systems can multiplex 40-128 channels onto single optical </a:t>
            </a:r>
            <a:r>
              <a:rPr lang="en-IN" dirty="0" err="1"/>
              <a:t>fiber</a:t>
            </a:r>
            <a:r>
              <a:rPr lang="en-IN" dirty="0"/>
              <a:t> at rates of 2.5 - 10 </a:t>
            </a:r>
            <a:r>
              <a:rPr lang="en-IN" dirty="0" err="1"/>
              <a:t>Gbps</a:t>
            </a:r>
            <a:r>
              <a:rPr lang="en-IN" dirty="0"/>
              <a:t> each.  </a:t>
            </a:r>
          </a:p>
          <a:p>
            <a:r>
              <a:rPr lang="en-IN" dirty="0"/>
              <a:t>Low rate optical streams can be multiplexed together "all optically“  without any electrical conversion. This may also be done using passive optical  components. </a:t>
            </a:r>
          </a:p>
          <a:p>
            <a:r>
              <a:rPr lang="en-IN" dirty="0"/>
              <a:t>Each WDM wavelength  can  be  treated  independently  and used for </a:t>
            </a:r>
            <a:r>
              <a:rPr lang="en-IN" dirty="0" err="1"/>
              <a:t>analog</a:t>
            </a:r>
            <a:r>
              <a:rPr lang="en-IN" dirty="0"/>
              <a:t> or digital data.  In many cases, WDM is combined with TDM. </a:t>
            </a:r>
          </a:p>
        </p:txBody>
      </p:sp>
    </p:spTree>
    <p:extLst>
      <p:ext uri="{BB962C8B-B14F-4D97-AF65-F5344CB8AC3E}">
        <p14:creationId xmlns:p14="http://schemas.microsoft.com/office/powerpoint/2010/main" val="638544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Wavelength-division multiplexing (WDM)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03494"/>
            <a:ext cx="10515600" cy="2995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898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Prisms in wavelength-division multiplexing and demultiplexing</a:t>
            </a:r>
          </a:p>
          <a:p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072" y="3031331"/>
            <a:ext cx="840105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4022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Time Division Multiplexing (</a:t>
            </a:r>
            <a:r>
              <a:rPr lang="en-US" altLang="en-US" sz="4000" i="1" dirty="0">
                <a:latin typeface="Times New Roman" panose="02020603050405020304" pitchFamily="18" charset="0"/>
              </a:rPr>
              <a:t>TDM)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979"/>
            <a:ext cx="10515600" cy="4000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6026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TDM is a digital multiplexing technique for combining several low-rate digital channels into one high-rate one.</a:t>
            </a:r>
          </a:p>
          <a:p>
            <a:r>
              <a:rPr lang="en-IN" dirty="0"/>
              <a:t>Time  is  divided  up  into  slots  and  each session  is  assigned  a  given  set  of  slots  in  a  cyclical  order.    </a:t>
            </a:r>
          </a:p>
          <a:p>
            <a:r>
              <a:rPr lang="en-IN" dirty="0"/>
              <a:t>Each  slot  could correspond  to  the  time  to  transmit  either a  single bit or byte  from a user or a fixed size packet. The sequence of time-slots, 1 per user is called a </a:t>
            </a:r>
            <a:r>
              <a:rPr lang="en-IN" b="1" i="1" dirty="0"/>
              <a:t>frame</a:t>
            </a:r>
            <a:r>
              <a:rPr lang="en-IN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13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Synchronous time-division multiplexing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2633"/>
            <a:ext cx="10515600" cy="3917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740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i="1" dirty="0"/>
          </a:p>
          <a:p>
            <a:r>
              <a:rPr lang="en-IN" b="1" dirty="0"/>
              <a:t>Multiplexing</a:t>
            </a:r>
            <a:r>
              <a:rPr lang="en-IN" dirty="0"/>
              <a:t> - how links are shared between sessions 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Switching</a:t>
            </a:r>
            <a:r>
              <a:rPr lang="en-IN" dirty="0"/>
              <a:t> - how traffic is switched from input to output ports at nodes. </a:t>
            </a:r>
          </a:p>
        </p:txBody>
      </p:sp>
    </p:spTree>
    <p:extLst>
      <p:ext uri="{BB962C8B-B14F-4D97-AF65-F5344CB8AC3E}">
        <p14:creationId xmlns:p14="http://schemas.microsoft.com/office/powerpoint/2010/main" val="746915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Synchronous Time Division Multiplexing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rate of medium exceeds data rate of digital signal to be transmitted</a:t>
            </a:r>
          </a:p>
          <a:p>
            <a:r>
              <a:rPr lang="en-US" altLang="en-US" dirty="0"/>
              <a:t>Multiple digital signals interleaved in time</a:t>
            </a:r>
          </a:p>
          <a:p>
            <a:r>
              <a:rPr lang="en-US" altLang="en-US" dirty="0"/>
              <a:t>May be at bit level of blocks</a:t>
            </a:r>
          </a:p>
          <a:p>
            <a:r>
              <a:rPr lang="en-US" altLang="en-US" dirty="0"/>
              <a:t>Time slots </a:t>
            </a:r>
            <a:r>
              <a:rPr lang="en-US" altLang="en-US" dirty="0" err="1"/>
              <a:t>preassigned</a:t>
            </a:r>
            <a:r>
              <a:rPr lang="en-US" altLang="en-US" dirty="0"/>
              <a:t> to sources and fixed</a:t>
            </a:r>
          </a:p>
          <a:p>
            <a:r>
              <a:rPr lang="en-US" altLang="en-US" dirty="0"/>
              <a:t>Time slots allocated even if no data</a:t>
            </a:r>
          </a:p>
          <a:p>
            <a:r>
              <a:rPr lang="en-US" altLang="en-US" dirty="0"/>
              <a:t>Time slots do not have to be evenly distributed amongst sources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120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synchronous TDM, the data rate of the link is </a:t>
            </a:r>
            <a:r>
              <a:rPr lang="en-US" altLang="en-US" i="1" dirty="0"/>
              <a:t>n</a:t>
            </a:r>
            <a:r>
              <a:rPr lang="en-US" altLang="en-US" dirty="0"/>
              <a:t> times faster, and the unit duration is </a:t>
            </a:r>
            <a:r>
              <a:rPr lang="en-US" altLang="en-US" i="1" dirty="0"/>
              <a:t>n</a:t>
            </a:r>
            <a:r>
              <a:rPr lang="en-US" altLang="en-US" dirty="0"/>
              <a:t> times shorter.</a:t>
            </a:r>
          </a:p>
          <a:p>
            <a:r>
              <a:rPr lang="en-US" altLang="en-US" dirty="0"/>
              <a:t>Interleaving</a:t>
            </a:r>
          </a:p>
          <a:p>
            <a:pPr lvl="1"/>
            <a:r>
              <a:rPr lang="en-US" altLang="en-US" dirty="0"/>
              <a:t>The process of taking a group of bits from each input line for multiplexing is called interleaving.</a:t>
            </a:r>
          </a:p>
          <a:p>
            <a:pPr lvl="1"/>
            <a:r>
              <a:rPr lang="en-US" altLang="en-US" dirty="0"/>
              <a:t>We interleave bits (1 - n) from each input onto one output.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700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48934"/>
            <a:ext cx="10515600" cy="290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896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Statistical TDM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</a:t>
            </a:r>
            <a:r>
              <a:rPr lang="en-US" altLang="en-US" dirty="0">
                <a:highlight>
                  <a:srgbClr val="FFFF00"/>
                </a:highlight>
              </a:rPr>
              <a:t>Synchronous TDM many slots are wasted</a:t>
            </a:r>
          </a:p>
          <a:p>
            <a:r>
              <a:rPr lang="en-US" altLang="en-US" dirty="0"/>
              <a:t>Statistical TDM allocates time slots </a:t>
            </a:r>
            <a:r>
              <a:rPr lang="en-US" altLang="en-US" dirty="0">
                <a:highlight>
                  <a:srgbClr val="FFFF00"/>
                </a:highlight>
              </a:rPr>
              <a:t>dynamically </a:t>
            </a:r>
            <a:r>
              <a:rPr lang="en-US" altLang="en-US" dirty="0"/>
              <a:t>based on demand</a:t>
            </a:r>
          </a:p>
          <a:p>
            <a:r>
              <a:rPr lang="en-US" altLang="en-US" dirty="0"/>
              <a:t>Multiplexer scans input lines and collects data until frame full</a:t>
            </a:r>
          </a:p>
          <a:p>
            <a:r>
              <a:rPr lang="en-US" altLang="en-US" dirty="0"/>
              <a:t>Data rate on line lower than aggregate rates of input lines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781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997" y="1825625"/>
            <a:ext cx="6434006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076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Advantages of TDM</a:t>
            </a:r>
          </a:p>
          <a:p>
            <a:pPr marL="457200" lvl="1" indent="0">
              <a:buNone/>
            </a:pPr>
            <a:r>
              <a:rPr lang="en-IN" dirty="0"/>
              <a:t>1. It uses a single link</a:t>
            </a:r>
          </a:p>
          <a:p>
            <a:pPr marL="457200" lvl="1" indent="0">
              <a:buNone/>
            </a:pPr>
            <a:r>
              <a:rPr lang="en-IN" dirty="0"/>
              <a:t>2. It does not require precise carrier matching at both end of the links.</a:t>
            </a:r>
          </a:p>
          <a:p>
            <a:pPr marL="457200" lvl="1" indent="0">
              <a:buNone/>
            </a:pPr>
            <a:r>
              <a:rPr lang="en-IN" dirty="0"/>
              <a:t>3. Use of the channel capacity is high.</a:t>
            </a:r>
          </a:p>
          <a:p>
            <a:pPr marL="457200" lvl="1" indent="0">
              <a:buNone/>
            </a:pPr>
            <a:r>
              <a:rPr lang="en-IN" dirty="0"/>
              <a:t>4. Each to expand the number of users on a system at a low cost.</a:t>
            </a:r>
          </a:p>
          <a:p>
            <a:pPr marL="457200" lvl="1" indent="0">
              <a:buNone/>
            </a:pPr>
            <a:r>
              <a:rPr lang="en-IN" dirty="0"/>
              <a:t>5. There is no need to include identification of the traffic stream on each packet.</a:t>
            </a:r>
          </a:p>
          <a:p>
            <a:pPr marL="0" indent="0">
              <a:buNone/>
            </a:pPr>
            <a:r>
              <a:rPr lang="en-IN" dirty="0"/>
              <a:t>Disadvantages of TDM</a:t>
            </a:r>
          </a:p>
          <a:p>
            <a:pPr marL="457200" lvl="1" indent="0">
              <a:buNone/>
            </a:pPr>
            <a:r>
              <a:rPr lang="en-IN" dirty="0"/>
              <a:t>1. The sensitivity to other user is very high and causes problems</a:t>
            </a:r>
          </a:p>
          <a:p>
            <a:pPr marL="457200" lvl="1" indent="0">
              <a:buNone/>
            </a:pPr>
            <a:r>
              <a:rPr lang="en-IN" dirty="0"/>
              <a:t>2. Initial cost is high</a:t>
            </a:r>
          </a:p>
          <a:p>
            <a:pPr marL="457200" lvl="1" indent="0">
              <a:buNone/>
            </a:pPr>
            <a:r>
              <a:rPr lang="en-IN" dirty="0"/>
              <a:t>3. Technical complexity is more</a:t>
            </a:r>
          </a:p>
        </p:txBody>
      </p:sp>
    </p:spTree>
    <p:extLst>
      <p:ext uri="{BB962C8B-B14F-4D97-AF65-F5344CB8AC3E}">
        <p14:creationId xmlns:p14="http://schemas.microsoft.com/office/powerpoint/2010/main" val="2113530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SWITCHING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943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Switching Networks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 collection of nodes and connections is a communications network</a:t>
            </a:r>
          </a:p>
          <a:p>
            <a:r>
              <a:rPr lang="en-US" altLang="en-US" dirty="0"/>
              <a:t>Long distance transmission is typically done over a network of switched nodes</a:t>
            </a:r>
          </a:p>
          <a:p>
            <a:r>
              <a:rPr lang="en-US" altLang="en-US" dirty="0"/>
              <a:t>Data routed by being switched from node to node</a:t>
            </a:r>
          </a:p>
          <a:p>
            <a:r>
              <a:rPr lang="en-US" altLang="en-US" dirty="0"/>
              <a:t>Nodes not concerned with content of data</a:t>
            </a:r>
          </a:p>
          <a:p>
            <a:r>
              <a:rPr lang="en-US" altLang="en-US" dirty="0"/>
              <a:t>End devices are stations</a:t>
            </a:r>
          </a:p>
          <a:p>
            <a:pPr lvl="1"/>
            <a:r>
              <a:rPr lang="en-US" altLang="en-US" dirty="0"/>
              <a:t>Computer, terminal, phone, etc.</a:t>
            </a:r>
          </a:p>
        </p:txBody>
      </p:sp>
    </p:spTree>
    <p:extLst>
      <p:ext uri="{BB962C8B-B14F-4D97-AF65-F5344CB8AC3E}">
        <p14:creationId xmlns:p14="http://schemas.microsoft.com/office/powerpoint/2010/main" val="374002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Nodes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Nodes may connect to other nodes only, or to stations and other nodes</a:t>
            </a:r>
          </a:p>
          <a:p>
            <a:r>
              <a:rPr lang="en-US" altLang="en-US" dirty="0"/>
              <a:t>Node to node links usually multiplexed</a:t>
            </a:r>
          </a:p>
          <a:p>
            <a:r>
              <a:rPr lang="en-US" altLang="en-US" dirty="0"/>
              <a:t>Network is usually partially connected</a:t>
            </a:r>
          </a:p>
          <a:p>
            <a:pPr lvl="1"/>
            <a:r>
              <a:rPr lang="en-US" altLang="en-US" sz="2800" dirty="0"/>
              <a:t>Some redundant connections are desirable for reliability</a:t>
            </a:r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65773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Switched Network</a:t>
            </a:r>
          </a:p>
        </p:txBody>
      </p:sp>
      <p:pic>
        <p:nvPicPr>
          <p:cNvPr id="2263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5"/>
          <a:stretch>
            <a:fillRect/>
          </a:stretch>
        </p:blipFill>
        <p:spPr bwMode="auto">
          <a:xfrm>
            <a:off x="2667000" y="1371600"/>
            <a:ext cx="7010400" cy="546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024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Conceptually multiplexing  is  very  similar  to medium access  control. </a:t>
            </a:r>
          </a:p>
          <a:p>
            <a:r>
              <a:rPr lang="en-IN" dirty="0"/>
              <a:t>The main difference  is  with  medium  access  control,  users  accessing  the  channel  are geographically separate, so coordination and contention arise. </a:t>
            </a:r>
          </a:p>
          <a:p>
            <a:r>
              <a:rPr lang="en-IN" dirty="0"/>
              <a:t>With multiplexing the  channel  sharing  is done at  one  location, namely  in a  switch,  so  contention and  coordination are not as difficult.  </a:t>
            </a:r>
          </a:p>
          <a:p>
            <a:r>
              <a:rPr lang="en-IN" dirty="0"/>
              <a:t>As with medium  access  control, multiplexing  techniques  can be divided into  static  and  dynamic  approaches  (usually  called  statistical  multiplexing). </a:t>
            </a:r>
          </a:p>
          <a:p>
            <a:r>
              <a:rPr lang="en-IN" dirty="0"/>
              <a:t>With static approaches each user is allocated a sub-channel, i.e. a fixed portion of the channel, while with dynamic approaches the allocation varies according to demand. </a:t>
            </a:r>
          </a:p>
        </p:txBody>
      </p:sp>
    </p:spTree>
    <p:extLst>
      <p:ext uri="{BB962C8B-B14F-4D97-AF65-F5344CB8AC3E}">
        <p14:creationId xmlns:p14="http://schemas.microsoft.com/office/powerpoint/2010/main" val="2207090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SWITCHING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traffic is switched from input to output ports at nodes.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passage of a message from a source to a destination involves many decisions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When a message reaches a connecting device, a decision needs to be made to select one of the output ports through which the packet needs to be send out.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other words, the connecting device acts as a switch that connects one port to another port.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459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 of 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Circuit  switching  and packet switching. </a:t>
            </a:r>
          </a:p>
          <a:p>
            <a:endParaRPr lang="en-IN" dirty="0"/>
          </a:p>
          <a:p>
            <a:r>
              <a:rPr lang="en-IN" dirty="0"/>
              <a:t>Circuit switching is used with static multiplexing techniques, </a:t>
            </a:r>
          </a:p>
          <a:p>
            <a:pPr marL="0" indent="0">
              <a:buNone/>
            </a:pPr>
            <a:r>
              <a:rPr lang="en-IN" dirty="0"/>
              <a:t>while packet switching is used primarily with statistical multiplexing. </a:t>
            </a:r>
          </a:p>
        </p:txBody>
      </p:sp>
    </p:spTree>
    <p:extLst>
      <p:ext uri="{BB962C8B-B14F-4D97-AF65-F5344CB8AC3E}">
        <p14:creationId xmlns:p14="http://schemas.microsoft.com/office/powerpoint/2010/main" val="3775501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Circuit Switching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 circuit switching, the whole message is sent from the source to the destination without being divided into packets.</a:t>
            </a:r>
          </a:p>
          <a:p>
            <a:r>
              <a:rPr lang="en-US" altLang="en-US" dirty="0"/>
              <a:t>Dedicated communication path between two stations</a:t>
            </a:r>
          </a:p>
          <a:p>
            <a:r>
              <a:rPr lang="en-US" altLang="en-US" dirty="0"/>
              <a:t>Three phases</a:t>
            </a:r>
          </a:p>
          <a:p>
            <a:pPr lvl="1"/>
            <a:r>
              <a:rPr lang="en-US" altLang="en-US" dirty="0"/>
              <a:t>Establish</a:t>
            </a:r>
          </a:p>
          <a:p>
            <a:pPr lvl="1"/>
            <a:r>
              <a:rPr lang="en-US" altLang="en-US" dirty="0"/>
              <a:t>Transfer</a:t>
            </a:r>
          </a:p>
          <a:p>
            <a:pPr lvl="1"/>
            <a:r>
              <a:rPr lang="en-US" altLang="en-US" dirty="0"/>
              <a:t>Disconnect</a:t>
            </a:r>
          </a:p>
          <a:p>
            <a:r>
              <a:rPr lang="en-US" altLang="en-US" dirty="0"/>
              <a:t>Must have switching capacity and channel capacity to establish connection</a:t>
            </a:r>
          </a:p>
          <a:p>
            <a:r>
              <a:rPr lang="en-US" altLang="en-US" dirty="0"/>
              <a:t>Must have intelligence to work out routing</a:t>
            </a:r>
          </a:p>
        </p:txBody>
      </p:sp>
    </p:spTree>
    <p:extLst>
      <p:ext uri="{BB962C8B-B14F-4D97-AF65-F5344CB8AC3E}">
        <p14:creationId xmlns:p14="http://schemas.microsoft.com/office/powerpoint/2010/main" val="1515556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Lec 2: Internet Connectivity: Packet Switching - ppt video online downloa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072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Circuit Switching - Issues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Circuit switching is inefficient (designed for voice)</a:t>
            </a:r>
          </a:p>
          <a:p>
            <a:pPr lvl="1"/>
            <a:r>
              <a:rPr lang="en-US" altLang="en-US" dirty="0"/>
              <a:t>Resources dedicated to a particular call</a:t>
            </a:r>
          </a:p>
          <a:p>
            <a:pPr lvl="1"/>
            <a:r>
              <a:rPr lang="en-US" altLang="en-US" dirty="0"/>
              <a:t>Much of the time a data connection is idle</a:t>
            </a:r>
          </a:p>
          <a:p>
            <a:pPr lvl="1"/>
            <a:r>
              <a:rPr lang="en-US" altLang="en-US" dirty="0"/>
              <a:t>Data rate is fixed</a:t>
            </a:r>
          </a:p>
          <a:p>
            <a:pPr lvl="2"/>
            <a:r>
              <a:rPr lang="en-US" altLang="en-US" dirty="0"/>
              <a:t>Both ends must operate at the same rate</a:t>
            </a:r>
          </a:p>
          <a:p>
            <a:r>
              <a:rPr lang="en-US" altLang="en-US" dirty="0"/>
              <a:t>Set up (connection) takes time</a:t>
            </a:r>
          </a:p>
          <a:p>
            <a:r>
              <a:rPr lang="en-US" altLang="en-US" dirty="0"/>
              <a:t>Once connected, transfer is transparent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90443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Switching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724" y="2682081"/>
            <a:ext cx="4317076" cy="3161766"/>
          </a:xfrm>
        </p:spPr>
      </p:pic>
    </p:spTree>
    <p:extLst>
      <p:ext uri="{BB962C8B-B14F-4D97-AF65-F5344CB8AC3E}">
        <p14:creationId xmlns:p14="http://schemas.microsoft.com/office/powerpoint/2010/main" val="370770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Packet Switching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cs typeface="Times New Roman" pitchFamily="18" charset="0"/>
              </a:rPr>
              <a:t>To improve the efficiency of transferring information over a shared communication line, messages are divided into fixed-sized, numbered </a:t>
            </a:r>
            <a:r>
              <a:rPr lang="en-US" sz="2600" b="1" dirty="0">
                <a:cs typeface="Times New Roman" pitchFamily="18" charset="0"/>
              </a:rPr>
              <a:t>packets</a:t>
            </a:r>
            <a:endParaRPr lang="en-US" sz="2600" dirty="0">
              <a:cs typeface="Times New Roman" pitchFamily="18" charset="0"/>
            </a:endParaRPr>
          </a:p>
          <a:p>
            <a:r>
              <a:rPr lang="en-US" sz="2600" dirty="0">
                <a:cs typeface="Times New Roman" pitchFamily="18" charset="0"/>
              </a:rPr>
              <a:t>Network devices called routers are used to direct packets between networks.</a:t>
            </a:r>
          </a:p>
          <a:p>
            <a:pPr marL="0" indent="0">
              <a:buNone/>
            </a:pPr>
            <a:r>
              <a:rPr lang="en-US" altLang="en-US" sz="2600" dirty="0"/>
              <a:t>Basic Operation</a:t>
            </a:r>
          </a:p>
          <a:p>
            <a:r>
              <a:rPr lang="en-US" altLang="en-US" sz="2600" dirty="0"/>
              <a:t>Data transmitted in small packets</a:t>
            </a:r>
          </a:p>
          <a:p>
            <a:pPr lvl="1"/>
            <a:r>
              <a:rPr lang="en-US" altLang="en-US" sz="2600" dirty="0"/>
              <a:t>Typically 1000 octets</a:t>
            </a:r>
          </a:p>
          <a:p>
            <a:pPr lvl="1"/>
            <a:r>
              <a:rPr lang="en-US" altLang="en-US" sz="2600" dirty="0"/>
              <a:t>Longer messages split into series of packets</a:t>
            </a:r>
          </a:p>
          <a:p>
            <a:pPr lvl="1"/>
            <a:r>
              <a:rPr lang="en-US" altLang="en-US" sz="2600" dirty="0"/>
              <a:t>Each packet contains a portion of user data plus some control info</a:t>
            </a:r>
          </a:p>
          <a:p>
            <a:r>
              <a:rPr lang="en-US" altLang="en-US" sz="2600" dirty="0"/>
              <a:t>Control info</a:t>
            </a:r>
          </a:p>
          <a:p>
            <a:pPr lvl="1"/>
            <a:r>
              <a:rPr lang="en-US" altLang="en-US" sz="2600" dirty="0"/>
              <a:t>Routing (addressing) info</a:t>
            </a:r>
          </a:p>
          <a:p>
            <a:r>
              <a:rPr lang="en-US" altLang="en-US" sz="2600" dirty="0"/>
              <a:t>Packets are received, stored briefly (buffered) and passed on to the next node</a:t>
            </a:r>
          </a:p>
          <a:p>
            <a:pPr lvl="1"/>
            <a:r>
              <a:rPr lang="en-US" altLang="en-US" sz="2600" dirty="0"/>
              <a:t>Store and forward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505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Use of Packets</a:t>
            </a:r>
          </a:p>
        </p:txBody>
      </p:sp>
      <p:pic>
        <p:nvPicPr>
          <p:cNvPr id="261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70"/>
          <a:stretch>
            <a:fillRect/>
          </a:stretch>
        </p:blipFill>
        <p:spPr bwMode="auto">
          <a:xfrm>
            <a:off x="1981200" y="2147888"/>
            <a:ext cx="8077200" cy="280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011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Lec 2 Internet Connectivity Packet Switching ECE 565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7286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c15f04"/>
          <p:cNvPicPr preferRelativeResize="0"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6732" y="2266228"/>
            <a:ext cx="7315200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Packet Switching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1609126"/>
            <a:ext cx="40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Arial" charset="0"/>
              </a:rPr>
              <a:t>Messages sent by packet switching</a:t>
            </a:r>
          </a:p>
        </p:txBody>
      </p:sp>
    </p:spTree>
    <p:extLst>
      <p:ext uri="{BB962C8B-B14F-4D97-AF65-F5344CB8AC3E}">
        <p14:creationId xmlns:p14="http://schemas.microsoft.com/office/powerpoint/2010/main" val="349636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" panose="02020603050405020304" pitchFamily="18" charset="0"/>
              </a:rPr>
              <a:t>MULTIPLEXING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utilization is the wise use of available bandwidth to achieve specific goals.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can be achieved by multiplexing; i.e., sharing of the bandwidth between multiple users.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the bandwidth of a medium linking two devices is greater than the bandwidth needs of the devices, the link can be shared. </a:t>
            </a: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Multiplexing is the set of techniques that allows the (simultaneous) transmission of multiple signals across a single data link.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4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SzPct val="117000"/>
            </a:pPr>
            <a:r>
              <a:rPr lang="en-US" altLang="en-US" dirty="0">
                <a:latin typeface="Times New Roman" panose="02020603050405020304" pitchFamily="18" charset="0"/>
              </a:rPr>
              <a:t>Frequency-Division Multiplexing</a:t>
            </a:r>
          </a:p>
          <a:p>
            <a:pPr>
              <a:buClr>
                <a:schemeClr val="tx1"/>
              </a:buClr>
              <a:buSzPct val="117000"/>
            </a:pPr>
            <a:endParaRPr lang="fr-FR" altLang="en-US" dirty="0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17000"/>
            </a:pPr>
            <a:r>
              <a:rPr lang="fr-FR" altLang="en-US" dirty="0">
                <a:latin typeface="Times New Roman" panose="02020603050405020304" pitchFamily="18" charset="0"/>
              </a:rPr>
              <a:t>Wavelength-Division Multiplexing</a:t>
            </a:r>
          </a:p>
          <a:p>
            <a:pPr marL="0" indent="0">
              <a:buClr>
                <a:schemeClr val="tx1"/>
              </a:buClr>
              <a:buSzPct val="117000"/>
              <a:buNone/>
            </a:pPr>
            <a:endParaRPr lang="fr-FR" altLang="en-US" dirty="0">
              <a:latin typeface="Times New Roman" panose="02020603050405020304" pitchFamily="18" charset="0"/>
            </a:endParaRPr>
          </a:p>
          <a:p>
            <a:pPr>
              <a:buClr>
                <a:schemeClr val="tx1"/>
              </a:buClr>
              <a:buSzPct val="117000"/>
            </a:pPr>
            <a:r>
              <a:rPr lang="fr-FR" altLang="en-US" dirty="0">
                <a:latin typeface="Times New Roman" panose="02020603050405020304" pitchFamily="18" charset="0"/>
              </a:rPr>
              <a:t>Time-Division Multiplexing</a:t>
            </a:r>
          </a:p>
          <a:p>
            <a:pPr marL="0" indent="0">
              <a:buClr>
                <a:schemeClr val="tx1"/>
              </a:buClr>
              <a:buSzPct val="117000"/>
              <a:buNone/>
            </a:pPr>
            <a:endParaRPr lang="fr-FR" altLang="en-US" dirty="0">
              <a:latin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SzPct val="117000"/>
            </a:pPr>
            <a:r>
              <a:rPr lang="fr-FR" altLang="en-US" dirty="0">
                <a:latin typeface="Times New Roman" panose="02020603050405020304" pitchFamily="18" charset="0"/>
              </a:rPr>
              <a:t>Synchronous Time-Division Multiplexing</a:t>
            </a:r>
          </a:p>
          <a:p>
            <a:pPr marL="457200" lvl="1" indent="0">
              <a:buClr>
                <a:schemeClr val="tx1"/>
              </a:buClr>
              <a:buSzPct val="117000"/>
              <a:buNone/>
            </a:pPr>
            <a:endParaRPr lang="fr-FR" altLang="en-US" dirty="0">
              <a:latin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  <a:buSzPct val="117000"/>
            </a:pPr>
            <a:r>
              <a:rPr lang="en-US" altLang="en-US" dirty="0">
                <a:latin typeface="Times New Roman" panose="02020603050405020304" pitchFamily="18" charset="0"/>
              </a:rPr>
              <a:t>Statistical Time-Division Multiplexing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Dividing a link into channels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1918"/>
            <a:ext cx="10515600" cy="2558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70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Categories of multiplexing</a:t>
            </a:r>
            <a:endParaRPr lang="en-US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8806"/>
            <a:ext cx="10515600" cy="3044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898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</a:rPr>
              <a:t>Frequency-division multiplexing (FDM)</a:t>
            </a:r>
            <a:endParaRPr lang="en-US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1024"/>
            <a:ext cx="10515600" cy="2700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134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frequency spectrum of a link  is  divided up  into  disjoint bands and a  separate band  is assigned  to  each session. </a:t>
            </a:r>
            <a:endParaRPr lang="en-US" altLang="en-US" dirty="0"/>
          </a:p>
          <a:p>
            <a:r>
              <a:rPr lang="en-US" altLang="en-US" dirty="0"/>
              <a:t>Useful bandwidth of medium exceeds required bandwidth of channel</a:t>
            </a:r>
          </a:p>
          <a:p>
            <a:r>
              <a:rPr lang="en-US" altLang="en-US" dirty="0"/>
              <a:t>Each signal is modulated to a different carrier frequency</a:t>
            </a:r>
          </a:p>
          <a:p>
            <a:r>
              <a:rPr lang="en-US" altLang="en-US" dirty="0"/>
              <a:t>Carrier frequencies are separated so signals do not overlap (guard bands)</a:t>
            </a:r>
          </a:p>
          <a:p>
            <a:pPr marL="0" indent="0">
              <a:buNone/>
            </a:pPr>
            <a:r>
              <a:rPr lang="en-US" altLang="en-US" dirty="0"/>
              <a:t>	e.g. broadcast radio</a:t>
            </a:r>
          </a:p>
          <a:p>
            <a:r>
              <a:rPr lang="en-US" altLang="en-US" dirty="0"/>
              <a:t>Channel allocated even if no data</a:t>
            </a:r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8372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1314</Words>
  <Application>Microsoft Office PowerPoint</Application>
  <PresentationFormat>Widescreen</PresentationFormat>
  <Paragraphs>145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Times</vt:lpstr>
      <vt:lpstr>Times New Roman</vt:lpstr>
      <vt:lpstr>Office Theme</vt:lpstr>
      <vt:lpstr>Multiplexing and Switching</vt:lpstr>
      <vt:lpstr>PowerPoint Presentation</vt:lpstr>
      <vt:lpstr>PowerPoint Presentation</vt:lpstr>
      <vt:lpstr>MULTIPLEXING</vt:lpstr>
      <vt:lpstr>Types of Multiplexing</vt:lpstr>
      <vt:lpstr>Dividing a link into channels</vt:lpstr>
      <vt:lpstr>Categories of multiplexing</vt:lpstr>
      <vt:lpstr>Frequency-division multiplexing (FDM)</vt:lpstr>
      <vt:lpstr>PowerPoint Presentation</vt:lpstr>
      <vt:lpstr>FDM process</vt:lpstr>
      <vt:lpstr>FM</vt:lpstr>
      <vt:lpstr>FDM demultiplexing example</vt:lpstr>
      <vt:lpstr>PowerPoint Presentation</vt:lpstr>
      <vt:lpstr>Wavelength-division multiplexing (WDM)</vt:lpstr>
      <vt:lpstr>Wavelength-division multiplexing (WDM)</vt:lpstr>
      <vt:lpstr>PowerPoint Presentation</vt:lpstr>
      <vt:lpstr>Time Division Multiplexing (TDM)</vt:lpstr>
      <vt:lpstr>PowerPoint Presentation</vt:lpstr>
      <vt:lpstr>Synchronous time-division multiplexing</vt:lpstr>
      <vt:lpstr>Synchronous Time Division Multiplexing</vt:lpstr>
      <vt:lpstr>PowerPoint Presentation</vt:lpstr>
      <vt:lpstr>PowerPoint Presentation</vt:lpstr>
      <vt:lpstr>Statistical TDM</vt:lpstr>
      <vt:lpstr>PowerPoint Presentation</vt:lpstr>
      <vt:lpstr>PowerPoint Presentation</vt:lpstr>
      <vt:lpstr>SWITCHING</vt:lpstr>
      <vt:lpstr>Switching Networks</vt:lpstr>
      <vt:lpstr>Nodes</vt:lpstr>
      <vt:lpstr>Simple Switched Network</vt:lpstr>
      <vt:lpstr>SWITCHING</vt:lpstr>
      <vt:lpstr>Types  of  switching</vt:lpstr>
      <vt:lpstr>Circuit Switching</vt:lpstr>
      <vt:lpstr>PowerPoint Presentation</vt:lpstr>
      <vt:lpstr>Circuit Switching - Issues</vt:lpstr>
      <vt:lpstr>Message Switching</vt:lpstr>
      <vt:lpstr>Packet Switching</vt:lpstr>
      <vt:lpstr>Use of Packets</vt:lpstr>
      <vt:lpstr>PowerPoint Presentation</vt:lpstr>
      <vt:lpstr>Packet Switching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Multiplexing and Switching</dc:title>
  <dc:creator>Mary</dc:creator>
  <cp:lastModifiedBy>Ashwanth Kannan</cp:lastModifiedBy>
  <cp:revision>37</cp:revision>
  <dcterms:created xsi:type="dcterms:W3CDTF">2018-07-16T16:57:18Z</dcterms:created>
  <dcterms:modified xsi:type="dcterms:W3CDTF">2023-11-18T03:39:14Z</dcterms:modified>
</cp:coreProperties>
</file>