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9" r:id="rId3"/>
    <p:sldId id="300" r:id="rId4"/>
    <p:sldId id="301" r:id="rId5"/>
    <p:sldId id="302" r:id="rId6"/>
    <p:sldId id="303" r:id="rId7"/>
    <p:sldId id="259" r:id="rId8"/>
    <p:sldId id="262" r:id="rId9"/>
    <p:sldId id="263" r:id="rId10"/>
    <p:sldId id="264" r:id="rId11"/>
    <p:sldId id="265" r:id="rId12"/>
    <p:sldId id="266" r:id="rId13"/>
    <p:sldId id="267" r:id="rId14"/>
    <p:sldId id="268" r:id="rId15"/>
    <p:sldId id="269" r:id="rId16"/>
    <p:sldId id="304" r:id="rId17"/>
    <p:sldId id="310" r:id="rId18"/>
    <p:sldId id="308" r:id="rId19"/>
    <p:sldId id="311" r:id="rId20"/>
    <p:sldId id="305" r:id="rId21"/>
    <p:sldId id="309" r:id="rId22"/>
    <p:sldId id="306" r:id="rId23"/>
    <p:sldId id="31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CA2E80-5334-49AE-9EAE-693BFB3ED210}" type="datetimeFigureOut">
              <a:rPr lang="en-IN" smtClean="0"/>
              <a:t>28-10-2023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83F1B-39A2-4179-A76D-7ACFEC1A9DDF}" type="slidenum">
              <a:rPr lang="en-IN" smtClean="0"/>
              <a:t>‹#›</a:t>
            </a:fld>
            <a:endParaRPr lang="en-IN"/>
          </a:p>
        </p:txBody>
      </p:sp>
    </p:spTree>
    <p:extLst>
      <p:ext uri="{BB962C8B-B14F-4D97-AF65-F5344CB8AC3E}">
        <p14:creationId xmlns:p14="http://schemas.microsoft.com/office/powerpoint/2010/main" val="2707715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C77DB2-AD3B-483B-9AEF-DEEDDCF3D4A7}" type="slidenum">
              <a:rPr lang="en-US" altLang="en-US"/>
              <a:pPr/>
              <a:t>7</a:t>
            </a:fld>
            <a:endParaRPr lang="en-US" altLang="en-US"/>
          </a:p>
        </p:txBody>
      </p:sp>
      <p:sp>
        <p:nvSpPr>
          <p:cNvPr id="8194" name="Rectangle 2"/>
          <p:cNvSpPr>
            <a:spLocks noGrp="1" noRot="1" noChangeAspect="1" noChangeArrowheads="1"/>
          </p:cNvSpPr>
          <p:nvPr>
            <p:ph type="sldImg"/>
          </p:nvPr>
        </p:nvSpPr>
        <p:spPr bwMode="auto">
          <a:xfrm>
            <a:off x="393700" y="692150"/>
            <a:ext cx="6072188" cy="3416300"/>
          </a:xfrm>
          <a:prstGeom prst="rect">
            <a:avLst/>
          </a:prstGeom>
          <a:solidFill>
            <a:srgbClr val="FFFFFF"/>
          </a:solidFill>
          <a:ln>
            <a:solidFill>
              <a:srgbClr val="000000"/>
            </a:solidFill>
            <a:miter lim="800000"/>
            <a:headEnd/>
            <a:tailEnd/>
          </a:ln>
        </p:spPr>
      </p:sp>
      <p:sp>
        <p:nvSpPr>
          <p:cNvPr id="81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1060368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C287CE9-90D8-469B-92AA-47E3F647E071}"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65019-D3E0-4E6A-A993-F75B9E561713}" type="slidenum">
              <a:rPr lang="en-IN" smtClean="0"/>
              <a:t>‹#›</a:t>
            </a:fld>
            <a:endParaRPr lang="en-IN"/>
          </a:p>
        </p:txBody>
      </p:sp>
    </p:spTree>
    <p:extLst>
      <p:ext uri="{BB962C8B-B14F-4D97-AF65-F5344CB8AC3E}">
        <p14:creationId xmlns:p14="http://schemas.microsoft.com/office/powerpoint/2010/main" val="197947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287CE9-90D8-469B-92AA-47E3F647E071}"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65019-D3E0-4E6A-A993-F75B9E561713}" type="slidenum">
              <a:rPr lang="en-IN" smtClean="0"/>
              <a:t>‹#›</a:t>
            </a:fld>
            <a:endParaRPr lang="en-IN"/>
          </a:p>
        </p:txBody>
      </p:sp>
    </p:spTree>
    <p:extLst>
      <p:ext uri="{BB962C8B-B14F-4D97-AF65-F5344CB8AC3E}">
        <p14:creationId xmlns:p14="http://schemas.microsoft.com/office/powerpoint/2010/main" val="3298269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287CE9-90D8-469B-92AA-47E3F647E071}"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65019-D3E0-4E6A-A993-F75B9E561713}" type="slidenum">
              <a:rPr lang="en-IN" smtClean="0"/>
              <a:t>‹#›</a:t>
            </a:fld>
            <a:endParaRPr lang="en-IN"/>
          </a:p>
        </p:txBody>
      </p:sp>
    </p:spTree>
    <p:extLst>
      <p:ext uri="{BB962C8B-B14F-4D97-AF65-F5344CB8AC3E}">
        <p14:creationId xmlns:p14="http://schemas.microsoft.com/office/powerpoint/2010/main" val="3180758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287CE9-90D8-469B-92AA-47E3F647E071}"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65019-D3E0-4E6A-A993-F75B9E561713}" type="slidenum">
              <a:rPr lang="en-IN" smtClean="0"/>
              <a:t>‹#›</a:t>
            </a:fld>
            <a:endParaRPr lang="en-IN"/>
          </a:p>
        </p:txBody>
      </p:sp>
    </p:spTree>
    <p:extLst>
      <p:ext uri="{BB962C8B-B14F-4D97-AF65-F5344CB8AC3E}">
        <p14:creationId xmlns:p14="http://schemas.microsoft.com/office/powerpoint/2010/main" val="139330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287CE9-90D8-469B-92AA-47E3F647E071}" type="datetimeFigureOut">
              <a:rPr lang="en-IN" smtClean="0"/>
              <a:t>28-10-2023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765019-D3E0-4E6A-A993-F75B9E561713}" type="slidenum">
              <a:rPr lang="en-IN" smtClean="0"/>
              <a:t>‹#›</a:t>
            </a:fld>
            <a:endParaRPr lang="en-IN"/>
          </a:p>
        </p:txBody>
      </p:sp>
    </p:spTree>
    <p:extLst>
      <p:ext uri="{BB962C8B-B14F-4D97-AF65-F5344CB8AC3E}">
        <p14:creationId xmlns:p14="http://schemas.microsoft.com/office/powerpoint/2010/main" val="1300080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C287CE9-90D8-469B-92AA-47E3F647E071}"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65019-D3E0-4E6A-A993-F75B9E561713}" type="slidenum">
              <a:rPr lang="en-IN" smtClean="0"/>
              <a:t>‹#›</a:t>
            </a:fld>
            <a:endParaRPr lang="en-IN"/>
          </a:p>
        </p:txBody>
      </p:sp>
    </p:spTree>
    <p:extLst>
      <p:ext uri="{BB962C8B-B14F-4D97-AF65-F5344CB8AC3E}">
        <p14:creationId xmlns:p14="http://schemas.microsoft.com/office/powerpoint/2010/main" val="37155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C287CE9-90D8-469B-92AA-47E3F647E071}" type="datetimeFigureOut">
              <a:rPr lang="en-IN" smtClean="0"/>
              <a:t>28-10-2023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765019-D3E0-4E6A-A993-F75B9E561713}" type="slidenum">
              <a:rPr lang="en-IN" smtClean="0"/>
              <a:t>‹#›</a:t>
            </a:fld>
            <a:endParaRPr lang="en-IN"/>
          </a:p>
        </p:txBody>
      </p:sp>
    </p:spTree>
    <p:extLst>
      <p:ext uri="{BB962C8B-B14F-4D97-AF65-F5344CB8AC3E}">
        <p14:creationId xmlns:p14="http://schemas.microsoft.com/office/powerpoint/2010/main" val="235551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C287CE9-90D8-469B-92AA-47E3F647E071}" type="datetimeFigureOut">
              <a:rPr lang="en-IN" smtClean="0"/>
              <a:t>28-10-2023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765019-D3E0-4E6A-A993-F75B9E561713}" type="slidenum">
              <a:rPr lang="en-IN" smtClean="0"/>
              <a:t>‹#›</a:t>
            </a:fld>
            <a:endParaRPr lang="en-IN"/>
          </a:p>
        </p:txBody>
      </p:sp>
    </p:spTree>
    <p:extLst>
      <p:ext uri="{BB962C8B-B14F-4D97-AF65-F5344CB8AC3E}">
        <p14:creationId xmlns:p14="http://schemas.microsoft.com/office/powerpoint/2010/main" val="2617086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87CE9-90D8-469B-92AA-47E3F647E071}" type="datetimeFigureOut">
              <a:rPr lang="en-IN" smtClean="0"/>
              <a:t>28-10-2023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765019-D3E0-4E6A-A993-F75B9E561713}" type="slidenum">
              <a:rPr lang="en-IN" smtClean="0"/>
              <a:t>‹#›</a:t>
            </a:fld>
            <a:endParaRPr lang="en-IN"/>
          </a:p>
        </p:txBody>
      </p:sp>
    </p:spTree>
    <p:extLst>
      <p:ext uri="{BB962C8B-B14F-4D97-AF65-F5344CB8AC3E}">
        <p14:creationId xmlns:p14="http://schemas.microsoft.com/office/powerpoint/2010/main" val="1041737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287CE9-90D8-469B-92AA-47E3F647E071}"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65019-D3E0-4E6A-A993-F75B9E561713}" type="slidenum">
              <a:rPr lang="en-IN" smtClean="0"/>
              <a:t>‹#›</a:t>
            </a:fld>
            <a:endParaRPr lang="en-IN"/>
          </a:p>
        </p:txBody>
      </p:sp>
    </p:spTree>
    <p:extLst>
      <p:ext uri="{BB962C8B-B14F-4D97-AF65-F5344CB8AC3E}">
        <p14:creationId xmlns:p14="http://schemas.microsoft.com/office/powerpoint/2010/main" val="1813335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287CE9-90D8-469B-92AA-47E3F647E071}" type="datetimeFigureOut">
              <a:rPr lang="en-IN" smtClean="0"/>
              <a:t>28-10-2023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765019-D3E0-4E6A-A993-F75B9E561713}" type="slidenum">
              <a:rPr lang="en-IN" smtClean="0"/>
              <a:t>‹#›</a:t>
            </a:fld>
            <a:endParaRPr lang="en-IN"/>
          </a:p>
        </p:txBody>
      </p:sp>
    </p:spTree>
    <p:extLst>
      <p:ext uri="{BB962C8B-B14F-4D97-AF65-F5344CB8AC3E}">
        <p14:creationId xmlns:p14="http://schemas.microsoft.com/office/powerpoint/2010/main" val="266722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87CE9-90D8-469B-92AA-47E3F647E071}" type="datetimeFigureOut">
              <a:rPr lang="en-IN" smtClean="0"/>
              <a:t>28-10-2023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765019-D3E0-4E6A-A993-F75B9E561713}" type="slidenum">
              <a:rPr lang="en-IN" smtClean="0"/>
              <a:t>‹#›</a:t>
            </a:fld>
            <a:endParaRPr lang="en-IN"/>
          </a:p>
        </p:txBody>
      </p:sp>
    </p:spTree>
    <p:extLst>
      <p:ext uri="{BB962C8B-B14F-4D97-AF65-F5344CB8AC3E}">
        <p14:creationId xmlns:p14="http://schemas.microsoft.com/office/powerpoint/2010/main" val="778630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Data Link Layer</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66749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Placement of DLL</a:t>
            </a:r>
          </a:p>
        </p:txBody>
      </p:sp>
      <p:sp>
        <p:nvSpPr>
          <p:cNvPr id="41987" name="Rectangle 3"/>
          <p:cNvSpPr>
            <a:spLocks noGrp="1" noChangeArrowheads="1"/>
          </p:cNvSpPr>
          <p:nvPr>
            <p:ph type="body" idx="1"/>
          </p:nvPr>
        </p:nvSpPr>
        <p:spPr/>
        <p:txBody>
          <a:bodyPr/>
          <a:lstStyle/>
          <a:p>
            <a:pPr algn="ctr">
              <a:buFontTx/>
              <a:buNone/>
            </a:pPr>
            <a:r>
              <a:rPr lang="en-US" altLang="en-US"/>
              <a:t>Placement of the data link protocol.</a:t>
            </a:r>
          </a:p>
        </p:txBody>
      </p:sp>
      <p:pic>
        <p:nvPicPr>
          <p:cNvPr id="41988" name="Picture 4" descr="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588" y="1635126"/>
            <a:ext cx="6888162" cy="344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Types of services provided to the Network Layer</a:t>
            </a:r>
          </a:p>
        </p:txBody>
      </p:sp>
      <p:sp>
        <p:nvSpPr>
          <p:cNvPr id="3075" name="Rectangle 3"/>
          <p:cNvSpPr>
            <a:spLocks noGrp="1" noChangeArrowheads="1"/>
          </p:cNvSpPr>
          <p:nvPr>
            <p:ph idx="1"/>
          </p:nvPr>
        </p:nvSpPr>
        <p:spPr/>
        <p:txBody>
          <a:bodyPr/>
          <a:lstStyle/>
          <a:p>
            <a:endParaRPr lang="en-US" altLang="en-US" dirty="0"/>
          </a:p>
          <a:p>
            <a:r>
              <a:rPr lang="en-US" altLang="en-US" dirty="0"/>
              <a:t>Unacknowledged Connectionless service</a:t>
            </a:r>
          </a:p>
          <a:p>
            <a:endParaRPr lang="en-US" altLang="en-US" dirty="0"/>
          </a:p>
          <a:p>
            <a:r>
              <a:rPr lang="en-US" altLang="en-US" dirty="0"/>
              <a:t>Acknowledged Connectionless service</a:t>
            </a:r>
          </a:p>
          <a:p>
            <a:endParaRPr lang="en-US" altLang="en-US" dirty="0"/>
          </a:p>
          <a:p>
            <a:r>
              <a:rPr lang="en-US" altLang="en-US" dirty="0"/>
              <a:t>Acknowledged Connection-Oriented service</a:t>
            </a:r>
          </a:p>
        </p:txBody>
      </p:sp>
    </p:spTree>
    <p:extLst>
      <p:ext uri="{BB962C8B-B14F-4D97-AF65-F5344CB8AC3E}">
        <p14:creationId xmlns:p14="http://schemas.microsoft.com/office/powerpoint/2010/main" val="938022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Unacknowledged Connectionless service</a:t>
            </a:r>
          </a:p>
        </p:txBody>
      </p:sp>
      <p:sp>
        <p:nvSpPr>
          <p:cNvPr id="4099" name="Rectangle 3"/>
          <p:cNvSpPr>
            <a:spLocks noGrp="1" noChangeArrowheads="1"/>
          </p:cNvSpPr>
          <p:nvPr>
            <p:ph idx="1"/>
          </p:nvPr>
        </p:nvSpPr>
        <p:spPr/>
        <p:txBody>
          <a:bodyPr/>
          <a:lstStyle/>
          <a:p>
            <a:pPr>
              <a:buFont typeface="Wingdings" panose="05000000000000000000" pitchFamily="2" charset="2"/>
              <a:buNone/>
            </a:pPr>
            <a:endParaRPr lang="en-US" altLang="en-US" dirty="0"/>
          </a:p>
          <a:p>
            <a:r>
              <a:rPr lang="en-US" altLang="en-US" dirty="0"/>
              <a:t>Losses are taken care of at higher layers</a:t>
            </a:r>
          </a:p>
          <a:p>
            <a:r>
              <a:rPr lang="en-US" altLang="en-US" dirty="0"/>
              <a:t>Used on reliable medium like </a:t>
            </a:r>
            <a:r>
              <a:rPr lang="en-US" altLang="en-US" dirty="0">
                <a:highlight>
                  <a:srgbClr val="FFFF00"/>
                </a:highlight>
              </a:rPr>
              <a:t>coax cables or optical fiber</a:t>
            </a:r>
            <a:r>
              <a:rPr lang="en-US" altLang="en-US" dirty="0"/>
              <a:t>, where the error rate is low.</a:t>
            </a:r>
          </a:p>
          <a:p>
            <a:r>
              <a:rPr lang="en-US" altLang="en-US" dirty="0"/>
              <a:t>Appropriate for </a:t>
            </a:r>
            <a:r>
              <a:rPr lang="en-US" altLang="en-US" dirty="0">
                <a:highlight>
                  <a:srgbClr val="FFFF00"/>
                </a:highlight>
              </a:rPr>
              <a:t>voice</a:t>
            </a:r>
            <a:r>
              <a:rPr lang="en-US" altLang="en-US" dirty="0"/>
              <a:t>, where </a:t>
            </a:r>
            <a:r>
              <a:rPr lang="en-US" altLang="en-US" dirty="0">
                <a:highlight>
                  <a:srgbClr val="FFFF00"/>
                </a:highlight>
              </a:rPr>
              <a:t>delay is worse </a:t>
            </a:r>
            <a:r>
              <a:rPr lang="en-US" altLang="en-US" dirty="0"/>
              <a:t>than bad data.</a:t>
            </a:r>
          </a:p>
          <a:p>
            <a:endParaRPr lang="en-US" altLang="en-US" dirty="0"/>
          </a:p>
        </p:txBody>
      </p:sp>
    </p:spTree>
    <p:extLst>
      <p:ext uri="{BB962C8B-B14F-4D97-AF65-F5344CB8AC3E}">
        <p14:creationId xmlns:p14="http://schemas.microsoft.com/office/powerpoint/2010/main" val="1883135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Acknowledged Connectionless service</a:t>
            </a:r>
          </a:p>
        </p:txBody>
      </p:sp>
      <p:sp>
        <p:nvSpPr>
          <p:cNvPr id="5123" name="Rectangle 3"/>
          <p:cNvSpPr>
            <a:spLocks noGrp="1" noChangeArrowheads="1"/>
          </p:cNvSpPr>
          <p:nvPr>
            <p:ph idx="1"/>
          </p:nvPr>
        </p:nvSpPr>
        <p:spPr/>
        <p:txBody>
          <a:bodyPr/>
          <a:lstStyle/>
          <a:p>
            <a:pPr>
              <a:lnSpc>
                <a:spcPct val="90000"/>
              </a:lnSpc>
            </a:pPr>
            <a:r>
              <a:rPr lang="en-US" altLang="en-US" dirty="0"/>
              <a:t>Useful on </a:t>
            </a:r>
            <a:r>
              <a:rPr lang="en-US" altLang="en-US" dirty="0">
                <a:highlight>
                  <a:srgbClr val="FFFF00"/>
                </a:highlight>
              </a:rPr>
              <a:t>unreliable medium </a:t>
            </a:r>
            <a:r>
              <a:rPr lang="en-US" altLang="en-US" dirty="0"/>
              <a:t>like wireless.</a:t>
            </a:r>
          </a:p>
          <a:p>
            <a:pPr>
              <a:lnSpc>
                <a:spcPct val="90000"/>
              </a:lnSpc>
            </a:pPr>
            <a:r>
              <a:rPr lang="en-US" altLang="en-US" dirty="0"/>
              <a:t>Acknowledgements add delays.</a:t>
            </a:r>
          </a:p>
          <a:p>
            <a:pPr>
              <a:lnSpc>
                <a:spcPct val="90000"/>
              </a:lnSpc>
            </a:pPr>
            <a:r>
              <a:rPr lang="en-US" altLang="en-US" dirty="0"/>
              <a:t>Adding </a:t>
            </a:r>
            <a:r>
              <a:rPr lang="en-US" altLang="en-US" dirty="0" err="1"/>
              <a:t>ack</a:t>
            </a:r>
            <a:r>
              <a:rPr lang="en-US" altLang="en-US" dirty="0"/>
              <a:t> in the DLL rather than in the NL is just an optimization and not a requirement. Leaving it for the NL is inefficient as a large message (packet) has to be resent in that case in contrast to small frames here.</a:t>
            </a:r>
          </a:p>
          <a:p>
            <a:pPr>
              <a:lnSpc>
                <a:spcPct val="90000"/>
              </a:lnSpc>
            </a:pPr>
            <a:r>
              <a:rPr lang="en-US" altLang="en-US" dirty="0"/>
              <a:t>On reliable channels, like fiber, the overhead associated with the </a:t>
            </a:r>
            <a:r>
              <a:rPr lang="en-US" altLang="en-US" dirty="0" err="1"/>
              <a:t>ack</a:t>
            </a:r>
            <a:r>
              <a:rPr lang="en-US" altLang="en-US" dirty="0"/>
              <a:t> is not justified.</a:t>
            </a:r>
          </a:p>
        </p:txBody>
      </p:sp>
    </p:spTree>
    <p:extLst>
      <p:ext uri="{BB962C8B-B14F-4D97-AF65-F5344CB8AC3E}">
        <p14:creationId xmlns:p14="http://schemas.microsoft.com/office/powerpoint/2010/main" val="117033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Acknowledged Connection-oriented service</a:t>
            </a:r>
          </a:p>
        </p:txBody>
      </p:sp>
      <p:sp>
        <p:nvSpPr>
          <p:cNvPr id="6147" name="Rectangle 3"/>
          <p:cNvSpPr>
            <a:spLocks noGrp="1" noChangeArrowheads="1"/>
          </p:cNvSpPr>
          <p:nvPr>
            <p:ph idx="1"/>
          </p:nvPr>
        </p:nvSpPr>
        <p:spPr/>
        <p:txBody>
          <a:bodyPr/>
          <a:lstStyle/>
          <a:p>
            <a:r>
              <a:rPr lang="en-US" altLang="en-US" dirty="0">
                <a:highlight>
                  <a:srgbClr val="FFFF00"/>
                </a:highlight>
              </a:rPr>
              <a:t>Most reliable, </a:t>
            </a:r>
          </a:p>
          <a:p>
            <a:r>
              <a:rPr lang="en-US" altLang="en-US" dirty="0"/>
              <a:t>Guaranteed service – </a:t>
            </a:r>
          </a:p>
          <a:p>
            <a:pPr lvl="1"/>
            <a:r>
              <a:rPr lang="en-US" altLang="en-US" dirty="0"/>
              <a:t>Each frame sent is indeed received</a:t>
            </a:r>
          </a:p>
          <a:p>
            <a:pPr lvl="1"/>
            <a:r>
              <a:rPr lang="en-US" altLang="en-US" dirty="0"/>
              <a:t>Each frame is received exactly once</a:t>
            </a:r>
          </a:p>
          <a:p>
            <a:pPr lvl="1"/>
            <a:r>
              <a:rPr lang="en-US" altLang="en-US" dirty="0"/>
              <a:t>Frames are received in order</a:t>
            </a:r>
          </a:p>
          <a:p>
            <a:r>
              <a:rPr lang="en-US" altLang="en-US" dirty="0"/>
              <a:t>Special care has to be taken to ensure this in connectionless services</a:t>
            </a:r>
          </a:p>
        </p:txBody>
      </p:sp>
    </p:spTree>
    <p:extLst>
      <p:ext uri="{BB962C8B-B14F-4D97-AF65-F5344CB8AC3E}">
        <p14:creationId xmlns:p14="http://schemas.microsoft.com/office/powerpoint/2010/main" val="2701003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Framing</a:t>
            </a:r>
          </a:p>
        </p:txBody>
      </p:sp>
      <p:sp>
        <p:nvSpPr>
          <p:cNvPr id="7171" name="Rectangle 3"/>
          <p:cNvSpPr>
            <a:spLocks noGrp="1" noChangeArrowheads="1"/>
          </p:cNvSpPr>
          <p:nvPr>
            <p:ph type="body" idx="1"/>
          </p:nvPr>
        </p:nvSpPr>
        <p:spPr/>
        <p:txBody>
          <a:bodyPr/>
          <a:lstStyle/>
          <a:p>
            <a:r>
              <a:rPr lang="en-US" altLang="en-US" dirty="0"/>
              <a:t>Character  Count/ Byte Count</a:t>
            </a:r>
          </a:p>
          <a:p>
            <a:r>
              <a:rPr lang="en-US" altLang="en-US" dirty="0"/>
              <a:t>Flag bytes with byte stuffing</a:t>
            </a:r>
          </a:p>
          <a:p>
            <a:r>
              <a:rPr lang="en-US" altLang="en-US" dirty="0"/>
              <a:t>Flag bytes with bit stuffing</a:t>
            </a:r>
          </a:p>
          <a:p>
            <a:r>
              <a:rPr lang="en-IN" dirty="0"/>
              <a:t>Physical layer coding violations.</a:t>
            </a:r>
            <a:endParaRPr lang="en-US" altLang="en-US" dirty="0"/>
          </a:p>
        </p:txBody>
      </p:sp>
    </p:spTree>
    <p:extLst>
      <p:ext uri="{BB962C8B-B14F-4D97-AF65-F5344CB8AC3E}">
        <p14:creationId xmlns:p14="http://schemas.microsoft.com/office/powerpoint/2010/main" val="639687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r>
              <a:rPr lang="en-US" altLang="en-US" dirty="0"/>
              <a:t>Framing with Character count </a:t>
            </a:r>
          </a:p>
        </p:txBody>
      </p:sp>
      <p:sp>
        <p:nvSpPr>
          <p:cNvPr id="237571" name="Rectangle 3"/>
          <p:cNvSpPr>
            <a:spLocks noGrp="1" noChangeArrowheads="1"/>
          </p:cNvSpPr>
          <p:nvPr>
            <p:ph type="body" idx="1"/>
          </p:nvPr>
        </p:nvSpPr>
        <p:spPr>
          <a:xfrm>
            <a:off x="966651" y="4910139"/>
            <a:ext cx="10032275" cy="873125"/>
          </a:xfrm>
        </p:spPr>
        <p:txBody>
          <a:bodyPr/>
          <a:lstStyle/>
          <a:p>
            <a:pPr marL="0" indent="0" algn="ctr">
              <a:buNone/>
            </a:pPr>
            <a:r>
              <a:rPr lang="en-US" altLang="en-US" dirty="0"/>
              <a:t>A character stream.   </a:t>
            </a:r>
            <a:r>
              <a:rPr lang="en-US" altLang="en-US" dirty="0">
                <a:solidFill>
                  <a:schemeClr val="accent2"/>
                </a:solidFill>
              </a:rPr>
              <a:t>(a)</a:t>
            </a:r>
            <a:r>
              <a:rPr lang="en-US" altLang="en-US" dirty="0"/>
              <a:t> Without errors.   </a:t>
            </a:r>
            <a:r>
              <a:rPr lang="en-US" altLang="en-US" dirty="0">
                <a:solidFill>
                  <a:schemeClr val="accent2"/>
                </a:solidFill>
              </a:rPr>
              <a:t>(b)</a:t>
            </a:r>
            <a:r>
              <a:rPr lang="en-US" altLang="en-US" dirty="0"/>
              <a:t> With one error.</a:t>
            </a:r>
          </a:p>
        </p:txBody>
      </p:sp>
      <p:pic>
        <p:nvPicPr>
          <p:cNvPr id="237572" name="Picture 4" descr="3-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1776549"/>
            <a:ext cx="7048500" cy="2656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63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uses a field in the header to specify the number of bytes in the frame. </a:t>
            </a:r>
          </a:p>
          <a:p>
            <a:r>
              <a:rPr lang="en-IN" dirty="0"/>
              <a:t>When the data link layer at the destination sees the byte count, it knows how many bytes follow and hence where the end of the frame is.</a:t>
            </a:r>
          </a:p>
        </p:txBody>
      </p:sp>
    </p:spTree>
    <p:extLst>
      <p:ext uri="{BB962C8B-B14F-4D97-AF65-F5344CB8AC3E}">
        <p14:creationId xmlns:p14="http://schemas.microsoft.com/office/powerpoint/2010/main" val="4199950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Problem with Framing with CC</a:t>
            </a:r>
          </a:p>
        </p:txBody>
      </p:sp>
      <p:sp>
        <p:nvSpPr>
          <p:cNvPr id="12291" name="Rectangle 3"/>
          <p:cNvSpPr>
            <a:spLocks noGrp="1" noChangeArrowheads="1"/>
          </p:cNvSpPr>
          <p:nvPr>
            <p:ph type="body" idx="1"/>
          </p:nvPr>
        </p:nvSpPr>
        <p:spPr/>
        <p:txBody>
          <a:bodyPr>
            <a:normAutofit/>
          </a:bodyPr>
          <a:lstStyle/>
          <a:p>
            <a:r>
              <a:rPr lang="en-US" altLang="en-US" dirty="0"/>
              <a:t>What if the count is garbled </a:t>
            </a:r>
            <a:r>
              <a:rPr lang="en-IN" dirty="0"/>
              <a:t>by a transmission error</a:t>
            </a:r>
          </a:p>
          <a:p>
            <a:pPr lvl="1"/>
            <a:r>
              <a:rPr lang="en-IN" dirty="0"/>
              <a:t>if the byte count of 5 in the second frame of Fig. 3-3(b) becomes a 7 due to a single bit flip, the destination will get out of synchronization. It will then be unable to locate the correct start of the next frame.</a:t>
            </a:r>
            <a:endParaRPr lang="en-US" altLang="en-US" dirty="0"/>
          </a:p>
          <a:p>
            <a:pPr>
              <a:lnSpc>
                <a:spcPct val="90000"/>
              </a:lnSpc>
            </a:pPr>
            <a:r>
              <a:rPr lang="en-US" altLang="en-US" dirty="0"/>
              <a:t>Even if with checksum, the receiver knows that the frame is bad there is no way to tell where the next frame starts.</a:t>
            </a:r>
          </a:p>
          <a:p>
            <a:pPr>
              <a:lnSpc>
                <a:spcPct val="90000"/>
              </a:lnSpc>
            </a:pPr>
            <a:r>
              <a:rPr lang="en-US" altLang="en-US" dirty="0"/>
              <a:t>Asking for retransmission doesn’t help either because the start of the retransmitted frame is not known</a:t>
            </a:r>
          </a:p>
          <a:p>
            <a:pPr>
              <a:lnSpc>
                <a:spcPct val="90000"/>
              </a:lnSpc>
            </a:pPr>
            <a:r>
              <a:rPr lang="en-US" altLang="en-US" dirty="0"/>
              <a:t>No longer used</a:t>
            </a:r>
          </a:p>
        </p:txBody>
      </p:sp>
    </p:spTree>
    <p:extLst>
      <p:ext uri="{BB962C8B-B14F-4D97-AF65-F5344CB8AC3E}">
        <p14:creationId xmlns:p14="http://schemas.microsoft.com/office/powerpoint/2010/main" val="3114827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Framing with byte stuffing</a:t>
            </a:r>
            <a:endParaRPr lang="en-IN" dirty="0"/>
          </a:p>
        </p:txBody>
      </p:sp>
      <p:sp>
        <p:nvSpPr>
          <p:cNvPr id="3" name="Content Placeholder 2"/>
          <p:cNvSpPr>
            <a:spLocks noGrp="1"/>
          </p:cNvSpPr>
          <p:nvPr>
            <p:ph idx="1"/>
          </p:nvPr>
        </p:nvSpPr>
        <p:spPr/>
        <p:txBody>
          <a:bodyPr/>
          <a:lstStyle/>
          <a:p>
            <a:r>
              <a:rPr lang="en-IN" dirty="0"/>
              <a:t>Gets around the problem of resynchronization after an error by having each frame start and end with special bytes.</a:t>
            </a:r>
          </a:p>
          <a:p>
            <a:r>
              <a:rPr lang="en-IN" dirty="0"/>
              <a:t>The same byte, called a </a:t>
            </a:r>
            <a:r>
              <a:rPr lang="en-IN" b="1" dirty="0">
                <a:highlight>
                  <a:srgbClr val="FFFF00"/>
                </a:highlight>
              </a:rPr>
              <a:t>flag byte</a:t>
            </a:r>
            <a:r>
              <a:rPr lang="en-IN" dirty="0"/>
              <a:t>, is used </a:t>
            </a:r>
            <a:r>
              <a:rPr lang="en-IN" dirty="0">
                <a:highlight>
                  <a:srgbClr val="FFFF00"/>
                </a:highlight>
              </a:rPr>
              <a:t>as both the starting and ending delimiter.</a:t>
            </a:r>
          </a:p>
          <a:p>
            <a:r>
              <a:rPr lang="en-IN" dirty="0"/>
              <a:t>Two consecutive flag bytes indicate the end of one frame and the start of the next. Thus, if the receiver ever loses synchronization it can just search for two flag bytes to find the end of the current frame and the start of the next frame.</a:t>
            </a:r>
          </a:p>
        </p:txBody>
      </p:sp>
    </p:spTree>
    <p:extLst>
      <p:ext uri="{BB962C8B-B14F-4D97-AF65-F5344CB8AC3E}">
        <p14:creationId xmlns:p14="http://schemas.microsoft.com/office/powerpoint/2010/main" val="3950916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Data Link Layer</a:t>
            </a:r>
            <a:endParaRPr lang="en-IN" dirty="0"/>
          </a:p>
        </p:txBody>
      </p:sp>
      <p:sp>
        <p:nvSpPr>
          <p:cNvPr id="3" name="Content Placeholder 2"/>
          <p:cNvSpPr>
            <a:spLocks noGrp="1"/>
          </p:cNvSpPr>
          <p:nvPr>
            <p:ph idx="1"/>
          </p:nvPr>
        </p:nvSpPr>
        <p:spPr/>
        <p:txBody>
          <a:bodyPr/>
          <a:lstStyle/>
          <a:p>
            <a:r>
              <a:rPr lang="en-IN" dirty="0"/>
              <a:t>The physical layer provides only a raw bit-stream service, the data link layer attempts to make the physical link </a:t>
            </a:r>
            <a:r>
              <a:rPr lang="en-IN" dirty="0">
                <a:highlight>
                  <a:srgbClr val="FFFF00"/>
                </a:highlight>
              </a:rPr>
              <a:t>reliable </a:t>
            </a:r>
            <a:r>
              <a:rPr lang="en-IN" dirty="0"/>
              <a:t>while providing the means to </a:t>
            </a:r>
            <a:r>
              <a:rPr lang="en-IN" dirty="0">
                <a:highlight>
                  <a:srgbClr val="FFFF00"/>
                </a:highlight>
              </a:rPr>
              <a:t>activate, maintain, and deactivate </a:t>
            </a:r>
            <a:r>
              <a:rPr lang="en-IN" dirty="0"/>
              <a:t>the link .</a:t>
            </a:r>
          </a:p>
          <a:p>
            <a:pPr lvl="0"/>
            <a:r>
              <a:rPr lang="en-IN" dirty="0"/>
              <a:t>This layer is responsible for the </a:t>
            </a:r>
            <a:r>
              <a:rPr lang="en-IN" dirty="0">
                <a:highlight>
                  <a:srgbClr val="FFFF00"/>
                </a:highlight>
              </a:rPr>
              <a:t>error-free transfer </a:t>
            </a:r>
            <a:r>
              <a:rPr lang="en-IN" dirty="0"/>
              <a:t>of data frames.</a:t>
            </a:r>
          </a:p>
          <a:p>
            <a:pPr lvl="0"/>
            <a:r>
              <a:rPr lang="en-IN" dirty="0"/>
              <a:t>It defines the format of the data on the network.</a:t>
            </a:r>
          </a:p>
          <a:p>
            <a:pPr lvl="0"/>
            <a:r>
              <a:rPr lang="en-IN" dirty="0"/>
              <a:t>It provides a </a:t>
            </a:r>
            <a:r>
              <a:rPr lang="en-IN" dirty="0">
                <a:highlight>
                  <a:srgbClr val="FFFF00"/>
                </a:highlight>
              </a:rPr>
              <a:t>reliable</a:t>
            </a:r>
            <a:r>
              <a:rPr lang="en-IN" dirty="0"/>
              <a:t> and </a:t>
            </a:r>
            <a:r>
              <a:rPr lang="en-IN" dirty="0">
                <a:highlight>
                  <a:srgbClr val="FFFF00"/>
                </a:highlight>
              </a:rPr>
              <a:t>efficient</a:t>
            </a:r>
            <a:r>
              <a:rPr lang="en-IN" dirty="0"/>
              <a:t> communication between two or more devices.</a:t>
            </a:r>
          </a:p>
          <a:p>
            <a:pPr lvl="0"/>
            <a:r>
              <a:rPr lang="en-IN" dirty="0"/>
              <a:t>It is mainly responsible for the </a:t>
            </a:r>
            <a:r>
              <a:rPr lang="en-IN" dirty="0">
                <a:highlight>
                  <a:srgbClr val="FFFF00"/>
                </a:highlight>
              </a:rPr>
              <a:t>unique identification </a:t>
            </a:r>
            <a:r>
              <a:rPr lang="en-IN" dirty="0"/>
              <a:t>of each device that resides on a local network.</a:t>
            </a:r>
          </a:p>
          <a:p>
            <a:endParaRPr lang="en-IN" dirty="0"/>
          </a:p>
          <a:p>
            <a:endParaRPr lang="en-IN" dirty="0"/>
          </a:p>
        </p:txBody>
      </p:sp>
    </p:spTree>
    <p:extLst>
      <p:ext uri="{BB962C8B-B14F-4D97-AF65-F5344CB8AC3E}">
        <p14:creationId xmlns:p14="http://schemas.microsoft.com/office/powerpoint/2010/main" val="122391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endParaRPr lang="en-US" altLang="en-US" dirty="0"/>
          </a:p>
        </p:txBody>
      </p:sp>
      <p:sp>
        <p:nvSpPr>
          <p:cNvPr id="238595" name="Rectangle 3"/>
          <p:cNvSpPr>
            <a:spLocks noGrp="1" noChangeArrowheads="1"/>
          </p:cNvSpPr>
          <p:nvPr>
            <p:ph type="body" idx="1"/>
          </p:nvPr>
        </p:nvSpPr>
        <p:spPr>
          <a:xfrm>
            <a:off x="1534750" y="5074830"/>
            <a:ext cx="7664450" cy="1466850"/>
          </a:xfrm>
        </p:spPr>
        <p:txBody>
          <a:bodyPr/>
          <a:lstStyle/>
          <a:p>
            <a:pPr marL="0" indent="0">
              <a:buNone/>
            </a:pPr>
            <a:r>
              <a:rPr lang="en-US" altLang="en-US" dirty="0"/>
              <a:t>(a) A frame delimited by flag bytes.</a:t>
            </a:r>
          </a:p>
          <a:p>
            <a:pPr marL="0" indent="0">
              <a:buNone/>
            </a:pPr>
            <a:r>
              <a:rPr lang="en-US" altLang="en-US" dirty="0"/>
              <a:t>(b) Four examples of byte sequences before and after stuffing.</a:t>
            </a:r>
          </a:p>
        </p:txBody>
      </p:sp>
      <p:pic>
        <p:nvPicPr>
          <p:cNvPr id="238596" name="Picture 4" descr="3-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513" y="1203915"/>
            <a:ext cx="5945187" cy="376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963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a:t>Framing with byte stuffing</a:t>
            </a:r>
          </a:p>
        </p:txBody>
      </p:sp>
      <p:sp>
        <p:nvSpPr>
          <p:cNvPr id="13315" name="Rectangle 3"/>
          <p:cNvSpPr>
            <a:spLocks noGrp="1" noChangeArrowheads="1"/>
          </p:cNvSpPr>
          <p:nvPr>
            <p:ph type="body" idx="1"/>
          </p:nvPr>
        </p:nvSpPr>
        <p:spPr/>
        <p:txBody>
          <a:bodyPr/>
          <a:lstStyle/>
          <a:p>
            <a:pPr marL="0" indent="0">
              <a:buNone/>
            </a:pPr>
            <a:r>
              <a:rPr lang="en-US" altLang="en-US" dirty="0"/>
              <a:t>Problem  </a:t>
            </a:r>
          </a:p>
          <a:p>
            <a:r>
              <a:rPr lang="en-US" altLang="en-US" dirty="0">
                <a:highlight>
                  <a:srgbClr val="FFFF00"/>
                </a:highlight>
              </a:rPr>
              <a:t>fixed character size </a:t>
            </a:r>
            <a:r>
              <a:rPr lang="en-US" altLang="en-US" dirty="0"/>
              <a:t>- assumes character size to be 8 bits </a:t>
            </a:r>
          </a:p>
          <a:p>
            <a:r>
              <a:rPr lang="en-US" altLang="en-US" dirty="0"/>
              <a:t>can’t handle heterogeneous environment.</a:t>
            </a:r>
          </a:p>
        </p:txBody>
      </p:sp>
    </p:spTree>
    <p:extLst>
      <p:ext uri="{BB962C8B-B14F-4D97-AF65-F5344CB8AC3E}">
        <p14:creationId xmlns:p14="http://schemas.microsoft.com/office/powerpoint/2010/main" val="1313876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altLang="en-US" dirty="0"/>
              <a:t>Framing with bit stuffing</a:t>
            </a:r>
          </a:p>
        </p:txBody>
      </p:sp>
      <p:sp>
        <p:nvSpPr>
          <p:cNvPr id="239619" name="Rectangle 3"/>
          <p:cNvSpPr>
            <a:spLocks noGrp="1" noChangeArrowheads="1"/>
          </p:cNvSpPr>
          <p:nvPr>
            <p:ph type="body" idx="1"/>
          </p:nvPr>
        </p:nvSpPr>
        <p:spPr>
          <a:xfrm>
            <a:off x="1172619" y="4413977"/>
            <a:ext cx="8629650" cy="1939925"/>
          </a:xfrm>
        </p:spPr>
        <p:txBody>
          <a:bodyPr/>
          <a:lstStyle/>
          <a:p>
            <a:pPr marL="0" indent="0">
              <a:buNone/>
            </a:pPr>
            <a:r>
              <a:rPr lang="en-US" altLang="en-US" sz="2000" dirty="0"/>
              <a:t>Bit stuffing</a:t>
            </a:r>
          </a:p>
          <a:p>
            <a:pPr marL="0" indent="0">
              <a:buNone/>
            </a:pPr>
            <a:r>
              <a:rPr lang="en-US" altLang="en-US" sz="2000" dirty="0"/>
              <a:t>(a) The original data.</a:t>
            </a:r>
          </a:p>
          <a:p>
            <a:pPr marL="0" indent="0">
              <a:buNone/>
            </a:pPr>
            <a:r>
              <a:rPr lang="en-US" altLang="en-US" sz="2000" dirty="0"/>
              <a:t>(b) The data as they appear on the line.</a:t>
            </a:r>
          </a:p>
          <a:p>
            <a:pPr marL="0" indent="0">
              <a:buNone/>
            </a:pPr>
            <a:r>
              <a:rPr lang="en-US" altLang="en-US" sz="2000" dirty="0"/>
              <a:t>(c) The data as they are stored in receiver’s memory after </a:t>
            </a:r>
            <a:r>
              <a:rPr lang="en-US" altLang="en-US" sz="2000" dirty="0" err="1"/>
              <a:t>destuffing</a:t>
            </a:r>
            <a:r>
              <a:rPr lang="en-US" altLang="en-US" sz="2000" dirty="0"/>
              <a:t>.</a:t>
            </a:r>
          </a:p>
        </p:txBody>
      </p:sp>
      <p:pic>
        <p:nvPicPr>
          <p:cNvPr id="239620" name="Picture 4" descr="3-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7225" y="2213565"/>
            <a:ext cx="5267325" cy="204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119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Physical Layer Coding Violations:</a:t>
            </a:r>
            <a:endParaRPr lang="en-IN" dirty="0"/>
          </a:p>
        </p:txBody>
      </p:sp>
      <p:sp>
        <p:nvSpPr>
          <p:cNvPr id="3" name="Content Placeholder 2"/>
          <p:cNvSpPr>
            <a:spLocks noGrp="1"/>
          </p:cNvSpPr>
          <p:nvPr>
            <p:ph idx="1"/>
          </p:nvPr>
        </p:nvSpPr>
        <p:spPr/>
        <p:txBody>
          <a:bodyPr/>
          <a:lstStyle/>
          <a:p>
            <a:r>
              <a:rPr lang="en-IN" dirty="0"/>
              <a:t>The encoding of bits as signals often includes redundancy to help the receiver. This redundancy means that some signals will not occur in regular data.</a:t>
            </a:r>
          </a:p>
          <a:p>
            <a:r>
              <a:rPr lang="en-IN" dirty="0"/>
              <a:t>Reserved signals to indicate the start and end of frames.</a:t>
            </a:r>
          </a:p>
          <a:p>
            <a:pPr marL="381000" indent="-381000"/>
            <a:r>
              <a:rPr lang="en-US" altLang="en-US" dirty="0"/>
              <a:t>Used only when physical medium contains some redundancy</a:t>
            </a:r>
          </a:p>
          <a:p>
            <a:pPr marL="381000" indent="-381000"/>
            <a:r>
              <a:rPr lang="en-US" altLang="en-US" dirty="0"/>
              <a:t>1:  high-low</a:t>
            </a:r>
          </a:p>
          <a:p>
            <a:pPr marL="381000" indent="-381000"/>
            <a:r>
              <a:rPr lang="en-US" altLang="en-US" dirty="0"/>
              <a:t>0:  low-high</a:t>
            </a:r>
          </a:p>
          <a:p>
            <a:pPr marL="381000" indent="-381000"/>
            <a:r>
              <a:rPr lang="en-US" altLang="en-US" dirty="0"/>
              <a:t>high-high and low-low are used for delimiting frames</a:t>
            </a:r>
          </a:p>
          <a:p>
            <a:endParaRPr lang="en-IN" dirty="0"/>
          </a:p>
        </p:txBody>
      </p:sp>
    </p:spTree>
    <p:extLst>
      <p:ext uri="{BB962C8B-B14F-4D97-AF65-F5344CB8AC3E}">
        <p14:creationId xmlns:p14="http://schemas.microsoft.com/office/powerpoint/2010/main" val="3700192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For LANs, the Project 802 standards of the Institute of Electrical and Electronics Engineers (IEEE) separate the data-link layer into two sublayers:</a:t>
            </a:r>
          </a:p>
          <a:p>
            <a:pPr lvl="1"/>
            <a:endParaRPr lang="en-IN" b="1" dirty="0"/>
          </a:p>
          <a:p>
            <a:pPr lvl="1"/>
            <a:r>
              <a:rPr lang="en-IN" b="1" dirty="0">
                <a:highlight>
                  <a:srgbClr val="FFFF00"/>
                </a:highlight>
              </a:rPr>
              <a:t>Logical Link Control Layer</a:t>
            </a:r>
            <a:endParaRPr lang="en-IN" sz="3200" dirty="0">
              <a:highlight>
                <a:srgbClr val="FFFF00"/>
              </a:highlight>
            </a:endParaRPr>
          </a:p>
          <a:p>
            <a:pPr marL="914400" lvl="2" indent="0">
              <a:buNone/>
            </a:pPr>
            <a:endParaRPr lang="en-IN" sz="2800" dirty="0"/>
          </a:p>
          <a:p>
            <a:pPr lvl="1"/>
            <a:r>
              <a:rPr lang="en-IN" b="1" dirty="0">
                <a:highlight>
                  <a:srgbClr val="FFFF00"/>
                </a:highlight>
              </a:rPr>
              <a:t>Media Access Control Layer</a:t>
            </a:r>
            <a:endParaRPr lang="en-IN" sz="3200" dirty="0">
              <a:highlight>
                <a:srgbClr val="FFFF00"/>
              </a:highlight>
            </a:endParaRPr>
          </a:p>
        </p:txBody>
      </p:sp>
      <p:pic>
        <p:nvPicPr>
          <p:cNvPr id="4" name="Picture 3"/>
          <p:cNvPicPr>
            <a:picLocks noChangeAspect="1"/>
          </p:cNvPicPr>
          <p:nvPr/>
        </p:nvPicPr>
        <p:blipFill>
          <a:blip r:embed="rId2"/>
          <a:stretch>
            <a:fillRect/>
          </a:stretch>
        </p:blipFill>
        <p:spPr>
          <a:xfrm>
            <a:off x="6530484" y="3319361"/>
            <a:ext cx="3786996" cy="1561381"/>
          </a:xfrm>
          <a:prstGeom prst="rect">
            <a:avLst/>
          </a:prstGeom>
        </p:spPr>
      </p:pic>
    </p:spTree>
    <p:extLst>
      <p:ext uri="{BB962C8B-B14F-4D97-AF65-F5344CB8AC3E}">
        <p14:creationId xmlns:p14="http://schemas.microsoft.com/office/powerpoint/2010/main" val="3870232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The logical link control (LLC) layer, the upper of the two layers, which is responsible for </a:t>
            </a:r>
            <a:r>
              <a:rPr lang="en-IN" dirty="0">
                <a:highlight>
                  <a:srgbClr val="FFFF00"/>
                </a:highlight>
              </a:rPr>
              <a:t>flow control, error correction, and resequencing functions</a:t>
            </a:r>
            <a:r>
              <a:rPr lang="en-IN" dirty="0"/>
              <a:t> for connection-oriented communication, but which also supports connectionless communication.</a:t>
            </a:r>
          </a:p>
          <a:p>
            <a:r>
              <a:rPr lang="en-IN" dirty="0"/>
              <a:t>It is responsible for transferring the packets to the Network layer of the receiver that is receiving.</a:t>
            </a:r>
            <a:endParaRPr lang="en-IN" sz="3600" dirty="0"/>
          </a:p>
          <a:p>
            <a:r>
              <a:rPr lang="en-IN" dirty="0"/>
              <a:t>It identifies the address of the network layer protocol from the header.</a:t>
            </a:r>
            <a:endParaRPr lang="en-IN" sz="3600" dirty="0"/>
          </a:p>
          <a:p>
            <a:pPr marL="0" indent="0">
              <a:buNone/>
            </a:pPr>
            <a:endParaRPr lang="en-IN" dirty="0"/>
          </a:p>
        </p:txBody>
      </p:sp>
    </p:spTree>
    <p:extLst>
      <p:ext uri="{BB962C8B-B14F-4D97-AF65-F5344CB8AC3E}">
        <p14:creationId xmlns:p14="http://schemas.microsoft.com/office/powerpoint/2010/main" val="152179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media access control (MAC) layer, the lower of the two layers, which is responsible for providing a method for stations to </a:t>
            </a:r>
            <a:r>
              <a:rPr lang="en-IN" dirty="0">
                <a:highlight>
                  <a:srgbClr val="FFFF00"/>
                </a:highlight>
              </a:rPr>
              <a:t>gain access to the medium.</a:t>
            </a:r>
          </a:p>
          <a:p>
            <a:endParaRPr lang="en-IN" dirty="0"/>
          </a:p>
          <a:p>
            <a:r>
              <a:rPr lang="en-IN" dirty="0"/>
              <a:t>A Media access </a:t>
            </a:r>
            <a:r>
              <a:rPr lang="en-IN" dirty="0">
                <a:highlight>
                  <a:srgbClr val="FFFF00"/>
                </a:highlight>
              </a:rPr>
              <a:t>control layer is a link between the Logical Link Control layer and the network's physical layer.</a:t>
            </a:r>
          </a:p>
          <a:p>
            <a:endParaRPr lang="en-IN" dirty="0"/>
          </a:p>
          <a:p>
            <a:r>
              <a:rPr lang="en-IN" dirty="0"/>
              <a:t>It is used for transferring the packets over the network.</a:t>
            </a:r>
            <a:endParaRPr lang="en-IN" sz="2800" dirty="0"/>
          </a:p>
          <a:p>
            <a:endParaRPr lang="en-IN" dirty="0"/>
          </a:p>
          <a:p>
            <a:endParaRPr lang="en-IN" dirty="0"/>
          </a:p>
          <a:p>
            <a:endParaRPr lang="en-IN" dirty="0"/>
          </a:p>
        </p:txBody>
      </p:sp>
    </p:spTree>
    <p:extLst>
      <p:ext uri="{BB962C8B-B14F-4D97-AF65-F5344CB8AC3E}">
        <p14:creationId xmlns:p14="http://schemas.microsoft.com/office/powerpoint/2010/main" val="3251112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a:t>
            </a:r>
          </a:p>
        </p:txBody>
      </p:sp>
      <p:sp>
        <p:nvSpPr>
          <p:cNvPr id="3" name="Content Placeholder 2"/>
          <p:cNvSpPr>
            <a:spLocks noGrp="1"/>
          </p:cNvSpPr>
          <p:nvPr>
            <p:ph idx="1"/>
          </p:nvPr>
        </p:nvSpPr>
        <p:spPr/>
        <p:txBody>
          <a:bodyPr>
            <a:normAutofit/>
          </a:bodyPr>
          <a:lstStyle/>
          <a:p>
            <a:r>
              <a:rPr lang="en-US" altLang="en-US" dirty="0"/>
              <a:t>Provides a </a:t>
            </a:r>
            <a:r>
              <a:rPr lang="en-US" altLang="en-US" i="1" dirty="0"/>
              <a:t>well-defined service interface</a:t>
            </a:r>
            <a:r>
              <a:rPr lang="en-US" altLang="en-US" dirty="0"/>
              <a:t> to the network layer.</a:t>
            </a:r>
          </a:p>
          <a:p>
            <a:r>
              <a:rPr lang="en-US" altLang="en-US" dirty="0"/>
              <a:t>Performs general link layer management.</a:t>
            </a:r>
          </a:p>
          <a:p>
            <a:r>
              <a:rPr lang="en-IN" dirty="0">
                <a:highlight>
                  <a:srgbClr val="FFFF00"/>
                </a:highlight>
              </a:rPr>
              <a:t>Framing - </a:t>
            </a:r>
            <a:r>
              <a:rPr lang="en-US" altLang="en-US" dirty="0">
                <a:highlight>
                  <a:srgbClr val="FFFF00"/>
                </a:highlight>
              </a:rPr>
              <a:t>Determines how the bits of the physical layer are grouped into frames </a:t>
            </a:r>
            <a:endParaRPr lang="en-IN" dirty="0">
              <a:highlight>
                <a:srgbClr val="FFFF00"/>
              </a:highlight>
            </a:endParaRPr>
          </a:p>
          <a:p>
            <a:r>
              <a:rPr lang="en-IN" dirty="0"/>
              <a:t>Physical addressing</a:t>
            </a:r>
          </a:p>
          <a:p>
            <a:r>
              <a:rPr lang="en-IN" dirty="0"/>
              <a:t>Error control - </a:t>
            </a:r>
            <a:r>
              <a:rPr lang="en-US" altLang="en-US" dirty="0"/>
              <a:t>Deals with transmission errors (CRC, ARQ).</a:t>
            </a:r>
          </a:p>
          <a:p>
            <a:r>
              <a:rPr lang="en-IN" dirty="0"/>
              <a:t>Flow control - </a:t>
            </a:r>
            <a:r>
              <a:rPr lang="en-US" altLang="en-US" dirty="0"/>
              <a:t>Regulates the flow of frames.</a:t>
            </a:r>
          </a:p>
          <a:p>
            <a:r>
              <a:rPr lang="en-IN" dirty="0"/>
              <a:t>Access control - Determines which device has control over the link at any given time</a:t>
            </a:r>
          </a:p>
          <a:p>
            <a:endParaRPr lang="en-IN" dirty="0"/>
          </a:p>
        </p:txBody>
      </p:sp>
    </p:spTree>
    <p:extLst>
      <p:ext uri="{BB962C8B-B14F-4D97-AF65-F5344CB8AC3E}">
        <p14:creationId xmlns:p14="http://schemas.microsoft.com/office/powerpoint/2010/main" val="27803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3"/>
          <p:cNvSpPr>
            <a:spLocks noGrp="1"/>
          </p:cNvSpPr>
          <p:nvPr>
            <p:ph type="sldNum" sz="quarter" idx="12"/>
          </p:nvPr>
        </p:nvSpPr>
        <p:spPr/>
        <p:txBody>
          <a:bodyPr/>
          <a:lstStyle/>
          <a:p>
            <a:fld id="{3DA6C4E0-4D30-4104-A7BB-4C43790D0527}" type="slidenum">
              <a:rPr lang="en-US" altLang="en-US"/>
              <a:pPr/>
              <a:t>7</a:t>
            </a:fld>
            <a:endParaRPr lang="en-US" altLang="en-US"/>
          </a:p>
        </p:txBody>
      </p:sp>
      <p:grpSp>
        <p:nvGrpSpPr>
          <p:cNvPr id="7170" name="Group 2"/>
          <p:cNvGrpSpPr>
            <a:grpSpLocks/>
          </p:cNvGrpSpPr>
          <p:nvPr/>
        </p:nvGrpSpPr>
        <p:grpSpPr bwMode="auto">
          <a:xfrm>
            <a:off x="2133600" y="762000"/>
            <a:ext cx="8053388" cy="2241550"/>
            <a:chOff x="373" y="288"/>
            <a:chExt cx="5073" cy="1412"/>
          </a:xfrm>
        </p:grpSpPr>
        <p:sp>
          <p:nvSpPr>
            <p:cNvPr id="7171" name="Rectangle 3"/>
            <p:cNvSpPr>
              <a:spLocks noChangeArrowheads="1"/>
            </p:cNvSpPr>
            <p:nvPr/>
          </p:nvSpPr>
          <p:spPr bwMode="auto">
            <a:xfrm>
              <a:off x="373" y="1081"/>
              <a:ext cx="499" cy="429"/>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2" name="Text Box 4"/>
            <p:cNvSpPr txBox="1">
              <a:spLocks noChangeArrowheads="1"/>
            </p:cNvSpPr>
            <p:nvPr/>
          </p:nvSpPr>
          <p:spPr bwMode="auto">
            <a:xfrm>
              <a:off x="496" y="1190"/>
              <a:ext cx="3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1</a:t>
              </a:r>
            </a:p>
          </p:txBody>
        </p:sp>
        <p:sp>
          <p:nvSpPr>
            <p:cNvPr id="7173" name="Rectangle 5"/>
            <p:cNvSpPr>
              <a:spLocks noChangeArrowheads="1"/>
            </p:cNvSpPr>
            <p:nvPr/>
          </p:nvSpPr>
          <p:spPr bwMode="auto">
            <a:xfrm>
              <a:off x="1513" y="1083"/>
              <a:ext cx="499" cy="429"/>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4" name="Text Box 6"/>
            <p:cNvSpPr txBox="1">
              <a:spLocks noChangeArrowheads="1"/>
            </p:cNvSpPr>
            <p:nvPr/>
          </p:nvSpPr>
          <p:spPr bwMode="auto">
            <a:xfrm>
              <a:off x="1636" y="1192"/>
              <a:ext cx="3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2</a:t>
              </a:r>
            </a:p>
          </p:txBody>
        </p:sp>
        <p:sp>
          <p:nvSpPr>
            <p:cNvPr id="7175" name="Rectangle 7"/>
            <p:cNvSpPr>
              <a:spLocks noChangeArrowheads="1"/>
            </p:cNvSpPr>
            <p:nvPr/>
          </p:nvSpPr>
          <p:spPr bwMode="auto">
            <a:xfrm>
              <a:off x="2653" y="1085"/>
              <a:ext cx="499" cy="429"/>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6" name="Text Box 8"/>
            <p:cNvSpPr txBox="1">
              <a:spLocks noChangeArrowheads="1"/>
            </p:cNvSpPr>
            <p:nvPr/>
          </p:nvSpPr>
          <p:spPr bwMode="auto">
            <a:xfrm>
              <a:off x="2776" y="1194"/>
              <a:ext cx="3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3</a:t>
              </a:r>
            </a:p>
          </p:txBody>
        </p:sp>
        <p:sp>
          <p:nvSpPr>
            <p:cNvPr id="7177" name="Rectangle 9"/>
            <p:cNvSpPr>
              <a:spLocks noChangeArrowheads="1"/>
            </p:cNvSpPr>
            <p:nvPr/>
          </p:nvSpPr>
          <p:spPr bwMode="auto">
            <a:xfrm>
              <a:off x="3793" y="1087"/>
              <a:ext cx="499" cy="429"/>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78" name="Text Box 10"/>
            <p:cNvSpPr txBox="1">
              <a:spLocks noChangeArrowheads="1"/>
            </p:cNvSpPr>
            <p:nvPr/>
          </p:nvSpPr>
          <p:spPr bwMode="auto">
            <a:xfrm>
              <a:off x="3916" y="1196"/>
              <a:ext cx="3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4</a:t>
              </a:r>
            </a:p>
          </p:txBody>
        </p:sp>
        <p:sp>
          <p:nvSpPr>
            <p:cNvPr id="7179" name="Rectangle 11"/>
            <p:cNvSpPr>
              <a:spLocks noChangeArrowheads="1"/>
            </p:cNvSpPr>
            <p:nvPr/>
          </p:nvSpPr>
          <p:spPr bwMode="auto">
            <a:xfrm>
              <a:off x="4933" y="1089"/>
              <a:ext cx="499" cy="429"/>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0" name="Text Box 12"/>
            <p:cNvSpPr txBox="1">
              <a:spLocks noChangeArrowheads="1"/>
            </p:cNvSpPr>
            <p:nvPr/>
          </p:nvSpPr>
          <p:spPr bwMode="auto">
            <a:xfrm>
              <a:off x="5056" y="1198"/>
              <a:ext cx="3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5</a:t>
              </a:r>
            </a:p>
          </p:txBody>
        </p:sp>
        <p:sp>
          <p:nvSpPr>
            <p:cNvPr id="7181" name="Text Box 13"/>
            <p:cNvSpPr txBox="1">
              <a:spLocks noChangeArrowheads="1"/>
            </p:cNvSpPr>
            <p:nvPr/>
          </p:nvSpPr>
          <p:spPr bwMode="auto">
            <a:xfrm>
              <a:off x="960" y="1488"/>
              <a:ext cx="4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Data</a:t>
              </a:r>
            </a:p>
          </p:txBody>
        </p:sp>
        <p:sp>
          <p:nvSpPr>
            <p:cNvPr id="7182" name="Text Box 14"/>
            <p:cNvSpPr txBox="1">
              <a:spLocks noChangeArrowheads="1"/>
            </p:cNvSpPr>
            <p:nvPr/>
          </p:nvSpPr>
          <p:spPr bwMode="auto">
            <a:xfrm>
              <a:off x="2112" y="1488"/>
              <a:ext cx="4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Data</a:t>
              </a:r>
            </a:p>
          </p:txBody>
        </p:sp>
        <p:sp>
          <p:nvSpPr>
            <p:cNvPr id="7183" name="Text Box 15"/>
            <p:cNvSpPr txBox="1">
              <a:spLocks noChangeArrowheads="1"/>
            </p:cNvSpPr>
            <p:nvPr/>
          </p:nvSpPr>
          <p:spPr bwMode="auto">
            <a:xfrm>
              <a:off x="3216" y="1488"/>
              <a:ext cx="4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Data</a:t>
              </a:r>
            </a:p>
          </p:txBody>
        </p:sp>
        <p:sp>
          <p:nvSpPr>
            <p:cNvPr id="7184" name="Line 16"/>
            <p:cNvSpPr>
              <a:spLocks noChangeShapeType="1"/>
            </p:cNvSpPr>
            <p:nvPr/>
          </p:nvSpPr>
          <p:spPr bwMode="auto">
            <a:xfrm>
              <a:off x="887" y="1292"/>
              <a:ext cx="61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5" name="Line 17"/>
            <p:cNvSpPr>
              <a:spLocks noChangeShapeType="1"/>
            </p:cNvSpPr>
            <p:nvPr/>
          </p:nvSpPr>
          <p:spPr bwMode="auto">
            <a:xfrm>
              <a:off x="2035" y="1287"/>
              <a:ext cx="61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6" name="Line 18"/>
            <p:cNvSpPr>
              <a:spLocks noChangeShapeType="1"/>
            </p:cNvSpPr>
            <p:nvPr/>
          </p:nvSpPr>
          <p:spPr bwMode="auto">
            <a:xfrm>
              <a:off x="3167" y="1282"/>
              <a:ext cx="61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7" name="Line 19"/>
            <p:cNvSpPr>
              <a:spLocks noChangeShapeType="1"/>
            </p:cNvSpPr>
            <p:nvPr/>
          </p:nvSpPr>
          <p:spPr bwMode="auto">
            <a:xfrm>
              <a:off x="4308" y="1285"/>
              <a:ext cx="61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8" name="Text Box 20"/>
            <p:cNvSpPr txBox="1">
              <a:spLocks noChangeArrowheads="1"/>
            </p:cNvSpPr>
            <p:nvPr/>
          </p:nvSpPr>
          <p:spPr bwMode="auto">
            <a:xfrm>
              <a:off x="2208" y="288"/>
              <a:ext cx="85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ACK/NAK</a:t>
              </a:r>
            </a:p>
          </p:txBody>
        </p:sp>
        <p:sp>
          <p:nvSpPr>
            <p:cNvPr id="7189" name="Rectangle 21"/>
            <p:cNvSpPr>
              <a:spLocks noChangeArrowheads="1"/>
            </p:cNvSpPr>
            <p:nvPr/>
          </p:nvSpPr>
          <p:spPr bwMode="auto">
            <a:xfrm>
              <a:off x="384" y="384"/>
              <a:ext cx="499" cy="429"/>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0" name="Rectangle 22"/>
            <p:cNvSpPr>
              <a:spLocks noChangeArrowheads="1"/>
            </p:cNvSpPr>
            <p:nvPr/>
          </p:nvSpPr>
          <p:spPr bwMode="auto">
            <a:xfrm>
              <a:off x="4944" y="384"/>
              <a:ext cx="499" cy="429"/>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1" name="Line 23"/>
            <p:cNvSpPr>
              <a:spLocks noChangeShapeType="1"/>
            </p:cNvSpPr>
            <p:nvPr/>
          </p:nvSpPr>
          <p:spPr bwMode="auto">
            <a:xfrm>
              <a:off x="624" y="816"/>
              <a:ext cx="0" cy="2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2" name="Line 24"/>
            <p:cNvSpPr>
              <a:spLocks noChangeShapeType="1"/>
            </p:cNvSpPr>
            <p:nvPr/>
          </p:nvSpPr>
          <p:spPr bwMode="auto">
            <a:xfrm>
              <a:off x="5184" y="816"/>
              <a:ext cx="0" cy="288"/>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3" name="Text Box 25"/>
            <p:cNvSpPr txBox="1">
              <a:spLocks noChangeArrowheads="1"/>
            </p:cNvSpPr>
            <p:nvPr/>
          </p:nvSpPr>
          <p:spPr bwMode="auto">
            <a:xfrm>
              <a:off x="4368" y="1488"/>
              <a:ext cx="47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Data</a:t>
              </a:r>
            </a:p>
          </p:txBody>
        </p:sp>
        <p:sp>
          <p:nvSpPr>
            <p:cNvPr id="7194" name="Line 26"/>
            <p:cNvSpPr>
              <a:spLocks noChangeShapeType="1"/>
            </p:cNvSpPr>
            <p:nvPr/>
          </p:nvSpPr>
          <p:spPr bwMode="auto">
            <a:xfrm flipH="1">
              <a:off x="912" y="576"/>
              <a:ext cx="4032" cy="0"/>
            </a:xfrm>
            <a:prstGeom prst="line">
              <a:avLst/>
            </a:prstGeom>
            <a:noFill/>
            <a:ln w="127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195" name="Rectangle 27"/>
          <p:cNvSpPr>
            <a:spLocks noChangeArrowheads="1"/>
          </p:cNvSpPr>
          <p:nvPr/>
        </p:nvSpPr>
        <p:spPr bwMode="auto">
          <a:xfrm>
            <a:off x="2133601" y="4916489"/>
            <a:ext cx="792163" cy="681037"/>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6" name="Text Box 28"/>
          <p:cNvSpPr txBox="1">
            <a:spLocks noChangeArrowheads="1"/>
          </p:cNvSpPr>
          <p:nvPr/>
        </p:nvSpPr>
        <p:spPr bwMode="auto">
          <a:xfrm>
            <a:off x="2328864" y="5089525"/>
            <a:ext cx="619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1</a:t>
            </a:r>
          </a:p>
        </p:txBody>
      </p:sp>
      <p:sp>
        <p:nvSpPr>
          <p:cNvPr id="7197" name="Rectangle 29"/>
          <p:cNvSpPr>
            <a:spLocks noChangeArrowheads="1"/>
          </p:cNvSpPr>
          <p:nvPr/>
        </p:nvSpPr>
        <p:spPr bwMode="auto">
          <a:xfrm>
            <a:off x="3943351" y="4919664"/>
            <a:ext cx="792163" cy="681037"/>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8" name="Text Box 30"/>
          <p:cNvSpPr txBox="1">
            <a:spLocks noChangeArrowheads="1"/>
          </p:cNvSpPr>
          <p:nvPr/>
        </p:nvSpPr>
        <p:spPr bwMode="auto">
          <a:xfrm>
            <a:off x="4138614" y="5092700"/>
            <a:ext cx="619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2</a:t>
            </a:r>
          </a:p>
        </p:txBody>
      </p:sp>
      <p:sp>
        <p:nvSpPr>
          <p:cNvPr id="7199" name="Rectangle 31"/>
          <p:cNvSpPr>
            <a:spLocks noChangeArrowheads="1"/>
          </p:cNvSpPr>
          <p:nvPr/>
        </p:nvSpPr>
        <p:spPr bwMode="auto">
          <a:xfrm>
            <a:off x="5753101" y="4922839"/>
            <a:ext cx="792163" cy="681037"/>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00" name="Text Box 32"/>
          <p:cNvSpPr txBox="1">
            <a:spLocks noChangeArrowheads="1"/>
          </p:cNvSpPr>
          <p:nvPr/>
        </p:nvSpPr>
        <p:spPr bwMode="auto">
          <a:xfrm>
            <a:off x="5948364" y="5095875"/>
            <a:ext cx="619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3</a:t>
            </a:r>
          </a:p>
        </p:txBody>
      </p:sp>
      <p:sp>
        <p:nvSpPr>
          <p:cNvPr id="7201" name="Rectangle 33"/>
          <p:cNvSpPr>
            <a:spLocks noChangeArrowheads="1"/>
          </p:cNvSpPr>
          <p:nvPr/>
        </p:nvSpPr>
        <p:spPr bwMode="auto">
          <a:xfrm>
            <a:off x="7562851" y="4926014"/>
            <a:ext cx="792163" cy="681037"/>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02" name="Text Box 34"/>
          <p:cNvSpPr txBox="1">
            <a:spLocks noChangeArrowheads="1"/>
          </p:cNvSpPr>
          <p:nvPr/>
        </p:nvSpPr>
        <p:spPr bwMode="auto">
          <a:xfrm>
            <a:off x="7758114" y="5099050"/>
            <a:ext cx="619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4</a:t>
            </a:r>
          </a:p>
        </p:txBody>
      </p:sp>
      <p:sp>
        <p:nvSpPr>
          <p:cNvPr id="7203" name="Rectangle 35"/>
          <p:cNvSpPr>
            <a:spLocks noChangeArrowheads="1"/>
          </p:cNvSpPr>
          <p:nvPr/>
        </p:nvSpPr>
        <p:spPr bwMode="auto">
          <a:xfrm>
            <a:off x="9372601" y="4929189"/>
            <a:ext cx="792163" cy="681037"/>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04" name="Text Box 36"/>
          <p:cNvSpPr txBox="1">
            <a:spLocks noChangeArrowheads="1"/>
          </p:cNvSpPr>
          <p:nvPr/>
        </p:nvSpPr>
        <p:spPr bwMode="auto">
          <a:xfrm>
            <a:off x="9567864" y="5102225"/>
            <a:ext cx="6191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5</a:t>
            </a:r>
          </a:p>
        </p:txBody>
      </p:sp>
      <p:sp>
        <p:nvSpPr>
          <p:cNvPr id="7205" name="Text Box 37"/>
          <p:cNvSpPr txBox="1">
            <a:spLocks noChangeArrowheads="1"/>
          </p:cNvSpPr>
          <p:nvPr/>
        </p:nvSpPr>
        <p:spPr bwMode="auto">
          <a:xfrm>
            <a:off x="3048001" y="4800600"/>
            <a:ext cx="754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Data</a:t>
            </a:r>
          </a:p>
        </p:txBody>
      </p:sp>
      <p:sp>
        <p:nvSpPr>
          <p:cNvPr id="7206" name="Text Box 38"/>
          <p:cNvSpPr txBox="1">
            <a:spLocks noChangeArrowheads="1"/>
          </p:cNvSpPr>
          <p:nvPr/>
        </p:nvSpPr>
        <p:spPr bwMode="auto">
          <a:xfrm>
            <a:off x="4800601" y="4800600"/>
            <a:ext cx="754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Data</a:t>
            </a:r>
          </a:p>
        </p:txBody>
      </p:sp>
      <p:sp>
        <p:nvSpPr>
          <p:cNvPr id="7207" name="Text Box 39"/>
          <p:cNvSpPr txBox="1">
            <a:spLocks noChangeArrowheads="1"/>
          </p:cNvSpPr>
          <p:nvPr/>
        </p:nvSpPr>
        <p:spPr bwMode="auto">
          <a:xfrm>
            <a:off x="6629401" y="4800600"/>
            <a:ext cx="754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Data</a:t>
            </a:r>
          </a:p>
        </p:txBody>
      </p:sp>
      <p:sp>
        <p:nvSpPr>
          <p:cNvPr id="7208" name="Line 40"/>
          <p:cNvSpPr>
            <a:spLocks noChangeShapeType="1"/>
          </p:cNvSpPr>
          <p:nvPr/>
        </p:nvSpPr>
        <p:spPr bwMode="auto">
          <a:xfrm>
            <a:off x="2949575" y="5251450"/>
            <a:ext cx="977900" cy="1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09" name="Line 41"/>
          <p:cNvSpPr>
            <a:spLocks noChangeShapeType="1"/>
          </p:cNvSpPr>
          <p:nvPr/>
        </p:nvSpPr>
        <p:spPr bwMode="auto">
          <a:xfrm>
            <a:off x="4772025" y="5243514"/>
            <a:ext cx="977900"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10" name="Line 42"/>
          <p:cNvSpPr>
            <a:spLocks noChangeShapeType="1"/>
          </p:cNvSpPr>
          <p:nvPr/>
        </p:nvSpPr>
        <p:spPr bwMode="auto">
          <a:xfrm>
            <a:off x="6569075" y="5235575"/>
            <a:ext cx="977900" cy="158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11" name="Line 43"/>
          <p:cNvSpPr>
            <a:spLocks noChangeShapeType="1"/>
          </p:cNvSpPr>
          <p:nvPr/>
        </p:nvSpPr>
        <p:spPr bwMode="auto">
          <a:xfrm>
            <a:off x="8380413" y="5240339"/>
            <a:ext cx="977900" cy="15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12" name="Rectangle 44"/>
          <p:cNvSpPr>
            <a:spLocks noChangeArrowheads="1"/>
          </p:cNvSpPr>
          <p:nvPr/>
        </p:nvSpPr>
        <p:spPr bwMode="auto">
          <a:xfrm>
            <a:off x="2151063" y="3810000"/>
            <a:ext cx="792162" cy="68103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13" name="Rectangle 45"/>
          <p:cNvSpPr>
            <a:spLocks noChangeArrowheads="1"/>
          </p:cNvSpPr>
          <p:nvPr/>
        </p:nvSpPr>
        <p:spPr bwMode="auto">
          <a:xfrm>
            <a:off x="9390063" y="3810000"/>
            <a:ext cx="792162" cy="681038"/>
          </a:xfrm>
          <a:prstGeom prst="rect">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14" name="Line 46"/>
          <p:cNvSpPr>
            <a:spLocks noChangeShapeType="1"/>
          </p:cNvSpPr>
          <p:nvPr/>
        </p:nvSpPr>
        <p:spPr bwMode="auto">
          <a:xfrm flipH="1">
            <a:off x="2514601" y="4495800"/>
            <a:ext cx="17463" cy="457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15" name="Line 47"/>
          <p:cNvSpPr>
            <a:spLocks noChangeShapeType="1"/>
          </p:cNvSpPr>
          <p:nvPr/>
        </p:nvSpPr>
        <p:spPr bwMode="auto">
          <a:xfrm>
            <a:off x="9771064" y="4495800"/>
            <a:ext cx="1587" cy="4572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16" name="Text Box 48"/>
          <p:cNvSpPr txBox="1">
            <a:spLocks noChangeArrowheads="1"/>
          </p:cNvSpPr>
          <p:nvPr/>
        </p:nvSpPr>
        <p:spPr bwMode="auto">
          <a:xfrm>
            <a:off x="8458201" y="4800600"/>
            <a:ext cx="754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Data</a:t>
            </a:r>
          </a:p>
        </p:txBody>
      </p:sp>
      <p:sp>
        <p:nvSpPr>
          <p:cNvPr id="7217" name="Line 49"/>
          <p:cNvSpPr>
            <a:spLocks noChangeShapeType="1"/>
          </p:cNvSpPr>
          <p:nvPr/>
        </p:nvSpPr>
        <p:spPr bwMode="auto">
          <a:xfrm>
            <a:off x="2971800" y="5410200"/>
            <a:ext cx="977900" cy="1588"/>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18" name="Line 50"/>
          <p:cNvSpPr>
            <a:spLocks noChangeShapeType="1"/>
          </p:cNvSpPr>
          <p:nvPr/>
        </p:nvSpPr>
        <p:spPr bwMode="auto">
          <a:xfrm>
            <a:off x="4724400" y="5410200"/>
            <a:ext cx="977900" cy="1588"/>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19" name="Line 51"/>
          <p:cNvSpPr>
            <a:spLocks noChangeShapeType="1"/>
          </p:cNvSpPr>
          <p:nvPr/>
        </p:nvSpPr>
        <p:spPr bwMode="auto">
          <a:xfrm>
            <a:off x="6553200" y="5410200"/>
            <a:ext cx="977900" cy="1588"/>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20" name="Line 52"/>
          <p:cNvSpPr>
            <a:spLocks noChangeShapeType="1"/>
          </p:cNvSpPr>
          <p:nvPr/>
        </p:nvSpPr>
        <p:spPr bwMode="auto">
          <a:xfrm>
            <a:off x="8382000" y="5410200"/>
            <a:ext cx="977900" cy="1588"/>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21" name="Text Box 53"/>
          <p:cNvSpPr txBox="1">
            <a:spLocks noChangeArrowheads="1"/>
          </p:cNvSpPr>
          <p:nvPr/>
        </p:nvSpPr>
        <p:spPr bwMode="auto">
          <a:xfrm>
            <a:off x="3048000" y="5410201"/>
            <a:ext cx="762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ACK/NAK</a:t>
            </a:r>
          </a:p>
        </p:txBody>
      </p:sp>
      <p:sp>
        <p:nvSpPr>
          <p:cNvPr id="7222" name="Text Box 54"/>
          <p:cNvSpPr txBox="1">
            <a:spLocks noChangeArrowheads="1"/>
          </p:cNvSpPr>
          <p:nvPr/>
        </p:nvSpPr>
        <p:spPr bwMode="auto">
          <a:xfrm>
            <a:off x="4800600" y="5410201"/>
            <a:ext cx="762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ACK/NAK</a:t>
            </a:r>
          </a:p>
        </p:txBody>
      </p:sp>
      <p:sp>
        <p:nvSpPr>
          <p:cNvPr id="7223" name="Text Box 55"/>
          <p:cNvSpPr txBox="1">
            <a:spLocks noChangeArrowheads="1"/>
          </p:cNvSpPr>
          <p:nvPr/>
        </p:nvSpPr>
        <p:spPr bwMode="auto">
          <a:xfrm>
            <a:off x="6553200" y="5410201"/>
            <a:ext cx="762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ACK/NAK</a:t>
            </a:r>
          </a:p>
        </p:txBody>
      </p:sp>
      <p:sp>
        <p:nvSpPr>
          <p:cNvPr id="7224" name="Text Box 56"/>
          <p:cNvSpPr txBox="1">
            <a:spLocks noChangeArrowheads="1"/>
          </p:cNvSpPr>
          <p:nvPr/>
        </p:nvSpPr>
        <p:spPr bwMode="auto">
          <a:xfrm>
            <a:off x="8458200" y="5410201"/>
            <a:ext cx="6858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1600"/>
              <a:t>ACK/NAK</a:t>
            </a:r>
          </a:p>
        </p:txBody>
      </p:sp>
      <p:sp>
        <p:nvSpPr>
          <p:cNvPr id="7228" name="Rectangle 60"/>
          <p:cNvSpPr>
            <a:spLocks noChangeArrowheads="1"/>
          </p:cNvSpPr>
          <p:nvPr/>
        </p:nvSpPr>
        <p:spPr bwMode="auto">
          <a:xfrm>
            <a:off x="5257800" y="76200"/>
            <a:ext cx="2286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End to End</a:t>
            </a:r>
          </a:p>
        </p:txBody>
      </p:sp>
      <p:sp>
        <p:nvSpPr>
          <p:cNvPr id="7229" name="Rectangle 61"/>
          <p:cNvSpPr>
            <a:spLocks noChangeArrowheads="1"/>
          </p:cNvSpPr>
          <p:nvPr/>
        </p:nvSpPr>
        <p:spPr bwMode="auto">
          <a:xfrm>
            <a:off x="5181600" y="3200400"/>
            <a:ext cx="2286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Hop by Hop</a:t>
            </a:r>
          </a:p>
        </p:txBody>
      </p:sp>
    </p:spTree>
    <p:extLst>
      <p:ext uri="{BB962C8B-B14F-4D97-AF65-F5344CB8AC3E}">
        <p14:creationId xmlns:p14="http://schemas.microsoft.com/office/powerpoint/2010/main" val="2517366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a:xfrm>
            <a:off x="1841500" y="52389"/>
            <a:ext cx="8637588" cy="1431925"/>
          </a:xfrm>
        </p:spPr>
        <p:txBody>
          <a:bodyPr/>
          <a:lstStyle/>
          <a:p>
            <a:r>
              <a:rPr lang="en-US" altLang="en-US" dirty="0"/>
              <a:t>Functions of the Data Link Layer</a:t>
            </a:r>
          </a:p>
        </p:txBody>
      </p:sp>
      <p:sp>
        <p:nvSpPr>
          <p:cNvPr id="39939" name="Rectangle 1027"/>
          <p:cNvSpPr>
            <a:spLocks noGrp="1" noChangeArrowheads="1"/>
          </p:cNvSpPr>
          <p:nvPr>
            <p:ph type="body" idx="1"/>
          </p:nvPr>
        </p:nvSpPr>
        <p:spPr/>
        <p:txBody>
          <a:bodyPr/>
          <a:lstStyle/>
          <a:p>
            <a:pPr algn="ctr">
              <a:buFontTx/>
              <a:buNone/>
            </a:pPr>
            <a:r>
              <a:rPr lang="en-US" altLang="en-US"/>
              <a:t>Relationship between packets and frames.</a:t>
            </a:r>
          </a:p>
        </p:txBody>
      </p:sp>
      <p:pic>
        <p:nvPicPr>
          <p:cNvPr id="39940" name="Picture 1028" descr="3-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469" y="3101749"/>
            <a:ext cx="7867650" cy="262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876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a:xfrm>
            <a:off x="1841500" y="52389"/>
            <a:ext cx="8637588" cy="1431925"/>
          </a:xfrm>
        </p:spPr>
        <p:txBody>
          <a:bodyPr/>
          <a:lstStyle/>
          <a:p>
            <a:r>
              <a:rPr lang="en-US" altLang="en-US"/>
              <a:t>Services Provided to Network Layer</a:t>
            </a:r>
          </a:p>
        </p:txBody>
      </p:sp>
      <p:sp>
        <p:nvSpPr>
          <p:cNvPr id="40963" name="Rectangle 1027"/>
          <p:cNvSpPr>
            <a:spLocks noGrp="1" noChangeArrowheads="1"/>
          </p:cNvSpPr>
          <p:nvPr>
            <p:ph type="body" idx="1"/>
          </p:nvPr>
        </p:nvSpPr>
        <p:spPr>
          <a:xfrm>
            <a:off x="4270375" y="1941513"/>
            <a:ext cx="5791200" cy="4114800"/>
          </a:xfrm>
        </p:spPr>
        <p:txBody>
          <a:bodyPr/>
          <a:lstStyle/>
          <a:p>
            <a:pPr marL="609600" indent="-609600">
              <a:buNone/>
            </a:pPr>
            <a:r>
              <a:rPr lang="en-US" altLang="en-US">
                <a:solidFill>
                  <a:schemeClr val="accent2"/>
                </a:solidFill>
              </a:rPr>
              <a:t>(a)</a:t>
            </a:r>
            <a:r>
              <a:rPr lang="en-US" altLang="en-US"/>
              <a:t> Virtual communication.</a:t>
            </a:r>
          </a:p>
          <a:p>
            <a:pPr marL="609600" indent="-609600">
              <a:buNone/>
            </a:pPr>
            <a:r>
              <a:rPr lang="en-US" altLang="en-US">
                <a:solidFill>
                  <a:schemeClr val="accent2"/>
                </a:solidFill>
              </a:rPr>
              <a:t>(b)</a:t>
            </a:r>
            <a:r>
              <a:rPr lang="en-US" altLang="en-US"/>
              <a:t> Actual communication.</a:t>
            </a:r>
          </a:p>
        </p:txBody>
      </p:sp>
      <p:pic>
        <p:nvPicPr>
          <p:cNvPr id="40964" name="Picture 1028" descr="3-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13" y="1498600"/>
            <a:ext cx="6311900" cy="383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666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1023</Words>
  <Application>Microsoft Office PowerPoint</Application>
  <PresentationFormat>Widescreen</PresentationFormat>
  <Paragraphs>124</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Data Link Layer</vt:lpstr>
      <vt:lpstr>Data Link Layer</vt:lpstr>
      <vt:lpstr>PowerPoint Presentation</vt:lpstr>
      <vt:lpstr>PowerPoint Presentation</vt:lpstr>
      <vt:lpstr>PowerPoint Presentation</vt:lpstr>
      <vt:lpstr>Functions</vt:lpstr>
      <vt:lpstr>PowerPoint Presentation</vt:lpstr>
      <vt:lpstr>Functions of the Data Link Layer</vt:lpstr>
      <vt:lpstr>Services Provided to Network Layer</vt:lpstr>
      <vt:lpstr>Placement of DLL</vt:lpstr>
      <vt:lpstr>Types of services provided to the Network Layer</vt:lpstr>
      <vt:lpstr>Unacknowledged Connectionless service</vt:lpstr>
      <vt:lpstr>Acknowledged Connectionless service</vt:lpstr>
      <vt:lpstr>Acknowledged Connection-oriented service</vt:lpstr>
      <vt:lpstr>Framing</vt:lpstr>
      <vt:lpstr>Framing with Character count </vt:lpstr>
      <vt:lpstr>PowerPoint Presentation</vt:lpstr>
      <vt:lpstr>Problem with Framing with CC</vt:lpstr>
      <vt:lpstr>Framing with byte stuffing</vt:lpstr>
      <vt:lpstr>PowerPoint Presentation</vt:lpstr>
      <vt:lpstr>Framing with byte stuffing</vt:lpstr>
      <vt:lpstr>Framing with bit stuffing</vt:lpstr>
      <vt:lpstr>Physical Layer Coding Violations: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Link Layer</dc:title>
  <dc:creator>MSB</dc:creator>
  <cp:lastModifiedBy>Ashwanth Kannan</cp:lastModifiedBy>
  <cp:revision>16</cp:revision>
  <dcterms:created xsi:type="dcterms:W3CDTF">2021-09-19T13:45:20Z</dcterms:created>
  <dcterms:modified xsi:type="dcterms:W3CDTF">2023-10-28T10:52:31Z</dcterms:modified>
</cp:coreProperties>
</file>