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59" r:id="rId3"/>
    <p:sldId id="258" r:id="rId4"/>
    <p:sldId id="260" r:id="rId5"/>
    <p:sldId id="257" r:id="rId6"/>
    <p:sldId id="262" r:id="rId7"/>
    <p:sldId id="263" r:id="rId8"/>
    <p:sldId id="264" r:id="rId9"/>
    <p:sldId id="265" r:id="rId10"/>
    <p:sldId id="266" r:id="rId11"/>
    <p:sldId id="267" r:id="rId12"/>
    <p:sldId id="268" r:id="rId13"/>
    <p:sldId id="296" r:id="rId14"/>
    <p:sldId id="261" r:id="rId15"/>
    <p:sldId id="297" r:id="rId16"/>
    <p:sldId id="299" r:id="rId17"/>
    <p:sldId id="300" r:id="rId18"/>
    <p:sldId id="301" r:id="rId19"/>
    <p:sldId id="304" r:id="rId20"/>
    <p:sldId id="305" r:id="rId21"/>
    <p:sldId id="378" r:id="rId22"/>
    <p:sldId id="338" r:id="rId23"/>
    <p:sldId id="306" r:id="rId24"/>
    <p:sldId id="307" r:id="rId25"/>
    <p:sldId id="308" r:id="rId26"/>
    <p:sldId id="309" r:id="rId27"/>
    <p:sldId id="311" r:id="rId28"/>
    <p:sldId id="313" r:id="rId29"/>
    <p:sldId id="315" r:id="rId30"/>
    <p:sldId id="316" r:id="rId31"/>
    <p:sldId id="317" r:id="rId32"/>
    <p:sldId id="318" r:id="rId33"/>
    <p:sldId id="333" r:id="rId34"/>
    <p:sldId id="334" r:id="rId35"/>
    <p:sldId id="335" r:id="rId36"/>
    <p:sldId id="336" r:id="rId37"/>
    <p:sldId id="337" r:id="rId38"/>
    <p:sldId id="319" r:id="rId39"/>
    <p:sldId id="320" r:id="rId40"/>
    <p:sldId id="321" r:id="rId41"/>
    <p:sldId id="322" r:id="rId42"/>
    <p:sldId id="323" r:id="rId43"/>
    <p:sldId id="325" r:id="rId44"/>
    <p:sldId id="326" r:id="rId45"/>
    <p:sldId id="327" r:id="rId46"/>
    <p:sldId id="292" r:id="rId47"/>
    <p:sldId id="293" r:id="rId48"/>
    <p:sldId id="339" r:id="rId49"/>
    <p:sldId id="330" r:id="rId50"/>
    <p:sldId id="328" r:id="rId51"/>
    <p:sldId id="329" r:id="rId52"/>
    <p:sldId id="331" r:id="rId53"/>
    <p:sldId id="332" r:id="rId54"/>
    <p:sldId id="294" r:id="rId55"/>
    <p:sldId id="271" r:id="rId56"/>
    <p:sldId id="273" r:id="rId57"/>
    <p:sldId id="274" r:id="rId58"/>
    <p:sldId id="275" r:id="rId59"/>
    <p:sldId id="276" r:id="rId60"/>
    <p:sldId id="277" r:id="rId61"/>
    <p:sldId id="340" r:id="rId62"/>
    <p:sldId id="343" r:id="rId63"/>
    <p:sldId id="350" r:id="rId64"/>
    <p:sldId id="351" r:id="rId65"/>
    <p:sldId id="352" r:id="rId66"/>
    <p:sldId id="353" r:id="rId67"/>
    <p:sldId id="354" r:id="rId68"/>
    <p:sldId id="355" r:id="rId69"/>
    <p:sldId id="356" r:id="rId70"/>
    <p:sldId id="357" r:id="rId71"/>
    <p:sldId id="358" r:id="rId72"/>
    <p:sldId id="359" r:id="rId73"/>
    <p:sldId id="360" r:id="rId74"/>
    <p:sldId id="361" r:id="rId75"/>
    <p:sldId id="362" r:id="rId76"/>
    <p:sldId id="363" r:id="rId77"/>
    <p:sldId id="364" r:id="rId78"/>
    <p:sldId id="365" r:id="rId79"/>
    <p:sldId id="366" r:id="rId80"/>
    <p:sldId id="367" r:id="rId81"/>
    <p:sldId id="368" r:id="rId82"/>
    <p:sldId id="369" r:id="rId83"/>
    <p:sldId id="370" r:id="rId84"/>
    <p:sldId id="371" r:id="rId85"/>
    <p:sldId id="372" r:id="rId86"/>
    <p:sldId id="373" r:id="rId87"/>
    <p:sldId id="374" r:id="rId88"/>
    <p:sldId id="375" r:id="rId89"/>
    <p:sldId id="376" r:id="rId90"/>
    <p:sldId id="377"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579279-58F8-4437-8AF3-B56F6D7EE426}" type="datetimeFigureOut">
              <a:rPr lang="en-IN" smtClean="0"/>
              <a:t>30-10-2023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E23B4A4-8834-4A6E-BF54-6CA54727AE20}" type="slidenum">
              <a:rPr lang="en-IN" smtClean="0"/>
              <a:t>‹#›</a:t>
            </a:fld>
            <a:endParaRPr lang="en-IN"/>
          </a:p>
        </p:txBody>
      </p:sp>
    </p:spTree>
    <p:extLst>
      <p:ext uri="{BB962C8B-B14F-4D97-AF65-F5344CB8AC3E}">
        <p14:creationId xmlns:p14="http://schemas.microsoft.com/office/powerpoint/2010/main" val="11812729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943589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5FCDA6F6-B665-44F3-B703-33B9A8FEAA58}"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D05EF-B1D1-4BA1-9C6A-B1753A38BDFA}" type="slidenum">
              <a:rPr lang="en-IN" smtClean="0"/>
              <a:t>‹#›</a:t>
            </a:fld>
            <a:endParaRPr lang="en-IN"/>
          </a:p>
        </p:txBody>
      </p:sp>
    </p:spTree>
    <p:extLst>
      <p:ext uri="{BB962C8B-B14F-4D97-AF65-F5344CB8AC3E}">
        <p14:creationId xmlns:p14="http://schemas.microsoft.com/office/powerpoint/2010/main" val="378039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CDA6F6-B665-44F3-B703-33B9A8FEAA58}"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D05EF-B1D1-4BA1-9C6A-B1753A38BDFA}" type="slidenum">
              <a:rPr lang="en-IN" smtClean="0"/>
              <a:t>‹#›</a:t>
            </a:fld>
            <a:endParaRPr lang="en-IN"/>
          </a:p>
        </p:txBody>
      </p:sp>
    </p:spTree>
    <p:extLst>
      <p:ext uri="{BB962C8B-B14F-4D97-AF65-F5344CB8AC3E}">
        <p14:creationId xmlns:p14="http://schemas.microsoft.com/office/powerpoint/2010/main" val="660600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CDA6F6-B665-44F3-B703-33B9A8FEAA58}"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D05EF-B1D1-4BA1-9C6A-B1753A38BDFA}" type="slidenum">
              <a:rPr lang="en-IN" smtClean="0"/>
              <a:t>‹#›</a:t>
            </a:fld>
            <a:endParaRPr lang="en-IN"/>
          </a:p>
        </p:txBody>
      </p:sp>
    </p:spTree>
    <p:extLst>
      <p:ext uri="{BB962C8B-B14F-4D97-AF65-F5344CB8AC3E}">
        <p14:creationId xmlns:p14="http://schemas.microsoft.com/office/powerpoint/2010/main" val="33001806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FCDA6F6-B665-44F3-B703-33B9A8FEAA58}"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D05EF-B1D1-4BA1-9C6A-B1753A38BDFA}" type="slidenum">
              <a:rPr lang="en-IN" smtClean="0"/>
              <a:t>‹#›</a:t>
            </a:fld>
            <a:endParaRPr lang="en-IN"/>
          </a:p>
        </p:txBody>
      </p:sp>
    </p:spTree>
    <p:extLst>
      <p:ext uri="{BB962C8B-B14F-4D97-AF65-F5344CB8AC3E}">
        <p14:creationId xmlns:p14="http://schemas.microsoft.com/office/powerpoint/2010/main" val="2033977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FCDA6F6-B665-44F3-B703-33B9A8FEAA58}" type="datetimeFigureOut">
              <a:rPr lang="en-IN" smtClean="0"/>
              <a:t>30-10-2023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7BD05EF-B1D1-4BA1-9C6A-B1753A38BDFA}" type="slidenum">
              <a:rPr lang="en-IN" smtClean="0"/>
              <a:t>‹#›</a:t>
            </a:fld>
            <a:endParaRPr lang="en-IN"/>
          </a:p>
        </p:txBody>
      </p:sp>
    </p:spTree>
    <p:extLst>
      <p:ext uri="{BB962C8B-B14F-4D97-AF65-F5344CB8AC3E}">
        <p14:creationId xmlns:p14="http://schemas.microsoft.com/office/powerpoint/2010/main" val="3328582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5FCDA6F6-B665-44F3-B703-33B9A8FEAA58}"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BD05EF-B1D1-4BA1-9C6A-B1753A38BDFA}" type="slidenum">
              <a:rPr lang="en-IN" smtClean="0"/>
              <a:t>‹#›</a:t>
            </a:fld>
            <a:endParaRPr lang="en-IN"/>
          </a:p>
        </p:txBody>
      </p:sp>
    </p:spTree>
    <p:extLst>
      <p:ext uri="{BB962C8B-B14F-4D97-AF65-F5344CB8AC3E}">
        <p14:creationId xmlns:p14="http://schemas.microsoft.com/office/powerpoint/2010/main" val="36688198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5FCDA6F6-B665-44F3-B703-33B9A8FEAA58}" type="datetimeFigureOut">
              <a:rPr lang="en-IN" smtClean="0"/>
              <a:t>30-10-2023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7BD05EF-B1D1-4BA1-9C6A-B1753A38BDFA}" type="slidenum">
              <a:rPr lang="en-IN" smtClean="0"/>
              <a:t>‹#›</a:t>
            </a:fld>
            <a:endParaRPr lang="en-IN"/>
          </a:p>
        </p:txBody>
      </p:sp>
    </p:spTree>
    <p:extLst>
      <p:ext uri="{BB962C8B-B14F-4D97-AF65-F5344CB8AC3E}">
        <p14:creationId xmlns:p14="http://schemas.microsoft.com/office/powerpoint/2010/main" val="1711673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5FCDA6F6-B665-44F3-B703-33B9A8FEAA58}" type="datetimeFigureOut">
              <a:rPr lang="en-IN" smtClean="0"/>
              <a:t>30-10-2023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7BD05EF-B1D1-4BA1-9C6A-B1753A38BDFA}" type="slidenum">
              <a:rPr lang="en-IN" smtClean="0"/>
              <a:t>‹#›</a:t>
            </a:fld>
            <a:endParaRPr lang="en-IN"/>
          </a:p>
        </p:txBody>
      </p:sp>
    </p:spTree>
    <p:extLst>
      <p:ext uri="{BB962C8B-B14F-4D97-AF65-F5344CB8AC3E}">
        <p14:creationId xmlns:p14="http://schemas.microsoft.com/office/powerpoint/2010/main" val="2861860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FCDA6F6-B665-44F3-B703-33B9A8FEAA58}" type="datetimeFigureOut">
              <a:rPr lang="en-IN" smtClean="0"/>
              <a:t>30-10-2023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7BD05EF-B1D1-4BA1-9C6A-B1753A38BDFA}" type="slidenum">
              <a:rPr lang="en-IN" smtClean="0"/>
              <a:t>‹#›</a:t>
            </a:fld>
            <a:endParaRPr lang="en-IN"/>
          </a:p>
        </p:txBody>
      </p:sp>
    </p:spTree>
    <p:extLst>
      <p:ext uri="{BB962C8B-B14F-4D97-AF65-F5344CB8AC3E}">
        <p14:creationId xmlns:p14="http://schemas.microsoft.com/office/powerpoint/2010/main" val="3676809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CDA6F6-B665-44F3-B703-33B9A8FEAA58}"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BD05EF-B1D1-4BA1-9C6A-B1753A38BDFA}" type="slidenum">
              <a:rPr lang="en-IN" smtClean="0"/>
              <a:t>‹#›</a:t>
            </a:fld>
            <a:endParaRPr lang="en-IN"/>
          </a:p>
        </p:txBody>
      </p:sp>
    </p:spTree>
    <p:extLst>
      <p:ext uri="{BB962C8B-B14F-4D97-AF65-F5344CB8AC3E}">
        <p14:creationId xmlns:p14="http://schemas.microsoft.com/office/powerpoint/2010/main" val="319735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5FCDA6F6-B665-44F3-B703-33B9A8FEAA58}" type="datetimeFigureOut">
              <a:rPr lang="en-IN" smtClean="0"/>
              <a:t>30-10-2023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7BD05EF-B1D1-4BA1-9C6A-B1753A38BDFA}" type="slidenum">
              <a:rPr lang="en-IN" smtClean="0"/>
              <a:t>‹#›</a:t>
            </a:fld>
            <a:endParaRPr lang="en-IN"/>
          </a:p>
        </p:txBody>
      </p:sp>
    </p:spTree>
    <p:extLst>
      <p:ext uri="{BB962C8B-B14F-4D97-AF65-F5344CB8AC3E}">
        <p14:creationId xmlns:p14="http://schemas.microsoft.com/office/powerpoint/2010/main" val="30390486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FCDA6F6-B665-44F3-B703-33B9A8FEAA58}" type="datetimeFigureOut">
              <a:rPr lang="en-IN" smtClean="0"/>
              <a:t>30-10-2023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D05EF-B1D1-4BA1-9C6A-B1753A38BDFA}" type="slidenum">
              <a:rPr lang="en-IN" smtClean="0"/>
              <a:t>‹#›</a:t>
            </a:fld>
            <a:endParaRPr lang="en-IN"/>
          </a:p>
        </p:txBody>
      </p:sp>
    </p:spTree>
    <p:extLst>
      <p:ext uri="{BB962C8B-B14F-4D97-AF65-F5344CB8AC3E}">
        <p14:creationId xmlns:p14="http://schemas.microsoft.com/office/powerpoint/2010/main" val="3173829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8.wmf"/><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1.wmf"/><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2.wmf"/><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23.wmf"/><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4.wmf"/><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27.wmf"/><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28.wmf"/><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29.wmf"/><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30.wmf"/><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image" Target="../media/image31.wmf"/><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image" Target="../media/image32.wmf"/><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png"/><Relationship Id="rId1" Type="http://schemas.openxmlformats.org/officeDocument/2006/relationships/slideLayout" Target="../slideLayouts/slideLayout7.xml"/><Relationship Id="rId5" Type="http://schemas.openxmlformats.org/officeDocument/2006/relationships/image" Target="../media/image36.emf"/><Relationship Id="rId4" Type="http://schemas.openxmlformats.org/officeDocument/2006/relationships/image" Target="../media/image35.png"/></Relationships>
</file>

<file path=ppt/slides/_rels/slide77.xml.rels><?xml version="1.0" encoding="UTF-8" standalone="yes"?>
<Relationships xmlns="http://schemas.openxmlformats.org/package/2006/relationships"><Relationship Id="rId2" Type="http://schemas.openxmlformats.org/officeDocument/2006/relationships/image" Target="../media/image37.wmf"/><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Error Control</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1517874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09750" y="2435680"/>
            <a:ext cx="8557381" cy="2100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2414046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17411" name="Rectangle 3"/>
          <p:cNvSpPr>
            <a:spLocks noGrp="1" noChangeArrowheads="1"/>
          </p:cNvSpPr>
          <p:nvPr>
            <p:ph idx="1"/>
          </p:nvPr>
        </p:nvSpPr>
        <p:spPr/>
        <p:txBody>
          <a:bodyPr/>
          <a:lstStyle/>
          <a:p>
            <a:pPr marL="339445" indent="-339445">
              <a:buNone/>
              <a:defRPr/>
            </a:pPr>
            <a:r>
              <a:rPr lang="en-US" dirty="0"/>
              <a:t>	The term burst error means that two or more bits in the data unit have changed from 1 to 0 or from 0 to 1.</a:t>
            </a:r>
          </a:p>
          <a:p>
            <a:pPr marL="339445" indent="-339445">
              <a:buNone/>
              <a:defRPr/>
            </a:pPr>
            <a:endParaRPr lang="en-US" dirty="0"/>
          </a:p>
          <a:p>
            <a:pPr marL="339445" indent="-339445">
              <a:buNone/>
              <a:defRPr/>
            </a:pPr>
            <a:r>
              <a:rPr lang="en-US" dirty="0"/>
              <a:t>	Burst errors does not </a:t>
            </a:r>
            <a:r>
              <a:rPr lang="en-US" sz="2762" dirty="0"/>
              <a:t>necessarily</a:t>
            </a:r>
            <a:r>
              <a:rPr lang="en-US" dirty="0"/>
              <a:t> mean that the errors occur in consecutive bits, </a:t>
            </a:r>
            <a:r>
              <a:rPr lang="en-US" dirty="0">
                <a:highlight>
                  <a:srgbClr val="FFFF00"/>
                </a:highlight>
              </a:rPr>
              <a:t>the length of the burst is measured from the first corrupted bit to the last corrupted bit</a:t>
            </a:r>
            <a:r>
              <a:rPr lang="en-US" dirty="0"/>
              <a:t>. Some bits in between may not have been corrupted.</a:t>
            </a:r>
          </a:p>
        </p:txBody>
      </p:sp>
    </p:spTree>
    <p:extLst>
      <p:ext uri="{BB962C8B-B14F-4D97-AF65-F5344CB8AC3E}">
        <p14:creationId xmlns:p14="http://schemas.microsoft.com/office/powerpoint/2010/main" val="9766501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18435" name="Rectangle 3"/>
          <p:cNvSpPr>
            <a:spLocks noGrp="1" noChangeArrowheads="1"/>
          </p:cNvSpPr>
          <p:nvPr>
            <p:ph idx="1"/>
          </p:nvPr>
        </p:nvSpPr>
        <p:spPr/>
        <p:txBody>
          <a:bodyPr>
            <a:normAutofit/>
          </a:bodyPr>
          <a:lstStyle/>
          <a:p>
            <a:pPr>
              <a:defRPr/>
            </a:pPr>
            <a:r>
              <a:rPr lang="en-US" dirty="0"/>
              <a:t>Burst error is most likely to happen in serial transmission since the duration of noise is normally longer than the duration of a bit.</a:t>
            </a:r>
          </a:p>
          <a:p>
            <a:pPr>
              <a:defRPr/>
            </a:pPr>
            <a:r>
              <a:rPr lang="en-US" dirty="0"/>
              <a:t>The number of bits affected depends on the data rate and duration of noise.</a:t>
            </a:r>
          </a:p>
          <a:p>
            <a:pPr marL="339445" indent="-339445">
              <a:buNone/>
              <a:defRPr/>
            </a:pPr>
            <a:r>
              <a:rPr lang="en-US" dirty="0"/>
              <a:t>Example:</a:t>
            </a:r>
          </a:p>
          <a:p>
            <a:pPr>
              <a:defRPr/>
            </a:pPr>
            <a:r>
              <a:rPr lang="en-US" sz="2762" dirty="0">
                <a:highlight>
                  <a:srgbClr val="FFFF00"/>
                </a:highlight>
              </a:rPr>
              <a:t>If data is sent at rate = 1Kbps then a noise of 1/100 sec can affect 10 bits.(1/100*1000)</a:t>
            </a:r>
          </a:p>
          <a:p>
            <a:pPr>
              <a:defRPr/>
            </a:pPr>
            <a:r>
              <a:rPr lang="en-US" sz="2762" dirty="0">
                <a:highlight>
                  <a:srgbClr val="FFFF00"/>
                </a:highlight>
              </a:rPr>
              <a:t>If same data is sent at rate = 1Mbps then a noise of 1/100 sec can affect 10,000 bits.(1/100*10</a:t>
            </a:r>
            <a:r>
              <a:rPr lang="en-US" sz="2762" baseline="30000" dirty="0">
                <a:highlight>
                  <a:srgbClr val="FFFF00"/>
                </a:highlight>
              </a:rPr>
              <a:t>6</a:t>
            </a:r>
            <a:r>
              <a:rPr lang="en-US" sz="2762" dirty="0">
                <a:highlight>
                  <a:srgbClr val="FFFF00"/>
                </a:highlight>
              </a:rPr>
              <a:t>)</a:t>
            </a:r>
          </a:p>
          <a:p>
            <a:pPr marL="339445" indent="-339445">
              <a:defRPr/>
            </a:pPr>
            <a:endParaRPr lang="en-US" sz="2762" dirty="0"/>
          </a:p>
          <a:p>
            <a:pPr marL="339445" indent="-339445">
              <a:defRPr/>
            </a:pPr>
            <a:endParaRPr lang="en-US" dirty="0"/>
          </a:p>
        </p:txBody>
      </p:sp>
    </p:spTree>
    <p:extLst>
      <p:ext uri="{BB962C8B-B14F-4D97-AF65-F5344CB8AC3E}">
        <p14:creationId xmlns:p14="http://schemas.microsoft.com/office/powerpoint/2010/main" val="1923472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Redundancy : is the central concept in detecting &amp; correcting errors. We need to send some extra bits with our data. </a:t>
            </a:r>
          </a:p>
          <a:p>
            <a:r>
              <a:rPr lang="en-IN" dirty="0"/>
              <a:t>These redundant bits are added by the sender and removed by the receiver . </a:t>
            </a:r>
          </a:p>
        </p:txBody>
      </p:sp>
    </p:spTree>
    <p:extLst>
      <p:ext uri="{BB962C8B-B14F-4D97-AF65-F5344CB8AC3E}">
        <p14:creationId xmlns:p14="http://schemas.microsoft.com/office/powerpoint/2010/main" val="246916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i="1" dirty="0">
                <a:latin typeface="Times New Roman" panose="02020603050405020304" pitchFamily="18" charset="0"/>
              </a:rPr>
              <a:t>The structure of encoder and decoder</a:t>
            </a:r>
            <a:endParaRPr lang="en-IN" dirty="0"/>
          </a:p>
        </p:txBody>
      </p:sp>
      <p:pic>
        <p:nvPicPr>
          <p:cNvPr id="4" name="Picture 6"/>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38200" y="1881331"/>
            <a:ext cx="10515600" cy="4239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83326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b="1" dirty="0"/>
              <a:t>Detection Versus Correction</a:t>
            </a:r>
            <a:endParaRPr lang="en-IN" dirty="0"/>
          </a:p>
        </p:txBody>
      </p:sp>
      <p:sp>
        <p:nvSpPr>
          <p:cNvPr id="3" name="Content Placeholder 2"/>
          <p:cNvSpPr>
            <a:spLocks noGrp="1"/>
          </p:cNvSpPr>
          <p:nvPr>
            <p:ph idx="1"/>
          </p:nvPr>
        </p:nvSpPr>
        <p:spPr/>
        <p:txBody>
          <a:bodyPr/>
          <a:lstStyle/>
          <a:p>
            <a:r>
              <a:rPr lang="en-IN" dirty="0"/>
              <a:t>In error detection, we are looking only to see if any error has occurred. A single-bit error is the same for us as a burst error.</a:t>
            </a:r>
          </a:p>
          <a:p>
            <a:r>
              <a:rPr lang="en-IN" dirty="0"/>
              <a:t>In error correction, we need to know the exact number of bits that are corrupted and more importantly, their location in the message</a:t>
            </a:r>
            <a:r>
              <a:rPr lang="en-IN" dirty="0">
                <a:highlight>
                  <a:srgbClr val="FFFF00"/>
                </a:highlight>
              </a:rPr>
              <a:t>. So the number of errors and the size of the message are important factors. </a:t>
            </a:r>
          </a:p>
          <a:p>
            <a:r>
              <a:rPr lang="en-IN" dirty="0">
                <a:highlight>
                  <a:srgbClr val="FFFF00"/>
                </a:highlight>
              </a:rPr>
              <a:t>correction of errors is more difficult than the detection </a:t>
            </a:r>
          </a:p>
          <a:p>
            <a:endParaRPr lang="en-IN" dirty="0"/>
          </a:p>
        </p:txBody>
      </p:sp>
    </p:spTree>
    <p:extLst>
      <p:ext uri="{BB962C8B-B14F-4D97-AF65-F5344CB8AC3E}">
        <p14:creationId xmlns:p14="http://schemas.microsoft.com/office/powerpoint/2010/main" val="3832422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b="1" dirty="0"/>
              <a:t>Forward Error Correction Versus Retransmission</a:t>
            </a:r>
            <a:endParaRPr lang="en-IN" dirty="0"/>
          </a:p>
        </p:txBody>
      </p:sp>
      <p:sp>
        <p:nvSpPr>
          <p:cNvPr id="3" name="Content Placeholder 2"/>
          <p:cNvSpPr>
            <a:spLocks noGrp="1"/>
          </p:cNvSpPr>
          <p:nvPr>
            <p:ph idx="1"/>
          </p:nvPr>
        </p:nvSpPr>
        <p:spPr/>
        <p:txBody>
          <a:bodyPr/>
          <a:lstStyle/>
          <a:p>
            <a:endParaRPr lang="en-IN" dirty="0"/>
          </a:p>
          <a:p>
            <a:r>
              <a:rPr lang="en-IN" dirty="0"/>
              <a:t>Two main methods of error correction</a:t>
            </a:r>
          </a:p>
          <a:p>
            <a:r>
              <a:rPr lang="en-IN" dirty="0">
                <a:highlight>
                  <a:srgbClr val="FFFF00"/>
                </a:highlight>
              </a:rPr>
              <a:t>Forward error correction FEC: </a:t>
            </a:r>
            <a:r>
              <a:rPr lang="en-IN" dirty="0"/>
              <a:t>is the process in which the receiver tries to guess the message by using redundant bits.</a:t>
            </a:r>
          </a:p>
          <a:p>
            <a:r>
              <a:rPr lang="en-IN" dirty="0">
                <a:highlight>
                  <a:srgbClr val="FFFF00"/>
                </a:highlight>
              </a:rPr>
              <a:t>Retransmission:</a:t>
            </a:r>
            <a:r>
              <a:rPr lang="en-IN" dirty="0"/>
              <a:t> is a technique in which the receiver detects the occurrence of an error and asks the sender to resend the message.</a:t>
            </a:r>
          </a:p>
          <a:p>
            <a:r>
              <a:rPr lang="en-IN" dirty="0">
                <a:highlight>
                  <a:srgbClr val="00FF00"/>
                </a:highlight>
              </a:rPr>
              <a:t>FEC is used if the number of errors is small. </a:t>
            </a:r>
          </a:p>
        </p:txBody>
      </p:sp>
    </p:spTree>
    <p:extLst>
      <p:ext uri="{BB962C8B-B14F-4D97-AF65-F5344CB8AC3E}">
        <p14:creationId xmlns:p14="http://schemas.microsoft.com/office/powerpoint/2010/main" val="15321204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a:t>
            </a:r>
            <a:endParaRPr lang="en-IN" dirty="0"/>
          </a:p>
        </p:txBody>
      </p:sp>
      <p:sp>
        <p:nvSpPr>
          <p:cNvPr id="3" name="Content Placeholder 2"/>
          <p:cNvSpPr>
            <a:spLocks noGrp="1"/>
          </p:cNvSpPr>
          <p:nvPr>
            <p:ph idx="1"/>
          </p:nvPr>
        </p:nvSpPr>
        <p:spPr/>
        <p:txBody>
          <a:bodyPr/>
          <a:lstStyle/>
          <a:p>
            <a:r>
              <a:rPr lang="en-IN" dirty="0"/>
              <a:t>Redundancy is achieved through various coding schemes. The sender adds redundant bits through a </a:t>
            </a:r>
            <a:r>
              <a:rPr lang="en-IN" b="1" dirty="0"/>
              <a:t>process </a:t>
            </a:r>
            <a:r>
              <a:rPr lang="en-IN" dirty="0"/>
              <a:t>that creates a relationship between the redundant bits and the actual data bits. </a:t>
            </a:r>
          </a:p>
          <a:p>
            <a:r>
              <a:rPr lang="en-IN" dirty="0"/>
              <a:t>The receiver checks the relationships between the two sets of bits to detect or correct the errors.</a:t>
            </a:r>
          </a:p>
          <a:p>
            <a:r>
              <a:rPr lang="en-IN" dirty="0"/>
              <a:t>The ratio of </a:t>
            </a:r>
            <a:r>
              <a:rPr lang="en-IN" dirty="0">
                <a:highlight>
                  <a:srgbClr val="FFFF00"/>
                </a:highlight>
              </a:rPr>
              <a:t>redundant bits to the data bits </a:t>
            </a:r>
            <a:r>
              <a:rPr lang="en-IN" dirty="0"/>
              <a:t>and the </a:t>
            </a:r>
            <a:r>
              <a:rPr lang="en-IN" dirty="0">
                <a:highlight>
                  <a:srgbClr val="FFFF00"/>
                </a:highlight>
              </a:rPr>
              <a:t>robustness of the process</a:t>
            </a:r>
            <a:r>
              <a:rPr lang="en-IN" dirty="0"/>
              <a:t> are important factors in any coding scheme </a:t>
            </a:r>
          </a:p>
        </p:txBody>
      </p:sp>
    </p:spTree>
    <p:extLst>
      <p:ext uri="{BB962C8B-B14F-4D97-AF65-F5344CB8AC3E}">
        <p14:creationId xmlns:p14="http://schemas.microsoft.com/office/powerpoint/2010/main" val="1810663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Coding schemes</a:t>
            </a:r>
            <a:endParaRPr lang="en-IN" dirty="0"/>
          </a:p>
        </p:txBody>
      </p:sp>
      <p:sp>
        <p:nvSpPr>
          <p:cNvPr id="3" name="Content Placeholder 2"/>
          <p:cNvSpPr>
            <a:spLocks noGrp="1"/>
          </p:cNvSpPr>
          <p:nvPr>
            <p:ph idx="1"/>
          </p:nvPr>
        </p:nvSpPr>
        <p:spPr/>
        <p:txBody>
          <a:bodyPr>
            <a:normAutofit/>
          </a:bodyPr>
          <a:lstStyle/>
          <a:p>
            <a:pPr marL="0" indent="0">
              <a:buNone/>
            </a:pPr>
            <a:endParaRPr lang="en-IN" dirty="0"/>
          </a:p>
          <a:p>
            <a:pPr marL="0" indent="0">
              <a:buNone/>
            </a:pPr>
            <a:r>
              <a:rPr lang="en-IN" dirty="0"/>
              <a:t>1-block coding .</a:t>
            </a:r>
          </a:p>
          <a:p>
            <a:pPr marL="0" indent="0">
              <a:buNone/>
            </a:pPr>
            <a:endParaRPr lang="en-IN" dirty="0"/>
          </a:p>
          <a:p>
            <a:pPr marL="0" indent="0">
              <a:buNone/>
            </a:pPr>
            <a:r>
              <a:rPr lang="en-IN" dirty="0"/>
              <a:t>2-convolution coding. </a:t>
            </a:r>
          </a:p>
          <a:p>
            <a:pPr marL="0" indent="0">
              <a:buNone/>
            </a:pPr>
            <a:endParaRPr lang="en-IN" dirty="0"/>
          </a:p>
        </p:txBody>
      </p:sp>
    </p:spTree>
    <p:extLst>
      <p:ext uri="{BB962C8B-B14F-4D97-AF65-F5344CB8AC3E}">
        <p14:creationId xmlns:p14="http://schemas.microsoft.com/office/powerpoint/2010/main" val="30606226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BLOCK CODING</a:t>
            </a:r>
          </a:p>
        </p:txBody>
      </p:sp>
      <p:sp>
        <p:nvSpPr>
          <p:cNvPr id="3" name="Content Placeholder 2"/>
          <p:cNvSpPr>
            <a:spLocks noGrp="1"/>
          </p:cNvSpPr>
          <p:nvPr>
            <p:ph idx="1"/>
          </p:nvPr>
        </p:nvSpPr>
        <p:spPr/>
        <p:txBody>
          <a:bodyPr>
            <a:normAutofit lnSpcReduction="10000"/>
          </a:bodyPr>
          <a:lstStyle/>
          <a:p>
            <a:endParaRPr lang="en-IN" dirty="0"/>
          </a:p>
          <a:p>
            <a:r>
              <a:rPr lang="en-IN" dirty="0"/>
              <a:t>In block coding, we divide our message into blocks, </a:t>
            </a:r>
            <a:r>
              <a:rPr lang="en-IN" dirty="0">
                <a:highlight>
                  <a:srgbClr val="FFFF00"/>
                </a:highlight>
              </a:rPr>
              <a:t>each of </a:t>
            </a:r>
            <a:r>
              <a:rPr lang="en-IN" dirty="0" err="1">
                <a:highlight>
                  <a:srgbClr val="FFFF00"/>
                </a:highlight>
              </a:rPr>
              <a:t>kbits</a:t>
            </a:r>
            <a:r>
              <a:rPr lang="en-IN" dirty="0">
                <a:highlight>
                  <a:srgbClr val="FFFF00"/>
                </a:highlight>
              </a:rPr>
              <a:t>, called data words.</a:t>
            </a:r>
          </a:p>
          <a:p>
            <a:r>
              <a:rPr lang="en-IN" dirty="0"/>
              <a:t>We add redundant bits to each block to make the length </a:t>
            </a:r>
            <a:r>
              <a:rPr lang="en-IN" dirty="0">
                <a:highlight>
                  <a:srgbClr val="FFFF00"/>
                </a:highlight>
              </a:rPr>
              <a:t>n = k + r. </a:t>
            </a:r>
            <a:r>
              <a:rPr lang="en-IN" dirty="0"/>
              <a:t>The resulting n-bit blocks are called code words.</a:t>
            </a:r>
          </a:p>
          <a:p>
            <a:r>
              <a:rPr lang="en-IN" dirty="0"/>
              <a:t>With k bits, we can create a combination of </a:t>
            </a:r>
            <a:r>
              <a:rPr lang="en-IN" sz="24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r>
              <a:rPr lang="en-IN" sz="2400" kern="12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k </a:t>
            </a:r>
            <a:r>
              <a:rPr lang="en-IN" dirty="0"/>
              <a:t> data words; with n bits, we can create a combination of </a:t>
            </a:r>
            <a:r>
              <a:rPr lang="en-IN" sz="2400" kern="12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2</a:t>
            </a:r>
            <a:r>
              <a:rPr lang="en-IN" sz="2400" kern="12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n</a:t>
            </a:r>
            <a:r>
              <a:rPr lang="en-IN" sz="1800" kern="1200" baseline="30000" dirty="0">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IN" dirty="0"/>
              <a:t>codewords.</a:t>
            </a:r>
          </a:p>
          <a:p>
            <a:r>
              <a:rPr lang="en-IN" dirty="0"/>
              <a:t>The block coding process is one-to-one; the same data word is always encoded as the same code word. This means that we have </a:t>
            </a:r>
            <a:r>
              <a:rPr lang="en-IN" sz="2400" i="1" kern="12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2</a:t>
            </a:r>
            <a:r>
              <a:rPr lang="en-IN" sz="2400" i="1" kern="1200" baseline="300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n</a:t>
            </a:r>
            <a:r>
              <a:rPr lang="en-IN" sz="2400" i="1" kern="12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-2</a:t>
            </a:r>
            <a:r>
              <a:rPr lang="en-IN" sz="2400" i="1" kern="1200" baseline="30000" dirty="0">
                <a:solidFill>
                  <a:srgbClr val="000000"/>
                </a:solidFill>
                <a:effectLst/>
                <a:highlight>
                  <a:srgbClr val="FFFF00"/>
                </a:highlight>
                <a:latin typeface="Calibri" panose="020F0502020204030204" pitchFamily="34" charset="0"/>
                <a:ea typeface="Times New Roman" panose="02020603050405020304" pitchFamily="18" charset="0"/>
                <a:cs typeface="Times New Roman" panose="02020603050405020304" pitchFamily="18" charset="0"/>
              </a:rPr>
              <a:t>k </a:t>
            </a:r>
            <a:r>
              <a:rPr lang="en-IN" dirty="0">
                <a:highlight>
                  <a:srgbClr val="FFFF00"/>
                </a:highlight>
              </a:rPr>
              <a:t>code </a:t>
            </a:r>
            <a:r>
              <a:rPr lang="en-IN" dirty="0"/>
              <a:t>words that are not used.</a:t>
            </a:r>
          </a:p>
        </p:txBody>
      </p:sp>
    </p:spTree>
    <p:extLst>
      <p:ext uri="{BB962C8B-B14F-4D97-AF65-F5344CB8AC3E}">
        <p14:creationId xmlns:p14="http://schemas.microsoft.com/office/powerpoint/2010/main" val="951738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en-US"/>
              <a:t>Error Control</a:t>
            </a:r>
          </a:p>
        </p:txBody>
      </p:sp>
      <p:sp>
        <p:nvSpPr>
          <p:cNvPr id="14339" name="Rectangle 3"/>
          <p:cNvSpPr>
            <a:spLocks noGrp="1" noChangeArrowheads="1"/>
          </p:cNvSpPr>
          <p:nvPr>
            <p:ph type="body" idx="1"/>
          </p:nvPr>
        </p:nvSpPr>
        <p:spPr/>
        <p:txBody>
          <a:bodyPr/>
          <a:lstStyle/>
          <a:p>
            <a:r>
              <a:rPr lang="en-US" altLang="en-US" dirty="0">
                <a:highlight>
                  <a:srgbClr val="FFFF00"/>
                </a:highlight>
              </a:rPr>
              <a:t>Positive and Negative feedback</a:t>
            </a:r>
          </a:p>
          <a:p>
            <a:r>
              <a:rPr lang="en-US" altLang="en-US" dirty="0"/>
              <a:t>Timers : what happens when a frame completely vanishes : receiver neither sends a +</a:t>
            </a:r>
            <a:r>
              <a:rPr lang="en-US" altLang="en-US" dirty="0" err="1"/>
              <a:t>ack</a:t>
            </a:r>
            <a:r>
              <a:rPr lang="en-US" altLang="en-US" dirty="0"/>
              <a:t> nor –</a:t>
            </a:r>
            <a:r>
              <a:rPr lang="en-US" altLang="en-US" dirty="0" err="1"/>
              <a:t>ack</a:t>
            </a:r>
            <a:r>
              <a:rPr lang="en-US" altLang="en-US" dirty="0"/>
              <a:t> … then timer comes to help.</a:t>
            </a:r>
          </a:p>
          <a:p>
            <a:pPr lvl="1"/>
            <a:r>
              <a:rPr lang="en-US" altLang="en-US" dirty="0"/>
              <a:t>It may result in a frame being sent more than once and received more than once  </a:t>
            </a:r>
          </a:p>
          <a:p>
            <a:pPr lvl="1"/>
            <a:r>
              <a:rPr lang="en-US" altLang="en-US" dirty="0">
                <a:highlight>
                  <a:srgbClr val="FFFF00"/>
                </a:highlight>
              </a:rPr>
              <a:t>solution :  assign sequence numbers to frames</a:t>
            </a:r>
          </a:p>
        </p:txBody>
      </p:sp>
    </p:spTree>
    <p:extLst>
      <p:ext uri="{BB962C8B-B14F-4D97-AF65-F5344CB8AC3E}">
        <p14:creationId xmlns:p14="http://schemas.microsoft.com/office/powerpoint/2010/main" val="35572733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dirty="0"/>
              <a:t>Data words and code words in block coding</a:t>
            </a:r>
          </a:p>
        </p:txBody>
      </p:sp>
      <p:pic>
        <p:nvPicPr>
          <p:cNvPr id="4" name="Content Placeholder 3"/>
          <p:cNvPicPr>
            <a:picLocks noGrp="1" noChangeAspect="1"/>
          </p:cNvPicPr>
          <p:nvPr>
            <p:ph idx="1"/>
          </p:nvPr>
        </p:nvPicPr>
        <p:blipFill>
          <a:blip r:embed="rId2"/>
          <a:stretch>
            <a:fillRect/>
          </a:stretch>
        </p:blipFill>
        <p:spPr>
          <a:xfrm>
            <a:off x="2999999" y="2865810"/>
            <a:ext cx="6192001" cy="2270967"/>
          </a:xfrm>
          <a:prstGeom prst="rect">
            <a:avLst/>
          </a:prstGeom>
        </p:spPr>
      </p:pic>
    </p:spTree>
    <p:extLst>
      <p:ext uri="{BB962C8B-B14F-4D97-AF65-F5344CB8AC3E}">
        <p14:creationId xmlns:p14="http://schemas.microsoft.com/office/powerpoint/2010/main" val="3717520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23FC35-46F3-42D4-B965-B49DEBD9DEC3}"/>
              </a:ext>
            </a:extLst>
          </p:cNvPr>
          <p:cNvSpPr>
            <a:spLocks noGrp="1"/>
          </p:cNvSpPr>
          <p:nvPr>
            <p:ph type="title"/>
          </p:nvPr>
        </p:nvSpPr>
        <p:spPr/>
        <p:txBody>
          <a:bodyPr/>
          <a:lstStyle/>
          <a:p>
            <a:r>
              <a:rPr lang="en-IN" dirty="0"/>
              <a:t>Convolutional Encoding</a:t>
            </a:r>
          </a:p>
        </p:txBody>
      </p:sp>
      <p:sp>
        <p:nvSpPr>
          <p:cNvPr id="3" name="Content Placeholder 2">
            <a:extLst>
              <a:ext uri="{FF2B5EF4-FFF2-40B4-BE49-F238E27FC236}">
                <a16:creationId xmlns:a16="http://schemas.microsoft.com/office/drawing/2014/main" id="{1ED464F0-B734-4BFA-9C7D-1AC1A11FA40C}"/>
              </a:ext>
            </a:extLst>
          </p:cNvPr>
          <p:cNvSpPr>
            <a:spLocks noGrp="1"/>
          </p:cNvSpPr>
          <p:nvPr>
            <p:ph idx="1"/>
          </p:nvPr>
        </p:nvSpPr>
        <p:spPr/>
        <p:txBody>
          <a:bodyPr/>
          <a:lstStyle/>
          <a:p>
            <a:r>
              <a:rPr lang="en-US" b="0" i="0" dirty="0">
                <a:solidFill>
                  <a:srgbClr val="202122"/>
                </a:solidFill>
                <a:effectLst/>
                <a:latin typeface="Arial" panose="020B0604020202020204" pitchFamily="34" charset="0"/>
              </a:rPr>
              <a:t>In </a:t>
            </a:r>
            <a:r>
              <a:rPr lang="en-US" dirty="0">
                <a:solidFill>
                  <a:srgbClr val="FAA700"/>
                </a:solidFill>
                <a:latin typeface="Arial" panose="020B0604020202020204" pitchFamily="34" charset="0"/>
              </a:rPr>
              <a:t>telecommunication</a:t>
            </a:r>
            <a:r>
              <a:rPr lang="en-US" b="0" i="0" dirty="0">
                <a:solidFill>
                  <a:srgbClr val="202122"/>
                </a:solidFill>
                <a:effectLst/>
                <a:latin typeface="Arial" panose="020B0604020202020204" pitchFamily="34" charset="0"/>
              </a:rPr>
              <a:t>, </a:t>
            </a:r>
            <a:r>
              <a:rPr lang="en-US" b="0" i="0" dirty="0">
                <a:solidFill>
                  <a:srgbClr val="202122"/>
                </a:solidFill>
                <a:effectLst/>
                <a:highlight>
                  <a:srgbClr val="FFFF00"/>
                </a:highlight>
                <a:latin typeface="Arial" panose="020B0604020202020204" pitchFamily="34" charset="0"/>
              </a:rPr>
              <a:t>a </a:t>
            </a:r>
            <a:r>
              <a:rPr lang="en-US" b="1" i="0" dirty="0">
                <a:solidFill>
                  <a:srgbClr val="202122"/>
                </a:solidFill>
                <a:effectLst/>
                <a:highlight>
                  <a:srgbClr val="FFFF00"/>
                </a:highlight>
                <a:latin typeface="Arial" panose="020B0604020202020204" pitchFamily="34" charset="0"/>
              </a:rPr>
              <a:t>convolutional code</a:t>
            </a:r>
            <a:r>
              <a:rPr lang="en-US" b="0" i="0" dirty="0">
                <a:solidFill>
                  <a:srgbClr val="202122"/>
                </a:solidFill>
                <a:effectLst/>
                <a:highlight>
                  <a:srgbClr val="FFFF00"/>
                </a:highlight>
                <a:latin typeface="Arial" panose="020B0604020202020204" pitchFamily="34" charset="0"/>
              </a:rPr>
              <a:t> is a type of </a:t>
            </a:r>
            <a:r>
              <a:rPr lang="en-US" dirty="0">
                <a:highlight>
                  <a:srgbClr val="FFFF00"/>
                </a:highlight>
                <a:latin typeface="Arial" panose="020B0604020202020204" pitchFamily="34" charset="0"/>
              </a:rPr>
              <a:t>error-correcting code</a:t>
            </a:r>
            <a:r>
              <a:rPr lang="en-US" b="0" i="0" dirty="0">
                <a:effectLst/>
                <a:highlight>
                  <a:srgbClr val="FFFF00"/>
                </a:highlight>
                <a:latin typeface="Arial" panose="020B0604020202020204" pitchFamily="34" charset="0"/>
              </a:rPr>
              <a:t> </a:t>
            </a:r>
            <a:r>
              <a:rPr lang="en-US" b="0" i="0" dirty="0">
                <a:solidFill>
                  <a:srgbClr val="202122"/>
                </a:solidFill>
                <a:effectLst/>
                <a:highlight>
                  <a:srgbClr val="FFFF00"/>
                </a:highlight>
                <a:latin typeface="Arial" panose="020B0604020202020204" pitchFamily="34" charset="0"/>
              </a:rPr>
              <a:t>that generates parity symbols via the sliding application of a </a:t>
            </a:r>
            <a:r>
              <a:rPr lang="en-US" dirty="0">
                <a:highlight>
                  <a:srgbClr val="FFFF00"/>
                </a:highlight>
                <a:latin typeface="Arial" panose="020B0604020202020204" pitchFamily="34" charset="0"/>
              </a:rPr>
              <a:t>boolean polynomial</a:t>
            </a:r>
            <a:r>
              <a:rPr lang="en-US" b="0" i="0" dirty="0">
                <a:effectLst/>
                <a:highlight>
                  <a:srgbClr val="FFFF00"/>
                </a:highlight>
                <a:latin typeface="Arial" panose="020B0604020202020204" pitchFamily="34" charset="0"/>
              </a:rPr>
              <a:t> </a:t>
            </a:r>
            <a:r>
              <a:rPr lang="en-US" b="0" i="0" dirty="0">
                <a:solidFill>
                  <a:srgbClr val="202122"/>
                </a:solidFill>
                <a:effectLst/>
                <a:highlight>
                  <a:srgbClr val="FFFF00"/>
                </a:highlight>
                <a:latin typeface="Arial" panose="020B0604020202020204" pitchFamily="34" charset="0"/>
              </a:rPr>
              <a:t>function to a data stream</a:t>
            </a:r>
            <a:r>
              <a:rPr lang="en-US" b="0" i="0" dirty="0">
                <a:solidFill>
                  <a:srgbClr val="202122"/>
                </a:solidFill>
                <a:effectLst/>
                <a:latin typeface="Arial" panose="020B0604020202020204" pitchFamily="34" charset="0"/>
              </a:rPr>
              <a:t>. The sliding application represents the 'convolution' of the encoder over the data, which gives rise to the term 'convolutional coding'.</a:t>
            </a:r>
            <a:endParaRPr lang="en-US" dirty="0"/>
          </a:p>
          <a:p>
            <a:r>
              <a:rPr lang="en-US" dirty="0"/>
              <a:t>Don’t send message bits, send only parity bits</a:t>
            </a:r>
          </a:p>
          <a:p>
            <a:r>
              <a:rPr lang="en-US" dirty="0"/>
              <a:t>Use a sliding window to select which message bits may participate in the parity calculations</a:t>
            </a:r>
            <a:endParaRPr lang="en-IN" dirty="0"/>
          </a:p>
        </p:txBody>
      </p:sp>
    </p:spTree>
    <p:extLst>
      <p:ext uri="{BB962C8B-B14F-4D97-AF65-F5344CB8AC3E}">
        <p14:creationId xmlns:p14="http://schemas.microsoft.com/office/powerpoint/2010/main" val="21506485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A7101E-84FA-49F0-AF97-2E9E2FF6F0DE}"/>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D15E7636-3DDA-4430-8001-1FD0DD9DC169}"/>
              </a:ext>
            </a:extLst>
          </p:cNvPr>
          <p:cNvSpPr>
            <a:spLocks noGrp="1"/>
          </p:cNvSpPr>
          <p:nvPr>
            <p:ph idx="1"/>
          </p:nvPr>
        </p:nvSpPr>
        <p:spPr/>
        <p:txBody>
          <a:bodyPr>
            <a:normAutofit fontScale="92500" lnSpcReduction="10000"/>
          </a:bodyPr>
          <a:lstStyle/>
          <a:p>
            <a:r>
              <a:rPr lang="en-IN" dirty="0"/>
              <a:t>Convolution coding is more complex than block coding. </a:t>
            </a:r>
          </a:p>
          <a:p>
            <a:r>
              <a:rPr lang="en-US" dirty="0"/>
              <a:t>In convolutional codes, the message comprises of data streams of </a:t>
            </a:r>
            <a:r>
              <a:rPr lang="en-US" dirty="0">
                <a:highlight>
                  <a:srgbClr val="00FF00"/>
                </a:highlight>
              </a:rPr>
              <a:t>arbitrary length </a:t>
            </a:r>
            <a:r>
              <a:rPr lang="en-US" dirty="0"/>
              <a:t>and a </a:t>
            </a:r>
            <a:r>
              <a:rPr lang="en-US" dirty="0">
                <a:highlight>
                  <a:srgbClr val="FFFF00"/>
                </a:highlight>
              </a:rPr>
              <a:t>sequence of output bits are generated by the sliding application of Boolean functions to the data stream</a:t>
            </a:r>
            <a:r>
              <a:rPr lang="en-US" dirty="0"/>
              <a:t>.</a:t>
            </a:r>
          </a:p>
          <a:p>
            <a:r>
              <a:rPr lang="en-US" dirty="0"/>
              <a:t>In block codes, the data comprises of a block of data of a </a:t>
            </a:r>
            <a:r>
              <a:rPr lang="en-US" dirty="0">
                <a:highlight>
                  <a:srgbClr val="00FF00"/>
                </a:highlight>
              </a:rPr>
              <a:t>definite length</a:t>
            </a:r>
            <a:r>
              <a:rPr lang="en-US" dirty="0"/>
              <a:t>. However, in convolutional codes, the input data bits are not divided into block but are instead fed as streams of data bits, which convolve to output bits based upon the logic function of the encoder. </a:t>
            </a:r>
          </a:p>
          <a:p>
            <a:r>
              <a:rPr lang="en-US" dirty="0"/>
              <a:t>Also, unlike block codes, where the output codeword is dependent only on the present inputs, in convolutional codes, output stream depends not only the </a:t>
            </a:r>
            <a:r>
              <a:rPr lang="en-US" dirty="0">
                <a:highlight>
                  <a:srgbClr val="00FF00"/>
                </a:highlight>
              </a:rPr>
              <a:t>present input bits </a:t>
            </a:r>
            <a:r>
              <a:rPr lang="en-US" dirty="0"/>
              <a:t>but also only </a:t>
            </a:r>
            <a:r>
              <a:rPr lang="en-US" dirty="0">
                <a:highlight>
                  <a:srgbClr val="00FF00"/>
                </a:highlight>
              </a:rPr>
              <a:t>previous input bits stored in memory</a:t>
            </a:r>
            <a:r>
              <a:rPr lang="en-US" dirty="0"/>
              <a:t>.</a:t>
            </a:r>
          </a:p>
          <a:p>
            <a:endParaRPr lang="en-IN" dirty="0"/>
          </a:p>
        </p:txBody>
      </p:sp>
    </p:spTree>
    <p:extLst>
      <p:ext uri="{BB962C8B-B14F-4D97-AF65-F5344CB8AC3E}">
        <p14:creationId xmlns:p14="http://schemas.microsoft.com/office/powerpoint/2010/main" val="26434176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pPr marL="0" indent="0">
              <a:buNone/>
            </a:pPr>
            <a:r>
              <a:rPr lang="en-IN" dirty="0"/>
              <a:t>Error Detection</a:t>
            </a:r>
          </a:p>
          <a:p>
            <a:r>
              <a:rPr lang="en-IN" dirty="0"/>
              <a:t>How can errors be detected by using block coding? If the following two conditions are met, the receiver can detect a change in the original code word.</a:t>
            </a:r>
          </a:p>
          <a:p>
            <a:pPr marL="0" indent="0">
              <a:buNone/>
            </a:pPr>
            <a:r>
              <a:rPr lang="en-IN" dirty="0"/>
              <a:t>1. The receiver has (or can find) a list of valid code words.</a:t>
            </a:r>
          </a:p>
          <a:p>
            <a:pPr marL="0" indent="0">
              <a:buNone/>
            </a:pPr>
            <a:r>
              <a:rPr lang="en-IN" dirty="0"/>
              <a:t>2. The original code word has changed to an invalid one. </a:t>
            </a:r>
          </a:p>
          <a:p>
            <a:r>
              <a:rPr lang="en-IN" dirty="0"/>
              <a:t>An error-detecting code can detect only the types of errors for which it is; designed, </a:t>
            </a:r>
            <a:r>
              <a:rPr lang="en-IN" dirty="0">
                <a:highlight>
                  <a:srgbClr val="FFFF00"/>
                </a:highlight>
              </a:rPr>
              <a:t>other types of errors may remain undetected.</a:t>
            </a:r>
          </a:p>
        </p:txBody>
      </p:sp>
    </p:spTree>
    <p:extLst>
      <p:ext uri="{BB962C8B-B14F-4D97-AF65-F5344CB8AC3E}">
        <p14:creationId xmlns:p14="http://schemas.microsoft.com/office/powerpoint/2010/main" val="23878446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b="1" dirty="0"/>
              <a:t>Hamming Distance</a:t>
            </a:r>
            <a:endParaRPr lang="en-IN" dirty="0"/>
          </a:p>
          <a:p>
            <a:r>
              <a:rPr lang="en-IN" dirty="0"/>
              <a:t>One of the central concepts in coding for error control is the idea of the Hamming distance.</a:t>
            </a:r>
          </a:p>
          <a:p>
            <a:r>
              <a:rPr lang="en-IN" dirty="0"/>
              <a:t>The Hamming distance can easily be found if we apply the XOR operation (Θ) on the two words and count the number of 1’s in the result. Note that the Hamming distance is a value greater than zero.</a:t>
            </a:r>
          </a:p>
          <a:p>
            <a:r>
              <a:rPr lang="en-IN" dirty="0"/>
              <a:t>The Hamming distance between two words is the number of differences between corresponding bits.</a:t>
            </a:r>
          </a:p>
        </p:txBody>
      </p:sp>
    </p:spTree>
    <p:extLst>
      <p:ext uri="{BB962C8B-B14F-4D97-AF65-F5344CB8AC3E}">
        <p14:creationId xmlns:p14="http://schemas.microsoft.com/office/powerpoint/2010/main" val="28799582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a:p>
            <a:r>
              <a:rPr lang="en-IN" dirty="0"/>
              <a:t>The Hamming distance d(000, 011) is 2 because </a:t>
            </a:r>
          </a:p>
          <a:p>
            <a:endParaRPr lang="en-IN" dirty="0"/>
          </a:p>
          <a:p>
            <a:endParaRPr lang="en-IN" b="1" i="1" dirty="0"/>
          </a:p>
          <a:p>
            <a:r>
              <a:rPr lang="en-IN" dirty="0"/>
              <a:t>The Hamming distance d(10101, 11110) is 3 because</a:t>
            </a:r>
          </a:p>
          <a:p>
            <a:endParaRPr lang="en-IN" dirty="0"/>
          </a:p>
        </p:txBody>
      </p:sp>
      <p:pic>
        <p:nvPicPr>
          <p:cNvPr id="4" name="Picture 3"/>
          <p:cNvPicPr>
            <a:picLocks noChangeAspect="1"/>
          </p:cNvPicPr>
          <p:nvPr/>
        </p:nvPicPr>
        <p:blipFill>
          <a:blip r:embed="rId2"/>
          <a:stretch>
            <a:fillRect/>
          </a:stretch>
        </p:blipFill>
        <p:spPr>
          <a:xfrm>
            <a:off x="4563291" y="3074126"/>
            <a:ext cx="3387635" cy="480324"/>
          </a:xfrm>
          <a:prstGeom prst="rect">
            <a:avLst/>
          </a:prstGeom>
        </p:spPr>
      </p:pic>
      <p:pic>
        <p:nvPicPr>
          <p:cNvPr id="5" name="Picture 4"/>
          <p:cNvPicPr>
            <a:picLocks noChangeAspect="1"/>
          </p:cNvPicPr>
          <p:nvPr/>
        </p:nvPicPr>
        <p:blipFill>
          <a:blip r:embed="rId3"/>
          <a:stretch>
            <a:fillRect/>
          </a:stretch>
        </p:blipFill>
        <p:spPr>
          <a:xfrm>
            <a:off x="3884023" y="5251268"/>
            <a:ext cx="4458787" cy="580669"/>
          </a:xfrm>
          <a:prstGeom prst="rect">
            <a:avLst/>
          </a:prstGeom>
        </p:spPr>
      </p:pic>
    </p:spTree>
    <p:extLst>
      <p:ext uri="{BB962C8B-B14F-4D97-AF65-F5344CB8AC3E}">
        <p14:creationId xmlns:p14="http://schemas.microsoft.com/office/powerpoint/2010/main" val="2550586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a:p>
            <a:r>
              <a:rPr lang="en-IN" dirty="0"/>
              <a:t>Minimum Hamming Distance - the measurement that is used for designing a code is the minimum Hamming distance.</a:t>
            </a:r>
          </a:p>
          <a:p>
            <a:r>
              <a:rPr lang="en-IN" dirty="0"/>
              <a:t>To find this value, we find the Hamming distances between all words and select the smallest one.</a:t>
            </a:r>
          </a:p>
          <a:p>
            <a:r>
              <a:rPr lang="en-IN" dirty="0">
                <a:highlight>
                  <a:srgbClr val="FFFF00"/>
                </a:highlight>
              </a:rPr>
              <a:t>The minimum Hamming distance is the smallest Hamming distance between all possible pairs in a set of words</a:t>
            </a:r>
            <a:r>
              <a:rPr lang="en-IN" dirty="0"/>
              <a:t>.</a:t>
            </a:r>
          </a:p>
          <a:p>
            <a:endParaRPr lang="en-IN" dirty="0"/>
          </a:p>
        </p:txBody>
      </p:sp>
    </p:spTree>
    <p:extLst>
      <p:ext uri="{BB962C8B-B14F-4D97-AF65-F5344CB8AC3E}">
        <p14:creationId xmlns:p14="http://schemas.microsoft.com/office/powerpoint/2010/main" val="25478211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116599" y="1958710"/>
            <a:ext cx="9958801" cy="2656833"/>
          </a:xfrm>
          <a:prstGeom prst="rect">
            <a:avLst/>
          </a:prstGeom>
        </p:spPr>
      </p:pic>
      <p:pic>
        <p:nvPicPr>
          <p:cNvPr id="5" name="Content Placeholder 3"/>
          <p:cNvPicPr>
            <a:picLocks noChangeAspect="1"/>
          </p:cNvPicPr>
          <p:nvPr/>
        </p:nvPicPr>
        <p:blipFill>
          <a:blip r:embed="rId3"/>
          <a:stretch>
            <a:fillRect/>
          </a:stretch>
        </p:blipFill>
        <p:spPr>
          <a:xfrm>
            <a:off x="2233319" y="4658398"/>
            <a:ext cx="6140401" cy="801876"/>
          </a:xfrm>
          <a:prstGeom prst="rect">
            <a:avLst/>
          </a:prstGeom>
        </p:spPr>
      </p:pic>
      <p:sp>
        <p:nvSpPr>
          <p:cNvPr id="6" name="Rectangle 5"/>
          <p:cNvSpPr/>
          <p:nvPr/>
        </p:nvSpPr>
        <p:spPr>
          <a:xfrm>
            <a:off x="905691" y="5460274"/>
            <a:ext cx="6096000" cy="523220"/>
          </a:xfrm>
          <a:prstGeom prst="rect">
            <a:avLst/>
          </a:prstGeom>
        </p:spPr>
        <p:txBody>
          <a:bodyPr>
            <a:spAutoFit/>
          </a:bodyPr>
          <a:lstStyle/>
          <a:p>
            <a:endParaRPr lang="en-IN" sz="1000" dirty="0">
              <a:solidFill>
                <a:srgbClr val="000000"/>
              </a:solidFill>
              <a:latin typeface="Times New Roman" panose="02020603050405020304" pitchFamily="18" charset="0"/>
            </a:endParaRPr>
          </a:p>
          <a:p>
            <a:r>
              <a:rPr lang="en-IN" b="1" i="1" dirty="0">
                <a:latin typeface="Times New Roman" panose="02020603050405020304" pitchFamily="18" charset="0"/>
              </a:rPr>
              <a:t>The </a:t>
            </a:r>
            <a:r>
              <a:rPr lang="en-IN" b="1" i="1" dirty="0" err="1">
                <a:latin typeface="Times New Roman" panose="02020603050405020304" pitchFamily="18" charset="0"/>
              </a:rPr>
              <a:t>d</a:t>
            </a:r>
            <a:r>
              <a:rPr lang="en-IN" sz="1200" b="1" i="1" dirty="0" err="1">
                <a:latin typeface="Times New Roman" panose="02020603050405020304" pitchFamily="18" charset="0"/>
              </a:rPr>
              <a:t>min</a:t>
            </a:r>
            <a:r>
              <a:rPr lang="en-IN" sz="1200" b="1" i="1" dirty="0">
                <a:latin typeface="Times New Roman" panose="02020603050405020304" pitchFamily="18" charset="0"/>
              </a:rPr>
              <a:t> </a:t>
            </a:r>
            <a:r>
              <a:rPr lang="en-IN" b="1" i="1" dirty="0">
                <a:latin typeface="Times New Roman" panose="02020603050405020304" pitchFamily="18" charset="0"/>
              </a:rPr>
              <a:t>in this case is 2.</a:t>
            </a:r>
            <a:endParaRPr lang="en-IN" dirty="0"/>
          </a:p>
        </p:txBody>
      </p:sp>
    </p:spTree>
    <p:extLst>
      <p:ext uri="{BB962C8B-B14F-4D97-AF65-F5344CB8AC3E}">
        <p14:creationId xmlns:p14="http://schemas.microsoft.com/office/powerpoint/2010/main" val="719860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194000" y="2183877"/>
            <a:ext cx="8672812" cy="2692923"/>
          </a:xfrm>
          <a:prstGeom prst="rect">
            <a:avLst/>
          </a:prstGeom>
        </p:spPr>
      </p:pic>
      <p:pic>
        <p:nvPicPr>
          <p:cNvPr id="5" name="Content Placeholder 3"/>
          <p:cNvPicPr>
            <a:picLocks noChangeAspect="1"/>
          </p:cNvPicPr>
          <p:nvPr/>
        </p:nvPicPr>
        <p:blipFill>
          <a:blip r:embed="rId3"/>
          <a:stretch>
            <a:fillRect/>
          </a:stretch>
        </p:blipFill>
        <p:spPr>
          <a:xfrm>
            <a:off x="989579" y="5238225"/>
            <a:ext cx="5701801" cy="469633"/>
          </a:xfrm>
          <a:prstGeom prst="rect">
            <a:avLst/>
          </a:prstGeom>
        </p:spPr>
      </p:pic>
      <p:sp>
        <p:nvSpPr>
          <p:cNvPr id="3" name="Rectangle 2"/>
          <p:cNvSpPr/>
          <p:nvPr/>
        </p:nvSpPr>
        <p:spPr>
          <a:xfrm>
            <a:off x="7500917" y="5238225"/>
            <a:ext cx="2523448" cy="369332"/>
          </a:xfrm>
          <a:prstGeom prst="rect">
            <a:avLst/>
          </a:prstGeom>
        </p:spPr>
        <p:txBody>
          <a:bodyPr wrap="none">
            <a:spAutoFit/>
          </a:bodyPr>
          <a:lstStyle/>
          <a:p>
            <a:r>
              <a:rPr lang="en-IN" b="1" i="1" dirty="0">
                <a:latin typeface="Times New Roman" panose="02020603050405020304" pitchFamily="18" charset="0"/>
              </a:rPr>
              <a:t>The </a:t>
            </a:r>
            <a:r>
              <a:rPr lang="en-IN" b="1" i="1" dirty="0" err="1">
                <a:latin typeface="Times New Roman" panose="02020603050405020304" pitchFamily="18" charset="0"/>
              </a:rPr>
              <a:t>d</a:t>
            </a:r>
            <a:r>
              <a:rPr lang="en-IN" sz="1200" b="1" i="1" dirty="0" err="1">
                <a:latin typeface="Times New Roman" panose="02020603050405020304" pitchFamily="18" charset="0"/>
              </a:rPr>
              <a:t>min</a:t>
            </a:r>
            <a:r>
              <a:rPr lang="en-IN" sz="1200" b="1" i="1" dirty="0">
                <a:latin typeface="Times New Roman" panose="02020603050405020304" pitchFamily="18" charset="0"/>
              </a:rPr>
              <a:t> </a:t>
            </a:r>
            <a:r>
              <a:rPr lang="en-IN" b="1" i="1" dirty="0">
                <a:latin typeface="Times New Roman" panose="02020603050405020304" pitchFamily="18" charset="0"/>
              </a:rPr>
              <a:t>in this case is 3.</a:t>
            </a:r>
            <a:endParaRPr lang="en-IN" dirty="0"/>
          </a:p>
        </p:txBody>
      </p:sp>
    </p:spTree>
    <p:extLst>
      <p:ext uri="{BB962C8B-B14F-4D97-AF65-F5344CB8AC3E}">
        <p14:creationId xmlns:p14="http://schemas.microsoft.com/office/powerpoint/2010/main" val="32284735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br>
              <a:rPr lang="en-IN" dirty="0"/>
            </a:br>
            <a:r>
              <a:rPr lang="en-IN" dirty="0"/>
              <a:t>Three Parameters</a:t>
            </a:r>
            <a:br>
              <a:rPr lang="en-IN" dirty="0"/>
            </a:br>
            <a:endParaRPr lang="en-IN" dirty="0"/>
          </a:p>
        </p:txBody>
      </p:sp>
      <p:sp>
        <p:nvSpPr>
          <p:cNvPr id="3" name="Content Placeholder 2"/>
          <p:cNvSpPr>
            <a:spLocks noGrp="1"/>
          </p:cNvSpPr>
          <p:nvPr>
            <p:ph idx="1"/>
          </p:nvPr>
        </p:nvSpPr>
        <p:spPr/>
        <p:txBody>
          <a:bodyPr>
            <a:normAutofit/>
          </a:bodyPr>
          <a:lstStyle/>
          <a:p>
            <a:endParaRPr lang="en-IN" dirty="0"/>
          </a:p>
          <a:p>
            <a:r>
              <a:rPr lang="en-IN" dirty="0">
                <a:highlight>
                  <a:srgbClr val="FFFF00"/>
                </a:highlight>
              </a:rPr>
              <a:t>Any coding scheme needs to have at least three parameters: the code word size n, the data word size k, and the minimum Hamming distance </a:t>
            </a:r>
            <a:r>
              <a:rPr lang="en-IN" dirty="0" err="1">
                <a:highlight>
                  <a:srgbClr val="FFFF00"/>
                </a:highlight>
              </a:rPr>
              <a:t>dmin</a:t>
            </a:r>
            <a:r>
              <a:rPr lang="en-IN" dirty="0">
                <a:highlight>
                  <a:srgbClr val="FFFF00"/>
                </a:highlight>
              </a:rPr>
              <a:t>.</a:t>
            </a:r>
          </a:p>
          <a:p>
            <a:r>
              <a:rPr lang="en-IN" dirty="0"/>
              <a:t>A coding scheme C is written as C(n, k) with a separate expression for </a:t>
            </a:r>
            <a:r>
              <a:rPr lang="en-IN" dirty="0" err="1"/>
              <a:t>dmin</a:t>
            </a:r>
            <a:r>
              <a:rPr lang="en-IN" dirty="0"/>
              <a:t>.</a:t>
            </a:r>
          </a:p>
          <a:p>
            <a:r>
              <a:rPr lang="en-IN" dirty="0"/>
              <a:t>For example, we can call our first coding scheme C(3, 2)</a:t>
            </a:r>
          </a:p>
          <a:p>
            <a:r>
              <a:rPr lang="en-IN" dirty="0"/>
              <a:t>with </a:t>
            </a:r>
            <a:r>
              <a:rPr lang="en-IN" dirty="0" err="1"/>
              <a:t>dmin</a:t>
            </a:r>
            <a:r>
              <a:rPr lang="en-IN" dirty="0"/>
              <a:t>=2 and our second coding scheme C(5, 2) with </a:t>
            </a:r>
            <a:r>
              <a:rPr lang="en-IN" dirty="0" err="1"/>
              <a:t>dmin</a:t>
            </a:r>
            <a:r>
              <a:rPr lang="en-IN" dirty="0"/>
              <a:t>= 3. </a:t>
            </a:r>
          </a:p>
          <a:p>
            <a:endParaRPr lang="en-IN" dirty="0"/>
          </a:p>
          <a:p>
            <a:pPr marL="0" indent="0">
              <a:buNone/>
            </a:pPr>
            <a:endParaRPr lang="en-IN" dirty="0"/>
          </a:p>
        </p:txBody>
      </p:sp>
    </p:spTree>
    <p:extLst>
      <p:ext uri="{BB962C8B-B14F-4D97-AF65-F5344CB8AC3E}">
        <p14:creationId xmlns:p14="http://schemas.microsoft.com/office/powerpoint/2010/main" val="21347795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Error Detection and Correction</a:t>
            </a:r>
            <a:endParaRPr lang="en-IN" dirty="0"/>
          </a:p>
        </p:txBody>
      </p:sp>
      <p:sp>
        <p:nvSpPr>
          <p:cNvPr id="3" name="Content Placeholder 2"/>
          <p:cNvSpPr>
            <a:spLocks noGrp="1"/>
          </p:cNvSpPr>
          <p:nvPr>
            <p:ph idx="1"/>
          </p:nvPr>
        </p:nvSpPr>
        <p:spPr/>
        <p:txBody>
          <a:bodyPr/>
          <a:lstStyle/>
          <a:p>
            <a:r>
              <a:rPr lang="en-IN" dirty="0"/>
              <a:t>Networks must be able to transfer data from one device to another with complete accuracy.</a:t>
            </a:r>
          </a:p>
          <a:p>
            <a:r>
              <a:rPr lang="en-IN" dirty="0"/>
              <a:t>Data can be corrupted during transmission.</a:t>
            </a:r>
          </a:p>
          <a:p>
            <a:r>
              <a:rPr lang="en-IN" dirty="0"/>
              <a:t>For reliable communication, errors must be detected and corrected.</a:t>
            </a:r>
          </a:p>
          <a:p>
            <a:r>
              <a:rPr lang="en-IN" dirty="0">
                <a:highlight>
                  <a:srgbClr val="FFFF00"/>
                </a:highlight>
              </a:rPr>
              <a:t>Error detection and correction are implemented either at the data link layer or the transport layer of the OSI model</a:t>
            </a:r>
            <a:r>
              <a:rPr lang="en-IN" dirty="0"/>
              <a:t>.</a:t>
            </a:r>
          </a:p>
          <a:p>
            <a:endParaRPr lang="en-IN" dirty="0"/>
          </a:p>
        </p:txBody>
      </p:sp>
    </p:spTree>
    <p:extLst>
      <p:ext uri="{BB962C8B-B14F-4D97-AF65-F5344CB8AC3E}">
        <p14:creationId xmlns:p14="http://schemas.microsoft.com/office/powerpoint/2010/main" val="8782735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Hamming Distance and Error</a:t>
            </a:r>
            <a:endParaRPr lang="en-IN" dirty="0"/>
          </a:p>
        </p:txBody>
      </p:sp>
      <p:sp>
        <p:nvSpPr>
          <p:cNvPr id="3" name="Content Placeholder 2"/>
          <p:cNvSpPr>
            <a:spLocks noGrp="1"/>
          </p:cNvSpPr>
          <p:nvPr>
            <p:ph idx="1"/>
          </p:nvPr>
        </p:nvSpPr>
        <p:spPr/>
        <p:txBody>
          <a:bodyPr>
            <a:normAutofit fontScale="85000" lnSpcReduction="10000"/>
          </a:bodyPr>
          <a:lstStyle/>
          <a:p>
            <a:endParaRPr lang="en-IN" dirty="0"/>
          </a:p>
          <a:p>
            <a:r>
              <a:rPr lang="en-IN" dirty="0"/>
              <a:t>Relationship between the Hamming distance and errors occurring during transmission. </a:t>
            </a:r>
          </a:p>
          <a:p>
            <a:r>
              <a:rPr lang="en-IN" dirty="0"/>
              <a:t>When a code word is corrupted during transmission, the Hamming distance between the sent and received code words is the number of bits affected by the error. </a:t>
            </a:r>
          </a:p>
          <a:p>
            <a:r>
              <a:rPr lang="en-IN" dirty="0"/>
              <a:t>In other words, the </a:t>
            </a:r>
            <a:r>
              <a:rPr lang="en-IN" dirty="0">
                <a:highlight>
                  <a:srgbClr val="FFFF00"/>
                </a:highlight>
              </a:rPr>
              <a:t>Hamming distance between the received code word and the sent code word is the number of bits that are corrupted during transmission</a:t>
            </a:r>
            <a:r>
              <a:rPr lang="en-IN" dirty="0"/>
              <a:t>.</a:t>
            </a:r>
          </a:p>
          <a:p>
            <a:r>
              <a:rPr lang="en-IN" dirty="0"/>
              <a:t>For example, if the code word 00000 is sent and 01101 is received, 3 bits are in error and the Hamming distance between the two is d(00000, 01101) =3. </a:t>
            </a:r>
          </a:p>
          <a:p>
            <a:r>
              <a:rPr lang="en-IN" dirty="0">
                <a:highlight>
                  <a:srgbClr val="FFFF00"/>
                </a:highlight>
              </a:rPr>
              <a:t>To guarantee the detection of up to s errors in all cases, the minimum Hamming distance in a block code  must be </a:t>
            </a:r>
            <a:r>
              <a:rPr lang="en-IN" dirty="0" err="1">
                <a:highlight>
                  <a:srgbClr val="FFFF00"/>
                </a:highlight>
              </a:rPr>
              <a:t>dmin</a:t>
            </a:r>
            <a:r>
              <a:rPr lang="en-IN" dirty="0">
                <a:highlight>
                  <a:srgbClr val="FFFF00"/>
                </a:highlight>
              </a:rPr>
              <a:t>= s + 1.</a:t>
            </a:r>
          </a:p>
        </p:txBody>
      </p:sp>
    </p:spTree>
    <p:extLst>
      <p:ext uri="{BB962C8B-B14F-4D97-AF65-F5344CB8AC3E}">
        <p14:creationId xmlns:p14="http://schemas.microsoft.com/office/powerpoint/2010/main" val="30536289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LINEAR BLOCK CODES</a:t>
            </a:r>
          </a:p>
        </p:txBody>
      </p:sp>
      <p:sp>
        <p:nvSpPr>
          <p:cNvPr id="3" name="Content Placeholder 2"/>
          <p:cNvSpPr>
            <a:spLocks noGrp="1"/>
          </p:cNvSpPr>
          <p:nvPr>
            <p:ph idx="1"/>
          </p:nvPr>
        </p:nvSpPr>
        <p:spPr/>
        <p:txBody>
          <a:bodyPr/>
          <a:lstStyle/>
          <a:p>
            <a:endParaRPr lang="en-IN" dirty="0"/>
          </a:p>
          <a:p>
            <a:r>
              <a:rPr lang="en-IN" dirty="0"/>
              <a:t>Almost all block codes used today belong to a subset called linear block codes. A linear block code is a code in which </a:t>
            </a:r>
            <a:r>
              <a:rPr lang="en-IN" dirty="0">
                <a:highlight>
                  <a:srgbClr val="FFFF00"/>
                </a:highlight>
              </a:rPr>
              <a:t>the </a:t>
            </a:r>
            <a:r>
              <a:rPr lang="en-IN" dirty="0" err="1">
                <a:highlight>
                  <a:srgbClr val="FFFF00"/>
                </a:highlight>
              </a:rPr>
              <a:t>exclusiveOR</a:t>
            </a:r>
            <a:r>
              <a:rPr lang="en-IN" dirty="0">
                <a:highlight>
                  <a:srgbClr val="FFFF00"/>
                </a:highlight>
              </a:rPr>
              <a:t> (additionmodulo-2) of two valid code words creates another valid code word.</a:t>
            </a:r>
          </a:p>
          <a:p>
            <a:endParaRPr lang="en-IN" dirty="0"/>
          </a:p>
          <a:p>
            <a:r>
              <a:rPr lang="en-IN" dirty="0"/>
              <a:t>In a linear block code, the exclusive OR (XOR) of any two valid code words creates another valid code word.</a:t>
            </a:r>
          </a:p>
        </p:txBody>
      </p:sp>
    </p:spTree>
    <p:extLst>
      <p:ext uri="{BB962C8B-B14F-4D97-AF65-F5344CB8AC3E}">
        <p14:creationId xmlns:p14="http://schemas.microsoft.com/office/powerpoint/2010/main" val="16310711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a:p>
            <a:r>
              <a:rPr lang="en-IN" dirty="0"/>
              <a:t>Minimum Distance for Linear Block Codes</a:t>
            </a:r>
          </a:p>
          <a:p>
            <a:r>
              <a:rPr lang="en-IN" dirty="0"/>
              <a:t>It is simple to find the minimum Hamming distance for a linear block code.</a:t>
            </a:r>
          </a:p>
          <a:p>
            <a:r>
              <a:rPr lang="en-IN" dirty="0">
                <a:highlight>
                  <a:srgbClr val="FFFF00"/>
                </a:highlight>
              </a:rPr>
              <a:t>The minimum Hamming distance is the number of 1s in the nonzero valid code word with the smallest number of 1s.</a:t>
            </a:r>
          </a:p>
        </p:txBody>
      </p:sp>
    </p:spTree>
    <p:extLst>
      <p:ext uri="{BB962C8B-B14F-4D97-AF65-F5344CB8AC3E}">
        <p14:creationId xmlns:p14="http://schemas.microsoft.com/office/powerpoint/2010/main" val="34847618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Error Detection</a:t>
            </a:r>
          </a:p>
        </p:txBody>
      </p:sp>
      <p:sp>
        <p:nvSpPr>
          <p:cNvPr id="3" name="Content Placeholder 2"/>
          <p:cNvSpPr>
            <a:spLocks noGrp="1"/>
          </p:cNvSpPr>
          <p:nvPr>
            <p:ph idx="1"/>
          </p:nvPr>
        </p:nvSpPr>
        <p:spPr/>
        <p:txBody>
          <a:bodyPr>
            <a:normAutofit/>
          </a:bodyPr>
          <a:lstStyle/>
          <a:p>
            <a:r>
              <a:rPr lang="en-IN" dirty="0"/>
              <a:t>Error detection is the ability to detect the presence of errors caused by noise or other impairments during transmission from the transmitter to the receiver.</a:t>
            </a:r>
          </a:p>
          <a:p>
            <a:r>
              <a:rPr lang="en-IN" dirty="0"/>
              <a:t>Error detection means to decide whether the received data is correct or not without having a copy of the original message.</a:t>
            </a:r>
          </a:p>
          <a:p>
            <a:r>
              <a:rPr lang="en-IN" dirty="0"/>
              <a:t>Error detection </a:t>
            </a:r>
            <a:r>
              <a:rPr lang="en-IN" b="1" dirty="0">
                <a:highlight>
                  <a:srgbClr val="FFFF00"/>
                </a:highlight>
              </a:rPr>
              <a:t>uses the concept of redundancy</a:t>
            </a:r>
            <a:r>
              <a:rPr lang="en-IN" dirty="0"/>
              <a:t>, </a:t>
            </a:r>
            <a:r>
              <a:rPr lang="en-IN" b="1" dirty="0"/>
              <a:t>which means </a:t>
            </a:r>
            <a:r>
              <a:rPr lang="en-IN" dirty="0"/>
              <a:t>adding extra bits for detecting errors at the destination.</a:t>
            </a:r>
          </a:p>
        </p:txBody>
      </p:sp>
    </p:spTree>
    <p:extLst>
      <p:ext uri="{BB962C8B-B14F-4D97-AF65-F5344CB8AC3E}">
        <p14:creationId xmlns:p14="http://schemas.microsoft.com/office/powerpoint/2010/main" val="423732219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Three different error-detecting codes. They are all linear, systematic block codes:</a:t>
            </a:r>
          </a:p>
          <a:p>
            <a:pPr marL="0" indent="0">
              <a:buNone/>
            </a:pPr>
            <a:r>
              <a:rPr lang="en-IN" dirty="0"/>
              <a:t>1. Parity.</a:t>
            </a:r>
          </a:p>
          <a:p>
            <a:pPr marL="0" indent="0">
              <a:buNone/>
            </a:pPr>
            <a:r>
              <a:rPr lang="en-IN" dirty="0"/>
              <a:t>2. Checksums.</a:t>
            </a:r>
          </a:p>
          <a:p>
            <a:pPr marL="0" indent="0">
              <a:buNone/>
            </a:pPr>
            <a:r>
              <a:rPr lang="en-IN" dirty="0"/>
              <a:t>3. Cyclic Redundancy Checks (CRCs).</a:t>
            </a:r>
          </a:p>
        </p:txBody>
      </p:sp>
    </p:spTree>
    <p:extLst>
      <p:ext uri="{BB962C8B-B14F-4D97-AF65-F5344CB8AC3E}">
        <p14:creationId xmlns:p14="http://schemas.microsoft.com/office/powerpoint/2010/main" val="25766285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Parity </a:t>
            </a:r>
          </a:p>
        </p:txBody>
      </p:sp>
      <p:sp>
        <p:nvSpPr>
          <p:cNvPr id="3" name="Content Placeholder 2"/>
          <p:cNvSpPr>
            <a:spLocks noGrp="1"/>
          </p:cNvSpPr>
          <p:nvPr>
            <p:ph idx="1"/>
          </p:nvPr>
        </p:nvSpPr>
        <p:spPr/>
        <p:txBody>
          <a:bodyPr>
            <a:normAutofit/>
          </a:bodyPr>
          <a:lstStyle/>
          <a:p>
            <a:r>
              <a:rPr lang="en-IN" dirty="0"/>
              <a:t>The stream of data is broken up into blocks of bits, and the number of 1 bits is counted. Then, a "parity bit" is set (or cleared) if the number of one bits is odd (or even).</a:t>
            </a:r>
          </a:p>
          <a:p>
            <a:r>
              <a:rPr lang="en-IN" dirty="0"/>
              <a:t>The parity bit is chosen so that the number of 1 bits in the </a:t>
            </a:r>
            <a:r>
              <a:rPr lang="en-IN" dirty="0" err="1"/>
              <a:t>codeword</a:t>
            </a:r>
            <a:r>
              <a:rPr lang="en-IN" dirty="0"/>
              <a:t> is even (or odd). </a:t>
            </a:r>
          </a:p>
          <a:p>
            <a:r>
              <a:rPr lang="en-IN" dirty="0"/>
              <a:t>Doing this is equivalent to computing the (even) parity bit as the modulo 2 sum or XOR of the data bits. </a:t>
            </a:r>
          </a:p>
          <a:p>
            <a:r>
              <a:rPr lang="en-IN" dirty="0"/>
              <a:t>For example, when 1011010 is sent in even parity, a bit is added to the end to make it 10110100. With odd parity 1011010 becomes 10110101. </a:t>
            </a:r>
          </a:p>
        </p:txBody>
      </p:sp>
    </p:spTree>
    <p:extLst>
      <p:ext uri="{BB962C8B-B14F-4D97-AF65-F5344CB8AC3E}">
        <p14:creationId xmlns:p14="http://schemas.microsoft.com/office/powerpoint/2010/main" val="247357431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r>
              <a:rPr lang="en-IN" dirty="0"/>
              <a:t>A code with a single parity bit has a distance of 2, since any single-bit error produces a </a:t>
            </a:r>
            <a:r>
              <a:rPr lang="en-IN" dirty="0" err="1"/>
              <a:t>codeword</a:t>
            </a:r>
            <a:r>
              <a:rPr lang="en-IN" dirty="0"/>
              <a:t> with the wrong parity. This means that it can </a:t>
            </a:r>
            <a:r>
              <a:rPr lang="en-IN" dirty="0">
                <a:highlight>
                  <a:srgbClr val="FFFF00"/>
                </a:highlight>
              </a:rPr>
              <a:t>detect single-bit errors</a:t>
            </a:r>
            <a:r>
              <a:rPr lang="en-IN" dirty="0"/>
              <a:t>.</a:t>
            </a:r>
          </a:p>
          <a:p>
            <a:r>
              <a:rPr lang="en-IN" dirty="0"/>
              <a:t> If the </a:t>
            </a:r>
            <a:r>
              <a:rPr lang="en-IN" dirty="0">
                <a:highlight>
                  <a:srgbClr val="FFFF00"/>
                </a:highlight>
              </a:rPr>
              <a:t>tested blocks overlap</a:t>
            </a:r>
            <a:r>
              <a:rPr lang="en-IN" dirty="0"/>
              <a:t>, then the parity bits can be used to isolate the error, and even correct it if the error affects a single bit.</a:t>
            </a:r>
          </a:p>
        </p:txBody>
      </p:sp>
    </p:spTree>
    <p:extLst>
      <p:ext uri="{BB962C8B-B14F-4D97-AF65-F5344CB8AC3E}">
        <p14:creationId xmlns:p14="http://schemas.microsoft.com/office/powerpoint/2010/main" val="128959743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A single parity bit can only reliably detect a single-bit error in the block. If the block is badly garbled by a long burst error, the probability that the error will be detected is only 0.5, which is hardly acceptable.</a:t>
            </a:r>
          </a:p>
          <a:p>
            <a:r>
              <a:rPr lang="en-IN" dirty="0"/>
              <a:t>Solution : </a:t>
            </a:r>
          </a:p>
          <a:p>
            <a:r>
              <a:rPr lang="en-IN" b="1" dirty="0">
                <a:highlight>
                  <a:srgbClr val="FFFF00"/>
                </a:highlight>
              </a:rPr>
              <a:t>Interleaving</a:t>
            </a:r>
            <a:r>
              <a:rPr lang="en-IN" dirty="0">
                <a:highlight>
                  <a:srgbClr val="FFFF00"/>
                </a:highlight>
              </a:rPr>
              <a:t> - compute the parity bits over the data in a different order than the order in which the data bits are transmitted. </a:t>
            </a:r>
          </a:p>
          <a:p>
            <a:r>
              <a:rPr lang="en-IN" dirty="0"/>
              <a:t>We compute a parity bit for each of the </a:t>
            </a:r>
            <a:r>
              <a:rPr lang="en-IN" i="1" dirty="0"/>
              <a:t>n </a:t>
            </a:r>
            <a:r>
              <a:rPr lang="en-IN" dirty="0"/>
              <a:t>columns and send all the data bits as </a:t>
            </a:r>
            <a:r>
              <a:rPr lang="en-IN" i="1" dirty="0"/>
              <a:t>k </a:t>
            </a:r>
            <a:r>
              <a:rPr lang="en-IN" dirty="0"/>
              <a:t>rows, sending the rows from top to bottom and the bits in each row from left to right in the usual manner. At the last row, we send the </a:t>
            </a:r>
            <a:r>
              <a:rPr lang="en-IN" i="1" dirty="0"/>
              <a:t>n </a:t>
            </a:r>
            <a:r>
              <a:rPr lang="en-IN" dirty="0"/>
              <a:t>parity bits.</a:t>
            </a:r>
          </a:p>
        </p:txBody>
      </p:sp>
    </p:spTree>
    <p:extLst>
      <p:ext uri="{BB962C8B-B14F-4D97-AF65-F5344CB8AC3E}">
        <p14:creationId xmlns:p14="http://schemas.microsoft.com/office/powerpoint/2010/main" val="322730242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a:p>
            <a:r>
              <a:rPr lang="en-IN" dirty="0"/>
              <a:t>Simple Parity-Check Code: the most familiar error-detecting code is the simple parity-check code. </a:t>
            </a:r>
          </a:p>
          <a:p>
            <a:r>
              <a:rPr lang="en-IN" dirty="0"/>
              <a:t>In this code, a k-bit data word is changed to an n-bit code word where n = k + 1. The extra bit, called the parity bit, is selected to make the total number of 1s in the code word even. </a:t>
            </a:r>
          </a:p>
          <a:p>
            <a:r>
              <a:rPr lang="en-IN" dirty="0"/>
              <a:t>A simple parity-check code is a single-bit error-detecting code in which n = k + 1 with </a:t>
            </a:r>
            <a:r>
              <a:rPr lang="en-IN" dirty="0" err="1"/>
              <a:t>dmin</a:t>
            </a:r>
            <a:r>
              <a:rPr lang="en-IN" dirty="0"/>
              <a:t>= 2. </a:t>
            </a:r>
          </a:p>
        </p:txBody>
      </p:sp>
    </p:spTree>
    <p:extLst>
      <p:ext uri="{BB962C8B-B14F-4D97-AF65-F5344CB8AC3E}">
        <p14:creationId xmlns:p14="http://schemas.microsoft.com/office/powerpoint/2010/main" val="40108467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b="1" i="1" dirty="0"/>
              <a:t>Simple parity-check code C(5, 4)</a:t>
            </a:r>
            <a:endParaRPr lang="en-IN" dirty="0"/>
          </a:p>
        </p:txBody>
      </p:sp>
      <p:pic>
        <p:nvPicPr>
          <p:cNvPr id="4" name="Content Placeholder 3"/>
          <p:cNvPicPr>
            <a:picLocks noGrp="1" noChangeAspect="1"/>
          </p:cNvPicPr>
          <p:nvPr>
            <p:ph idx="1"/>
          </p:nvPr>
        </p:nvPicPr>
        <p:blipFill>
          <a:blip r:embed="rId2"/>
          <a:stretch>
            <a:fillRect/>
          </a:stretch>
        </p:blipFill>
        <p:spPr>
          <a:xfrm>
            <a:off x="1581686" y="1825625"/>
            <a:ext cx="9028627" cy="4351338"/>
          </a:xfrm>
          <a:prstGeom prst="rect">
            <a:avLst/>
          </a:prstGeom>
        </p:spPr>
      </p:pic>
    </p:spTree>
    <p:extLst>
      <p:ext uri="{BB962C8B-B14F-4D97-AF65-F5344CB8AC3E}">
        <p14:creationId xmlns:p14="http://schemas.microsoft.com/office/powerpoint/2010/main" val="2105490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a:t>Error Detection and Correction</a:t>
            </a:r>
          </a:p>
        </p:txBody>
      </p:sp>
      <p:sp>
        <p:nvSpPr>
          <p:cNvPr id="15363" name="Rectangle 3"/>
          <p:cNvSpPr>
            <a:spLocks noGrp="1" noChangeArrowheads="1"/>
          </p:cNvSpPr>
          <p:nvPr>
            <p:ph type="body" idx="1"/>
          </p:nvPr>
        </p:nvSpPr>
        <p:spPr/>
        <p:txBody>
          <a:bodyPr/>
          <a:lstStyle/>
          <a:p>
            <a:r>
              <a:rPr lang="en-US" altLang="en-US" dirty="0"/>
              <a:t>In some cases it is sufficient to detect an error and in some, it requires the errors to be corrected also. For </a:t>
            </a:r>
            <a:r>
              <a:rPr lang="en-US" altLang="en-US" dirty="0" err="1"/>
              <a:t>eg</a:t>
            </a:r>
            <a:r>
              <a:rPr lang="en-US" altLang="en-US" dirty="0"/>
              <a:t>.</a:t>
            </a:r>
          </a:p>
          <a:p>
            <a:pPr lvl="1"/>
            <a:r>
              <a:rPr lang="en-US" altLang="en-US" dirty="0"/>
              <a:t>On a </a:t>
            </a:r>
            <a:r>
              <a:rPr lang="en-US" altLang="en-US" dirty="0">
                <a:highlight>
                  <a:srgbClr val="FFFF00"/>
                </a:highlight>
              </a:rPr>
              <a:t>reliable medium </a:t>
            </a:r>
            <a:r>
              <a:rPr lang="en-US" altLang="en-US" dirty="0"/>
              <a:t>: ED is sufficient where the error rate is low and asking for retransmission after ED would work efficiently</a:t>
            </a:r>
          </a:p>
          <a:p>
            <a:pPr lvl="1"/>
            <a:r>
              <a:rPr lang="en-US" altLang="en-US" dirty="0"/>
              <a:t>In contrast, on </a:t>
            </a:r>
            <a:r>
              <a:rPr lang="en-US" altLang="en-US" dirty="0">
                <a:highlight>
                  <a:srgbClr val="FFFF00"/>
                </a:highlight>
              </a:rPr>
              <a:t>an unreliable medium </a:t>
            </a:r>
            <a:r>
              <a:rPr lang="en-US" altLang="en-US" dirty="0"/>
              <a:t>: Retransmission after ED may result in another error and still another and so on. Hence </a:t>
            </a:r>
            <a:r>
              <a:rPr lang="en-US" altLang="en-US" dirty="0">
                <a:highlight>
                  <a:srgbClr val="FFFF00"/>
                </a:highlight>
              </a:rPr>
              <a:t>EC is desirable</a:t>
            </a:r>
            <a:r>
              <a:rPr lang="en-US" altLang="en-US" dirty="0"/>
              <a:t>.</a:t>
            </a:r>
          </a:p>
        </p:txBody>
      </p:sp>
    </p:spTree>
    <p:extLst>
      <p:ext uri="{BB962C8B-B14F-4D97-AF65-F5344CB8AC3E}">
        <p14:creationId xmlns:p14="http://schemas.microsoft.com/office/powerpoint/2010/main" val="259381020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br>
              <a:rPr lang="en-IN" dirty="0"/>
            </a:br>
            <a:r>
              <a:rPr lang="en-IN" b="1" i="1" dirty="0"/>
              <a:t>Encoder and decoder for simple parity-check code</a:t>
            </a:r>
            <a:endParaRPr lang="en-IN" dirty="0"/>
          </a:p>
        </p:txBody>
      </p:sp>
      <p:pic>
        <p:nvPicPr>
          <p:cNvPr id="4" name="Content Placeholder 3"/>
          <p:cNvPicPr>
            <a:picLocks noGrp="1" noChangeAspect="1"/>
          </p:cNvPicPr>
          <p:nvPr>
            <p:ph idx="1"/>
          </p:nvPr>
        </p:nvPicPr>
        <p:blipFill>
          <a:blip r:embed="rId2"/>
          <a:stretch>
            <a:fillRect/>
          </a:stretch>
        </p:blipFill>
        <p:spPr>
          <a:xfrm>
            <a:off x="2024229" y="1825625"/>
            <a:ext cx="8143541" cy="4351338"/>
          </a:xfrm>
          <a:prstGeom prst="rect">
            <a:avLst/>
          </a:prstGeom>
        </p:spPr>
      </p:pic>
    </p:spTree>
    <p:extLst>
      <p:ext uri="{BB962C8B-B14F-4D97-AF65-F5344CB8AC3E}">
        <p14:creationId xmlns:p14="http://schemas.microsoft.com/office/powerpoint/2010/main" val="23256160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endParaRPr lang="en-IN" dirty="0"/>
          </a:p>
          <a:p>
            <a:r>
              <a:rPr lang="en-IN" dirty="0"/>
              <a:t>Some transmission scenarios. Assume the sender sends the data word 1011.</a:t>
            </a:r>
          </a:p>
          <a:p>
            <a:r>
              <a:rPr lang="en-IN" dirty="0"/>
              <a:t>The code word created from this data word is 10111, which is sent to the receiver.</a:t>
            </a:r>
          </a:p>
          <a:p>
            <a:r>
              <a:rPr lang="en-IN" dirty="0"/>
              <a:t>We examine five cases:</a:t>
            </a:r>
          </a:p>
          <a:p>
            <a:pPr marL="0" indent="0">
              <a:buNone/>
            </a:pPr>
            <a:r>
              <a:rPr lang="en-IN" dirty="0"/>
              <a:t>1.No error occurs; the received code word is 10111. The syndrome is 0. The data word 1011 is created.</a:t>
            </a:r>
          </a:p>
          <a:p>
            <a:pPr marL="0" indent="0">
              <a:buNone/>
            </a:pPr>
            <a:r>
              <a:rPr lang="en-IN" dirty="0"/>
              <a:t>2.One single-bit error changes a1. The received code word is 10011. The syndrome is 1. No data word is created.</a:t>
            </a:r>
          </a:p>
          <a:p>
            <a:pPr marL="0" indent="0">
              <a:buNone/>
            </a:pPr>
            <a:r>
              <a:rPr lang="en-IN" dirty="0"/>
              <a:t>3.One single-bit error changes r0. The received code word is 10110. The syndrome is 1. No data word is created. </a:t>
            </a:r>
          </a:p>
        </p:txBody>
      </p:sp>
    </p:spTree>
    <p:extLst>
      <p:ext uri="{BB962C8B-B14F-4D97-AF65-F5344CB8AC3E}">
        <p14:creationId xmlns:p14="http://schemas.microsoft.com/office/powerpoint/2010/main" val="213386196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a:bodyPr>
          <a:lstStyle/>
          <a:p>
            <a:endParaRPr lang="en-IN" dirty="0"/>
          </a:p>
          <a:p>
            <a:pPr marL="0" indent="0">
              <a:buNone/>
            </a:pPr>
            <a:r>
              <a:rPr lang="en-IN" dirty="0"/>
              <a:t>4.An error changes r0 and a second error changes a3.</a:t>
            </a:r>
          </a:p>
          <a:p>
            <a:r>
              <a:rPr lang="en-IN" dirty="0"/>
              <a:t>The received code word is 00110. The syndrome is 0.The data word 0011is created at the receiver. Note that here the data word is wrongly created due to the syndrome value. </a:t>
            </a:r>
          </a:p>
          <a:p>
            <a:pPr marL="0" indent="0">
              <a:buNone/>
            </a:pPr>
            <a:r>
              <a:rPr lang="en-IN" dirty="0"/>
              <a:t>5. Three bits—a3, a2, and a1—are changed by errors. The received code word is (01011). The syndrome is 1.The data word is not created. </a:t>
            </a:r>
          </a:p>
          <a:p>
            <a:pPr marL="0" indent="0">
              <a:buNone/>
            </a:pPr>
            <a:r>
              <a:rPr lang="en-IN" dirty="0"/>
              <a:t>This shows that the simple parity check, guaranteed to detect one single error ,can also find any odd number of errors.</a:t>
            </a:r>
          </a:p>
        </p:txBody>
      </p:sp>
    </p:spTree>
    <p:extLst>
      <p:ext uri="{BB962C8B-B14F-4D97-AF65-F5344CB8AC3E}">
        <p14:creationId xmlns:p14="http://schemas.microsoft.com/office/powerpoint/2010/main" val="31647512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br>
              <a:rPr lang="en-IN" dirty="0"/>
            </a:br>
            <a:r>
              <a:rPr lang="en-IN" b="1" i="1" dirty="0"/>
              <a:t>Two-dimensional parity-check code</a:t>
            </a:r>
            <a:endParaRPr lang="en-IN" dirty="0"/>
          </a:p>
        </p:txBody>
      </p:sp>
      <p:pic>
        <p:nvPicPr>
          <p:cNvPr id="4" name="Content Placeholder 3"/>
          <p:cNvPicPr>
            <a:picLocks noGrp="1" noChangeAspect="1"/>
          </p:cNvPicPr>
          <p:nvPr>
            <p:ph idx="1"/>
          </p:nvPr>
        </p:nvPicPr>
        <p:blipFill>
          <a:blip r:embed="rId2"/>
          <a:stretch>
            <a:fillRect/>
          </a:stretch>
        </p:blipFill>
        <p:spPr>
          <a:xfrm>
            <a:off x="3541799" y="2212827"/>
            <a:ext cx="5108401" cy="3576934"/>
          </a:xfrm>
          <a:prstGeom prst="rect">
            <a:avLst/>
          </a:prstGeom>
        </p:spPr>
      </p:pic>
    </p:spTree>
    <p:extLst>
      <p:ext uri="{BB962C8B-B14F-4D97-AF65-F5344CB8AC3E}">
        <p14:creationId xmlns:p14="http://schemas.microsoft.com/office/powerpoint/2010/main" val="221539176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116599" y="2364010"/>
            <a:ext cx="9958801" cy="3274567"/>
          </a:xfrm>
          <a:prstGeom prst="rect">
            <a:avLst/>
          </a:prstGeom>
        </p:spPr>
      </p:pic>
    </p:spTree>
    <p:extLst>
      <p:ext uri="{BB962C8B-B14F-4D97-AF65-F5344CB8AC3E}">
        <p14:creationId xmlns:p14="http://schemas.microsoft.com/office/powerpoint/2010/main" val="11957288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1116599" y="2364010"/>
            <a:ext cx="9958801" cy="3274567"/>
          </a:xfrm>
          <a:prstGeom prst="rect">
            <a:avLst/>
          </a:prstGeom>
        </p:spPr>
      </p:pic>
    </p:spTree>
    <p:extLst>
      <p:ext uri="{BB962C8B-B14F-4D97-AF65-F5344CB8AC3E}">
        <p14:creationId xmlns:p14="http://schemas.microsoft.com/office/powerpoint/2010/main" val="97782771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Checksum</a:t>
            </a:r>
          </a:p>
        </p:txBody>
      </p:sp>
      <p:sp>
        <p:nvSpPr>
          <p:cNvPr id="3" name="Content Placeholder 2"/>
          <p:cNvSpPr>
            <a:spLocks noGrp="1"/>
          </p:cNvSpPr>
          <p:nvPr>
            <p:ph idx="1"/>
          </p:nvPr>
        </p:nvSpPr>
        <p:spPr/>
        <p:txBody>
          <a:bodyPr>
            <a:normAutofit fontScale="92500" lnSpcReduction="10000"/>
          </a:bodyPr>
          <a:lstStyle/>
          <a:p>
            <a:r>
              <a:rPr lang="en-IN" dirty="0"/>
              <a:t>The second kind of error-detecting code, the </a:t>
            </a:r>
            <a:r>
              <a:rPr lang="en-IN" b="1" dirty="0"/>
              <a:t>checksum</a:t>
            </a:r>
            <a:r>
              <a:rPr lang="en-IN" dirty="0"/>
              <a:t>, is closely related to groups of parity bits. </a:t>
            </a:r>
          </a:p>
          <a:p>
            <a:r>
              <a:rPr lang="en-IN" dirty="0"/>
              <a:t>The word ‘‘checksum’’ is often used to mean a group of check bits associated with a message, regardless of how are calculated</a:t>
            </a:r>
            <a:r>
              <a:rPr lang="en-IN" dirty="0">
                <a:highlight>
                  <a:srgbClr val="FFFF00"/>
                </a:highlight>
              </a:rPr>
              <a:t>. A group of parity bits is one example of a checksum.</a:t>
            </a:r>
          </a:p>
          <a:p>
            <a:r>
              <a:rPr lang="en-IN" dirty="0"/>
              <a:t> However, there are other, stronger checksums based on a running sum of the data bits of the message. The checksum is usually placed at the end of the message, as the complement of the sum function.</a:t>
            </a:r>
          </a:p>
          <a:p>
            <a:r>
              <a:rPr lang="en-IN" dirty="0"/>
              <a:t>This way, errors may be detected by summing the entire received </a:t>
            </a:r>
            <a:r>
              <a:rPr lang="en-IN" dirty="0" err="1"/>
              <a:t>codeword</a:t>
            </a:r>
            <a:r>
              <a:rPr lang="en-IN" dirty="0"/>
              <a:t>, both data bits and checksum. If the result comes out to be zero, no error has been detected.</a:t>
            </a:r>
          </a:p>
        </p:txBody>
      </p:sp>
    </p:spTree>
    <p:extLst>
      <p:ext uri="{BB962C8B-B14F-4D97-AF65-F5344CB8AC3E}">
        <p14:creationId xmlns:p14="http://schemas.microsoft.com/office/powerpoint/2010/main" val="242668393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r>
              <a:rPr lang="en-IN" dirty="0"/>
              <a:t>A checksum of a message is an arithmetic sum of message code words of a certain word length, for example byte values, and their carry value. </a:t>
            </a:r>
          </a:p>
          <a:p>
            <a:r>
              <a:rPr lang="en-IN" dirty="0"/>
              <a:t>The sum is negated by means of ones-complement, and stored or transferred as an extra code word extending the message.</a:t>
            </a:r>
          </a:p>
          <a:p>
            <a:r>
              <a:rPr lang="en-IN" dirty="0"/>
              <a:t>On the receiver side, a new checksum may be calculated from the extended message. If the new checksum is not 0, an error has been detected.</a:t>
            </a:r>
          </a:p>
        </p:txBody>
      </p:sp>
    </p:spTree>
    <p:extLst>
      <p:ext uri="{BB962C8B-B14F-4D97-AF65-F5344CB8AC3E}">
        <p14:creationId xmlns:p14="http://schemas.microsoft.com/office/powerpoint/2010/main" val="352072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35454" y="892024"/>
            <a:ext cx="8371416" cy="5300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603" name="Rectangle 3"/>
          <p:cNvSpPr>
            <a:spLocks noChangeArrowheads="1"/>
          </p:cNvSpPr>
          <p:nvPr/>
        </p:nvSpPr>
        <p:spPr bwMode="auto">
          <a:xfrm>
            <a:off x="5176763" y="117929"/>
            <a:ext cx="1997100"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b="1">
                <a:solidFill>
                  <a:srgbClr val="00279F"/>
                </a:solidFill>
              </a:rPr>
              <a:t>Checksum</a:t>
            </a:r>
          </a:p>
        </p:txBody>
      </p:sp>
    </p:spTree>
    <p:extLst>
      <p:ext uri="{BB962C8B-B14F-4D97-AF65-F5344CB8AC3E}">
        <p14:creationId xmlns:p14="http://schemas.microsoft.com/office/powerpoint/2010/main" val="156700501"/>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pic>
        <p:nvPicPr>
          <p:cNvPr id="4" name="Content Placeholder 3"/>
          <p:cNvPicPr>
            <a:picLocks noGrp="1" noChangeAspect="1"/>
          </p:cNvPicPr>
          <p:nvPr>
            <p:ph idx="1"/>
          </p:nvPr>
        </p:nvPicPr>
        <p:blipFill>
          <a:blip r:embed="rId2"/>
          <a:stretch>
            <a:fillRect/>
          </a:stretch>
        </p:blipFill>
        <p:spPr>
          <a:xfrm>
            <a:off x="2709756" y="1825625"/>
            <a:ext cx="6772488" cy="4351338"/>
          </a:xfrm>
          <a:prstGeom prst="rect">
            <a:avLst/>
          </a:prstGeom>
        </p:spPr>
      </p:pic>
    </p:spTree>
    <p:extLst>
      <p:ext uri="{BB962C8B-B14F-4D97-AF65-F5344CB8AC3E}">
        <p14:creationId xmlns:p14="http://schemas.microsoft.com/office/powerpoint/2010/main" val="40298132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dirty="0"/>
              <a:t>Network designers have developed two basic strategies for dealing with errors. Both add redundant information to the data that is sent. </a:t>
            </a:r>
          </a:p>
          <a:p>
            <a:r>
              <a:rPr lang="en-IN" dirty="0"/>
              <a:t>One strategy is to include enough redundant information to enable the receiver to deduce what the transmitted data must have been. </a:t>
            </a:r>
          </a:p>
          <a:p>
            <a:r>
              <a:rPr lang="en-IN" dirty="0"/>
              <a:t>The other is to include only enough redundancy to allow the receiver to deduce that an error has occurred (but not which error) and have it request a retransmission.</a:t>
            </a:r>
          </a:p>
          <a:p>
            <a:r>
              <a:rPr lang="en-IN" dirty="0"/>
              <a:t> The former strategy uses </a:t>
            </a:r>
            <a:r>
              <a:rPr lang="en-IN" dirty="0">
                <a:highlight>
                  <a:srgbClr val="FFFF00"/>
                </a:highlight>
              </a:rPr>
              <a:t>error-correcting codes </a:t>
            </a:r>
            <a:r>
              <a:rPr lang="en-IN" dirty="0"/>
              <a:t>and the latter uses </a:t>
            </a:r>
            <a:r>
              <a:rPr lang="en-IN" dirty="0">
                <a:highlight>
                  <a:srgbClr val="FFFF00"/>
                </a:highlight>
              </a:rPr>
              <a:t>error-detecting codes</a:t>
            </a:r>
            <a:r>
              <a:rPr lang="en-IN" dirty="0"/>
              <a:t>.</a:t>
            </a:r>
          </a:p>
          <a:p>
            <a:r>
              <a:rPr lang="en-IN" dirty="0"/>
              <a:t>Use of </a:t>
            </a:r>
            <a:r>
              <a:rPr lang="en-IN" dirty="0">
                <a:highlight>
                  <a:srgbClr val="FFFF00"/>
                </a:highlight>
              </a:rPr>
              <a:t>error-correcting codes </a:t>
            </a:r>
            <a:r>
              <a:rPr lang="en-IN" dirty="0"/>
              <a:t>is called as </a:t>
            </a:r>
            <a:r>
              <a:rPr lang="en-IN" dirty="0">
                <a:highlight>
                  <a:srgbClr val="FFFF00"/>
                </a:highlight>
              </a:rPr>
              <a:t>Forward Error Correction</a:t>
            </a:r>
          </a:p>
        </p:txBody>
      </p:sp>
    </p:spTree>
    <p:extLst>
      <p:ext uri="{BB962C8B-B14F-4D97-AF65-F5344CB8AC3E}">
        <p14:creationId xmlns:p14="http://schemas.microsoft.com/office/powerpoint/2010/main" val="112292794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a:p>
            <a:r>
              <a:rPr lang="en-IN" dirty="0"/>
              <a:t>The sender initializes the checksum to 0 and adds all dataitems and the checksum (the  checksum is considered as one dataitem).The result is 36. </a:t>
            </a:r>
          </a:p>
          <a:p>
            <a:r>
              <a:rPr lang="en-IN" dirty="0"/>
              <a:t>However, 36 cannot be expressed in 4bits.The extra two bits are wrapped and added with the sum to create the wrapped sum value 6. </a:t>
            </a:r>
          </a:p>
          <a:p>
            <a:r>
              <a:rPr lang="en-IN" dirty="0"/>
              <a:t>The sum is then complemented, resulting in the checksum value 9(15−6=9).The sender now sends six dataitems to the receiver including the checksum 9.</a:t>
            </a:r>
          </a:p>
        </p:txBody>
      </p:sp>
    </p:spTree>
    <p:extLst>
      <p:ext uri="{BB962C8B-B14F-4D97-AF65-F5344CB8AC3E}">
        <p14:creationId xmlns:p14="http://schemas.microsoft.com/office/powerpoint/2010/main" val="146373281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a:p>
            <a:r>
              <a:rPr lang="en-IN" dirty="0"/>
              <a:t>The receiver follows the same procedure as the sender. It adds all dataitems (including the checksum); the result is 45.</a:t>
            </a:r>
          </a:p>
          <a:p>
            <a:r>
              <a:rPr lang="en-IN" dirty="0"/>
              <a:t>The sum is wrapped and becomes 15. The wrapped sum is complemented and becomes 0. </a:t>
            </a:r>
          </a:p>
          <a:p>
            <a:r>
              <a:rPr lang="en-IN" dirty="0"/>
              <a:t>Since the value of the checksum is 0, this means that the data is not corrupted. The receiver drops the checksum and keeps the other dataitems. If the checksum is not zero, the entire packet is dropped.</a:t>
            </a:r>
          </a:p>
        </p:txBody>
      </p:sp>
    </p:spTree>
    <p:extLst>
      <p:ext uri="{BB962C8B-B14F-4D97-AF65-F5344CB8AC3E}">
        <p14:creationId xmlns:p14="http://schemas.microsoft.com/office/powerpoint/2010/main" val="268093065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a:p>
            <a:pPr marL="0" indent="0">
              <a:buNone/>
            </a:pPr>
            <a:r>
              <a:rPr lang="en-IN" dirty="0">
                <a:highlight>
                  <a:srgbClr val="FFFF00"/>
                </a:highlight>
              </a:rPr>
              <a:t>Sender site:</a:t>
            </a:r>
          </a:p>
          <a:p>
            <a:pPr marL="0" indent="0">
              <a:buNone/>
            </a:pPr>
            <a:r>
              <a:rPr lang="en-IN" dirty="0"/>
              <a:t>1.The message is divided into 16-bit words.</a:t>
            </a:r>
          </a:p>
          <a:p>
            <a:pPr marL="0" indent="0">
              <a:buNone/>
            </a:pPr>
            <a:r>
              <a:rPr lang="en-IN" dirty="0"/>
              <a:t>2.The value of the checksum word is set to 0.</a:t>
            </a:r>
          </a:p>
          <a:p>
            <a:pPr marL="0" indent="0">
              <a:buNone/>
            </a:pPr>
            <a:r>
              <a:rPr lang="en-IN" dirty="0"/>
              <a:t>3.All words including the checksum are added using one’s complement addition.</a:t>
            </a:r>
          </a:p>
          <a:p>
            <a:pPr marL="0" indent="0">
              <a:buNone/>
            </a:pPr>
            <a:r>
              <a:rPr lang="en-IN" dirty="0"/>
              <a:t>4.The sum is complemented and becomes the checksum.</a:t>
            </a:r>
          </a:p>
          <a:p>
            <a:pPr marL="0" indent="0">
              <a:buNone/>
            </a:pPr>
            <a:r>
              <a:rPr lang="en-IN" dirty="0"/>
              <a:t>5.The checksum is sent with the data.</a:t>
            </a:r>
          </a:p>
        </p:txBody>
      </p:sp>
    </p:spTree>
    <p:extLst>
      <p:ext uri="{BB962C8B-B14F-4D97-AF65-F5344CB8AC3E}">
        <p14:creationId xmlns:p14="http://schemas.microsoft.com/office/powerpoint/2010/main" val="307942604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endParaRPr lang="en-IN" dirty="0"/>
          </a:p>
          <a:p>
            <a:pPr marL="0" indent="0">
              <a:buNone/>
            </a:pPr>
            <a:r>
              <a:rPr lang="en-IN" dirty="0">
                <a:highlight>
                  <a:srgbClr val="FFFF00"/>
                </a:highlight>
              </a:rPr>
              <a:t>Receiver site:</a:t>
            </a:r>
          </a:p>
          <a:p>
            <a:pPr marL="0" indent="0">
              <a:buNone/>
            </a:pPr>
            <a:r>
              <a:rPr lang="en-IN" dirty="0"/>
              <a:t>1.The message (including checksum) is divided into 16-bit words.</a:t>
            </a:r>
          </a:p>
          <a:p>
            <a:pPr marL="0" indent="0">
              <a:buNone/>
            </a:pPr>
            <a:r>
              <a:rPr lang="en-IN" dirty="0"/>
              <a:t>2.All words are added using one’s complement addition.</a:t>
            </a:r>
          </a:p>
          <a:p>
            <a:pPr marL="0" indent="0">
              <a:buNone/>
            </a:pPr>
            <a:r>
              <a:rPr lang="en-IN" dirty="0"/>
              <a:t>3.The sum is complemented and becomes the new checksum.</a:t>
            </a:r>
          </a:p>
          <a:p>
            <a:pPr marL="0" indent="0">
              <a:buNone/>
            </a:pPr>
            <a:r>
              <a:rPr lang="en-IN" dirty="0"/>
              <a:t>4.If the value of checksum is 0, the message is accepted; otherwise, it is rejected.</a:t>
            </a:r>
          </a:p>
        </p:txBody>
      </p:sp>
    </p:spTree>
    <p:extLst>
      <p:ext uri="{BB962C8B-B14F-4D97-AF65-F5344CB8AC3E}">
        <p14:creationId xmlns:p14="http://schemas.microsoft.com/office/powerpoint/2010/main" val="24307979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highlight>
                  <a:srgbClr val="FFFF00"/>
                </a:highlight>
              </a:rPr>
              <a:t>Cyclic redundancy check</a:t>
            </a:r>
          </a:p>
        </p:txBody>
      </p:sp>
      <p:sp>
        <p:nvSpPr>
          <p:cNvPr id="3" name="Content Placeholder 2"/>
          <p:cNvSpPr>
            <a:spLocks noGrp="1"/>
          </p:cNvSpPr>
          <p:nvPr>
            <p:ph idx="1"/>
          </p:nvPr>
        </p:nvSpPr>
        <p:spPr/>
        <p:txBody>
          <a:bodyPr/>
          <a:lstStyle/>
          <a:p>
            <a:r>
              <a:rPr lang="en-IN" dirty="0"/>
              <a:t>The cyclic redundancy check </a:t>
            </a:r>
            <a:r>
              <a:rPr lang="en-IN" dirty="0">
                <a:highlight>
                  <a:srgbClr val="00FF00"/>
                </a:highlight>
              </a:rPr>
              <a:t>considers a block of data as the coefficients to a polynomial</a:t>
            </a:r>
            <a:r>
              <a:rPr lang="en-IN" dirty="0"/>
              <a:t> and then divides by </a:t>
            </a:r>
            <a:r>
              <a:rPr lang="en-IN" dirty="0">
                <a:highlight>
                  <a:srgbClr val="00FF00"/>
                </a:highlight>
              </a:rPr>
              <a:t>a fixed, predetermined polynomial</a:t>
            </a:r>
            <a:r>
              <a:rPr lang="en-IN" dirty="0"/>
              <a:t>. The coefficients of the result of the division is taken as the </a:t>
            </a:r>
            <a:r>
              <a:rPr lang="en-IN" dirty="0">
                <a:highlight>
                  <a:srgbClr val="FFFF00"/>
                </a:highlight>
              </a:rPr>
              <a:t>redundant data bits, the CRC</a:t>
            </a:r>
            <a:r>
              <a:rPr lang="en-IN" dirty="0"/>
              <a:t>.</a:t>
            </a:r>
          </a:p>
          <a:p>
            <a:r>
              <a:rPr lang="en-IN" dirty="0"/>
              <a:t>On reception, one can </a:t>
            </a:r>
            <a:r>
              <a:rPr lang="en-IN" dirty="0" err="1"/>
              <a:t>recompute</a:t>
            </a:r>
            <a:r>
              <a:rPr lang="en-IN" dirty="0"/>
              <a:t> the CRC from the payload bits and compare this with the CRC that was received. A mismatch indicates that an error occurred.</a:t>
            </a:r>
          </a:p>
        </p:txBody>
      </p:sp>
    </p:spTree>
    <p:extLst>
      <p:ext uri="{BB962C8B-B14F-4D97-AF65-F5344CB8AC3E}">
        <p14:creationId xmlns:p14="http://schemas.microsoft.com/office/powerpoint/2010/main" val="250627615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0406" y="1161143"/>
            <a:ext cx="7604881" cy="47851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291" name="Rectangle 3"/>
          <p:cNvSpPr>
            <a:spLocks noChangeArrowheads="1"/>
          </p:cNvSpPr>
          <p:nvPr/>
        </p:nvSpPr>
        <p:spPr bwMode="auto">
          <a:xfrm>
            <a:off x="4877406" y="193524"/>
            <a:ext cx="2357775"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b="1">
                <a:solidFill>
                  <a:srgbClr val="063DE8"/>
                </a:solidFill>
              </a:rPr>
              <a:t>Redundancy</a:t>
            </a:r>
          </a:p>
        </p:txBody>
      </p:sp>
    </p:spTree>
    <p:extLst>
      <p:ext uri="{BB962C8B-B14F-4D97-AF65-F5344CB8AC3E}">
        <p14:creationId xmlns:p14="http://schemas.microsoft.com/office/powerpoint/2010/main" val="3229433889"/>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465" y="1395489"/>
            <a:ext cx="8230810" cy="4931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339" name="Rectangle 3"/>
          <p:cNvSpPr>
            <a:spLocks noChangeArrowheads="1"/>
          </p:cNvSpPr>
          <p:nvPr/>
        </p:nvSpPr>
        <p:spPr bwMode="auto">
          <a:xfrm>
            <a:off x="3821167" y="0"/>
            <a:ext cx="5013824" cy="105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lgn="ctr"/>
            <a:r>
              <a:rPr lang="en-US" altLang="en-US" sz="3143" b="1">
                <a:solidFill>
                  <a:srgbClr val="00279F"/>
                </a:solidFill>
              </a:rPr>
              <a:t>Vertical Redundancy Check</a:t>
            </a:r>
          </a:p>
          <a:p>
            <a:pPr algn="ctr"/>
            <a:r>
              <a:rPr lang="en-US" altLang="en-US" sz="3143" b="1">
                <a:solidFill>
                  <a:srgbClr val="00279F"/>
                </a:solidFill>
              </a:rPr>
              <a:t>VRC</a:t>
            </a:r>
          </a:p>
        </p:txBody>
      </p:sp>
    </p:spTree>
    <p:extLst>
      <p:ext uri="{BB962C8B-B14F-4D97-AF65-F5344CB8AC3E}">
        <p14:creationId xmlns:p14="http://schemas.microsoft.com/office/powerpoint/2010/main" val="3613436324"/>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a:defRPr/>
            </a:pPr>
            <a:endParaRPr lang="en-US" b="1" dirty="0">
              <a:solidFill>
                <a:srgbClr val="CC0066"/>
              </a:solidFill>
              <a:effectLst>
                <a:outerShdw blurRad="38100" dist="38100" dir="2700000" algn="tl">
                  <a:srgbClr val="C0C0C0"/>
                </a:outerShdw>
              </a:effectLst>
            </a:endParaRPr>
          </a:p>
        </p:txBody>
      </p:sp>
      <p:sp>
        <p:nvSpPr>
          <p:cNvPr id="15363" name="Rectangle 3"/>
          <p:cNvSpPr>
            <a:spLocks noGrp="1" noChangeArrowheads="1"/>
          </p:cNvSpPr>
          <p:nvPr>
            <p:ph type="body" idx="1"/>
          </p:nvPr>
        </p:nvSpPr>
        <p:spPr/>
        <p:txBody>
          <a:bodyPr/>
          <a:lstStyle/>
          <a:p>
            <a:endParaRPr lang="en-US" altLang="en-US" dirty="0"/>
          </a:p>
          <a:p>
            <a:pPr marL="0" indent="0">
              <a:buClr>
                <a:srgbClr val="CC0066"/>
              </a:buClr>
              <a:buNone/>
            </a:pPr>
            <a:r>
              <a:rPr lang="en-US" altLang="en-US" dirty="0"/>
              <a:t>It can </a:t>
            </a:r>
            <a:r>
              <a:rPr lang="en-US" altLang="en-US" dirty="0">
                <a:highlight>
                  <a:srgbClr val="FFFF00"/>
                </a:highlight>
              </a:rPr>
              <a:t>detect single bit error</a:t>
            </a:r>
          </a:p>
          <a:p>
            <a:pPr marL="0" indent="0">
              <a:buClr>
                <a:srgbClr val="CC0066"/>
              </a:buClr>
              <a:buNone/>
            </a:pPr>
            <a:r>
              <a:rPr lang="en-US" altLang="en-US" dirty="0"/>
              <a:t>It can </a:t>
            </a:r>
            <a:r>
              <a:rPr lang="en-US" altLang="en-US" dirty="0">
                <a:highlight>
                  <a:srgbClr val="FFFF00"/>
                </a:highlight>
              </a:rPr>
              <a:t>detect burst errors only if the total number of errors is odd.</a:t>
            </a:r>
          </a:p>
          <a:p>
            <a:pPr marL="0" indent="0">
              <a:buNone/>
            </a:pPr>
            <a:endParaRPr lang="en-US" altLang="en-US" dirty="0"/>
          </a:p>
        </p:txBody>
      </p:sp>
    </p:spTree>
    <p:extLst>
      <p:ext uri="{BB962C8B-B14F-4D97-AF65-F5344CB8AC3E}">
        <p14:creationId xmlns:p14="http://schemas.microsoft.com/office/powerpoint/2010/main" val="3895933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3230371" y="405191"/>
            <a:ext cx="5903618" cy="105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lgn="ctr"/>
            <a:r>
              <a:rPr lang="en-US" altLang="en-US" sz="3143" b="1">
                <a:solidFill>
                  <a:srgbClr val="00279F"/>
                </a:solidFill>
              </a:rPr>
              <a:t>Longitudinal Redundancy Check</a:t>
            </a:r>
          </a:p>
          <a:p>
            <a:pPr algn="ctr"/>
            <a:r>
              <a:rPr lang="en-US" altLang="en-US" sz="3143" b="1">
                <a:solidFill>
                  <a:srgbClr val="00279F"/>
                </a:solidFill>
              </a:rPr>
              <a:t>LRC</a:t>
            </a:r>
          </a:p>
        </p:txBody>
      </p:sp>
      <p:pic>
        <p:nvPicPr>
          <p:cNvPr id="16387" name="Picture 3"/>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608" y="3016250"/>
            <a:ext cx="8336643" cy="16389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85352641"/>
      </p:ext>
    </p:extLst>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2" name="Rectangle 4"/>
          <p:cNvSpPr>
            <a:spLocks noChangeArrowheads="1"/>
          </p:cNvSpPr>
          <p:nvPr/>
        </p:nvSpPr>
        <p:spPr bwMode="auto">
          <a:xfrm>
            <a:off x="2490108" y="825500"/>
            <a:ext cx="7636631"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574" tIns="44001" rIns="89574" bIns="44001" anchor="ctr"/>
          <a:lstStyle/>
          <a:p>
            <a:pPr algn="ctr">
              <a:defRPr/>
            </a:pPr>
            <a:endParaRPr lang="en-US" sz="4381" b="1" dirty="0">
              <a:solidFill>
                <a:srgbClr val="CC0066"/>
              </a:solidFill>
              <a:effectLst>
                <a:outerShdw blurRad="38100" dist="38100" dir="2700000" algn="tl">
                  <a:srgbClr val="C0C0C0"/>
                </a:outerShdw>
              </a:effectLst>
            </a:endParaRPr>
          </a:p>
        </p:txBody>
      </p:sp>
      <p:sp>
        <p:nvSpPr>
          <p:cNvPr id="17411" name="Rectangle 5"/>
          <p:cNvSpPr>
            <a:spLocks noChangeArrowheads="1"/>
          </p:cNvSpPr>
          <p:nvPr/>
        </p:nvSpPr>
        <p:spPr bwMode="auto">
          <a:xfrm>
            <a:off x="2490108" y="2196798"/>
            <a:ext cx="7636631" cy="4115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9574" tIns="44001" rIns="89574" bIns="44001"/>
          <a:lstStyle>
            <a:lvl1pPr marL="355600" indent="-355600">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spcBef>
                <a:spcPct val="20000"/>
              </a:spcBef>
              <a:buSzPct val="100000"/>
              <a:buFontTx/>
              <a:buChar char="•"/>
            </a:pPr>
            <a:endParaRPr lang="en-US" altLang="en-US" sz="3143" dirty="0"/>
          </a:p>
          <a:p>
            <a:pPr>
              <a:spcBef>
                <a:spcPct val="20000"/>
              </a:spcBef>
              <a:buSzPct val="100000"/>
              <a:buFontTx/>
              <a:buChar char="•"/>
            </a:pPr>
            <a:endParaRPr lang="en-US" altLang="en-US" sz="3143" dirty="0"/>
          </a:p>
        </p:txBody>
      </p:sp>
      <p:sp>
        <p:nvSpPr>
          <p:cNvPr id="8" name="Title 7"/>
          <p:cNvSpPr>
            <a:spLocks noGrp="1"/>
          </p:cNvSpPr>
          <p:nvPr>
            <p:ph type="title"/>
          </p:nvPr>
        </p:nvSpPr>
        <p:spPr/>
        <p:txBody>
          <a:bodyPr/>
          <a:lstStyle/>
          <a:p>
            <a:endParaRPr lang="en-IN"/>
          </a:p>
        </p:txBody>
      </p:sp>
      <p:sp>
        <p:nvSpPr>
          <p:cNvPr id="9" name="Content Placeholder 8"/>
          <p:cNvSpPr>
            <a:spLocks noGrp="1"/>
          </p:cNvSpPr>
          <p:nvPr>
            <p:ph idx="1"/>
          </p:nvPr>
        </p:nvSpPr>
        <p:spPr/>
        <p:txBody>
          <a:bodyPr/>
          <a:lstStyle/>
          <a:p>
            <a:pPr marL="0" indent="0">
              <a:spcBef>
                <a:spcPct val="20000"/>
              </a:spcBef>
              <a:buClr>
                <a:srgbClr val="CC0066"/>
              </a:buClr>
              <a:buSzPct val="100000"/>
              <a:buNone/>
            </a:pPr>
            <a:r>
              <a:rPr lang="en-US" altLang="en-US" dirty="0">
                <a:highlight>
                  <a:srgbClr val="00FF00"/>
                </a:highlight>
              </a:rPr>
              <a:t>LCR increases the likelihood of detecting burst errors</a:t>
            </a:r>
            <a:r>
              <a:rPr lang="en-US" altLang="en-US" dirty="0"/>
              <a:t>.</a:t>
            </a:r>
          </a:p>
          <a:p>
            <a:pPr marL="0" indent="0">
              <a:spcBef>
                <a:spcPct val="20000"/>
              </a:spcBef>
              <a:buClr>
                <a:srgbClr val="CC0066"/>
              </a:buClr>
              <a:buSzPct val="100000"/>
              <a:buNone/>
            </a:pPr>
            <a:r>
              <a:rPr lang="en-US" altLang="en-US" dirty="0">
                <a:highlight>
                  <a:srgbClr val="FFFF00"/>
                </a:highlight>
              </a:rPr>
              <a:t>If two bits in one data units are damaged and two bits in exactly the same positions in another data unit are also damaged</a:t>
            </a:r>
            <a:r>
              <a:rPr lang="en-US" altLang="en-US" dirty="0"/>
              <a:t>, the LRC checker will not detect an error.</a:t>
            </a:r>
          </a:p>
          <a:p>
            <a:endParaRPr lang="en-IN" dirty="0"/>
          </a:p>
        </p:txBody>
      </p:sp>
    </p:spTree>
    <p:extLst>
      <p:ext uri="{BB962C8B-B14F-4D97-AF65-F5344CB8AC3E}">
        <p14:creationId xmlns:p14="http://schemas.microsoft.com/office/powerpoint/2010/main" val="19320187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5822" y="2276929"/>
            <a:ext cx="8288262" cy="24220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099" name="Text Box 6"/>
          <p:cNvSpPr txBox="1">
            <a:spLocks noChangeArrowheads="1"/>
          </p:cNvSpPr>
          <p:nvPr/>
        </p:nvSpPr>
        <p:spPr bwMode="auto">
          <a:xfrm>
            <a:off x="2836757" y="675883"/>
            <a:ext cx="6032500" cy="6337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517" tIns="45258" rIns="90517" bIns="45258">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lgn="ctr"/>
            <a:r>
              <a:rPr lang="en-US" altLang="en-US" sz="3524" dirty="0"/>
              <a:t>Types of Errors</a:t>
            </a:r>
          </a:p>
        </p:txBody>
      </p:sp>
    </p:spTree>
    <p:extLst>
      <p:ext uri="{BB962C8B-B14F-4D97-AF65-F5344CB8AC3E}">
        <p14:creationId xmlns:p14="http://schemas.microsoft.com/office/powerpoint/2010/main" val="3158606213"/>
      </p:ext>
    </p:ext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2001" y="1341060"/>
            <a:ext cx="7839226" cy="4910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8435" name="Rectangle 3"/>
          <p:cNvSpPr>
            <a:spLocks noChangeArrowheads="1"/>
          </p:cNvSpPr>
          <p:nvPr/>
        </p:nvSpPr>
        <p:spPr bwMode="auto">
          <a:xfrm>
            <a:off x="4803322" y="270632"/>
            <a:ext cx="2761732"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b="1">
                <a:solidFill>
                  <a:srgbClr val="00279F"/>
                </a:solidFill>
              </a:rPr>
              <a:t>VRC and LRC</a:t>
            </a:r>
          </a:p>
        </p:txBody>
      </p:sp>
    </p:spTree>
    <p:extLst>
      <p:ext uri="{BB962C8B-B14F-4D97-AF65-F5344CB8AC3E}">
        <p14:creationId xmlns:p14="http://schemas.microsoft.com/office/powerpoint/2010/main" val="2464603709"/>
      </p:ext>
    </p:extLst>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en-US" dirty="0"/>
              <a:t>Error detecting code</a:t>
            </a:r>
          </a:p>
        </p:txBody>
      </p:sp>
      <p:sp>
        <p:nvSpPr>
          <p:cNvPr id="29699" name="Rectangle 3"/>
          <p:cNvSpPr>
            <a:spLocks noGrp="1" noChangeArrowheads="1"/>
          </p:cNvSpPr>
          <p:nvPr>
            <p:ph type="body" idx="1"/>
          </p:nvPr>
        </p:nvSpPr>
        <p:spPr/>
        <p:txBody>
          <a:bodyPr>
            <a:normAutofit fontScale="92500" lnSpcReduction="10000"/>
          </a:bodyPr>
          <a:lstStyle/>
          <a:p>
            <a:r>
              <a:rPr lang="en-US" altLang="en-US" dirty="0"/>
              <a:t>Polynomial code or CRC( Cyclic Redundancy Check )</a:t>
            </a:r>
          </a:p>
          <a:p>
            <a:r>
              <a:rPr lang="en-US" altLang="en-US" dirty="0"/>
              <a:t>A message m : a string of bits corresponds to a polynomial denote it by M(x).</a:t>
            </a:r>
          </a:p>
          <a:p>
            <a:r>
              <a:rPr lang="en-US" altLang="en-US" dirty="0"/>
              <a:t>r check bits ….polynomial R(x).</a:t>
            </a:r>
          </a:p>
          <a:p>
            <a:r>
              <a:rPr lang="en-US" altLang="en-US" dirty="0"/>
              <a:t>Transmitted bits m + r ….polynomial</a:t>
            </a:r>
          </a:p>
          <a:p>
            <a:pPr>
              <a:buNone/>
            </a:pPr>
            <a:r>
              <a:rPr lang="en-US" altLang="en-US" dirty="0"/>
              <a:t>T(x)  =  M(x) + R(x)</a:t>
            </a:r>
          </a:p>
          <a:p>
            <a:r>
              <a:rPr lang="en-US" altLang="en-US" dirty="0"/>
              <a:t>Generator polynomial G(x)</a:t>
            </a:r>
          </a:p>
          <a:p>
            <a:r>
              <a:rPr lang="en-US" altLang="en-US" dirty="0"/>
              <a:t>r </a:t>
            </a:r>
            <a:r>
              <a:rPr lang="en-US" altLang="en-US" dirty="0" err="1"/>
              <a:t>checkbits</a:t>
            </a:r>
            <a:r>
              <a:rPr lang="en-US" altLang="en-US" dirty="0"/>
              <a:t> are computed so that when G(x) divides T(x), the remainder is zero.</a:t>
            </a:r>
          </a:p>
          <a:p>
            <a:pPr>
              <a:buNone/>
            </a:pPr>
            <a:r>
              <a:rPr lang="en-US" altLang="en-US" dirty="0"/>
              <a:t>     </a:t>
            </a:r>
          </a:p>
          <a:p>
            <a:endParaRPr lang="en-US" altLang="en-US" dirty="0"/>
          </a:p>
        </p:txBody>
      </p:sp>
    </p:spTree>
    <p:extLst>
      <p:ext uri="{BB962C8B-B14F-4D97-AF65-F5344CB8AC3E}">
        <p14:creationId xmlns:p14="http://schemas.microsoft.com/office/powerpoint/2010/main" val="24008948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endParaRPr lang="en-US" altLang="en-US" dirty="0"/>
          </a:p>
        </p:txBody>
      </p:sp>
      <p:sp>
        <p:nvSpPr>
          <p:cNvPr id="50179" name="Rectangle 3"/>
          <p:cNvSpPr>
            <a:spLocks noGrp="1" noChangeArrowheads="1"/>
          </p:cNvSpPr>
          <p:nvPr>
            <p:ph type="body" idx="1"/>
          </p:nvPr>
        </p:nvSpPr>
        <p:spPr/>
        <p:txBody>
          <a:bodyPr/>
          <a:lstStyle/>
          <a:p>
            <a:r>
              <a:rPr lang="en-US" altLang="en-US" dirty="0"/>
              <a:t>At the receiving end, receiver again divides the polynomial corresponding to the received bits by G(x) and accepts it </a:t>
            </a:r>
            <a:r>
              <a:rPr lang="en-US" altLang="en-US" dirty="0" err="1"/>
              <a:t>iff</a:t>
            </a:r>
            <a:r>
              <a:rPr lang="en-US" altLang="en-US" dirty="0"/>
              <a:t> the remainder is zero.</a:t>
            </a:r>
          </a:p>
          <a:p>
            <a:r>
              <a:rPr lang="en-US" altLang="en-US" dirty="0"/>
              <a:t>Now let E(x) denote the polynomial corresponding to the </a:t>
            </a:r>
            <a:r>
              <a:rPr lang="en-US" altLang="en-US" dirty="0" err="1"/>
              <a:t>errored</a:t>
            </a:r>
            <a:r>
              <a:rPr lang="en-US" altLang="en-US" dirty="0"/>
              <a:t> bits. Then receiver receives</a:t>
            </a:r>
          </a:p>
          <a:p>
            <a:pPr>
              <a:buFont typeface="Wingdings" panose="05000000000000000000" pitchFamily="2" charset="2"/>
              <a:buNone/>
            </a:pPr>
            <a:r>
              <a:rPr lang="en-US" altLang="en-US" dirty="0"/>
              <a:t>   T’(x) = T(x) + E(x)</a:t>
            </a:r>
          </a:p>
          <a:p>
            <a:r>
              <a:rPr lang="en-US" altLang="en-US" dirty="0"/>
              <a:t>G(x) divides T’(x) </a:t>
            </a:r>
            <a:r>
              <a:rPr lang="en-US" altLang="en-US" dirty="0" err="1"/>
              <a:t>iff</a:t>
            </a:r>
            <a:r>
              <a:rPr lang="en-US" altLang="en-US" dirty="0"/>
              <a:t> it divides E(x)</a:t>
            </a:r>
          </a:p>
        </p:txBody>
      </p:sp>
    </p:spTree>
    <p:extLst>
      <p:ext uri="{BB962C8B-B14F-4D97-AF65-F5344CB8AC3E}">
        <p14:creationId xmlns:p14="http://schemas.microsoft.com/office/powerpoint/2010/main" val="6915804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32215" y="2488596"/>
            <a:ext cx="8301869" cy="3197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59" name="Rectangle 3"/>
          <p:cNvSpPr>
            <a:spLocks noChangeArrowheads="1"/>
          </p:cNvSpPr>
          <p:nvPr/>
        </p:nvSpPr>
        <p:spPr bwMode="auto">
          <a:xfrm>
            <a:off x="3804793" y="334132"/>
            <a:ext cx="4736632" cy="105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pPr algn="ctr"/>
            <a:r>
              <a:rPr lang="en-US" altLang="en-US" sz="3143" b="1">
                <a:solidFill>
                  <a:srgbClr val="00279F"/>
                </a:solidFill>
              </a:rPr>
              <a:t>Cyclic Redundancy Check</a:t>
            </a:r>
          </a:p>
          <a:p>
            <a:pPr algn="ctr"/>
            <a:r>
              <a:rPr lang="en-US" altLang="en-US" sz="3143" b="1">
                <a:solidFill>
                  <a:srgbClr val="00279F"/>
                </a:solidFill>
              </a:rPr>
              <a:t>CRC</a:t>
            </a:r>
          </a:p>
        </p:txBody>
      </p:sp>
    </p:spTree>
    <p:extLst>
      <p:ext uri="{BB962C8B-B14F-4D97-AF65-F5344CB8AC3E}">
        <p14:creationId xmlns:p14="http://schemas.microsoft.com/office/powerpoint/2010/main" val="4242691310"/>
      </p:ext>
    </p:extLst>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a:defRPr/>
            </a:pPr>
            <a:r>
              <a:rPr lang="en-US" dirty="0"/>
              <a:t>Cyclic Redundancy Check</a:t>
            </a:r>
          </a:p>
        </p:txBody>
      </p:sp>
      <p:sp>
        <p:nvSpPr>
          <p:cNvPr id="20483" name="Rectangle 3"/>
          <p:cNvSpPr>
            <a:spLocks noGrp="1" noChangeArrowheads="1"/>
          </p:cNvSpPr>
          <p:nvPr>
            <p:ph idx="1"/>
          </p:nvPr>
        </p:nvSpPr>
        <p:spPr/>
        <p:txBody>
          <a:bodyPr/>
          <a:lstStyle/>
          <a:p>
            <a:pPr>
              <a:lnSpc>
                <a:spcPct val="90000"/>
              </a:lnSpc>
            </a:pPr>
            <a:r>
              <a:rPr lang="en-US" altLang="en-US" dirty="0">
                <a:highlight>
                  <a:srgbClr val="FFFF00"/>
                </a:highlight>
              </a:rPr>
              <a:t>Given a k-bit frame or message, the transmitter generates an n-bit sequence, known as a </a:t>
            </a:r>
            <a:r>
              <a:rPr lang="en-US" altLang="en-US" sz="2762" dirty="0">
                <a:highlight>
                  <a:srgbClr val="FFFF00"/>
                </a:highlight>
                <a:latin typeface="Comic Sans MS" panose="030F0702030302020204" pitchFamily="66" charset="0"/>
              </a:rPr>
              <a:t>frame check sequence (FCS)</a:t>
            </a:r>
            <a:r>
              <a:rPr lang="en-US" altLang="en-US" sz="2762" dirty="0">
                <a:latin typeface="Comic Sans MS" panose="030F0702030302020204" pitchFamily="66" charset="0"/>
              </a:rPr>
              <a:t>, </a:t>
            </a:r>
            <a:r>
              <a:rPr lang="en-US" altLang="en-US" dirty="0"/>
              <a:t>so that the resulting frame, consisting of (</a:t>
            </a:r>
            <a:r>
              <a:rPr lang="en-US" altLang="en-US" dirty="0" err="1"/>
              <a:t>k+n</a:t>
            </a:r>
            <a:r>
              <a:rPr lang="en-US" altLang="en-US" dirty="0"/>
              <a:t>) bits, is exactly divisible by some predetermined number.</a:t>
            </a:r>
          </a:p>
          <a:p>
            <a:pPr>
              <a:lnSpc>
                <a:spcPct val="90000"/>
              </a:lnSpc>
            </a:pPr>
            <a:r>
              <a:rPr lang="en-US" altLang="en-US" dirty="0"/>
              <a:t>The receiver then divides the incoming frame by the same number and, if there </a:t>
            </a:r>
            <a:r>
              <a:rPr lang="en-US" altLang="en-US" dirty="0">
                <a:highlight>
                  <a:srgbClr val="00FF00"/>
                </a:highlight>
              </a:rPr>
              <a:t>is no remainder, assumes that there was no error.</a:t>
            </a:r>
          </a:p>
        </p:txBody>
      </p:sp>
    </p:spTree>
    <p:extLst>
      <p:ext uri="{BB962C8B-B14F-4D97-AF65-F5344CB8AC3E}">
        <p14:creationId xmlns:p14="http://schemas.microsoft.com/office/powerpoint/2010/main" val="17552250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9501" y="524632"/>
            <a:ext cx="3460750" cy="56046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507" name="Rectangle 3"/>
          <p:cNvSpPr>
            <a:spLocks noChangeArrowheads="1"/>
          </p:cNvSpPr>
          <p:nvPr/>
        </p:nvSpPr>
        <p:spPr bwMode="auto">
          <a:xfrm>
            <a:off x="2855989" y="3318632"/>
            <a:ext cx="2885164"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b="1">
                <a:solidFill>
                  <a:srgbClr val="00279F"/>
                </a:solidFill>
              </a:rPr>
              <a:t>Binary Division</a:t>
            </a:r>
          </a:p>
        </p:txBody>
      </p:sp>
    </p:spTree>
    <p:extLst>
      <p:ext uri="{BB962C8B-B14F-4D97-AF65-F5344CB8AC3E}">
        <p14:creationId xmlns:p14="http://schemas.microsoft.com/office/powerpoint/2010/main" val="863421278"/>
      </p:ext>
    </p:extLst>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9025" y="3132667"/>
            <a:ext cx="7316107" cy="16086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2531" name="Rectangle 3"/>
          <p:cNvSpPr>
            <a:spLocks noChangeArrowheads="1"/>
          </p:cNvSpPr>
          <p:nvPr/>
        </p:nvSpPr>
        <p:spPr bwMode="auto">
          <a:xfrm>
            <a:off x="4727727" y="651632"/>
            <a:ext cx="2131753"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b="1">
                <a:solidFill>
                  <a:srgbClr val="00279F"/>
                </a:solidFill>
              </a:rPr>
              <a:t>Polynomial</a:t>
            </a:r>
          </a:p>
        </p:txBody>
      </p:sp>
    </p:spTree>
    <p:extLst>
      <p:ext uri="{BB962C8B-B14F-4D97-AF65-F5344CB8AC3E}">
        <p14:creationId xmlns:p14="http://schemas.microsoft.com/office/powerpoint/2010/main" val="2533836195"/>
      </p:ext>
    </p:extLst>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5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98775" y="1185334"/>
            <a:ext cx="4008060" cy="4600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555" name="Rectangle 6"/>
          <p:cNvSpPr>
            <a:spLocks noChangeArrowheads="1"/>
          </p:cNvSpPr>
          <p:nvPr/>
        </p:nvSpPr>
        <p:spPr bwMode="auto">
          <a:xfrm>
            <a:off x="4054930" y="117929"/>
            <a:ext cx="4241304"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b="1">
                <a:solidFill>
                  <a:srgbClr val="00279F"/>
                </a:solidFill>
              </a:rPr>
              <a:t>Polynomial and Divisor</a:t>
            </a:r>
          </a:p>
        </p:txBody>
      </p:sp>
    </p:spTree>
    <p:extLst>
      <p:ext uri="{BB962C8B-B14F-4D97-AF65-F5344CB8AC3E}">
        <p14:creationId xmlns:p14="http://schemas.microsoft.com/office/powerpoint/2010/main" val="817150797"/>
      </p:ext>
    </p:extLst>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79954" y="2881691"/>
            <a:ext cx="7778750" cy="242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4579" name="Rectangle 3"/>
          <p:cNvSpPr>
            <a:spLocks noChangeArrowheads="1"/>
          </p:cNvSpPr>
          <p:nvPr/>
        </p:nvSpPr>
        <p:spPr bwMode="auto">
          <a:xfrm>
            <a:off x="4129013" y="421822"/>
            <a:ext cx="4005662"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b="1">
                <a:solidFill>
                  <a:srgbClr val="00279F"/>
                </a:solidFill>
              </a:rPr>
              <a:t>Standard Polynomials</a:t>
            </a:r>
          </a:p>
        </p:txBody>
      </p:sp>
    </p:spTree>
    <p:extLst>
      <p:ext uri="{BB962C8B-B14F-4D97-AF65-F5344CB8AC3E}">
        <p14:creationId xmlns:p14="http://schemas.microsoft.com/office/powerpoint/2010/main" val="1470482653"/>
      </p:ext>
    </p:extLst>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a:t>Error Correction</a:t>
            </a: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26531623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4763" y="2521857"/>
            <a:ext cx="8427357" cy="19004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123" name="Rectangle 3"/>
          <p:cNvSpPr>
            <a:spLocks noChangeArrowheads="1"/>
          </p:cNvSpPr>
          <p:nvPr/>
        </p:nvSpPr>
        <p:spPr bwMode="auto">
          <a:xfrm>
            <a:off x="4354287" y="498929"/>
            <a:ext cx="2855412"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b="1">
                <a:solidFill>
                  <a:srgbClr val="00279F"/>
                </a:solidFill>
              </a:rPr>
              <a:t>Single-bit error</a:t>
            </a:r>
          </a:p>
        </p:txBody>
      </p:sp>
    </p:spTree>
    <p:extLst>
      <p:ext uri="{BB962C8B-B14F-4D97-AF65-F5344CB8AC3E}">
        <p14:creationId xmlns:p14="http://schemas.microsoft.com/office/powerpoint/2010/main" val="315140652"/>
      </p:ext>
    </p:ext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a:defRPr/>
            </a:pPr>
            <a:r>
              <a:rPr lang="en-US" dirty="0">
                <a:latin typeface="+mn-lt"/>
              </a:rPr>
              <a:t>Error Correction</a:t>
            </a:r>
          </a:p>
        </p:txBody>
      </p:sp>
      <p:sp>
        <p:nvSpPr>
          <p:cNvPr id="29699" name="Rectangle 3"/>
          <p:cNvSpPr>
            <a:spLocks noGrp="1" noChangeArrowheads="1"/>
          </p:cNvSpPr>
          <p:nvPr>
            <p:ph type="body" idx="1"/>
          </p:nvPr>
        </p:nvSpPr>
        <p:spPr/>
        <p:txBody>
          <a:bodyPr/>
          <a:lstStyle/>
          <a:p>
            <a:pPr marL="603263" indent="-603263">
              <a:buNone/>
            </a:pPr>
            <a:r>
              <a:rPr lang="en-US" altLang="en-US" dirty="0"/>
              <a:t>It can be handled in two ways:</a:t>
            </a:r>
          </a:p>
          <a:p>
            <a:r>
              <a:rPr lang="en-US" altLang="en-US" dirty="0"/>
              <a:t>receiver can have the sender retransmit the entire data unit.</a:t>
            </a:r>
          </a:p>
          <a:p>
            <a:r>
              <a:rPr lang="en-US" altLang="en-US" dirty="0"/>
              <a:t>The receiver can use an error-correcting code, which automatically corrects certain errors.</a:t>
            </a:r>
          </a:p>
          <a:p>
            <a:endParaRPr lang="en-US" altLang="en-US" dirty="0"/>
          </a:p>
        </p:txBody>
      </p:sp>
    </p:spTree>
    <p:extLst>
      <p:ext uri="{BB962C8B-B14F-4D97-AF65-F5344CB8AC3E}">
        <p14:creationId xmlns:p14="http://schemas.microsoft.com/office/powerpoint/2010/main" val="12348821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a:defRPr/>
            </a:pPr>
            <a:r>
              <a:rPr lang="en-US" dirty="0">
                <a:latin typeface="Calibri" panose="020F0502020204030204" pitchFamily="34" charset="0"/>
                <a:cs typeface="Calibri" panose="020F0502020204030204" pitchFamily="34" charset="0"/>
              </a:rPr>
              <a:t>Single-bit error correction</a:t>
            </a:r>
          </a:p>
        </p:txBody>
      </p:sp>
      <p:sp>
        <p:nvSpPr>
          <p:cNvPr id="49155" name="Rectangle 3"/>
          <p:cNvSpPr>
            <a:spLocks noGrp="1" noChangeArrowheads="1"/>
          </p:cNvSpPr>
          <p:nvPr>
            <p:ph idx="1"/>
          </p:nvPr>
        </p:nvSpPr>
        <p:spPr/>
        <p:txBody>
          <a:bodyPr/>
          <a:lstStyle/>
          <a:p>
            <a:pPr marL="339445" indent="-339445">
              <a:buNone/>
              <a:defRPr/>
            </a:pPr>
            <a:r>
              <a:rPr lang="en-US" sz="2762" dirty="0"/>
              <a:t>To correct an error, the receiver reverses the value of the altered bit. To do so, it must know which bit is in error.</a:t>
            </a:r>
          </a:p>
          <a:p>
            <a:pPr marL="339445" indent="-339445">
              <a:buNone/>
              <a:defRPr/>
            </a:pPr>
            <a:r>
              <a:rPr lang="en-US" sz="2762" dirty="0"/>
              <a:t>Number of redundancy bits needed</a:t>
            </a:r>
          </a:p>
          <a:p>
            <a:pPr marL="339445" indent="-339445">
              <a:defRPr/>
            </a:pPr>
            <a:r>
              <a:rPr lang="en-US" sz="2762" dirty="0"/>
              <a:t>Let data bits = </a:t>
            </a:r>
            <a:r>
              <a:rPr lang="en-US" sz="2762" i="1" dirty="0"/>
              <a:t>m</a:t>
            </a:r>
          </a:p>
          <a:p>
            <a:pPr marL="339445" indent="-339445">
              <a:defRPr/>
            </a:pPr>
            <a:r>
              <a:rPr lang="en-US" sz="2762" dirty="0"/>
              <a:t>Redundancy bits =</a:t>
            </a:r>
            <a:r>
              <a:rPr lang="en-US" sz="2762" i="1" dirty="0"/>
              <a:t> r</a:t>
            </a:r>
          </a:p>
          <a:p>
            <a:pPr marL="339445" indent="-339445">
              <a:buNone/>
              <a:defRPr/>
            </a:pPr>
            <a:r>
              <a:rPr lang="en-US" sz="2762" dirty="0">
                <a:sym typeface="Symbol" pitchFamily="18" charset="2"/>
              </a:rPr>
              <a:t></a:t>
            </a:r>
            <a:r>
              <a:rPr lang="en-US" sz="2762" dirty="0">
                <a:highlight>
                  <a:srgbClr val="00FF00"/>
                </a:highlight>
              </a:rPr>
              <a:t>Total message sent =</a:t>
            </a:r>
            <a:r>
              <a:rPr lang="en-US" sz="2762" i="1" dirty="0">
                <a:highlight>
                  <a:srgbClr val="00FF00"/>
                </a:highlight>
              </a:rPr>
              <a:t> </a:t>
            </a:r>
            <a:r>
              <a:rPr lang="en-US" sz="2762" i="1" dirty="0" err="1">
                <a:highlight>
                  <a:srgbClr val="00FF00"/>
                </a:highlight>
              </a:rPr>
              <a:t>m+r</a:t>
            </a:r>
            <a:endParaRPr lang="en-US" sz="2762" i="1" dirty="0">
              <a:highlight>
                <a:srgbClr val="00FF00"/>
              </a:highlight>
            </a:endParaRPr>
          </a:p>
          <a:p>
            <a:pPr marL="339445" indent="-339445">
              <a:buNone/>
              <a:defRPr/>
            </a:pPr>
            <a:r>
              <a:rPr lang="en-US" sz="2762" dirty="0">
                <a:highlight>
                  <a:srgbClr val="FFFF00"/>
                </a:highlight>
              </a:rPr>
              <a:t>The value of r must satisfy the following relation:</a:t>
            </a:r>
          </a:p>
          <a:p>
            <a:pPr marL="339445" indent="-339445" algn="ctr">
              <a:buNone/>
              <a:defRPr/>
            </a:pPr>
            <a:r>
              <a:rPr lang="en-US" dirty="0">
                <a:highlight>
                  <a:srgbClr val="FFFF00"/>
                </a:highlight>
              </a:rPr>
              <a:t>2</a:t>
            </a:r>
            <a:r>
              <a:rPr lang="en-US" baseline="30000" dirty="0">
                <a:highlight>
                  <a:srgbClr val="FFFF00"/>
                </a:highlight>
              </a:rPr>
              <a:t>r</a:t>
            </a:r>
            <a:r>
              <a:rPr lang="en-US" dirty="0">
                <a:highlight>
                  <a:srgbClr val="FFFF00"/>
                </a:highlight>
              </a:rPr>
              <a:t> </a:t>
            </a:r>
            <a:r>
              <a:rPr lang="en-US" dirty="0">
                <a:highlight>
                  <a:srgbClr val="FFFF00"/>
                </a:highlight>
                <a:ea typeface="SimSun" pitchFamily="2" charset="-122"/>
              </a:rPr>
              <a:t>≥ m+r+1</a:t>
            </a:r>
          </a:p>
          <a:p>
            <a:pPr marL="339445" indent="-339445">
              <a:defRPr/>
            </a:pPr>
            <a:endParaRPr lang="en-US" b="1" dirty="0">
              <a:solidFill>
                <a:srgbClr val="063DE8"/>
              </a:solidFill>
              <a:effectLst>
                <a:outerShdw blurRad="38100" dist="38100" dir="2700000" algn="tl">
                  <a:srgbClr val="C0C0C0"/>
                </a:outerShdw>
              </a:effectLst>
            </a:endParaRPr>
          </a:p>
        </p:txBody>
      </p:sp>
    </p:spTree>
    <p:extLst>
      <p:ext uri="{BB962C8B-B14F-4D97-AF65-F5344CB8AC3E}">
        <p14:creationId xmlns:p14="http://schemas.microsoft.com/office/powerpoint/2010/main" val="401864984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51" y="2320775"/>
            <a:ext cx="8177893" cy="3026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1747" name="Rectangle 3"/>
          <p:cNvSpPr>
            <a:spLocks noChangeArrowheads="1"/>
          </p:cNvSpPr>
          <p:nvPr/>
        </p:nvSpPr>
        <p:spPr bwMode="auto">
          <a:xfrm>
            <a:off x="4278692" y="193524"/>
            <a:ext cx="2862722"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dirty="0"/>
              <a:t>Error Correction</a:t>
            </a:r>
          </a:p>
        </p:txBody>
      </p:sp>
    </p:spTree>
    <p:extLst>
      <p:ext uri="{BB962C8B-B14F-4D97-AF65-F5344CB8AC3E}">
        <p14:creationId xmlns:p14="http://schemas.microsoft.com/office/powerpoint/2010/main" val="539052904"/>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77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69584" y="2801561"/>
            <a:ext cx="7976810" cy="2511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2771" name="Rectangle 3"/>
          <p:cNvSpPr>
            <a:spLocks noChangeArrowheads="1"/>
          </p:cNvSpPr>
          <p:nvPr/>
        </p:nvSpPr>
        <p:spPr bwMode="auto">
          <a:xfrm>
            <a:off x="4628607" y="279892"/>
            <a:ext cx="2750512"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dirty="0">
                <a:highlight>
                  <a:srgbClr val="00FF00"/>
                </a:highlight>
              </a:rPr>
              <a:t>Hamming Code</a:t>
            </a:r>
          </a:p>
        </p:txBody>
      </p:sp>
      <p:sp>
        <p:nvSpPr>
          <p:cNvPr id="5" name="TextBox 4">
            <a:extLst>
              <a:ext uri="{FF2B5EF4-FFF2-40B4-BE49-F238E27FC236}">
                <a16:creationId xmlns:a16="http://schemas.microsoft.com/office/drawing/2014/main" id="{CC1BBDC0-5CDB-4BCB-BB45-75F9C41429ED}"/>
              </a:ext>
            </a:extLst>
          </p:cNvPr>
          <p:cNvSpPr txBox="1"/>
          <p:nvPr/>
        </p:nvSpPr>
        <p:spPr>
          <a:xfrm>
            <a:off x="1142999" y="1083692"/>
            <a:ext cx="9099959" cy="1200329"/>
          </a:xfrm>
          <a:prstGeom prst="rect">
            <a:avLst/>
          </a:prstGeom>
          <a:noFill/>
        </p:spPr>
        <p:txBody>
          <a:bodyPr wrap="square">
            <a:spAutoFit/>
          </a:bodyPr>
          <a:lstStyle/>
          <a:p>
            <a:pPr algn="l" fontAlgn="base">
              <a:buFont typeface="Arial" panose="020B0604020202020204" pitchFamily="34" charset="0"/>
              <a:buChar char="•"/>
            </a:pPr>
            <a:r>
              <a:rPr lang="en-US" b="0" i="0" dirty="0">
                <a:solidFill>
                  <a:srgbClr val="273239"/>
                </a:solidFill>
                <a:effectLst/>
                <a:latin typeface="Nunito" pitchFamily="2" charset="0"/>
              </a:rPr>
              <a:t>The number of data bits = 7</a:t>
            </a:r>
          </a:p>
          <a:p>
            <a:pPr algn="l" fontAlgn="base">
              <a:buFont typeface="Arial" panose="020B0604020202020204" pitchFamily="34" charset="0"/>
              <a:buChar char="•"/>
            </a:pPr>
            <a:r>
              <a:rPr lang="en-US" b="0" i="0" dirty="0">
                <a:solidFill>
                  <a:srgbClr val="273239"/>
                </a:solidFill>
                <a:effectLst/>
                <a:latin typeface="Nunito" pitchFamily="2" charset="0"/>
              </a:rPr>
              <a:t>The number of redundant bits = 4</a:t>
            </a:r>
          </a:p>
          <a:p>
            <a:pPr algn="l" fontAlgn="base">
              <a:buFont typeface="Arial" panose="020B0604020202020204" pitchFamily="34" charset="0"/>
              <a:buChar char="•"/>
            </a:pPr>
            <a:r>
              <a:rPr lang="en-US" b="0" i="0" dirty="0">
                <a:solidFill>
                  <a:srgbClr val="273239"/>
                </a:solidFill>
                <a:effectLst/>
                <a:latin typeface="Nunito" pitchFamily="2" charset="0"/>
              </a:rPr>
              <a:t>The total number of bits = 11</a:t>
            </a:r>
          </a:p>
          <a:p>
            <a:pPr algn="l" fontAlgn="base">
              <a:buFont typeface="Arial" panose="020B0604020202020204" pitchFamily="34" charset="0"/>
              <a:buChar char="•"/>
            </a:pPr>
            <a:r>
              <a:rPr lang="en-US" b="0" i="0" dirty="0">
                <a:solidFill>
                  <a:srgbClr val="273239"/>
                </a:solidFill>
                <a:effectLst/>
                <a:latin typeface="Nunito" pitchFamily="2" charset="0"/>
              </a:rPr>
              <a:t>The redundant bits are placed at positions corresponding to power of 2- 1, 2, 4, and 8</a:t>
            </a:r>
          </a:p>
        </p:txBody>
      </p:sp>
    </p:spTree>
    <p:extLst>
      <p:ext uri="{BB962C8B-B14F-4D97-AF65-F5344CB8AC3E}">
        <p14:creationId xmlns:p14="http://schemas.microsoft.com/office/powerpoint/2010/main" val="4058770778"/>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2359" y="1068916"/>
            <a:ext cx="6623654" cy="472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3795" name="Rectangle 6"/>
          <p:cNvSpPr>
            <a:spLocks noChangeArrowheads="1"/>
          </p:cNvSpPr>
          <p:nvPr/>
        </p:nvSpPr>
        <p:spPr bwMode="auto">
          <a:xfrm>
            <a:off x="4578049" y="40822"/>
            <a:ext cx="2750512"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dirty="0">
                <a:highlight>
                  <a:srgbClr val="00FF00"/>
                </a:highlight>
              </a:rPr>
              <a:t>Hamming Code</a:t>
            </a:r>
          </a:p>
        </p:txBody>
      </p:sp>
      <p:sp>
        <p:nvSpPr>
          <p:cNvPr id="5" name="TextBox 4">
            <a:extLst>
              <a:ext uri="{FF2B5EF4-FFF2-40B4-BE49-F238E27FC236}">
                <a16:creationId xmlns:a16="http://schemas.microsoft.com/office/drawing/2014/main" id="{420C6734-F140-431C-8132-0A03C510A7C7}"/>
              </a:ext>
            </a:extLst>
          </p:cNvPr>
          <p:cNvSpPr txBox="1"/>
          <p:nvPr/>
        </p:nvSpPr>
        <p:spPr>
          <a:xfrm>
            <a:off x="211822" y="985435"/>
            <a:ext cx="5131965" cy="1200329"/>
          </a:xfrm>
          <a:prstGeom prst="rect">
            <a:avLst/>
          </a:prstGeom>
          <a:noFill/>
        </p:spPr>
        <p:txBody>
          <a:bodyPr wrap="square">
            <a:spAutoFit/>
          </a:bodyPr>
          <a:lstStyle/>
          <a:p>
            <a:pPr algn="l" fontAlgn="base"/>
            <a:r>
              <a:rPr lang="en-US" b="0" i="0" dirty="0">
                <a:solidFill>
                  <a:srgbClr val="273239"/>
                </a:solidFill>
                <a:effectLst/>
                <a:highlight>
                  <a:srgbClr val="FFFF00"/>
                </a:highlight>
                <a:latin typeface="Nunito" pitchFamily="2" charset="0"/>
              </a:rPr>
              <a:t>R1 bit is calculated using parity check at all the bits positions whose binary representation includes a 1 in the least significant position</a:t>
            </a:r>
            <a:r>
              <a:rPr lang="en-US" b="0" i="0" dirty="0">
                <a:solidFill>
                  <a:srgbClr val="273239"/>
                </a:solidFill>
                <a:effectLst/>
                <a:latin typeface="Nunito" pitchFamily="2" charset="0"/>
              </a:rPr>
              <a:t>. R1: bits 1, 3, 5, 7, 9, 11 </a:t>
            </a:r>
          </a:p>
        </p:txBody>
      </p:sp>
      <p:sp>
        <p:nvSpPr>
          <p:cNvPr id="7" name="TextBox 6">
            <a:extLst>
              <a:ext uri="{FF2B5EF4-FFF2-40B4-BE49-F238E27FC236}">
                <a16:creationId xmlns:a16="http://schemas.microsoft.com/office/drawing/2014/main" id="{BCB51A9D-5903-4F66-AFF6-5274D2D885D7}"/>
              </a:ext>
            </a:extLst>
          </p:cNvPr>
          <p:cNvSpPr txBox="1"/>
          <p:nvPr/>
        </p:nvSpPr>
        <p:spPr>
          <a:xfrm>
            <a:off x="144710" y="3377064"/>
            <a:ext cx="5199077" cy="1200329"/>
          </a:xfrm>
          <a:prstGeom prst="rect">
            <a:avLst/>
          </a:prstGeom>
          <a:noFill/>
        </p:spPr>
        <p:txBody>
          <a:bodyPr wrap="square">
            <a:spAutoFit/>
          </a:bodyPr>
          <a:lstStyle/>
          <a:p>
            <a:pPr algn="l" fontAlgn="base"/>
            <a:r>
              <a:rPr lang="en-US" b="0" i="0" dirty="0">
                <a:solidFill>
                  <a:srgbClr val="273239"/>
                </a:solidFill>
                <a:effectLst/>
                <a:highlight>
                  <a:srgbClr val="FFFF00"/>
                </a:highlight>
                <a:latin typeface="Nunito" pitchFamily="2" charset="0"/>
              </a:rPr>
              <a:t>R2 bit is calculated using parity check at all the bits positions whose binary representation includes a 1 in the second position </a:t>
            </a:r>
            <a:r>
              <a:rPr lang="en-US" b="0" i="0" dirty="0">
                <a:solidFill>
                  <a:srgbClr val="273239"/>
                </a:solidFill>
                <a:effectLst/>
                <a:latin typeface="Nunito" pitchFamily="2" charset="0"/>
              </a:rPr>
              <a:t>from the least significant bit. R2: bits 2,3,6,7,10,11 </a:t>
            </a:r>
          </a:p>
        </p:txBody>
      </p:sp>
    </p:spTree>
    <p:extLst>
      <p:ext uri="{BB962C8B-B14F-4D97-AF65-F5344CB8AC3E}">
        <p14:creationId xmlns:p14="http://schemas.microsoft.com/office/powerpoint/2010/main" val="988442180"/>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4818"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5339" y="1220348"/>
            <a:ext cx="6623654" cy="47201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4819" name="Rectangle 6"/>
          <p:cNvSpPr>
            <a:spLocks noChangeArrowheads="1"/>
          </p:cNvSpPr>
          <p:nvPr/>
        </p:nvSpPr>
        <p:spPr bwMode="auto">
          <a:xfrm>
            <a:off x="4578049" y="40822"/>
            <a:ext cx="2750512"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dirty="0"/>
              <a:t>Hamming Code</a:t>
            </a:r>
          </a:p>
        </p:txBody>
      </p:sp>
      <p:sp>
        <p:nvSpPr>
          <p:cNvPr id="5" name="TextBox 4">
            <a:extLst>
              <a:ext uri="{FF2B5EF4-FFF2-40B4-BE49-F238E27FC236}">
                <a16:creationId xmlns:a16="http://schemas.microsoft.com/office/drawing/2014/main" id="{7C751850-DA07-4C63-90C7-EEB09C637919}"/>
              </a:ext>
            </a:extLst>
          </p:cNvPr>
          <p:cNvSpPr txBox="1"/>
          <p:nvPr/>
        </p:nvSpPr>
        <p:spPr>
          <a:xfrm>
            <a:off x="152260" y="774638"/>
            <a:ext cx="5014519" cy="1200329"/>
          </a:xfrm>
          <a:prstGeom prst="rect">
            <a:avLst/>
          </a:prstGeom>
          <a:noFill/>
        </p:spPr>
        <p:txBody>
          <a:bodyPr wrap="square">
            <a:spAutoFit/>
          </a:bodyPr>
          <a:lstStyle/>
          <a:p>
            <a:pPr algn="l" fontAlgn="base"/>
            <a:r>
              <a:rPr lang="en-US" b="0" i="0" dirty="0">
                <a:solidFill>
                  <a:srgbClr val="273239"/>
                </a:solidFill>
                <a:effectLst/>
                <a:highlight>
                  <a:srgbClr val="FFFF00"/>
                </a:highlight>
                <a:latin typeface="Nunito" pitchFamily="2" charset="0"/>
              </a:rPr>
              <a:t>R4 bit is calculated using parity check at all the bits positions whose binary representation includes a 1 in the third position</a:t>
            </a:r>
            <a:r>
              <a:rPr lang="en-US" b="0" i="0" dirty="0">
                <a:solidFill>
                  <a:srgbClr val="273239"/>
                </a:solidFill>
                <a:effectLst/>
                <a:latin typeface="Nunito" pitchFamily="2" charset="0"/>
              </a:rPr>
              <a:t> from the least significant bit. R4: bits 4, 5, 6, 7 </a:t>
            </a:r>
          </a:p>
        </p:txBody>
      </p:sp>
      <p:sp>
        <p:nvSpPr>
          <p:cNvPr id="9" name="TextBox 8">
            <a:extLst>
              <a:ext uri="{FF2B5EF4-FFF2-40B4-BE49-F238E27FC236}">
                <a16:creationId xmlns:a16="http://schemas.microsoft.com/office/drawing/2014/main" id="{04922748-9932-40D3-806F-1B4A50452830}"/>
              </a:ext>
            </a:extLst>
          </p:cNvPr>
          <p:cNvSpPr txBox="1"/>
          <p:nvPr/>
        </p:nvSpPr>
        <p:spPr>
          <a:xfrm>
            <a:off x="60820" y="3752790"/>
            <a:ext cx="4695738" cy="1477328"/>
          </a:xfrm>
          <a:prstGeom prst="rect">
            <a:avLst/>
          </a:prstGeom>
          <a:noFill/>
        </p:spPr>
        <p:txBody>
          <a:bodyPr wrap="square">
            <a:spAutoFit/>
          </a:bodyPr>
          <a:lstStyle/>
          <a:p>
            <a:r>
              <a:rPr lang="en-US" b="0" i="0" dirty="0">
                <a:solidFill>
                  <a:srgbClr val="273239"/>
                </a:solidFill>
                <a:effectLst/>
                <a:highlight>
                  <a:srgbClr val="FFFF00"/>
                </a:highlight>
                <a:latin typeface="Nunito" pitchFamily="2" charset="0"/>
              </a:rPr>
              <a:t>R8 bit is calculated using parity check at all the bits positions whose binary representation includes a 1 in the fourth position </a:t>
            </a:r>
            <a:r>
              <a:rPr lang="en-US" b="0" i="0" dirty="0">
                <a:solidFill>
                  <a:srgbClr val="273239"/>
                </a:solidFill>
                <a:effectLst/>
                <a:latin typeface="Nunito" pitchFamily="2" charset="0"/>
              </a:rPr>
              <a:t>from the least significant bit. R8: bit 8,9,10,11</a:t>
            </a:r>
            <a:endParaRPr lang="en-IN" dirty="0"/>
          </a:p>
        </p:txBody>
      </p:sp>
    </p:spTree>
    <p:extLst>
      <p:ext uri="{BB962C8B-B14F-4D97-AF65-F5344CB8AC3E}">
        <p14:creationId xmlns:p14="http://schemas.microsoft.com/office/powerpoint/2010/main" val="3209199967"/>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6"/>
          <p:cNvSpPr>
            <a:spLocks noChangeArrowheads="1"/>
          </p:cNvSpPr>
          <p:nvPr/>
        </p:nvSpPr>
        <p:spPr bwMode="auto">
          <a:xfrm>
            <a:off x="3755573" y="40822"/>
            <a:ext cx="4725411"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dirty="0"/>
              <a:t>Example of Hamming Code</a:t>
            </a:r>
          </a:p>
        </p:txBody>
      </p:sp>
      <p:sp>
        <p:nvSpPr>
          <p:cNvPr id="4" name="TextBox 3">
            <a:extLst>
              <a:ext uri="{FF2B5EF4-FFF2-40B4-BE49-F238E27FC236}">
                <a16:creationId xmlns:a16="http://schemas.microsoft.com/office/drawing/2014/main" id="{0CF176CB-A15A-4919-81C8-714071FE1DB2}"/>
              </a:ext>
            </a:extLst>
          </p:cNvPr>
          <p:cNvSpPr txBox="1"/>
          <p:nvPr/>
        </p:nvSpPr>
        <p:spPr>
          <a:xfrm>
            <a:off x="67723" y="936766"/>
            <a:ext cx="5131965" cy="369332"/>
          </a:xfrm>
          <a:prstGeom prst="rect">
            <a:avLst/>
          </a:prstGeom>
          <a:noFill/>
        </p:spPr>
        <p:txBody>
          <a:bodyPr wrap="square">
            <a:spAutoFit/>
          </a:bodyPr>
          <a:lstStyle/>
          <a:p>
            <a:pPr algn="l" fontAlgn="base"/>
            <a:r>
              <a:rPr lang="en-US" b="0" i="0">
                <a:solidFill>
                  <a:srgbClr val="273239"/>
                </a:solidFill>
                <a:effectLst/>
                <a:latin typeface="Nunito" pitchFamily="2" charset="0"/>
              </a:rPr>
              <a:t>Redundant bit R1, </a:t>
            </a:r>
            <a:endParaRPr lang="en-US" b="0" i="0" dirty="0">
              <a:solidFill>
                <a:srgbClr val="273239"/>
              </a:solidFill>
              <a:effectLst/>
              <a:latin typeface="Nunito" pitchFamily="2" charset="0"/>
            </a:endParaRPr>
          </a:p>
        </p:txBody>
      </p:sp>
      <p:sp>
        <p:nvSpPr>
          <p:cNvPr id="6" name="TextBox 5">
            <a:extLst>
              <a:ext uri="{FF2B5EF4-FFF2-40B4-BE49-F238E27FC236}">
                <a16:creationId xmlns:a16="http://schemas.microsoft.com/office/drawing/2014/main" id="{D9D79AD0-1053-4BCA-A03C-DBB7EA3720A6}"/>
              </a:ext>
            </a:extLst>
          </p:cNvPr>
          <p:cNvSpPr txBox="1"/>
          <p:nvPr/>
        </p:nvSpPr>
        <p:spPr>
          <a:xfrm>
            <a:off x="195045" y="5391660"/>
            <a:ext cx="4662181" cy="1200329"/>
          </a:xfrm>
          <a:prstGeom prst="rect">
            <a:avLst/>
          </a:prstGeom>
          <a:noFill/>
        </p:spPr>
        <p:txBody>
          <a:bodyPr wrap="square">
            <a:spAutoFit/>
          </a:bodyPr>
          <a:lstStyle/>
          <a:p>
            <a:r>
              <a:rPr lang="en-US" b="0" i="0" dirty="0">
                <a:solidFill>
                  <a:srgbClr val="273239"/>
                </a:solidFill>
                <a:effectLst/>
                <a:latin typeface="Nunito" pitchFamily="2" charset="0"/>
              </a:rPr>
              <a:t>Redundant bit R8</a:t>
            </a:r>
            <a:endParaRPr lang="en-US" dirty="0">
              <a:solidFill>
                <a:srgbClr val="273239"/>
              </a:solidFill>
              <a:latin typeface="Nunito" pitchFamily="2" charset="0"/>
            </a:endParaRPr>
          </a:p>
          <a:p>
            <a:r>
              <a:rPr lang="en-US" dirty="0">
                <a:solidFill>
                  <a:srgbClr val="273239"/>
                </a:solidFill>
                <a:latin typeface="Nunito" pitchFamily="2" charset="0"/>
              </a:rPr>
              <a:t>d9, d10, d11</a:t>
            </a:r>
          </a:p>
          <a:p>
            <a:r>
              <a:rPr lang="en-US" dirty="0">
                <a:solidFill>
                  <a:srgbClr val="273239"/>
                </a:solidFill>
                <a:latin typeface="Nunito" pitchFamily="2" charset="0"/>
              </a:rPr>
              <a:t>R8 = 0 exor 0 exor 1</a:t>
            </a:r>
          </a:p>
          <a:p>
            <a:r>
              <a:rPr lang="en-US" dirty="0">
                <a:solidFill>
                  <a:srgbClr val="273239"/>
                </a:solidFill>
                <a:latin typeface="Nunito" pitchFamily="2" charset="0"/>
              </a:rPr>
              <a:t>     = 1</a:t>
            </a:r>
            <a:endParaRPr lang="en-IN" dirty="0"/>
          </a:p>
        </p:txBody>
      </p:sp>
      <p:sp>
        <p:nvSpPr>
          <p:cNvPr id="8" name="TextBox 7">
            <a:extLst>
              <a:ext uri="{FF2B5EF4-FFF2-40B4-BE49-F238E27FC236}">
                <a16:creationId xmlns:a16="http://schemas.microsoft.com/office/drawing/2014/main" id="{4415333A-A08A-4DBF-84ED-D831AB633284}"/>
              </a:ext>
            </a:extLst>
          </p:cNvPr>
          <p:cNvSpPr txBox="1"/>
          <p:nvPr/>
        </p:nvSpPr>
        <p:spPr>
          <a:xfrm>
            <a:off x="195045" y="3967641"/>
            <a:ext cx="4662181" cy="1200329"/>
          </a:xfrm>
          <a:prstGeom prst="rect">
            <a:avLst/>
          </a:prstGeom>
          <a:noFill/>
        </p:spPr>
        <p:txBody>
          <a:bodyPr wrap="square">
            <a:spAutoFit/>
          </a:bodyPr>
          <a:lstStyle/>
          <a:p>
            <a:pPr algn="l" fontAlgn="base"/>
            <a:r>
              <a:rPr lang="en-US" b="0" i="0" dirty="0">
                <a:solidFill>
                  <a:srgbClr val="273239"/>
                </a:solidFill>
                <a:effectLst/>
                <a:latin typeface="Nunito" pitchFamily="2" charset="0"/>
              </a:rPr>
              <a:t>Redundant bit R4</a:t>
            </a:r>
            <a:endParaRPr lang="en-US" dirty="0">
              <a:solidFill>
                <a:srgbClr val="273239"/>
              </a:solidFill>
              <a:latin typeface="Nunito" pitchFamily="2" charset="0"/>
            </a:endParaRPr>
          </a:p>
          <a:p>
            <a:pPr algn="l" fontAlgn="base"/>
            <a:r>
              <a:rPr lang="en-US" dirty="0">
                <a:solidFill>
                  <a:srgbClr val="273239"/>
                </a:solidFill>
                <a:latin typeface="Nunito" pitchFamily="2" charset="0"/>
              </a:rPr>
              <a:t>d</a:t>
            </a:r>
            <a:r>
              <a:rPr lang="en-US" b="0" i="0" dirty="0">
                <a:solidFill>
                  <a:srgbClr val="273239"/>
                </a:solidFill>
                <a:effectLst/>
                <a:latin typeface="Nunito" pitchFamily="2" charset="0"/>
              </a:rPr>
              <a:t>5, d6, d7</a:t>
            </a:r>
          </a:p>
          <a:p>
            <a:pPr algn="l" fontAlgn="base"/>
            <a:r>
              <a:rPr lang="en-US" dirty="0">
                <a:solidFill>
                  <a:srgbClr val="273239"/>
                </a:solidFill>
                <a:latin typeface="Nunito" pitchFamily="2" charset="0"/>
              </a:rPr>
              <a:t>R4= 0 exor 1 exor 1 </a:t>
            </a:r>
          </a:p>
          <a:p>
            <a:pPr algn="l" fontAlgn="base"/>
            <a:r>
              <a:rPr lang="en-US" b="0" i="0" dirty="0">
                <a:solidFill>
                  <a:srgbClr val="273239"/>
                </a:solidFill>
                <a:effectLst/>
                <a:latin typeface="Nunito" pitchFamily="2" charset="0"/>
              </a:rPr>
              <a:t>     = 0</a:t>
            </a:r>
          </a:p>
        </p:txBody>
      </p:sp>
      <p:sp>
        <p:nvSpPr>
          <p:cNvPr id="10" name="TextBox 9">
            <a:extLst>
              <a:ext uri="{FF2B5EF4-FFF2-40B4-BE49-F238E27FC236}">
                <a16:creationId xmlns:a16="http://schemas.microsoft.com/office/drawing/2014/main" id="{1BC96136-8AF5-4550-8F1C-B70A0F4936A9}"/>
              </a:ext>
            </a:extLst>
          </p:cNvPr>
          <p:cNvSpPr txBox="1"/>
          <p:nvPr/>
        </p:nvSpPr>
        <p:spPr>
          <a:xfrm>
            <a:off x="161039" y="2689132"/>
            <a:ext cx="4771688" cy="1477328"/>
          </a:xfrm>
          <a:prstGeom prst="rect">
            <a:avLst/>
          </a:prstGeom>
          <a:noFill/>
        </p:spPr>
        <p:txBody>
          <a:bodyPr wrap="square">
            <a:spAutoFit/>
          </a:bodyPr>
          <a:lstStyle/>
          <a:p>
            <a:pPr algn="l" fontAlgn="base"/>
            <a:r>
              <a:rPr lang="en-US" b="0" i="0" dirty="0">
                <a:solidFill>
                  <a:srgbClr val="273239"/>
                </a:solidFill>
                <a:effectLst/>
                <a:latin typeface="Nunito" pitchFamily="2" charset="0"/>
              </a:rPr>
              <a:t>Redundant bit R2</a:t>
            </a:r>
          </a:p>
          <a:p>
            <a:pPr algn="l" fontAlgn="base"/>
            <a:r>
              <a:rPr lang="en-US" dirty="0">
                <a:solidFill>
                  <a:srgbClr val="273239"/>
                </a:solidFill>
                <a:latin typeface="Nunito" pitchFamily="2" charset="0"/>
              </a:rPr>
              <a:t>d3, d6.d7, d10, d11</a:t>
            </a:r>
          </a:p>
          <a:p>
            <a:pPr algn="l" fontAlgn="base"/>
            <a:r>
              <a:rPr lang="en-US" b="0" i="0" dirty="0">
                <a:solidFill>
                  <a:srgbClr val="273239"/>
                </a:solidFill>
                <a:effectLst/>
                <a:latin typeface="Nunito" pitchFamily="2" charset="0"/>
              </a:rPr>
              <a:t>R2 = 1 exor 1 exor 1 exor 0 exor 1</a:t>
            </a:r>
          </a:p>
          <a:p>
            <a:pPr algn="l" fontAlgn="base"/>
            <a:r>
              <a:rPr lang="en-US" dirty="0">
                <a:solidFill>
                  <a:srgbClr val="273239"/>
                </a:solidFill>
                <a:latin typeface="Nunito" pitchFamily="2" charset="0"/>
              </a:rPr>
              <a:t>     = 0</a:t>
            </a:r>
            <a:endParaRPr lang="en-US" b="0" i="0" dirty="0">
              <a:solidFill>
                <a:srgbClr val="273239"/>
              </a:solidFill>
              <a:effectLst/>
              <a:latin typeface="Nunito" pitchFamily="2" charset="0"/>
            </a:endParaRPr>
          </a:p>
          <a:p>
            <a:pPr algn="l" fontAlgn="base"/>
            <a:endParaRPr lang="en-US" b="0" i="0" dirty="0">
              <a:solidFill>
                <a:srgbClr val="273239"/>
              </a:solidFill>
              <a:effectLst/>
              <a:latin typeface="Nunito" pitchFamily="2" charset="0"/>
            </a:endParaRPr>
          </a:p>
        </p:txBody>
      </p:sp>
      <p:grpSp>
        <p:nvGrpSpPr>
          <p:cNvPr id="7" name="Group 4">
            <a:extLst>
              <a:ext uri="{FF2B5EF4-FFF2-40B4-BE49-F238E27FC236}">
                <a16:creationId xmlns:a16="http://schemas.microsoft.com/office/drawing/2014/main" id="{EFD335FE-D866-4880-BDA8-71D60673CB15}"/>
              </a:ext>
            </a:extLst>
          </p:cNvPr>
          <p:cNvGrpSpPr>
            <a:grpSpLocks noChangeAspect="1"/>
          </p:cNvGrpSpPr>
          <p:nvPr/>
        </p:nvGrpSpPr>
        <p:grpSpPr bwMode="auto">
          <a:xfrm>
            <a:off x="5199063" y="866775"/>
            <a:ext cx="6330950" cy="5445125"/>
            <a:chOff x="3275" y="546"/>
            <a:chExt cx="3988" cy="3430"/>
          </a:xfrm>
        </p:grpSpPr>
        <p:sp>
          <p:nvSpPr>
            <p:cNvPr id="9" name="AutoShape 3">
              <a:extLst>
                <a:ext uri="{FF2B5EF4-FFF2-40B4-BE49-F238E27FC236}">
                  <a16:creationId xmlns:a16="http://schemas.microsoft.com/office/drawing/2014/main" id="{0DAEF402-183C-4513-AF35-2667766CAEE7}"/>
                </a:ext>
              </a:extLst>
            </p:cNvPr>
            <p:cNvSpPr>
              <a:spLocks noChangeAspect="1" noChangeArrowheads="1" noTextEdit="1"/>
            </p:cNvSpPr>
            <p:nvPr/>
          </p:nvSpPr>
          <p:spPr bwMode="auto">
            <a:xfrm>
              <a:off x="3275" y="546"/>
              <a:ext cx="3988" cy="3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1" name="Rectangle 5">
              <a:extLst>
                <a:ext uri="{FF2B5EF4-FFF2-40B4-BE49-F238E27FC236}">
                  <a16:creationId xmlns:a16="http://schemas.microsoft.com/office/drawing/2014/main" id="{0E0E4582-30B1-4CB1-80DA-3F3B5D7E471A}"/>
                </a:ext>
              </a:extLst>
            </p:cNvPr>
            <p:cNvSpPr>
              <a:spLocks noChangeArrowheads="1"/>
            </p:cNvSpPr>
            <p:nvPr/>
          </p:nvSpPr>
          <p:spPr bwMode="auto">
            <a:xfrm>
              <a:off x="3272" y="543"/>
              <a:ext cx="3" cy="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sp>
          <p:nvSpPr>
            <p:cNvPr id="12" name="Rectangle 6">
              <a:extLst>
                <a:ext uri="{FF2B5EF4-FFF2-40B4-BE49-F238E27FC236}">
                  <a16:creationId xmlns:a16="http://schemas.microsoft.com/office/drawing/2014/main" id="{FD32D5E0-8995-4B88-BA83-25B444ADBFA9}"/>
                </a:ext>
              </a:extLst>
            </p:cNvPr>
            <p:cNvSpPr>
              <a:spLocks noChangeArrowheads="1"/>
            </p:cNvSpPr>
            <p:nvPr/>
          </p:nvSpPr>
          <p:spPr bwMode="auto">
            <a:xfrm>
              <a:off x="3272" y="543"/>
              <a:ext cx="3" cy="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pic>
          <p:nvPicPr>
            <p:cNvPr id="1031" name="Picture 7">
              <a:extLst>
                <a:ext uri="{FF2B5EF4-FFF2-40B4-BE49-F238E27FC236}">
                  <a16:creationId xmlns:a16="http://schemas.microsoft.com/office/drawing/2014/main" id="{C3E26520-3557-4DDB-806F-D5E92876C9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5" y="546"/>
              <a:ext cx="3988" cy="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a:extLst>
                <a:ext uri="{FF2B5EF4-FFF2-40B4-BE49-F238E27FC236}">
                  <a16:creationId xmlns:a16="http://schemas.microsoft.com/office/drawing/2014/main" id="{39E142EF-6F1A-4B05-A536-A8B9B2755C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5" y="546"/>
              <a:ext cx="3988" cy="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a:extLst>
                <a:ext uri="{FF2B5EF4-FFF2-40B4-BE49-F238E27FC236}">
                  <a16:creationId xmlns:a16="http://schemas.microsoft.com/office/drawing/2014/main" id="{D756816F-B0B7-4D03-89EE-CA3F8DB30D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5" y="3769"/>
              <a:ext cx="3988" cy="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4" name="Picture 10">
              <a:extLst>
                <a:ext uri="{FF2B5EF4-FFF2-40B4-BE49-F238E27FC236}">
                  <a16:creationId xmlns:a16="http://schemas.microsoft.com/office/drawing/2014/main" id="{7903D24C-1B96-484C-B0C8-045CAD23760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5" y="3769"/>
              <a:ext cx="3988" cy="3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1">
              <a:extLst>
                <a:ext uri="{FF2B5EF4-FFF2-40B4-BE49-F238E27FC236}">
                  <a16:creationId xmlns:a16="http://schemas.microsoft.com/office/drawing/2014/main" id="{2FF4E64A-5C71-4023-984B-041D83886299}"/>
                </a:ext>
              </a:extLst>
            </p:cNvPr>
            <p:cNvSpPr>
              <a:spLocks noChangeArrowheads="1"/>
            </p:cNvSpPr>
            <p:nvPr/>
          </p:nvSpPr>
          <p:spPr bwMode="auto">
            <a:xfrm>
              <a:off x="3272" y="543"/>
              <a:ext cx="3" cy="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p>
          </p:txBody>
        </p:sp>
      </p:grpSp>
      <p:sp>
        <p:nvSpPr>
          <p:cNvPr id="17" name="TextBox 16">
            <a:extLst>
              <a:ext uri="{FF2B5EF4-FFF2-40B4-BE49-F238E27FC236}">
                <a16:creationId xmlns:a16="http://schemas.microsoft.com/office/drawing/2014/main" id="{8E7B5AD6-2F54-419C-894A-F59D2BE65CE6}"/>
              </a:ext>
            </a:extLst>
          </p:cNvPr>
          <p:cNvSpPr txBox="1"/>
          <p:nvPr/>
        </p:nvSpPr>
        <p:spPr>
          <a:xfrm>
            <a:off x="240441" y="1458026"/>
            <a:ext cx="4256058" cy="1231106"/>
          </a:xfrm>
          <a:prstGeom prst="rect">
            <a:avLst/>
          </a:prstGeom>
          <a:noFill/>
        </p:spPr>
        <p:txBody>
          <a:bodyPr wrap="square">
            <a:spAutoFit/>
          </a:bodyPr>
          <a:lstStyle/>
          <a:p>
            <a:r>
              <a:rPr lang="en-US" sz="2000" b="0" i="0" dirty="0">
                <a:solidFill>
                  <a:srgbClr val="273239"/>
                </a:solidFill>
                <a:effectLst/>
                <a:latin typeface="Nunito" pitchFamily="2" charset="0"/>
              </a:rPr>
              <a:t>d3, d5, d7, d9, d11 </a:t>
            </a:r>
            <a:endParaRPr lang="en-US" altLang="en-US" sz="2000" dirty="0">
              <a:latin typeface="Times New Roman" panose="02020603050405020304" pitchFamily="18" charset="0"/>
            </a:endParaRPr>
          </a:p>
          <a:p>
            <a:r>
              <a:rPr lang="en-US" altLang="en-US" dirty="0">
                <a:latin typeface="Times New Roman" panose="02020603050405020304" pitchFamily="18" charset="0"/>
              </a:rPr>
              <a:t>R</a:t>
            </a:r>
            <a:r>
              <a:rPr lang="en-US" altLang="en-US" sz="1800" dirty="0">
                <a:latin typeface="Times New Roman" panose="02020603050405020304" pitchFamily="18" charset="0"/>
              </a:rPr>
              <a:t>1 = d3 exor d5 exor d7 exor d9 exor d11</a:t>
            </a:r>
          </a:p>
          <a:p>
            <a:r>
              <a:rPr lang="en-US" dirty="0">
                <a:latin typeface="Times New Roman" panose="02020603050405020304" pitchFamily="18" charset="0"/>
              </a:rPr>
              <a:t>      = 1 exor 0 exor 1 exor 0 exor 1</a:t>
            </a:r>
          </a:p>
          <a:p>
            <a:r>
              <a:rPr lang="en-US" dirty="0">
                <a:latin typeface="Times New Roman" panose="02020603050405020304" pitchFamily="18" charset="0"/>
              </a:rPr>
              <a:t>      = 1</a:t>
            </a:r>
            <a:endParaRPr lang="en-IN" dirty="0"/>
          </a:p>
        </p:txBody>
      </p:sp>
    </p:spTree>
    <p:extLst>
      <p:ext uri="{BB962C8B-B14F-4D97-AF65-F5344CB8AC3E}">
        <p14:creationId xmlns:p14="http://schemas.microsoft.com/office/powerpoint/2010/main" val="4249833994"/>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866"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5954" y="3052536"/>
            <a:ext cx="8117416" cy="1564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6867" name="Rectangle 3"/>
          <p:cNvSpPr>
            <a:spLocks noChangeArrowheads="1"/>
          </p:cNvSpPr>
          <p:nvPr/>
        </p:nvSpPr>
        <p:spPr bwMode="auto">
          <a:xfrm>
            <a:off x="4653644" y="955524"/>
            <a:ext cx="2660744"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dirty="0"/>
              <a:t>Single-bit error</a:t>
            </a:r>
          </a:p>
        </p:txBody>
      </p:sp>
    </p:spTree>
    <p:extLst>
      <p:ext uri="{BB962C8B-B14F-4D97-AF65-F5344CB8AC3E}">
        <p14:creationId xmlns:p14="http://schemas.microsoft.com/office/powerpoint/2010/main" val="15034731"/>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5156" y="418798"/>
            <a:ext cx="4878917" cy="58042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7891" name="Rectangle 6"/>
          <p:cNvSpPr>
            <a:spLocks noChangeArrowheads="1"/>
          </p:cNvSpPr>
          <p:nvPr/>
        </p:nvSpPr>
        <p:spPr bwMode="auto">
          <a:xfrm>
            <a:off x="2183192" y="2326822"/>
            <a:ext cx="1819166" cy="10561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dirty="0"/>
              <a:t>Error </a:t>
            </a:r>
          </a:p>
          <a:p>
            <a:r>
              <a:rPr lang="en-US" altLang="en-US" sz="3143" dirty="0"/>
              <a:t>Detection</a:t>
            </a:r>
          </a:p>
        </p:txBody>
      </p:sp>
    </p:spTree>
    <p:extLst>
      <p:ext uri="{BB962C8B-B14F-4D97-AF65-F5344CB8AC3E}">
        <p14:creationId xmlns:p14="http://schemas.microsoft.com/office/powerpoint/2010/main" val="608940295"/>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en-US" dirty="0"/>
              <a:t>Hamming Codes : for ED and EC</a:t>
            </a:r>
          </a:p>
        </p:txBody>
      </p:sp>
      <p:sp>
        <p:nvSpPr>
          <p:cNvPr id="17411" name="Rectangle 3"/>
          <p:cNvSpPr>
            <a:spLocks noGrp="1" noChangeArrowheads="1"/>
          </p:cNvSpPr>
          <p:nvPr>
            <p:ph type="body" idx="1"/>
          </p:nvPr>
        </p:nvSpPr>
        <p:spPr/>
        <p:txBody>
          <a:bodyPr/>
          <a:lstStyle/>
          <a:p>
            <a:pPr>
              <a:lnSpc>
                <a:spcPct val="90000"/>
              </a:lnSpc>
            </a:pPr>
            <a:r>
              <a:rPr lang="en-US" altLang="en-US" dirty="0">
                <a:highlight>
                  <a:srgbClr val="00FF00"/>
                </a:highlight>
              </a:rPr>
              <a:t>m data bits together with r error check bits form and n = (m + r) bit codeword</a:t>
            </a:r>
          </a:p>
          <a:p>
            <a:pPr>
              <a:lnSpc>
                <a:spcPct val="90000"/>
              </a:lnSpc>
              <a:buFont typeface="Wingdings" panose="05000000000000000000" pitchFamily="2" charset="2"/>
              <a:buNone/>
            </a:pPr>
            <a:endParaRPr lang="en-US" altLang="en-US" dirty="0"/>
          </a:p>
          <a:p>
            <a:pPr>
              <a:lnSpc>
                <a:spcPct val="90000"/>
              </a:lnSpc>
            </a:pPr>
            <a:r>
              <a:rPr lang="en-US" altLang="en-US" dirty="0"/>
              <a:t>The number of bits two codewords differ in is called the hamming distance between the two codewords</a:t>
            </a:r>
          </a:p>
          <a:p>
            <a:pPr>
              <a:lnSpc>
                <a:spcPct val="90000"/>
              </a:lnSpc>
              <a:buFont typeface="Wingdings" panose="05000000000000000000" pitchFamily="2" charset="2"/>
              <a:buNone/>
            </a:pPr>
            <a:endParaRPr lang="en-US" altLang="en-US" dirty="0"/>
          </a:p>
          <a:p>
            <a:pPr>
              <a:lnSpc>
                <a:spcPct val="90000"/>
              </a:lnSpc>
            </a:pPr>
            <a:r>
              <a:rPr lang="en-US" altLang="en-US" dirty="0"/>
              <a:t>Significance : If two codewords are at HD d then it requires d single bit errors to convert one into the other</a:t>
            </a:r>
          </a:p>
        </p:txBody>
      </p:sp>
    </p:spTree>
    <p:extLst>
      <p:ext uri="{BB962C8B-B14F-4D97-AF65-F5344CB8AC3E}">
        <p14:creationId xmlns:p14="http://schemas.microsoft.com/office/powerpoint/2010/main" val="1398342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16387" name="Rectangle 3"/>
          <p:cNvSpPr>
            <a:spLocks noGrp="1" noChangeArrowheads="1"/>
          </p:cNvSpPr>
          <p:nvPr>
            <p:ph idx="1"/>
          </p:nvPr>
        </p:nvSpPr>
        <p:spPr/>
        <p:txBody>
          <a:bodyPr/>
          <a:lstStyle/>
          <a:p>
            <a:pPr marL="339445" indent="-339445">
              <a:buNone/>
              <a:defRPr/>
            </a:pPr>
            <a:r>
              <a:rPr lang="en-US" dirty="0"/>
              <a:t>   Single bit errors are the least likely type of errors in serial data transmission because </a:t>
            </a:r>
            <a:r>
              <a:rPr lang="en-US" dirty="0">
                <a:highlight>
                  <a:srgbClr val="FFFF00"/>
                </a:highlight>
              </a:rPr>
              <a:t>the noise must have a very short duration which is very rare</a:t>
            </a:r>
            <a:r>
              <a:rPr lang="en-US" dirty="0"/>
              <a:t>. However this kind of errors can happen in parallel transmission.</a:t>
            </a:r>
          </a:p>
          <a:p>
            <a:pPr marL="339445" indent="-339445">
              <a:buNone/>
              <a:defRPr/>
            </a:pPr>
            <a:r>
              <a:rPr lang="en-US" dirty="0"/>
              <a:t>Example:</a:t>
            </a:r>
          </a:p>
          <a:p>
            <a:pPr>
              <a:defRPr/>
            </a:pPr>
            <a:r>
              <a:rPr lang="en-US" dirty="0"/>
              <a:t>If data is sent at 1Mbps then each bit lasts only 1/1,000,000 sec. or 1 </a:t>
            </a:r>
            <a:r>
              <a:rPr lang="el-GR" dirty="0">
                <a:cs typeface="Times New Roman" pitchFamily="18" charset="0"/>
              </a:rPr>
              <a:t>μ</a:t>
            </a:r>
            <a:r>
              <a:rPr lang="en-US" dirty="0">
                <a:cs typeface="Times New Roman" pitchFamily="18" charset="0"/>
              </a:rPr>
              <a:t>s.</a:t>
            </a:r>
          </a:p>
          <a:p>
            <a:pPr>
              <a:defRPr/>
            </a:pPr>
            <a:r>
              <a:rPr lang="en-US" dirty="0">
                <a:cs typeface="Times New Roman" pitchFamily="18" charset="0"/>
              </a:rPr>
              <a:t>For a single-bit error to occur, the noise must have a duration of only 1 </a:t>
            </a:r>
            <a:r>
              <a:rPr lang="el-GR" dirty="0">
                <a:cs typeface="Times New Roman" pitchFamily="18" charset="0"/>
              </a:rPr>
              <a:t>μ</a:t>
            </a:r>
            <a:r>
              <a:rPr lang="en-US" dirty="0">
                <a:cs typeface="Times New Roman" pitchFamily="18" charset="0"/>
              </a:rPr>
              <a:t>s, which is very rare.</a:t>
            </a:r>
            <a:endParaRPr lang="el-GR" dirty="0">
              <a:cs typeface="Times New Roman" pitchFamily="18" charset="0"/>
            </a:endParaRPr>
          </a:p>
          <a:p>
            <a:pPr marL="339445" indent="-339445">
              <a:buNone/>
              <a:defRPr/>
            </a:pPr>
            <a:endParaRPr lang="en-US" dirty="0"/>
          </a:p>
          <a:p>
            <a:pPr marL="339445" indent="-339445">
              <a:defRPr/>
            </a:pPr>
            <a:endParaRPr lang="en-US" dirty="0"/>
          </a:p>
        </p:txBody>
      </p:sp>
    </p:spTree>
    <p:extLst>
      <p:ext uri="{BB962C8B-B14F-4D97-AF65-F5344CB8AC3E}">
        <p14:creationId xmlns:p14="http://schemas.microsoft.com/office/powerpoint/2010/main" val="384216725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US" altLang="en-US" dirty="0"/>
              <a:t>HD of a coding scheme</a:t>
            </a:r>
          </a:p>
        </p:txBody>
      </p:sp>
      <p:sp>
        <p:nvSpPr>
          <p:cNvPr id="18435" name="Rectangle 3"/>
          <p:cNvSpPr>
            <a:spLocks noGrp="1" noChangeArrowheads="1"/>
          </p:cNvSpPr>
          <p:nvPr>
            <p:ph type="body" idx="1"/>
          </p:nvPr>
        </p:nvSpPr>
        <p:spPr/>
        <p:txBody>
          <a:bodyPr/>
          <a:lstStyle/>
          <a:p>
            <a:pPr>
              <a:lnSpc>
                <a:spcPct val="90000"/>
              </a:lnSpc>
            </a:pPr>
            <a:r>
              <a:rPr lang="en-US" altLang="en-US" dirty="0"/>
              <a:t>For m bit data .. All the 2^m possible combinations are legal </a:t>
            </a:r>
          </a:p>
          <a:p>
            <a:pPr>
              <a:lnSpc>
                <a:spcPct val="90000"/>
              </a:lnSpc>
            </a:pPr>
            <a:r>
              <a:rPr lang="en-US" altLang="en-US" dirty="0"/>
              <a:t>But not all the 2^n codewords are used</a:t>
            </a:r>
          </a:p>
          <a:p>
            <a:pPr>
              <a:lnSpc>
                <a:spcPct val="90000"/>
              </a:lnSpc>
              <a:buFont typeface="Wingdings" panose="05000000000000000000" pitchFamily="2" charset="2"/>
              <a:buNone/>
            </a:pPr>
            <a:r>
              <a:rPr lang="en-US" altLang="en-US" dirty="0"/>
              <a:t> -- in a coding scheme (algorithm to compute the check bits) some of these codewords are legal and others are illegal</a:t>
            </a:r>
          </a:p>
          <a:p>
            <a:pPr>
              <a:lnSpc>
                <a:spcPct val="90000"/>
              </a:lnSpc>
              <a:buFont typeface="Wingdings" panose="05000000000000000000" pitchFamily="2" charset="2"/>
              <a:buNone/>
            </a:pPr>
            <a:endParaRPr lang="en-US" altLang="en-US" dirty="0"/>
          </a:p>
          <a:p>
            <a:pPr>
              <a:lnSpc>
                <a:spcPct val="90000"/>
              </a:lnSpc>
              <a:buFont typeface="Wingdings" panose="05000000000000000000" pitchFamily="2" charset="2"/>
              <a:buNone/>
            </a:pPr>
            <a:r>
              <a:rPr lang="en-US" altLang="en-US" dirty="0"/>
              <a:t> For </a:t>
            </a:r>
            <a:r>
              <a:rPr lang="en-US" altLang="en-US" dirty="0" err="1"/>
              <a:t>eq</a:t>
            </a:r>
            <a:r>
              <a:rPr lang="en-US" altLang="en-US" dirty="0"/>
              <a:t> .. Consider parity : 1(r = 1) parity bit is appended with value so that the total number of 1’s in the codeword is even ..</a:t>
            </a:r>
          </a:p>
          <a:p>
            <a:pPr>
              <a:lnSpc>
                <a:spcPct val="90000"/>
              </a:lnSpc>
              <a:buFont typeface="Wingdings" panose="05000000000000000000" pitchFamily="2" charset="2"/>
              <a:buNone/>
            </a:pPr>
            <a:r>
              <a:rPr lang="en-US" altLang="en-US" dirty="0"/>
              <a:t>Then 11011 is a legal codeword in this scheme but 11010 is not</a:t>
            </a:r>
          </a:p>
        </p:txBody>
      </p:sp>
    </p:spTree>
    <p:extLst>
      <p:ext uri="{BB962C8B-B14F-4D97-AF65-F5344CB8AC3E}">
        <p14:creationId xmlns:p14="http://schemas.microsoft.com/office/powerpoint/2010/main" val="332566165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a:t>HD of a list of legal codewords</a:t>
            </a:r>
          </a:p>
        </p:txBody>
      </p:sp>
      <p:sp>
        <p:nvSpPr>
          <p:cNvPr id="19459" name="Rectangle 3"/>
          <p:cNvSpPr>
            <a:spLocks noGrp="1" noChangeArrowheads="1"/>
          </p:cNvSpPr>
          <p:nvPr>
            <p:ph type="body" idx="1"/>
          </p:nvPr>
        </p:nvSpPr>
        <p:spPr/>
        <p:txBody>
          <a:bodyPr/>
          <a:lstStyle/>
          <a:p>
            <a:r>
              <a:rPr lang="en-US" altLang="en-US" dirty="0">
                <a:highlight>
                  <a:srgbClr val="00FF00"/>
                </a:highlight>
              </a:rPr>
              <a:t>Minimum HD between any pair of legal codewords in the list </a:t>
            </a:r>
          </a:p>
          <a:p>
            <a:endParaRPr lang="en-US" altLang="en-US" dirty="0"/>
          </a:p>
          <a:p>
            <a:pPr>
              <a:buFont typeface="Wingdings" panose="05000000000000000000" pitchFamily="2" charset="2"/>
              <a:buNone/>
            </a:pPr>
            <a:endParaRPr lang="en-US" altLang="en-US" dirty="0"/>
          </a:p>
          <a:p>
            <a:pPr>
              <a:buFont typeface="Wingdings" panose="05000000000000000000" pitchFamily="2" charset="2"/>
              <a:buNone/>
            </a:pPr>
            <a:r>
              <a:rPr lang="en-US" altLang="en-US" dirty="0"/>
              <a:t>Each algorithm to compute the check bits create a different list of legal codewords</a:t>
            </a:r>
          </a:p>
          <a:p>
            <a:pPr>
              <a:buFont typeface="Wingdings" panose="05000000000000000000" pitchFamily="2" charset="2"/>
              <a:buNone/>
            </a:pPr>
            <a:endParaRPr lang="en-US" altLang="en-US" dirty="0"/>
          </a:p>
        </p:txBody>
      </p:sp>
    </p:spTree>
    <p:extLst>
      <p:ext uri="{BB962C8B-B14F-4D97-AF65-F5344CB8AC3E}">
        <p14:creationId xmlns:p14="http://schemas.microsoft.com/office/powerpoint/2010/main" val="108214096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r>
              <a:rPr lang="en-US" altLang="en-US" dirty="0"/>
              <a:t>Use of HD for error detection</a:t>
            </a:r>
          </a:p>
        </p:txBody>
      </p:sp>
      <p:sp>
        <p:nvSpPr>
          <p:cNvPr id="20483" name="Rectangle 3"/>
          <p:cNvSpPr>
            <a:spLocks noGrp="1" noChangeArrowheads="1"/>
          </p:cNvSpPr>
          <p:nvPr>
            <p:ph type="body" idx="1"/>
          </p:nvPr>
        </p:nvSpPr>
        <p:spPr/>
        <p:txBody>
          <a:bodyPr/>
          <a:lstStyle/>
          <a:p>
            <a:r>
              <a:rPr lang="en-US" altLang="en-US" dirty="0">
                <a:highlight>
                  <a:srgbClr val="FFFF00"/>
                </a:highlight>
              </a:rPr>
              <a:t>To detect d single bit errors , we need (an algorithm that creates) a code list with HD at least d + 1</a:t>
            </a:r>
          </a:p>
          <a:p>
            <a:pPr>
              <a:buFont typeface="Wingdings" panose="05000000000000000000" pitchFamily="2" charset="2"/>
              <a:buNone/>
            </a:pPr>
            <a:endParaRPr lang="en-US" altLang="en-US" dirty="0"/>
          </a:p>
          <a:p>
            <a:pPr>
              <a:buFont typeface="Wingdings" panose="05000000000000000000" pitchFamily="2" charset="2"/>
              <a:buNone/>
            </a:pPr>
            <a:r>
              <a:rPr lang="en-US" altLang="en-US" dirty="0"/>
              <a:t>For </a:t>
            </a:r>
            <a:r>
              <a:rPr lang="en-US" altLang="en-US" dirty="0" err="1"/>
              <a:t>eg</a:t>
            </a:r>
            <a:r>
              <a:rPr lang="en-US" altLang="en-US" dirty="0"/>
              <a:t> . For the parity scheme .. HD is 2 ..hence it can be used to detect single bit errors (d=1)</a:t>
            </a:r>
          </a:p>
          <a:p>
            <a:pPr>
              <a:buFont typeface="Wingdings" panose="05000000000000000000" pitchFamily="2" charset="2"/>
              <a:buNone/>
            </a:pPr>
            <a:endParaRPr lang="en-US" altLang="en-US" dirty="0"/>
          </a:p>
        </p:txBody>
      </p:sp>
    </p:spTree>
    <p:extLst>
      <p:ext uri="{BB962C8B-B14F-4D97-AF65-F5344CB8AC3E}">
        <p14:creationId xmlns:p14="http://schemas.microsoft.com/office/powerpoint/2010/main" val="273082760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en-US"/>
              <a:t>Continued…</a:t>
            </a:r>
          </a:p>
        </p:txBody>
      </p:sp>
      <p:sp>
        <p:nvSpPr>
          <p:cNvPr id="21507" name="Rectangle 3"/>
          <p:cNvSpPr>
            <a:spLocks noGrp="1" noChangeArrowheads="1"/>
          </p:cNvSpPr>
          <p:nvPr>
            <p:ph type="body" idx="1"/>
          </p:nvPr>
        </p:nvSpPr>
        <p:spPr/>
        <p:txBody>
          <a:bodyPr/>
          <a:lstStyle/>
          <a:p>
            <a:pPr>
              <a:lnSpc>
                <a:spcPct val="90000"/>
              </a:lnSpc>
            </a:pPr>
            <a:r>
              <a:rPr lang="en-US" altLang="en-US" dirty="0"/>
              <a:t>If the received codeword is legal .. We accept it , and if it is illegal we report (detect) an error</a:t>
            </a:r>
          </a:p>
          <a:p>
            <a:pPr>
              <a:lnSpc>
                <a:spcPct val="90000"/>
              </a:lnSpc>
            </a:pPr>
            <a:r>
              <a:rPr lang="en-US" altLang="en-US" dirty="0">
                <a:highlight>
                  <a:srgbClr val="FFFF00"/>
                </a:highlight>
              </a:rPr>
              <a:t>Q1 : Can it happen that we receive a legal codeword when d single bit errors have occurred …this is equal to saying can we get a legal code from another legal code by d single bit errors?</a:t>
            </a:r>
          </a:p>
          <a:p>
            <a:pPr>
              <a:lnSpc>
                <a:spcPct val="90000"/>
              </a:lnSpc>
            </a:pPr>
            <a:r>
              <a:rPr lang="en-US" altLang="en-US" dirty="0"/>
              <a:t>A1 : No, since the </a:t>
            </a:r>
            <a:r>
              <a:rPr lang="en-US" altLang="en-US" dirty="0">
                <a:highlight>
                  <a:srgbClr val="FFFF00"/>
                </a:highlight>
              </a:rPr>
              <a:t>HD of the code is at least d + 1. </a:t>
            </a:r>
            <a:r>
              <a:rPr lang="en-US" altLang="en-US" dirty="0"/>
              <a:t>So a legal CW can be generated from another LCW by inverting at least d + 1 bits and not by inverting d or less bits.</a:t>
            </a:r>
          </a:p>
        </p:txBody>
      </p:sp>
    </p:spTree>
    <p:extLst>
      <p:ext uri="{BB962C8B-B14F-4D97-AF65-F5344CB8AC3E}">
        <p14:creationId xmlns:p14="http://schemas.microsoft.com/office/powerpoint/2010/main" val="58377024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t>Continued…</a:t>
            </a:r>
          </a:p>
        </p:txBody>
      </p:sp>
      <p:sp>
        <p:nvSpPr>
          <p:cNvPr id="22531" name="Rectangle 3"/>
          <p:cNvSpPr>
            <a:spLocks noGrp="1" noChangeArrowheads="1"/>
          </p:cNvSpPr>
          <p:nvPr>
            <p:ph type="body" idx="1"/>
          </p:nvPr>
        </p:nvSpPr>
        <p:spPr/>
        <p:txBody>
          <a:bodyPr/>
          <a:lstStyle/>
          <a:p>
            <a:r>
              <a:rPr lang="en-US" altLang="en-US" dirty="0"/>
              <a:t>Q2 : Can we get an illegal CW when no error has occurred ?</a:t>
            </a:r>
          </a:p>
          <a:p>
            <a:r>
              <a:rPr lang="en-US" altLang="en-US" dirty="0"/>
              <a:t>A2 : Obviously not ..since the legal CW was sent by the sender and if no error has occurred then the receiver must receive a legal CW</a:t>
            </a:r>
          </a:p>
        </p:txBody>
      </p:sp>
    </p:spTree>
    <p:extLst>
      <p:ext uri="{BB962C8B-B14F-4D97-AF65-F5344CB8AC3E}">
        <p14:creationId xmlns:p14="http://schemas.microsoft.com/office/powerpoint/2010/main" val="331088716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t>Use of HD for error correction</a:t>
            </a:r>
          </a:p>
        </p:txBody>
      </p:sp>
      <p:sp>
        <p:nvSpPr>
          <p:cNvPr id="23555" name="Rectangle 3"/>
          <p:cNvSpPr>
            <a:spLocks noGrp="1" noChangeArrowheads="1"/>
          </p:cNvSpPr>
          <p:nvPr>
            <p:ph type="body" idx="1"/>
          </p:nvPr>
        </p:nvSpPr>
        <p:spPr/>
        <p:txBody>
          <a:bodyPr/>
          <a:lstStyle/>
          <a:p>
            <a:pPr>
              <a:lnSpc>
                <a:spcPct val="90000"/>
              </a:lnSpc>
            </a:pPr>
            <a:r>
              <a:rPr lang="en-US" altLang="en-US" dirty="0">
                <a:highlight>
                  <a:srgbClr val="FFFF00"/>
                </a:highlight>
              </a:rPr>
              <a:t>To correct d single bit errors , we need (an algorithm that creates) a code list with HD at least 2d + 1</a:t>
            </a:r>
            <a:r>
              <a:rPr lang="en-US" altLang="en-US" dirty="0"/>
              <a:t>.</a:t>
            </a:r>
          </a:p>
          <a:p>
            <a:pPr>
              <a:lnSpc>
                <a:spcPct val="90000"/>
              </a:lnSpc>
            </a:pPr>
            <a:endParaRPr lang="en-US" altLang="en-US" dirty="0"/>
          </a:p>
          <a:p>
            <a:pPr>
              <a:lnSpc>
                <a:spcPct val="90000"/>
              </a:lnSpc>
            </a:pPr>
            <a:r>
              <a:rPr lang="en-US" altLang="en-US" dirty="0"/>
              <a:t>For </a:t>
            </a:r>
            <a:r>
              <a:rPr lang="en-US" altLang="en-US" dirty="0" err="1"/>
              <a:t>eg</a:t>
            </a:r>
            <a:r>
              <a:rPr lang="en-US" altLang="en-US" dirty="0"/>
              <a:t>. Consider the following legal CWs:</a:t>
            </a:r>
          </a:p>
          <a:p>
            <a:pPr>
              <a:lnSpc>
                <a:spcPct val="90000"/>
              </a:lnSpc>
              <a:buFont typeface="Wingdings" panose="05000000000000000000" pitchFamily="2" charset="2"/>
              <a:buNone/>
            </a:pPr>
            <a:r>
              <a:rPr lang="en-US" altLang="en-US" dirty="0"/>
              <a:t> 0000000000, 0000011111,1111100000,1111111111</a:t>
            </a:r>
          </a:p>
          <a:p>
            <a:pPr>
              <a:lnSpc>
                <a:spcPct val="90000"/>
              </a:lnSpc>
              <a:buFont typeface="Wingdings" panose="05000000000000000000" pitchFamily="2" charset="2"/>
              <a:buNone/>
            </a:pPr>
            <a:r>
              <a:rPr lang="en-US" altLang="en-US" dirty="0"/>
              <a:t>HD is 5 .. It can be used to correct 2 single bit errors</a:t>
            </a:r>
          </a:p>
          <a:p>
            <a:pPr>
              <a:lnSpc>
                <a:spcPct val="90000"/>
              </a:lnSpc>
              <a:buFont typeface="Wingdings" panose="05000000000000000000" pitchFamily="2" charset="2"/>
              <a:buNone/>
            </a:pPr>
            <a:endParaRPr lang="en-US" altLang="en-US" dirty="0"/>
          </a:p>
          <a:p>
            <a:pPr>
              <a:lnSpc>
                <a:spcPct val="90000"/>
              </a:lnSpc>
            </a:pPr>
            <a:endParaRPr lang="en-US" altLang="en-US" dirty="0"/>
          </a:p>
        </p:txBody>
      </p:sp>
    </p:spTree>
    <p:extLst>
      <p:ext uri="{BB962C8B-B14F-4D97-AF65-F5344CB8AC3E}">
        <p14:creationId xmlns:p14="http://schemas.microsoft.com/office/powerpoint/2010/main" val="3354455204"/>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en-US" dirty="0"/>
              <a:t>Continued..</a:t>
            </a:r>
          </a:p>
        </p:txBody>
      </p:sp>
      <p:sp>
        <p:nvSpPr>
          <p:cNvPr id="24579" name="Rectangle 3"/>
          <p:cNvSpPr>
            <a:spLocks noGrp="1" noChangeArrowheads="1"/>
          </p:cNvSpPr>
          <p:nvPr>
            <p:ph type="body" idx="1"/>
          </p:nvPr>
        </p:nvSpPr>
        <p:spPr>
          <a:xfrm>
            <a:off x="838200" y="1690688"/>
            <a:ext cx="10515600" cy="4351338"/>
          </a:xfrm>
        </p:spPr>
        <p:txBody>
          <a:bodyPr/>
          <a:lstStyle/>
          <a:p>
            <a:pPr>
              <a:buFont typeface="Wingdings" panose="05000000000000000000" pitchFamily="2" charset="2"/>
              <a:buNone/>
            </a:pPr>
            <a:r>
              <a:rPr lang="en-US" altLang="en-US" dirty="0">
                <a:highlight>
                  <a:srgbClr val="00FF00"/>
                </a:highlight>
              </a:rPr>
              <a:t>Claim : Suppose we receive an illegal code C .. Then there is a unique legal code which is at a distance d or less from C </a:t>
            </a:r>
          </a:p>
          <a:p>
            <a:pPr>
              <a:buFont typeface="Wingdings" panose="05000000000000000000" pitchFamily="2" charset="2"/>
              <a:buNone/>
            </a:pPr>
            <a:endParaRPr lang="en-US" altLang="en-US" dirty="0"/>
          </a:p>
          <a:p>
            <a:pPr>
              <a:buFont typeface="Wingdings" panose="05000000000000000000" pitchFamily="2" charset="2"/>
              <a:buNone/>
            </a:pPr>
            <a:r>
              <a:rPr lang="en-US" altLang="en-US" dirty="0"/>
              <a:t>Proof :  Suppose there are 2 codes C1 and C2 at distance d (or less) from C .. Then C1 can be obtained from C2 by 2d (or less) inversions .. A contradiction to (code has HD at least 2d + 1)</a:t>
            </a:r>
          </a:p>
          <a:p>
            <a:pPr>
              <a:buFont typeface="Wingdings" panose="05000000000000000000" pitchFamily="2" charset="2"/>
              <a:buNone/>
            </a:pPr>
            <a:endParaRPr lang="en-US" altLang="en-US" dirty="0"/>
          </a:p>
        </p:txBody>
      </p:sp>
    </p:spTree>
    <p:extLst>
      <p:ext uri="{BB962C8B-B14F-4D97-AF65-F5344CB8AC3E}">
        <p14:creationId xmlns:p14="http://schemas.microsoft.com/office/powerpoint/2010/main" val="292110881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ltLang="en-US"/>
              <a:t>Continue…</a:t>
            </a:r>
          </a:p>
        </p:txBody>
      </p:sp>
      <p:sp>
        <p:nvSpPr>
          <p:cNvPr id="25603" name="Rectangle 3"/>
          <p:cNvSpPr>
            <a:spLocks noGrp="1" noChangeArrowheads="1"/>
          </p:cNvSpPr>
          <p:nvPr>
            <p:ph type="body" idx="1"/>
          </p:nvPr>
        </p:nvSpPr>
        <p:spPr/>
        <p:txBody>
          <a:bodyPr/>
          <a:lstStyle/>
          <a:p>
            <a:pPr>
              <a:lnSpc>
                <a:spcPct val="90000"/>
              </a:lnSpc>
            </a:pPr>
            <a:r>
              <a:rPr lang="en-US" altLang="en-US" dirty="0"/>
              <a:t>Obtain C1 from C2</a:t>
            </a:r>
          </a:p>
          <a:p>
            <a:pPr>
              <a:lnSpc>
                <a:spcPct val="90000"/>
              </a:lnSpc>
              <a:buFont typeface="Wingdings" panose="05000000000000000000" pitchFamily="2" charset="2"/>
              <a:buNone/>
            </a:pPr>
            <a:r>
              <a:rPr lang="en-US" altLang="en-US" dirty="0"/>
              <a:t>Lets rearrange the bits of C so that all the bits(B1) that are inverted to obtain C1 are in the beginning followed by bits(B2) inverted to obtain C2 ..followed by the remaining bits (B3) ..</a:t>
            </a:r>
          </a:p>
          <a:p>
            <a:pPr>
              <a:lnSpc>
                <a:spcPct val="90000"/>
              </a:lnSpc>
              <a:buFont typeface="Wingdings" panose="05000000000000000000" pitchFamily="2" charset="2"/>
              <a:buNone/>
            </a:pPr>
            <a:r>
              <a:rPr lang="en-US" altLang="en-US" dirty="0"/>
              <a:t>In the worst case there is no overlapping between B1 and B2 ..</a:t>
            </a:r>
          </a:p>
          <a:p>
            <a:pPr>
              <a:lnSpc>
                <a:spcPct val="90000"/>
              </a:lnSpc>
              <a:buFont typeface="Wingdings" panose="05000000000000000000" pitchFamily="2" charset="2"/>
              <a:buNone/>
            </a:pPr>
            <a:r>
              <a:rPr lang="en-US" altLang="en-US" dirty="0"/>
              <a:t> In that case C1 is obtained from C2 by inverting exactly these B1 and B2 bits which together are no more than 2d .. (if there is some overlapping then those bits are not inverted, hence &lt; 2d)</a:t>
            </a:r>
          </a:p>
        </p:txBody>
      </p:sp>
    </p:spTree>
    <p:extLst>
      <p:ext uri="{BB962C8B-B14F-4D97-AF65-F5344CB8AC3E}">
        <p14:creationId xmlns:p14="http://schemas.microsoft.com/office/powerpoint/2010/main" val="157536178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altLang="en-US" dirty="0"/>
              <a:t>Hamming Code to correct one bit errors</a:t>
            </a:r>
          </a:p>
        </p:txBody>
      </p:sp>
      <p:sp>
        <p:nvSpPr>
          <p:cNvPr id="26627" name="Rectangle 3"/>
          <p:cNvSpPr>
            <a:spLocks noGrp="1" noChangeArrowheads="1"/>
          </p:cNvSpPr>
          <p:nvPr>
            <p:ph idx="1"/>
          </p:nvPr>
        </p:nvSpPr>
        <p:spPr/>
        <p:txBody>
          <a:bodyPr/>
          <a:lstStyle/>
          <a:p>
            <a:r>
              <a:rPr lang="en-US" altLang="en-US" dirty="0"/>
              <a:t>The bits of the CW are numbered left to right , starting from 1 … the bits that are powers of 2 are check bits (1,2,4,8 …) and the remaining are data bits.</a:t>
            </a:r>
          </a:p>
          <a:p>
            <a:r>
              <a:rPr lang="en-US" altLang="en-US" dirty="0"/>
              <a:t>Expand the position of each data bit in powers of 2 ..for </a:t>
            </a:r>
            <a:r>
              <a:rPr lang="en-US" altLang="en-US" dirty="0" err="1"/>
              <a:t>eg</a:t>
            </a:r>
            <a:r>
              <a:rPr lang="en-US" altLang="en-US" dirty="0"/>
              <a:t>.  11 = 1 + 2 + 8 .. So 11th bit contributes to the computation of value of these check bits I.e. 1,2, 8</a:t>
            </a:r>
          </a:p>
          <a:p>
            <a:pPr>
              <a:buFont typeface="Wingdings" panose="05000000000000000000" pitchFamily="2" charset="2"/>
              <a:buNone/>
            </a:pPr>
            <a:endParaRPr lang="en-US" altLang="en-US" dirty="0"/>
          </a:p>
          <a:p>
            <a:endParaRPr lang="en-US" altLang="en-US" dirty="0"/>
          </a:p>
        </p:txBody>
      </p:sp>
    </p:spTree>
    <p:extLst>
      <p:ext uri="{BB962C8B-B14F-4D97-AF65-F5344CB8AC3E}">
        <p14:creationId xmlns:p14="http://schemas.microsoft.com/office/powerpoint/2010/main" val="345075957"/>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en-US"/>
              <a:t>Continued…</a:t>
            </a:r>
          </a:p>
        </p:txBody>
      </p:sp>
      <p:sp>
        <p:nvSpPr>
          <p:cNvPr id="27651" name="Rectangle 3"/>
          <p:cNvSpPr>
            <a:spLocks noGrp="1" noChangeArrowheads="1"/>
          </p:cNvSpPr>
          <p:nvPr>
            <p:ph type="body" idx="1"/>
          </p:nvPr>
        </p:nvSpPr>
        <p:spPr/>
        <p:txBody>
          <a:bodyPr/>
          <a:lstStyle/>
          <a:p>
            <a:pPr>
              <a:lnSpc>
                <a:spcPct val="90000"/>
              </a:lnSpc>
            </a:pPr>
            <a:r>
              <a:rPr lang="en-US" altLang="en-US" dirty="0"/>
              <a:t>We do this for each data bit .. </a:t>
            </a:r>
          </a:p>
          <a:p>
            <a:pPr>
              <a:lnSpc>
                <a:spcPct val="90000"/>
              </a:lnSpc>
            </a:pPr>
            <a:r>
              <a:rPr lang="en-US" altLang="en-US" dirty="0"/>
              <a:t>The value of a check bit is computed so that the parity of the all the data bits that contribute to it together with the check bit itself is even.</a:t>
            </a:r>
          </a:p>
          <a:p>
            <a:pPr>
              <a:lnSpc>
                <a:spcPct val="90000"/>
              </a:lnSpc>
            </a:pPr>
            <a:r>
              <a:rPr lang="en-US" altLang="en-US" dirty="0"/>
              <a:t>For </a:t>
            </a:r>
            <a:r>
              <a:rPr lang="en-US" altLang="en-US" dirty="0" err="1"/>
              <a:t>eg</a:t>
            </a:r>
            <a:r>
              <a:rPr lang="en-US" altLang="en-US" dirty="0"/>
              <a:t> .</a:t>
            </a:r>
          </a:p>
          <a:p>
            <a:pPr>
              <a:lnSpc>
                <a:spcPct val="90000"/>
              </a:lnSpc>
              <a:buFont typeface="Wingdings" panose="05000000000000000000" pitchFamily="2" charset="2"/>
              <a:buNone/>
            </a:pPr>
            <a:r>
              <a:rPr lang="en-US" altLang="en-US" dirty="0"/>
              <a:t> data bits 1001000 will be sent as the codeword 00110010000</a:t>
            </a:r>
          </a:p>
          <a:p>
            <a:pPr>
              <a:lnSpc>
                <a:spcPct val="90000"/>
              </a:lnSpc>
              <a:buFont typeface="Wingdings" panose="05000000000000000000" pitchFamily="2" charset="2"/>
              <a:buNone/>
            </a:pPr>
            <a:endParaRPr lang="en-US" altLang="en-US" dirty="0"/>
          </a:p>
          <a:p>
            <a:pPr>
              <a:lnSpc>
                <a:spcPct val="90000"/>
              </a:lnSpc>
              <a:buFont typeface="Wingdings" panose="05000000000000000000" pitchFamily="2" charset="2"/>
              <a:buNone/>
            </a:pPr>
            <a:endParaRPr lang="en-US" altLang="en-US" dirty="0"/>
          </a:p>
        </p:txBody>
      </p:sp>
    </p:spTree>
    <p:extLst>
      <p:ext uri="{BB962C8B-B14F-4D97-AF65-F5344CB8AC3E}">
        <p14:creationId xmlns:p14="http://schemas.microsoft.com/office/powerpoint/2010/main" val="3513274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2525" y="1956405"/>
            <a:ext cx="7499048" cy="3072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171" name="Rectangle 3"/>
          <p:cNvSpPr>
            <a:spLocks noChangeArrowheads="1"/>
          </p:cNvSpPr>
          <p:nvPr/>
        </p:nvSpPr>
        <p:spPr bwMode="auto">
          <a:xfrm>
            <a:off x="4953001" y="346227"/>
            <a:ext cx="2159709" cy="572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89574" tIns="44001" rIns="89574" bIns="44001">
            <a:spAutoFit/>
          </a:bodyPr>
          <a:lstStyle>
            <a:lvl1pPr>
              <a:defRPr sz="2500">
                <a:solidFill>
                  <a:schemeClr val="tx1"/>
                </a:solidFill>
                <a:latin typeface="Times New Roman" panose="02020603050405020304" pitchFamily="18" charset="0"/>
              </a:defRPr>
            </a:lvl1pPr>
            <a:lvl2pPr marL="742950" indent="-285750">
              <a:defRPr sz="2500">
                <a:solidFill>
                  <a:schemeClr val="tx1"/>
                </a:solidFill>
                <a:latin typeface="Times New Roman" panose="02020603050405020304" pitchFamily="18" charset="0"/>
              </a:defRPr>
            </a:lvl2pPr>
            <a:lvl3pPr marL="1143000" indent="-228600">
              <a:defRPr sz="2500">
                <a:solidFill>
                  <a:schemeClr val="tx1"/>
                </a:solidFill>
                <a:latin typeface="Times New Roman" panose="02020603050405020304" pitchFamily="18" charset="0"/>
              </a:defRPr>
            </a:lvl3pPr>
            <a:lvl4pPr marL="1600200" indent="-228600">
              <a:defRPr sz="2500">
                <a:solidFill>
                  <a:schemeClr val="tx1"/>
                </a:solidFill>
                <a:latin typeface="Times New Roman" panose="02020603050405020304" pitchFamily="18" charset="0"/>
              </a:defRPr>
            </a:lvl4pPr>
            <a:lvl5pPr marL="2057400" indent="-228600">
              <a:defRPr sz="25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5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5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5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500">
                <a:solidFill>
                  <a:schemeClr val="tx1"/>
                </a:solidFill>
                <a:latin typeface="Times New Roman" panose="02020603050405020304" pitchFamily="18" charset="0"/>
              </a:defRPr>
            </a:lvl9pPr>
          </a:lstStyle>
          <a:p>
            <a:r>
              <a:rPr lang="en-US" altLang="en-US" sz="3143" b="1">
                <a:solidFill>
                  <a:srgbClr val="00279F"/>
                </a:solidFill>
              </a:rPr>
              <a:t>Burst error</a:t>
            </a:r>
          </a:p>
        </p:txBody>
      </p:sp>
    </p:spTree>
    <p:extLst>
      <p:ext uri="{BB962C8B-B14F-4D97-AF65-F5344CB8AC3E}">
        <p14:creationId xmlns:p14="http://schemas.microsoft.com/office/powerpoint/2010/main" val="1093655153"/>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1841500" y="52389"/>
            <a:ext cx="8637588" cy="1431925"/>
          </a:xfrm>
        </p:spPr>
        <p:txBody>
          <a:bodyPr/>
          <a:lstStyle/>
          <a:p>
            <a:r>
              <a:rPr lang="en-US" altLang="en-US" dirty="0"/>
              <a:t>Hamming Code to correct burst errors</a:t>
            </a:r>
          </a:p>
        </p:txBody>
      </p:sp>
      <p:pic>
        <p:nvPicPr>
          <p:cNvPr id="46084" name="Picture 4" descr="3-07"/>
          <p:cNvPicPr>
            <a:picLocks noGrp="1" noChangeAspect="1" noChangeArrowheads="1"/>
          </p:cNvPicPr>
          <p:nvPr>
            <p:ph type="body" idx="1"/>
          </p:nvPr>
        </p:nvPicPr>
        <p:blipFill>
          <a:blip r:embed="rId2">
            <a:extLst>
              <a:ext uri="{28A0092B-C50C-407E-A947-70E740481C1C}">
                <a14:useLocalDpi xmlns:a14="http://schemas.microsoft.com/office/drawing/2010/main" val="0"/>
              </a:ext>
            </a:extLst>
          </a:blip>
          <a:srcRect/>
          <a:stretch>
            <a:fillRect/>
          </a:stretch>
        </p:blipFill>
        <p:spPr>
          <a:xfrm>
            <a:off x="3581400" y="1890713"/>
            <a:ext cx="4800600" cy="4259262"/>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Tree>
    <p:extLst>
      <p:ext uri="{BB962C8B-B14F-4D97-AF65-F5344CB8AC3E}">
        <p14:creationId xmlns:p14="http://schemas.microsoft.com/office/powerpoint/2010/main" val="7614807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741</TotalTime>
  <Words>4605</Words>
  <Application>Microsoft Office PowerPoint</Application>
  <PresentationFormat>Widescreen</PresentationFormat>
  <Paragraphs>318</Paragraphs>
  <Slides>90</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90</vt:i4>
      </vt:variant>
    </vt:vector>
  </HeadingPairs>
  <TitlesOfParts>
    <vt:vector size="98" baseType="lpstr">
      <vt:lpstr>Arial</vt:lpstr>
      <vt:lpstr>Calibri</vt:lpstr>
      <vt:lpstr>Calibri Light</vt:lpstr>
      <vt:lpstr>Comic Sans MS</vt:lpstr>
      <vt:lpstr>Nunito</vt:lpstr>
      <vt:lpstr>Times New Roman</vt:lpstr>
      <vt:lpstr>Wingdings</vt:lpstr>
      <vt:lpstr>Office Theme</vt:lpstr>
      <vt:lpstr>Error Control</vt:lpstr>
      <vt:lpstr>Error Control</vt:lpstr>
      <vt:lpstr>Error Detection and Correction</vt:lpstr>
      <vt:lpstr>Error Detection and Correction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structure of encoder and decoder</vt:lpstr>
      <vt:lpstr> Detection Versus Correction</vt:lpstr>
      <vt:lpstr> Forward Error Correction Versus Retransmission</vt:lpstr>
      <vt:lpstr>Coding</vt:lpstr>
      <vt:lpstr>Coding schemes</vt:lpstr>
      <vt:lpstr> BLOCK CODING</vt:lpstr>
      <vt:lpstr> Data words and code words in block coding</vt:lpstr>
      <vt:lpstr>Convolutional Encoding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Three Parameters </vt:lpstr>
      <vt:lpstr>Hamming Distance and Error</vt:lpstr>
      <vt:lpstr>LINEAR BLOCK CODES</vt:lpstr>
      <vt:lpstr>PowerPoint Presentation</vt:lpstr>
      <vt:lpstr>Error Detection</vt:lpstr>
      <vt:lpstr>PowerPoint Presentation</vt:lpstr>
      <vt:lpstr>Parity </vt:lpstr>
      <vt:lpstr>PowerPoint Presentation</vt:lpstr>
      <vt:lpstr>PowerPoint Presentation</vt:lpstr>
      <vt:lpstr>PowerPoint Presentation</vt:lpstr>
      <vt:lpstr> Simple parity-check code C(5, 4)</vt:lpstr>
      <vt:lpstr> Encoder and decoder for simple parity-check code</vt:lpstr>
      <vt:lpstr>PowerPoint Presentation</vt:lpstr>
      <vt:lpstr>PowerPoint Presentation</vt:lpstr>
      <vt:lpstr> Two-dimensional parity-check code</vt:lpstr>
      <vt:lpstr>PowerPoint Presentation</vt:lpstr>
      <vt:lpstr>PowerPoint Presentation</vt:lpstr>
      <vt:lpstr>Checksum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Cyclic redundancy check</vt:lpstr>
      <vt:lpstr>PowerPoint Presentation</vt:lpstr>
      <vt:lpstr>PowerPoint Presentation</vt:lpstr>
      <vt:lpstr>PowerPoint Presentation</vt:lpstr>
      <vt:lpstr>PowerPoint Presentation</vt:lpstr>
      <vt:lpstr>PowerPoint Presentation</vt:lpstr>
      <vt:lpstr>PowerPoint Presentation</vt:lpstr>
      <vt:lpstr>Error detecting code</vt:lpstr>
      <vt:lpstr>PowerPoint Presentation</vt:lpstr>
      <vt:lpstr>PowerPoint Presentation</vt:lpstr>
      <vt:lpstr>Cyclic Redundancy Check</vt:lpstr>
      <vt:lpstr>PowerPoint Presentation</vt:lpstr>
      <vt:lpstr>PowerPoint Presentation</vt:lpstr>
      <vt:lpstr>PowerPoint Presentation</vt:lpstr>
      <vt:lpstr>PowerPoint Presentation</vt:lpstr>
      <vt:lpstr>Error Correction</vt:lpstr>
      <vt:lpstr>Error Correction</vt:lpstr>
      <vt:lpstr>Single-bit error correction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Hamming Codes : for ED and EC</vt:lpstr>
      <vt:lpstr>HD of a coding scheme</vt:lpstr>
      <vt:lpstr>HD of a list of legal codewords</vt:lpstr>
      <vt:lpstr>Use of HD for error detection</vt:lpstr>
      <vt:lpstr>Continued…</vt:lpstr>
      <vt:lpstr>Continued…</vt:lpstr>
      <vt:lpstr>Use of HD for error correction</vt:lpstr>
      <vt:lpstr>Continued..</vt:lpstr>
      <vt:lpstr>Continue…</vt:lpstr>
      <vt:lpstr>Hamming Code to correct one bit errors</vt:lpstr>
      <vt:lpstr>Continued…</vt:lpstr>
      <vt:lpstr>Hamming Code to correct burst errors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Control</dc:title>
  <dc:creator>MSB</dc:creator>
  <cp:lastModifiedBy>Ashwanth Kannan</cp:lastModifiedBy>
  <cp:revision>65</cp:revision>
  <dcterms:created xsi:type="dcterms:W3CDTF">2021-09-19T15:40:33Z</dcterms:created>
  <dcterms:modified xsi:type="dcterms:W3CDTF">2023-10-30T13:35:45Z</dcterms:modified>
</cp:coreProperties>
</file>