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317" r:id="rId33"/>
    <p:sldId id="293" r:id="rId34"/>
    <p:sldId id="298" r:id="rId35"/>
    <p:sldId id="3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9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152400"/>
            <a:ext cx="1093893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0"/>
            <a:ext cx="5350933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63734" y="1371600"/>
            <a:ext cx="5350933" cy="46863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DC244-5FA6-4E2A-B5AA-7C229CB88A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3390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9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4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44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1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9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6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0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08405-4F1B-4D44-BAD1-DABCA3385E6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DFD97-7820-403C-A8D8-C8E21BEB9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0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SDLC &amp; HDLC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Types of 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There are three kinds of frames:</a:t>
            </a:r>
          </a:p>
          <a:p>
            <a:r>
              <a:rPr lang="en-IN" dirty="0"/>
              <a:t>I-frame: Information frame: This type of frame carries user’s data.</a:t>
            </a:r>
          </a:p>
          <a:p>
            <a:r>
              <a:rPr lang="en-IN" dirty="0"/>
              <a:t>S-frame: Supervisory frame: used for error and flow control.</a:t>
            </a:r>
          </a:p>
          <a:p>
            <a:pPr lvl="1"/>
            <a:r>
              <a:rPr lang="en-IN" dirty="0"/>
              <a:t>This is used for supervisory control functions such as acknowledgements, requesting transmission and requesting a temporary suspension of transmission.</a:t>
            </a:r>
          </a:p>
        </p:txBody>
      </p:sp>
    </p:spTree>
    <p:extLst>
      <p:ext uri="{BB962C8B-B14F-4D97-AF65-F5344CB8AC3E}">
        <p14:creationId xmlns:p14="http://schemas.microsoft.com/office/powerpoint/2010/main" val="184018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U-frame: Unnumbered frame or </a:t>
            </a:r>
            <a:r>
              <a:rPr lang="en-IN" dirty="0" err="1"/>
              <a:t>Unsequenced</a:t>
            </a:r>
            <a:r>
              <a:rPr lang="en-IN" dirty="0"/>
              <a:t> frame: </a:t>
            </a:r>
          </a:p>
          <a:p>
            <a:pPr lvl="1"/>
            <a:r>
              <a:rPr lang="en-IN" dirty="0"/>
              <a:t>Unnumbered frames are used for link management. This is used to provide additional link control functions. </a:t>
            </a:r>
          </a:p>
          <a:p>
            <a:pPr lvl="1"/>
            <a:r>
              <a:rPr lang="en-IN" dirty="0"/>
              <a:t>Used to set up the logical link between the primary station and a secondary station</a:t>
            </a:r>
          </a:p>
          <a:p>
            <a:pPr lvl="1"/>
            <a:r>
              <a:rPr lang="en-IN" dirty="0"/>
              <a:t>To inform the secondary station about the mode of operation which is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9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 Structure</a:t>
            </a:r>
          </a:p>
        </p:txBody>
      </p:sp>
      <p:pic>
        <p:nvPicPr>
          <p:cNvPr id="122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32"/>
          <a:stretch>
            <a:fillRect/>
          </a:stretch>
        </p:blipFill>
        <p:spPr bwMode="auto">
          <a:xfrm>
            <a:off x="1524000" y="3048000"/>
            <a:ext cx="8915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Line 6"/>
          <p:cNvSpPr>
            <a:spLocks noChangeShapeType="1"/>
          </p:cNvSpPr>
          <p:nvPr/>
        </p:nvSpPr>
        <p:spPr bwMode="auto">
          <a:xfrm flipH="1">
            <a:off x="2362200" y="2514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209800" y="1981200"/>
            <a:ext cx="1600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01111110</a:t>
            </a:r>
          </a:p>
        </p:txBody>
      </p:sp>
      <p:sp>
        <p:nvSpPr>
          <p:cNvPr id="12294" name="Line 8"/>
          <p:cNvSpPr>
            <a:spLocks noChangeShapeType="1"/>
          </p:cNvSpPr>
          <p:nvPr/>
        </p:nvSpPr>
        <p:spPr bwMode="auto">
          <a:xfrm>
            <a:off x="9144000" y="25146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2295" name="Text Box 9"/>
          <p:cNvSpPr txBox="1">
            <a:spLocks noChangeArrowheads="1"/>
          </p:cNvSpPr>
          <p:nvPr/>
        </p:nvSpPr>
        <p:spPr bwMode="auto">
          <a:xfrm>
            <a:off x="8305800" y="2057400"/>
            <a:ext cx="1600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01111110</a:t>
            </a:r>
          </a:p>
        </p:txBody>
      </p:sp>
      <p:sp>
        <p:nvSpPr>
          <p:cNvPr id="12296" name="Line 10"/>
          <p:cNvSpPr>
            <a:spLocks noChangeShapeType="1"/>
          </p:cNvSpPr>
          <p:nvPr/>
        </p:nvSpPr>
        <p:spPr bwMode="auto">
          <a:xfrm flipH="1">
            <a:off x="4419600" y="2209800"/>
            <a:ext cx="304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4191000" y="1524000"/>
            <a:ext cx="2743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Defines 3 types of frames (I,S,U frames)</a:t>
            </a:r>
          </a:p>
        </p:txBody>
      </p:sp>
    </p:spTree>
    <p:extLst>
      <p:ext uri="{BB962C8B-B14F-4D97-AF65-F5344CB8AC3E}">
        <p14:creationId xmlns:p14="http://schemas.microsoft.com/office/powerpoint/2010/main" val="2317617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Flag Fields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Delimit frame at both ends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01111110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Receiver hunts for flag sequence to synchronize</a:t>
            </a:r>
          </a:p>
          <a:p>
            <a:pPr>
              <a:lnSpc>
                <a:spcPct val="90000"/>
              </a:lnSpc>
            </a:pPr>
            <a:r>
              <a:rPr lang="en-US" altLang="en-US"/>
              <a:t>Bit stuffing used to avoid confusion with data containing 01111110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transmitter inserts 0 bit after every sequence of five 1s with the exception of flag fields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receiver detects five 1s it checks next bit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0, it is deleted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1 and seventh bit is 0 (i.e., 10), accept as flag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If sixth and seventh bits 1 (i.e., 11), sender is indicating abort</a:t>
            </a:r>
          </a:p>
        </p:txBody>
      </p:sp>
    </p:spTree>
    <p:extLst>
      <p:ext uri="{BB962C8B-B14F-4D97-AF65-F5344CB8AC3E}">
        <p14:creationId xmlns:p14="http://schemas.microsoft.com/office/powerpoint/2010/main" val="2421583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28"/>
          <a:stretch>
            <a:fillRect/>
          </a:stretch>
        </p:blipFill>
        <p:spPr bwMode="auto">
          <a:xfrm>
            <a:off x="4699000" y="0"/>
            <a:ext cx="5969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Bit Stuffing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400"/>
              <a:t>Example with </a:t>
            </a:r>
            <a:br>
              <a:rPr lang="en-US" altLang="en-US" sz="2400"/>
            </a:br>
            <a:r>
              <a:rPr lang="en-US" altLang="en-US" sz="2400"/>
              <a:t>possible errors</a:t>
            </a:r>
          </a:p>
        </p:txBody>
      </p:sp>
    </p:spTree>
    <p:extLst>
      <p:ext uri="{BB962C8B-B14F-4D97-AF65-F5344CB8AC3E}">
        <p14:creationId xmlns:p14="http://schemas.microsoft.com/office/powerpoint/2010/main" val="397930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Address Field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178800" cy="2514600"/>
          </a:xfrm>
        </p:spPr>
        <p:txBody>
          <a:bodyPr/>
          <a:lstStyle/>
          <a:p>
            <a:r>
              <a:rPr lang="en-US" altLang="en-US" sz="2400"/>
              <a:t>Identifies secondary station that sent or will receive frame</a:t>
            </a:r>
          </a:p>
          <a:p>
            <a:r>
              <a:rPr lang="en-US" altLang="en-US" sz="2400"/>
              <a:t>Usually 8 bits long</a:t>
            </a:r>
          </a:p>
          <a:p>
            <a:r>
              <a:rPr lang="en-US" altLang="en-US" sz="2400"/>
              <a:t>May be extended to multiples of 7 bits</a:t>
            </a:r>
          </a:p>
          <a:p>
            <a:pPr lvl="1"/>
            <a:r>
              <a:rPr lang="en-US" altLang="en-US" sz="2000"/>
              <a:t>LSB of each octet indicates that it is the last octet (1) or not (0)</a:t>
            </a:r>
          </a:p>
          <a:p>
            <a:r>
              <a:rPr lang="en-US" altLang="en-US" sz="2400"/>
              <a:t>All ones (11111111) is broadcast</a:t>
            </a:r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0" t="23601" r="5556" b="64661"/>
          <a:stretch>
            <a:fillRect/>
          </a:stretch>
        </p:blipFill>
        <p:spPr bwMode="auto">
          <a:xfrm>
            <a:off x="1905000" y="5224464"/>
            <a:ext cx="8534400" cy="140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4819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Field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Different for different frame type</a:t>
            </a:r>
          </a:p>
          <a:p>
            <a:pPr lvl="1"/>
            <a:r>
              <a:rPr lang="en-US" altLang="en-US"/>
              <a:t>I-frame (information frame) </a:t>
            </a:r>
          </a:p>
          <a:p>
            <a:pPr lvl="2"/>
            <a:r>
              <a:rPr lang="en-US" altLang="en-US"/>
              <a:t>data to be transmitted to user (next layer up)</a:t>
            </a:r>
          </a:p>
          <a:p>
            <a:pPr lvl="2"/>
            <a:r>
              <a:rPr lang="en-US" altLang="en-US"/>
              <a:t>Flow and error control piggybacked on information frames</a:t>
            </a:r>
          </a:p>
          <a:p>
            <a:pPr lvl="1"/>
            <a:r>
              <a:rPr lang="en-US" altLang="en-US"/>
              <a:t>S-frame (Supervisory frame)</a:t>
            </a:r>
          </a:p>
          <a:p>
            <a:pPr lvl="2"/>
            <a:r>
              <a:rPr lang="en-US" altLang="en-US"/>
              <a:t>Used for flow and error control</a:t>
            </a:r>
          </a:p>
          <a:p>
            <a:pPr lvl="1"/>
            <a:r>
              <a:rPr lang="en-US" altLang="en-US"/>
              <a:t>U-frame (Unnumbered frame)</a:t>
            </a:r>
          </a:p>
          <a:p>
            <a:pPr lvl="2"/>
            <a:r>
              <a:rPr lang="en-US" altLang="en-US"/>
              <a:t> supplementary link control</a:t>
            </a:r>
          </a:p>
          <a:p>
            <a:r>
              <a:rPr lang="en-US" altLang="en-US"/>
              <a:t>First one or two bits of control filed identify frame type</a:t>
            </a:r>
          </a:p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98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Control Field Diagram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70" b="7532"/>
          <a:stretch>
            <a:fillRect/>
          </a:stretch>
        </p:blipFill>
        <p:spPr bwMode="auto">
          <a:xfrm>
            <a:off x="1981200" y="1379538"/>
            <a:ext cx="8001000" cy="532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021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Poll/Final Bit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Use depends on context</a:t>
            </a:r>
          </a:p>
          <a:p>
            <a:r>
              <a:rPr lang="en-US" altLang="en-US"/>
              <a:t>Command frame</a:t>
            </a:r>
          </a:p>
          <a:p>
            <a:pPr lvl="1"/>
            <a:r>
              <a:rPr lang="en-US" altLang="en-US"/>
              <a:t>P bit : used for poll from primary</a:t>
            </a:r>
          </a:p>
          <a:p>
            <a:pPr lvl="1"/>
            <a:r>
              <a:rPr lang="en-US" altLang="en-US"/>
              <a:t>1 to solicit (poll) response from peer</a:t>
            </a:r>
          </a:p>
          <a:p>
            <a:r>
              <a:rPr lang="en-US" altLang="en-US"/>
              <a:t>Response frame</a:t>
            </a:r>
          </a:p>
          <a:p>
            <a:pPr lvl="1"/>
            <a:r>
              <a:rPr lang="en-US" altLang="en-US"/>
              <a:t>F bit : used for response from secondary</a:t>
            </a:r>
          </a:p>
          <a:p>
            <a:pPr lvl="1"/>
            <a:r>
              <a:rPr lang="en-US" altLang="en-US"/>
              <a:t>1 indicates response to soliciting command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02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I-frame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6962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Contains the sequence number of transmitted frames and a piggybacked ACK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743200" y="2895600"/>
            <a:ext cx="495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181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867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590800" y="2362200"/>
            <a:ext cx="5257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  1      2      3     4      5       6     7     8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895600" y="2971800"/>
            <a:ext cx="381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4290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N(S)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5257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P/F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59436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N(R)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2895600" y="4038600"/>
            <a:ext cx="3962400" cy="1571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I,0,0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I,1,0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I,2,0,P</a:t>
            </a:r>
          </a:p>
        </p:txBody>
      </p:sp>
    </p:spTree>
    <p:extLst>
      <p:ext uri="{BB962C8B-B14F-4D97-AF65-F5344CB8AC3E}">
        <p14:creationId xmlns:p14="http://schemas.microsoft.com/office/powerpoint/2010/main" val="367388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Synchronous Data Link Communication 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Synchronous Bit Oriented Protocol by IBM.</a:t>
            </a:r>
          </a:p>
          <a:p>
            <a:r>
              <a:rPr lang="en-IN" dirty="0"/>
              <a:t>Simplex/half duplex/full duplex.</a:t>
            </a:r>
          </a:p>
          <a:p>
            <a:r>
              <a:rPr lang="en-IN" dirty="0"/>
              <a:t>Sliding window protocol.</a:t>
            </a:r>
          </a:p>
          <a:p>
            <a:r>
              <a:rPr lang="en-IN" dirty="0"/>
              <a:t>Language EBCDIC.</a:t>
            </a:r>
          </a:p>
          <a:p>
            <a:r>
              <a:rPr lang="en-IN" dirty="0"/>
              <a:t>Data frame 256 characters long.</a:t>
            </a:r>
          </a:p>
          <a:p>
            <a:r>
              <a:rPr lang="en-IN" dirty="0"/>
              <a:t>All data link control functions performed by a single control field.</a:t>
            </a:r>
          </a:p>
          <a:p>
            <a:r>
              <a:rPr lang="en-IN" dirty="0"/>
              <a:t>Master-slave environment only.</a:t>
            </a:r>
          </a:p>
        </p:txBody>
      </p:sp>
    </p:spTree>
    <p:extLst>
      <p:ext uri="{BB962C8B-B14F-4D97-AF65-F5344CB8AC3E}">
        <p14:creationId xmlns:p14="http://schemas.microsoft.com/office/powerpoint/2010/main" val="125369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S-frame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696200" cy="533400"/>
          </a:xfrm>
        </p:spPr>
        <p:txBody>
          <a:bodyPr/>
          <a:lstStyle/>
          <a:p>
            <a:r>
              <a:rPr lang="en-US" altLang="en-US"/>
              <a:t>Used for flow and error control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743200" y="2895600"/>
            <a:ext cx="495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181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5867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2590800" y="2362200"/>
            <a:ext cx="5257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  1      2      3     4      5       6     7     8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895600" y="2971800"/>
            <a:ext cx="381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886200" y="2971800"/>
            <a:ext cx="1219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S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257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P/F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59436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N(R)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895600" y="4038600"/>
            <a:ext cx="4572000" cy="210978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RR --- receive ready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RNR --- receive not ready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REJ --- reject on frame N(R)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/>
              <a:t>SREJ --- selective reject on  N(R)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3962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3352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495800" y="3505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904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U-frame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696200" cy="533400"/>
          </a:xfrm>
        </p:spPr>
        <p:txBody>
          <a:bodyPr/>
          <a:lstStyle/>
          <a:p>
            <a:r>
              <a:rPr lang="en-US" altLang="en-US"/>
              <a:t>Mode setting, recovery, connect/diconnect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43200" y="2895600"/>
            <a:ext cx="4953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3528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1816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5867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2590800" y="2362200"/>
            <a:ext cx="52578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    1      2      3     4      5       6     7     8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2895600" y="2971800"/>
            <a:ext cx="3810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3886200" y="2971800"/>
            <a:ext cx="1219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M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5257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P/F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943600" y="2971800"/>
            <a:ext cx="1676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M</a:t>
            </a:r>
          </a:p>
        </p:txBody>
      </p:sp>
      <p:sp>
        <p:nvSpPr>
          <p:cNvPr id="21517" name="Line 14"/>
          <p:cNvSpPr>
            <a:spLocks noChangeShapeType="1"/>
          </p:cNvSpPr>
          <p:nvPr/>
        </p:nvSpPr>
        <p:spPr bwMode="auto">
          <a:xfrm>
            <a:off x="3962400" y="2895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18" name="Text Box 15"/>
          <p:cNvSpPr txBox="1">
            <a:spLocks noChangeArrowheads="1"/>
          </p:cNvSpPr>
          <p:nvPr/>
        </p:nvSpPr>
        <p:spPr bwMode="auto">
          <a:xfrm>
            <a:off x="3352800" y="2971800"/>
            <a:ext cx="5334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21519" name="Text Box 17"/>
          <p:cNvSpPr txBox="1">
            <a:spLocks noChangeArrowheads="1"/>
          </p:cNvSpPr>
          <p:nvPr/>
        </p:nvSpPr>
        <p:spPr bwMode="auto">
          <a:xfrm>
            <a:off x="5029200" y="4419600"/>
            <a:ext cx="2209800" cy="833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Unnumbered function bits</a:t>
            </a:r>
          </a:p>
        </p:txBody>
      </p:sp>
      <p:sp>
        <p:nvSpPr>
          <p:cNvPr id="21520" name="Line 18"/>
          <p:cNvSpPr>
            <a:spLocks noChangeShapeType="1"/>
          </p:cNvSpPr>
          <p:nvPr/>
        </p:nvSpPr>
        <p:spPr bwMode="auto">
          <a:xfrm flipH="1" flipV="1">
            <a:off x="4495800" y="3505200"/>
            <a:ext cx="1219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  <p:sp>
        <p:nvSpPr>
          <p:cNvPr id="21521" name="Line 19"/>
          <p:cNvSpPr>
            <a:spLocks noChangeShapeType="1"/>
          </p:cNvSpPr>
          <p:nvPr/>
        </p:nvSpPr>
        <p:spPr bwMode="auto">
          <a:xfrm flipV="1">
            <a:off x="5943600" y="35052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7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Unnumberred frames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Set normal response mode (SNRM)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 asynchronous response mode (SARM)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Set asynchronous balanced mode (SABM)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Disconnect (DISC)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Unnumberred acknowledgement (UA)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Disconnect mode (DM)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Request disconnect (RD)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Unnumberred poll (UP)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Reset (RSET)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Exchange identification (XID)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Test (TEST)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Frame reject (FRMR)</a:t>
            </a:r>
          </a:p>
        </p:txBody>
      </p:sp>
    </p:spTree>
    <p:extLst>
      <p:ext uri="{BB962C8B-B14F-4D97-AF65-F5344CB8AC3E}">
        <p14:creationId xmlns:p14="http://schemas.microsoft.com/office/powerpoint/2010/main" val="1842900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Field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Only in information and some unnumbered frames</a:t>
            </a:r>
          </a:p>
          <a:p>
            <a:r>
              <a:rPr lang="en-US" altLang="en-US"/>
              <a:t>Must contain integral number of octets</a:t>
            </a:r>
          </a:p>
          <a:p>
            <a:r>
              <a:rPr lang="en-US" altLang="en-US"/>
              <a:t>Variable length</a:t>
            </a:r>
          </a:p>
        </p:txBody>
      </p:sp>
    </p:spTree>
    <p:extLst>
      <p:ext uri="{BB962C8B-B14F-4D97-AF65-F5344CB8AC3E}">
        <p14:creationId xmlns:p14="http://schemas.microsoft.com/office/powerpoint/2010/main" val="3010944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 Check Sequence Field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FCS</a:t>
            </a:r>
          </a:p>
          <a:p>
            <a:r>
              <a:rPr lang="en-US" altLang="en-US"/>
              <a:t>Error detection</a:t>
            </a:r>
          </a:p>
          <a:p>
            <a:r>
              <a:rPr lang="en-US" altLang="en-US"/>
              <a:t>16 bit CRC</a:t>
            </a:r>
          </a:p>
          <a:p>
            <a:r>
              <a:rPr lang="en-US" altLang="en-US"/>
              <a:t>Optional 32 bit CRC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7388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link channel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Active channel state:</a:t>
            </a:r>
          </a:p>
          <a:p>
            <a:pPr marL="0" indent="0">
              <a:buNone/>
            </a:pPr>
            <a:r>
              <a:rPr lang="en-IN" dirty="0"/>
              <a:t>	A channel is in an ACTIVE state when the primary or a secondary is actively transmitting a frame, a single abort sequence or </a:t>
            </a:r>
            <a:r>
              <a:rPr lang="en-IN" dirty="0" err="1"/>
              <a:t>interframe</a:t>
            </a:r>
            <a:r>
              <a:rPr lang="en-IN" dirty="0"/>
              <a:t> time fill. In this state the right to continue transmission is reserved.</a:t>
            </a:r>
          </a:p>
          <a:p>
            <a:r>
              <a:rPr lang="en-IN" b="1" dirty="0"/>
              <a:t>Abort:</a:t>
            </a:r>
          </a:p>
          <a:p>
            <a:pPr marL="0" indent="0">
              <a:buNone/>
            </a:pPr>
            <a:r>
              <a:rPr lang="en-IN" dirty="0"/>
              <a:t>	A station can abort a frame by transmitting at least seven contiguous ones. The receiving station will ignore the frame.</a:t>
            </a:r>
          </a:p>
          <a:p>
            <a:r>
              <a:rPr lang="en-IN" b="1" dirty="0" err="1"/>
              <a:t>Interframe</a:t>
            </a:r>
            <a:r>
              <a:rPr lang="en-IN" b="1" dirty="0"/>
              <a:t> time fill:</a:t>
            </a:r>
          </a:p>
          <a:p>
            <a:pPr marL="0" indent="0">
              <a:buNone/>
            </a:pPr>
            <a:r>
              <a:rPr lang="en-IN" dirty="0"/>
              <a:t>	In this state continuous flag bytes are sent between frames. </a:t>
            </a:r>
          </a:p>
          <a:p>
            <a:r>
              <a:rPr lang="en-IN" b="1" dirty="0"/>
              <a:t>Idle channel state:</a:t>
            </a:r>
          </a:p>
          <a:p>
            <a:pPr marL="0" indent="0">
              <a:buNone/>
            </a:pPr>
            <a:r>
              <a:rPr lang="en-IN" dirty="0"/>
              <a:t>	A channel is defined to be in an IDLE state when the transmission of 15 or more contiguous one  bits is detected. In this state a primary must </a:t>
            </a:r>
            <a:r>
              <a:rPr lang="en-IN" dirty="0" err="1"/>
              <a:t>repoll</a:t>
            </a:r>
            <a:r>
              <a:rPr lang="en-IN" dirty="0"/>
              <a:t> a secondary before transmitting an I-frame to it.</a:t>
            </a:r>
          </a:p>
        </p:txBody>
      </p:sp>
    </p:spTree>
    <p:extLst>
      <p:ext uri="{BB962C8B-B14F-4D97-AF65-F5344CB8AC3E}">
        <p14:creationId xmlns:p14="http://schemas.microsoft.com/office/powerpoint/2010/main" val="3919224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response mode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a secondary station can transmit only in response to a command frame from the primary station.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transmission may consist of one or more frames, the last of which must be explicitly indicated (using the Poll/Final bit).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then cannot transmit again until it receives another command to do so.</a:t>
            </a:r>
          </a:p>
        </p:txBody>
      </p:sp>
    </p:spTree>
    <p:extLst>
      <p:ext uri="{BB962C8B-B14F-4D97-AF65-F5344CB8AC3E}">
        <p14:creationId xmlns:p14="http://schemas.microsoft.com/office/powerpoint/2010/main" val="2410030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6443"/>
            <a:ext cx="10515600" cy="4351338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Response Mode (ARM)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the secondary station may initiate transmission of a frame or group of frames without receiving explicit permission from the primary.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frames may contain data or control information. 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station is responsible for time-out and retransmission if necessary.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Balanced Mode (ABM)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 the stations have identical protocols. They both can initiate transmission at any time.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send both commands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4239466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HDLC Operation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Exchange of information, supervisory and unnumbered frames</a:t>
            </a:r>
          </a:p>
          <a:p>
            <a:r>
              <a:rPr lang="en-US" altLang="en-US"/>
              <a:t>Three phases</a:t>
            </a:r>
          </a:p>
          <a:p>
            <a:pPr lvl="1"/>
            <a:r>
              <a:rPr lang="en-US" altLang="en-US"/>
              <a:t>Initialization</a:t>
            </a:r>
          </a:p>
          <a:p>
            <a:pPr lvl="1"/>
            <a:r>
              <a:rPr lang="en-US" altLang="en-US"/>
              <a:t>Data transfer</a:t>
            </a:r>
          </a:p>
          <a:p>
            <a:pPr lvl="1"/>
            <a:r>
              <a:rPr lang="en-US" altLang="en-US"/>
              <a:t>Disconnect</a:t>
            </a:r>
          </a:p>
        </p:txBody>
      </p:sp>
    </p:spTree>
    <p:extLst>
      <p:ext uri="{BB962C8B-B14F-4D97-AF65-F5344CB8AC3E}">
        <p14:creationId xmlns:p14="http://schemas.microsoft.com/office/powerpoint/2010/main" val="1486236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Operation (1)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66"/>
          <a:stretch>
            <a:fillRect/>
          </a:stretch>
        </p:blipFill>
        <p:spPr bwMode="auto">
          <a:xfrm>
            <a:off x="1981200" y="1382714"/>
            <a:ext cx="8001000" cy="495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75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10000"/>
                </a:solidFill>
                <a:latin typeface="BookmanOldStyle"/>
              </a:rPr>
              <a:t>The primary station controls data exchange on the communication channel and issues command.</a:t>
            </a:r>
          </a:p>
          <a:p>
            <a:r>
              <a:rPr lang="en-IN" dirty="0">
                <a:solidFill>
                  <a:srgbClr val="010000"/>
                </a:solidFill>
                <a:latin typeface="BookmanOldStyle"/>
              </a:rPr>
              <a:t>The secondary station receives commands and returns responses to the primary.</a:t>
            </a:r>
          </a:p>
          <a:p>
            <a:r>
              <a:rPr lang="en-IN" dirty="0">
                <a:solidFill>
                  <a:srgbClr val="010000"/>
                </a:solidFill>
                <a:latin typeface="BookmanOldStyle"/>
              </a:rPr>
              <a:t>Three transmission states:-</a:t>
            </a:r>
          </a:p>
          <a:p>
            <a:pPr lvl="1"/>
            <a:r>
              <a:rPr lang="en-IN" dirty="0">
                <a:solidFill>
                  <a:srgbClr val="010000"/>
                </a:solidFill>
                <a:latin typeface="BookmanOldStyle"/>
              </a:rPr>
              <a:t>Transient state:-before and after the initial transmission and after each line turnaround.</a:t>
            </a:r>
          </a:p>
          <a:p>
            <a:pPr lvl="1"/>
            <a:r>
              <a:rPr lang="en-IN" dirty="0">
                <a:solidFill>
                  <a:srgbClr val="010000"/>
                </a:solidFill>
                <a:latin typeface="BookmanOldStyle"/>
              </a:rPr>
              <a:t>Idle state:- after 15 or more consecutive 1s have been received.</a:t>
            </a:r>
          </a:p>
          <a:p>
            <a:pPr lvl="1"/>
            <a:r>
              <a:rPr lang="en-IN" dirty="0">
                <a:solidFill>
                  <a:srgbClr val="010000"/>
                </a:solidFill>
                <a:latin typeface="BookmanOldStyle"/>
              </a:rPr>
              <a:t>Active state:- whenever either primary or secondary station is transmitting information or control signals.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282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Operation (2)</a:t>
            </a:r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55" r="17773" b="6241"/>
          <a:stretch>
            <a:fillRect/>
          </a:stretch>
        </p:blipFill>
        <p:spPr bwMode="auto">
          <a:xfrm>
            <a:off x="1981200" y="1363664"/>
            <a:ext cx="678180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563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consists of individual systems that are connected to each other.</a:t>
            </a:r>
          </a:p>
          <a:p>
            <a:r>
              <a:rPr lang="en-US" dirty="0"/>
              <a:t>Basically, it is wide area network that is built up from point-to-point leased lines.</a:t>
            </a:r>
          </a:p>
          <a:p>
            <a:r>
              <a:rPr lang="en-US" dirty="0"/>
              <a:t>In these point-to-point lines, two major data link protocols are used:</a:t>
            </a:r>
          </a:p>
          <a:p>
            <a:r>
              <a:rPr lang="en-US" dirty="0"/>
              <a:t>Serial Line Internet Protocol (SLIP)</a:t>
            </a:r>
          </a:p>
          <a:p>
            <a:r>
              <a:rPr lang="en-US" dirty="0"/>
              <a:t>Point-to-Point Protocol (PPP)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8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Data Link Layer in the Internet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altLang="en-US"/>
              <a:t>A home personal computer acting as an internet host.</a:t>
            </a:r>
          </a:p>
        </p:txBody>
      </p:sp>
      <p:pic>
        <p:nvPicPr>
          <p:cNvPr id="48132" name="Picture 4" descr="3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566864"/>
            <a:ext cx="8186738" cy="359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970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Serial Line Internet Protocol (SLIP)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means of sending Internet Protocol datagrams over a serial link.</a:t>
            </a:r>
          </a:p>
          <a:p>
            <a:r>
              <a:rPr lang="en-US" dirty="0"/>
              <a:t>It can be used by two systems to communicate via a direct cable connection or modem link.</a:t>
            </a:r>
          </a:p>
          <a:p>
            <a:r>
              <a:rPr lang="en-US" dirty="0"/>
              <a:t>The initial purpose of this protocol was to connect Sun workstation to the Internet over a dial-up line using modem.</a:t>
            </a:r>
          </a:p>
        </p:txBody>
      </p:sp>
    </p:spTree>
    <p:extLst>
      <p:ext uri="{BB962C8B-B14F-4D97-AF65-F5344CB8AC3E}">
        <p14:creationId xmlns:p14="http://schemas.microsoft.com/office/powerpoint/2010/main" val="5510009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Point-to-Point Protocol (PPP)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PPP was devised by IETF (Internet Engineering Task Force) to create a data link protocol for point-to-point lines that can solve all the problems of SLIP.</a:t>
            </a:r>
          </a:p>
          <a:p>
            <a:r>
              <a:rPr lang="en-US" dirty="0"/>
              <a:t>It is the most commonly used data link protocol.</a:t>
            </a:r>
          </a:p>
          <a:p>
            <a:r>
              <a:rPr lang="en-US" dirty="0"/>
              <a:t>It is used </a:t>
            </a:r>
            <a:r>
              <a:rPr lang="en-US" altLang="en-US" dirty="0"/>
              <a:t>in dial up connection </a:t>
            </a:r>
            <a:r>
              <a:rPr lang="en-US" dirty="0"/>
              <a:t>to connect the home PC to the ISP server.</a:t>
            </a:r>
          </a:p>
          <a:p>
            <a:r>
              <a:rPr lang="en-US" altLang="en-US" dirty="0"/>
              <a:t>Point to point, wired data link easier to manage than broadcast link: no Media Access Control</a:t>
            </a:r>
          </a:p>
          <a:p>
            <a:r>
              <a:rPr lang="en-US" altLang="en-US" dirty="0"/>
              <a:t>PPP is extremely simple (the simplest in the Data Link protocol family) and very streamlined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02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Differences Between SLIP &amp; PPP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805" y="1825625"/>
            <a:ext cx="8534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94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frame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35835" y="3239310"/>
          <a:ext cx="7711280" cy="19835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0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1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6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4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Flag 		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           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Address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Control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Data…         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FCS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solidFill>
                            <a:schemeClr val="tx1"/>
                          </a:solidFill>
                          <a:effectLst/>
                        </a:rPr>
                        <a:t>Flag</a:t>
                      </a:r>
                      <a:endParaRPr lang="en-IN" sz="20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   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                   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		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Variable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multiples of 8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16 bits       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</a:rPr>
                        <a:t>8 bits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High-level Data Link Control HDLC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HDLC is a discipline for the management of information transfer over a data communication channel</a:t>
            </a:r>
          </a:p>
          <a:p>
            <a:r>
              <a:rPr lang="en-IN" dirty="0"/>
              <a:t>HDLC has a basic structure that governs the function and the use of control procedures. The basic structure includes:</a:t>
            </a:r>
          </a:p>
          <a:p>
            <a:pPr lvl="1"/>
            <a:r>
              <a:rPr lang="en-IN" dirty="0"/>
              <a:t>The definitions of primary and secondary station responsibilities.</a:t>
            </a:r>
          </a:p>
          <a:p>
            <a:pPr lvl="1"/>
            <a:r>
              <a:rPr lang="en-IN" dirty="0"/>
              <a:t>The design of information grouping for control and checking.</a:t>
            </a:r>
          </a:p>
          <a:p>
            <a:pPr lvl="1"/>
            <a:r>
              <a:rPr lang="en-IN" dirty="0"/>
              <a:t>The design of the format for transfer of information and control data.</a:t>
            </a:r>
          </a:p>
        </p:txBody>
      </p:sp>
    </p:spTree>
    <p:extLst>
      <p:ext uri="{BB962C8B-B14F-4D97-AF65-F5344CB8AC3E}">
        <p14:creationId xmlns:p14="http://schemas.microsoft.com/office/powerpoint/2010/main" val="40665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Primary and secondary stations</a:t>
            </a:r>
          </a:p>
          <a:p>
            <a:r>
              <a:rPr lang="en-IN" dirty="0"/>
              <a:t>A data link involves two or more participating stations. For control purposes one station on the link is designated a </a:t>
            </a:r>
            <a:r>
              <a:rPr lang="en-IN" i="1" dirty="0"/>
              <a:t>primary </a:t>
            </a:r>
            <a:r>
              <a:rPr lang="en-IN" dirty="0"/>
              <a:t>station, the others are </a:t>
            </a:r>
            <a:r>
              <a:rPr lang="en-IN" i="1" dirty="0"/>
              <a:t>secondary </a:t>
            </a:r>
            <a:r>
              <a:rPr lang="en-IN" dirty="0"/>
              <a:t>stations. </a:t>
            </a:r>
          </a:p>
          <a:p>
            <a:r>
              <a:rPr lang="en-IN" dirty="0"/>
              <a:t>The primary station is responsible for the organisation of data flow and for the link level error recovery procedures.</a:t>
            </a:r>
          </a:p>
          <a:p>
            <a:r>
              <a:rPr lang="en-IN" dirty="0"/>
              <a:t>A frame sent from a primary station is referred to as a </a:t>
            </a:r>
            <a:r>
              <a:rPr lang="en-IN" i="1" dirty="0"/>
              <a:t>command </a:t>
            </a:r>
            <a:r>
              <a:rPr lang="en-IN" dirty="0"/>
              <a:t>frame. A frame from a secondary to a primary is referred to as a </a:t>
            </a:r>
            <a:r>
              <a:rPr lang="en-IN" i="1" dirty="0"/>
              <a:t>response </a:t>
            </a:r>
            <a:r>
              <a:rPr lang="en-IN" dirty="0"/>
              <a:t>frame. </a:t>
            </a:r>
          </a:p>
          <a:p>
            <a:r>
              <a:rPr lang="en-IN" dirty="0"/>
              <a:t>Normally when a command is sent, a response or a string of responses is expected in reply</a:t>
            </a:r>
          </a:p>
        </p:txBody>
      </p:sp>
    </p:spTree>
    <p:extLst>
      <p:ext uri="{BB962C8B-B14F-4D97-AF65-F5344CB8AC3E}">
        <p14:creationId xmlns:p14="http://schemas.microsoft.com/office/powerpoint/2010/main" val="238503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HDLC Station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Primary station</a:t>
            </a:r>
          </a:p>
          <a:p>
            <a:pPr lvl="1"/>
            <a:r>
              <a:rPr lang="en-US" altLang="en-US" sz="2000" dirty="0"/>
              <a:t>Controls operation of link</a:t>
            </a:r>
          </a:p>
          <a:p>
            <a:pPr lvl="1"/>
            <a:r>
              <a:rPr lang="en-US" altLang="en-US" sz="2000" dirty="0"/>
              <a:t>Issues commands (frames)</a:t>
            </a:r>
          </a:p>
          <a:p>
            <a:pPr lvl="1"/>
            <a:r>
              <a:rPr lang="en-US" altLang="en-US" sz="2000" dirty="0"/>
              <a:t>Maintains separate logical link to each secondary station</a:t>
            </a:r>
          </a:p>
          <a:p>
            <a:r>
              <a:rPr lang="en-US" altLang="en-US" sz="2400" dirty="0"/>
              <a:t>Secondary station</a:t>
            </a:r>
          </a:p>
          <a:p>
            <a:pPr lvl="1"/>
            <a:r>
              <a:rPr lang="en-US" altLang="en-US" sz="2000" dirty="0"/>
              <a:t>Under control of primary station</a:t>
            </a:r>
          </a:p>
          <a:p>
            <a:pPr lvl="1"/>
            <a:r>
              <a:rPr lang="en-US" altLang="en-US" sz="2000" dirty="0"/>
              <a:t>Issues responses (frames)</a:t>
            </a:r>
          </a:p>
          <a:p>
            <a:r>
              <a:rPr lang="en-US" altLang="en-US" sz="2400" dirty="0"/>
              <a:t>Combined station</a:t>
            </a:r>
          </a:p>
          <a:p>
            <a:pPr lvl="1"/>
            <a:r>
              <a:rPr lang="en-US" altLang="en-US" sz="2000" dirty="0"/>
              <a:t>May issue commands and responses</a:t>
            </a:r>
          </a:p>
          <a:p>
            <a:pPr lvl="1"/>
            <a:r>
              <a:rPr lang="en-US" altLang="en-US" sz="2000" dirty="0"/>
              <a:t>Combines the features of primary and secondary stations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389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HDLC Link Configurations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Unbalanced</a:t>
            </a:r>
          </a:p>
          <a:p>
            <a:pPr lvl="1"/>
            <a:r>
              <a:rPr lang="en-US" altLang="en-US"/>
              <a:t>One primary and one or more secondary stations</a:t>
            </a:r>
          </a:p>
          <a:p>
            <a:pPr lvl="1"/>
            <a:r>
              <a:rPr lang="en-US" altLang="en-US"/>
              <a:t>Supports full duplex and half duplex</a:t>
            </a:r>
          </a:p>
          <a:p>
            <a:r>
              <a:rPr lang="en-US" altLang="en-US"/>
              <a:t>Balanced</a:t>
            </a:r>
          </a:p>
          <a:p>
            <a:pPr lvl="1"/>
            <a:r>
              <a:rPr lang="en-US" altLang="en-US"/>
              <a:t>Two combined stations</a:t>
            </a:r>
          </a:p>
          <a:p>
            <a:pPr lvl="1"/>
            <a:r>
              <a:rPr lang="en-US" altLang="en-US"/>
              <a:t>Supports full duplex and half duplex</a:t>
            </a:r>
          </a:p>
          <a:p>
            <a:pPr lvl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Frame Structure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Synchronous transmission</a:t>
            </a:r>
          </a:p>
          <a:p>
            <a:r>
              <a:rPr lang="en-US" altLang="en-US"/>
              <a:t>All transmissions in frames</a:t>
            </a:r>
          </a:p>
          <a:p>
            <a:r>
              <a:rPr lang="en-US" altLang="en-US"/>
              <a:t>Single frame format for all data and control exchanges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66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1577</Words>
  <Application>Microsoft Office PowerPoint</Application>
  <PresentationFormat>Widescreen</PresentationFormat>
  <Paragraphs>217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BookmanOldStyle</vt:lpstr>
      <vt:lpstr>Calibri</vt:lpstr>
      <vt:lpstr>Calibri Light</vt:lpstr>
      <vt:lpstr>Times New Roman</vt:lpstr>
      <vt:lpstr>Office Theme</vt:lpstr>
      <vt:lpstr>SDLC &amp; HDLC</vt:lpstr>
      <vt:lpstr>Synchronous Data Link Communication  (SDLC)</vt:lpstr>
      <vt:lpstr>PowerPoint Presentation</vt:lpstr>
      <vt:lpstr>General frame structure:</vt:lpstr>
      <vt:lpstr>High-level Data Link Control HDLC</vt:lpstr>
      <vt:lpstr>PowerPoint Presentation</vt:lpstr>
      <vt:lpstr>HDLC Station Types</vt:lpstr>
      <vt:lpstr>HDLC Link Configurations</vt:lpstr>
      <vt:lpstr>Frame Structure</vt:lpstr>
      <vt:lpstr>Types of frames</vt:lpstr>
      <vt:lpstr>PowerPoint Presentation</vt:lpstr>
      <vt:lpstr>Frame Structure</vt:lpstr>
      <vt:lpstr>Flag Fields</vt:lpstr>
      <vt:lpstr>Bit Stuffing</vt:lpstr>
      <vt:lpstr>Address Field</vt:lpstr>
      <vt:lpstr>Control Field</vt:lpstr>
      <vt:lpstr>Control Field Diagram</vt:lpstr>
      <vt:lpstr>Poll/Final Bit</vt:lpstr>
      <vt:lpstr>I-frame</vt:lpstr>
      <vt:lpstr>S-frame</vt:lpstr>
      <vt:lpstr>U-frame</vt:lpstr>
      <vt:lpstr>Unnumberred frames</vt:lpstr>
      <vt:lpstr>Information Field</vt:lpstr>
      <vt:lpstr>Frame Check Sequence Field</vt:lpstr>
      <vt:lpstr>Data link channel states</vt:lpstr>
      <vt:lpstr>Modes of operation</vt:lpstr>
      <vt:lpstr>PowerPoint Presentation</vt:lpstr>
      <vt:lpstr>HDLC Operation</vt:lpstr>
      <vt:lpstr>Examples of Operation (1)</vt:lpstr>
      <vt:lpstr>Examples of Operation (2)</vt:lpstr>
      <vt:lpstr>PowerPoint Presentation</vt:lpstr>
      <vt:lpstr>The Data Link Layer in the Internet</vt:lpstr>
      <vt:lpstr>Serial Line Internet Protocol (SLIP)</vt:lpstr>
      <vt:lpstr>Point-to-Point Protocol (PPP)</vt:lpstr>
      <vt:lpstr>Differences Between SLIP &amp; PPP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&amp; HDLC</dc:title>
  <dc:creator>csemsb</dc:creator>
  <cp:lastModifiedBy>S Mary  Saira Bhanu</cp:lastModifiedBy>
  <cp:revision>6</cp:revision>
  <dcterms:created xsi:type="dcterms:W3CDTF">2021-09-27T04:56:50Z</dcterms:created>
  <dcterms:modified xsi:type="dcterms:W3CDTF">2023-10-09T04:43:59Z</dcterms:modified>
</cp:coreProperties>
</file>