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7" r:id="rId2"/>
    <p:sldId id="258" r:id="rId3"/>
    <p:sldId id="259" r:id="rId4"/>
    <p:sldId id="260" r:id="rId5"/>
    <p:sldId id="261" r:id="rId6"/>
    <p:sldId id="262" r:id="rId7"/>
    <p:sldId id="263" r:id="rId8"/>
    <p:sldId id="339" r:id="rId9"/>
    <p:sldId id="318" r:id="rId10"/>
    <p:sldId id="319" r:id="rId11"/>
    <p:sldId id="321" r:id="rId12"/>
    <p:sldId id="322" r:id="rId13"/>
    <p:sldId id="316"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264" r:id="rId31"/>
    <p:sldId id="265" r:id="rId32"/>
    <p:sldId id="311" r:id="rId33"/>
    <p:sldId id="312" r:id="rId34"/>
    <p:sldId id="313" r:id="rId35"/>
    <p:sldId id="309" r:id="rId36"/>
    <p:sldId id="269" r:id="rId37"/>
    <p:sldId id="270" r:id="rId38"/>
    <p:sldId id="314" r:id="rId39"/>
    <p:sldId id="271" r:id="rId40"/>
    <p:sldId id="272" r:id="rId41"/>
    <p:sldId id="273" r:id="rId42"/>
    <p:sldId id="274" r:id="rId43"/>
    <p:sldId id="275" r:id="rId44"/>
    <p:sldId id="276" r:id="rId45"/>
    <p:sldId id="315" r:id="rId46"/>
    <p:sldId id="277" r:id="rId47"/>
    <p:sldId id="340" r:id="rId48"/>
    <p:sldId id="341" r:id="rId49"/>
    <p:sldId id="342" r:id="rId50"/>
    <p:sldId id="347" r:id="rId51"/>
    <p:sldId id="348" r:id="rId52"/>
    <p:sldId id="344" r:id="rId53"/>
    <p:sldId id="345" r:id="rId54"/>
    <p:sldId id="346" r:id="rId55"/>
    <p:sldId id="349" r:id="rId56"/>
    <p:sldId id="350" r:id="rId57"/>
    <p:sldId id="351" r:id="rId58"/>
    <p:sldId id="352" r:id="rId59"/>
    <p:sldId id="353" r:id="rId60"/>
    <p:sldId id="354" r:id="rId61"/>
    <p:sldId id="279" r:id="rId62"/>
    <p:sldId id="360" r:id="rId63"/>
    <p:sldId id="361" r:id="rId64"/>
    <p:sldId id="362" r:id="rId65"/>
    <p:sldId id="363" r:id="rId66"/>
    <p:sldId id="364" r:id="rId67"/>
    <p:sldId id="365" r:id="rId68"/>
    <p:sldId id="366" r:id="rId69"/>
    <p:sldId id="280" r:id="rId70"/>
    <p:sldId id="357" r:id="rId71"/>
    <p:sldId id="281" r:id="rId72"/>
    <p:sldId id="317" r:id="rId73"/>
    <p:sldId id="283" r:id="rId74"/>
    <p:sldId id="355" r:id="rId75"/>
    <p:sldId id="356" r:id="rId76"/>
    <p:sldId id="284" r:id="rId77"/>
    <p:sldId id="285" r:id="rId78"/>
    <p:sldId id="367" r:id="rId79"/>
    <p:sldId id="368" r:id="rId80"/>
    <p:sldId id="358" r:id="rId81"/>
    <p:sldId id="287" r:id="rId82"/>
    <p:sldId id="288" r:id="rId83"/>
    <p:sldId id="289" r:id="rId84"/>
    <p:sldId id="290" r:id="rId85"/>
    <p:sldId id="359" r:id="rId86"/>
    <p:sldId id="292"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1T18:58:51.2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78 0,'0'1,"0"0,1-1,-1 1,0 0,0-1,0 1,1-1,-1 1,0-1,1 1,-1-1,1 1,-1-1,0 1,1-1,-1 1,1-1,-1 0,1 1,0-1,-1 0,1 0,-1 1,1-1,0 0,19 5,-17-4,50 6,1-2,97-4,-78-1,5911-2,-3664 2,-2257 2,0 3,71 14,120 39,-208-47,0-3,1-1,74 0,-73-4,72 14,-39-5,166 38,-167-31,155 18,174-34,-204-6,1229 3,-1327-5,-95 4,-1-1,1 0,-1-1,0-1,1 0,17-9,-28 13,0-1,1 1,-1-1,0 1,0-1,0 0,0 0,0 0,0 1,0-1,0 0,0 0,0 0,0-1,-1 1,1 0,0 0,-1 0,2-3,-3 4,1-1,0 0,0 0,0 1,-1-1,1 0,0 0,-1 1,1-1,-1 0,1 1,-1-1,1 1,-1-1,1 0,-1 1,0-1,1 1,-1 0,0-1,1 1,-1-1,-1 1,-6-3,0 0,0 1,0 0,-1 0,-8 0,-370-5,239 10,-2719 0,1507-5,-583 2,1885-3,0-3,-64-14,59 9,-93-6,-330 16,221 3,-4308-2,4525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A1961-ADE9-4431-A4C3-558A3F084855}"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F4650-8295-406C-90B3-AF08FC000D63}" type="slidenum">
              <a:rPr lang="en-US" smtClean="0"/>
              <a:t>‹#›</a:t>
            </a:fld>
            <a:endParaRPr lang="en-US"/>
          </a:p>
        </p:txBody>
      </p:sp>
    </p:spTree>
    <p:extLst>
      <p:ext uri="{BB962C8B-B14F-4D97-AF65-F5344CB8AC3E}">
        <p14:creationId xmlns:p14="http://schemas.microsoft.com/office/powerpoint/2010/main" val="4145577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513BFEC0-79CC-4A74-9DC1-D1B4A40FE572}"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5626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456C6ED1-4235-43A9-BE9C-3F83D819814A}"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75135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73A78654-06D9-4DC7-8522-99A45DD121BA}" type="slidenum">
              <a:rPr lang="en-US" altLang="en-US" sz="1200">
                <a:latin typeface="Times New Roman" panose="02020603050405020304" pitchFamily="18" charset="0"/>
              </a:rPr>
              <a:pPr/>
              <a:t>81</a:t>
            </a:fld>
            <a:endParaRPr lang="en-US" altLang="en-US" sz="12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9390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D742783F-E462-4144-9522-6B2388EBDBF0}" type="slidenum">
              <a:rPr lang="en-US" altLang="en-US" sz="1200">
                <a:latin typeface="Times New Roman" panose="02020603050405020304" pitchFamily="18" charset="0"/>
              </a:rPr>
              <a:pPr/>
              <a:t>83</a:t>
            </a:fld>
            <a:endParaRPr lang="en-US" altLang="en-US" sz="12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98787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09DE0927-AA9F-41CF-A6A7-C43B31A4C832}" type="slidenum">
              <a:rPr lang="en-US" altLang="en-US" sz="1200">
                <a:latin typeface="Times New Roman" panose="02020603050405020304" pitchFamily="18" charset="0"/>
              </a:rPr>
              <a:pPr/>
              <a:t>86</a:t>
            </a:fld>
            <a:endParaRPr lang="en-US" altLang="en-US" sz="12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38989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CEFF26-9987-466F-81DB-03EA1770A0B5}"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407593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EFF26-9987-466F-81DB-03EA1770A0B5}"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247960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EFF26-9987-466F-81DB-03EA1770A0B5}"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50520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CEFF26-9987-466F-81DB-03EA1770A0B5}"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3855586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CEFF26-9987-466F-81DB-03EA1770A0B5}"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130553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CEFF26-9987-466F-81DB-03EA1770A0B5}"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355342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CEFF26-9987-466F-81DB-03EA1770A0B5}"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1168399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CEFF26-9987-466F-81DB-03EA1770A0B5}"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209984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EFF26-9987-466F-81DB-03EA1770A0B5}"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285921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CEFF26-9987-466F-81DB-03EA1770A0B5}"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195653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CEFF26-9987-466F-81DB-03EA1770A0B5}"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4E4D-5AD5-4F2E-9503-CB48948B174A}" type="slidenum">
              <a:rPr lang="en-US" smtClean="0"/>
              <a:t>‹#›</a:t>
            </a:fld>
            <a:endParaRPr lang="en-US"/>
          </a:p>
        </p:txBody>
      </p:sp>
    </p:spTree>
    <p:extLst>
      <p:ext uri="{BB962C8B-B14F-4D97-AF65-F5344CB8AC3E}">
        <p14:creationId xmlns:p14="http://schemas.microsoft.com/office/powerpoint/2010/main" val="118381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EFF26-9987-466F-81DB-03EA1770A0B5}"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94E4D-5AD5-4F2E-9503-CB48948B174A}" type="slidenum">
              <a:rPr lang="en-US" smtClean="0"/>
              <a:t>‹#›</a:t>
            </a:fld>
            <a:endParaRPr lang="en-US"/>
          </a:p>
        </p:txBody>
      </p:sp>
    </p:spTree>
    <p:extLst>
      <p:ext uri="{BB962C8B-B14F-4D97-AF65-F5344CB8AC3E}">
        <p14:creationId xmlns:p14="http://schemas.microsoft.com/office/powerpoint/2010/main" val="4022845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tr-TR"/>
              <a:t>LAN Protocol Architecture</a:t>
            </a:r>
          </a:p>
        </p:txBody>
      </p:sp>
      <p:sp>
        <p:nvSpPr>
          <p:cNvPr id="5123" name="Rectangle 3"/>
          <p:cNvSpPr>
            <a:spLocks noGrp="1" noChangeArrowheads="1"/>
          </p:cNvSpPr>
          <p:nvPr>
            <p:ph type="body" idx="1"/>
          </p:nvPr>
        </p:nvSpPr>
        <p:spPr/>
        <p:txBody>
          <a:bodyPr/>
          <a:lstStyle/>
          <a:p>
            <a:r>
              <a:rPr lang="en-US" altLang="tr-TR" dirty="0"/>
              <a:t>Corresponds to lower two layers of OSI model</a:t>
            </a:r>
            <a:endParaRPr lang="tr-TR" altLang="tr-TR" dirty="0"/>
          </a:p>
          <a:p>
            <a:pPr lvl="1"/>
            <a:r>
              <a:rPr lang="tr-TR" altLang="tr-TR" dirty="0"/>
              <a:t>But mostly LANs do not follow OSI model</a:t>
            </a:r>
          </a:p>
          <a:p>
            <a:r>
              <a:rPr lang="tr-TR" altLang="tr-TR" dirty="0"/>
              <a:t>Current LANs are most likely to be based on Ethernet protocols developed by IEEE 802 committee</a:t>
            </a:r>
          </a:p>
          <a:p>
            <a:r>
              <a:rPr lang="en-US" altLang="tr-TR" dirty="0"/>
              <a:t>IEEE 802 reference model</a:t>
            </a:r>
          </a:p>
          <a:p>
            <a:pPr lvl="1"/>
            <a:r>
              <a:rPr lang="en-US" altLang="tr-TR" dirty="0"/>
              <a:t>Logical link control (LLC)</a:t>
            </a:r>
          </a:p>
          <a:p>
            <a:pPr lvl="1"/>
            <a:r>
              <a:rPr lang="en-US" altLang="tr-TR" dirty="0"/>
              <a:t>Media access control (MAC)</a:t>
            </a:r>
          </a:p>
          <a:p>
            <a:pPr lvl="1"/>
            <a:r>
              <a:rPr lang="en-US" altLang="tr-TR" dirty="0"/>
              <a:t>Physical</a:t>
            </a:r>
          </a:p>
          <a:p>
            <a:endParaRPr lang="en-US" altLang="tr-TR" dirty="0"/>
          </a:p>
        </p:txBody>
      </p:sp>
    </p:spTree>
    <p:extLst>
      <p:ext uri="{BB962C8B-B14F-4D97-AF65-F5344CB8AC3E}">
        <p14:creationId xmlns:p14="http://schemas.microsoft.com/office/powerpoint/2010/main" val="215602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bwMode="auto">
          <a:xfrm>
            <a:off x="992038" y="396876"/>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a:t>Multiple Access</a:t>
            </a:r>
          </a:p>
        </p:txBody>
      </p:sp>
      <p:pic>
        <p:nvPicPr>
          <p:cNvPr id="4099" name="Picture 1027"/>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bwMode="auto">
          <a:xfrm>
            <a:off x="2789207" y="3102634"/>
            <a:ext cx="6934200" cy="3276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Text Box 1028"/>
          <p:cNvSpPr txBox="1">
            <a:spLocks noChangeArrowheads="1"/>
          </p:cNvSpPr>
          <p:nvPr/>
        </p:nvSpPr>
        <p:spPr bwMode="auto">
          <a:xfrm>
            <a:off x="1147865" y="1371601"/>
            <a:ext cx="979575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buFont typeface="Wingdings" panose="05000000000000000000" pitchFamily="2" charset="2"/>
              <a:buChar char="§"/>
            </a:pPr>
            <a:r>
              <a:rPr lang="en-US" altLang="en-US" b="1" dirty="0">
                <a:latin typeface="Times New Roman" panose="02020603050405020304" pitchFamily="18" charset="0"/>
              </a:rPr>
              <a:t> Broadcast link</a:t>
            </a:r>
            <a:r>
              <a:rPr lang="en-US" altLang="en-US" dirty="0">
                <a:latin typeface="Times New Roman" panose="02020603050405020304" pitchFamily="18" charset="0"/>
              </a:rPr>
              <a:t> used in LAN consists of multiple sending and receiving nodes connected to or use a single shared link</a:t>
            </a:r>
            <a:r>
              <a:rPr lang="en-US" altLang="en-US" b="1" dirty="0">
                <a:latin typeface="Times New Roman" panose="02020603050405020304" pitchFamily="18" charset="0"/>
              </a:rPr>
              <a:t> </a:t>
            </a:r>
          </a:p>
        </p:txBody>
      </p:sp>
      <p:sp>
        <p:nvSpPr>
          <p:cNvPr id="4101" name="Text Box 1030"/>
          <p:cNvSpPr txBox="1">
            <a:spLocks noChangeArrowheads="1"/>
          </p:cNvSpPr>
          <p:nvPr/>
        </p:nvSpPr>
        <p:spPr bwMode="auto">
          <a:xfrm>
            <a:off x="1360098" y="2209801"/>
            <a:ext cx="525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b="1" dirty="0"/>
              <a:t>Broadcast links Examples</a:t>
            </a:r>
          </a:p>
        </p:txBody>
      </p:sp>
    </p:spTree>
    <p:extLst>
      <p:ext uri="{BB962C8B-B14F-4D97-AF65-F5344CB8AC3E}">
        <p14:creationId xmlns:p14="http://schemas.microsoft.com/office/powerpoint/2010/main" val="39874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altLang="en-US" dirty="0"/>
              <a:t>Multiple Access</a:t>
            </a:r>
            <a:endParaRPr lang="en-IN" dirty="0"/>
          </a:p>
        </p:txBody>
      </p:sp>
      <p:sp>
        <p:nvSpPr>
          <p:cNvPr id="3" name="Content Placeholder 2"/>
          <p:cNvSpPr>
            <a:spLocks noGrp="1"/>
          </p:cNvSpPr>
          <p:nvPr>
            <p:ph idx="1"/>
          </p:nvPr>
        </p:nvSpPr>
        <p:spPr/>
        <p:txBody>
          <a:bodyPr>
            <a:noAutofit/>
          </a:bodyPr>
          <a:lstStyle/>
          <a:p>
            <a:pPr>
              <a:spcBef>
                <a:spcPct val="50000"/>
              </a:spcBef>
              <a:buClrTx/>
              <a:buSzTx/>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Problem</a:t>
            </a:r>
            <a:r>
              <a:rPr lang="en-US" altLang="en-US" sz="2400" dirty="0">
                <a:latin typeface="Times New Roman" panose="02020603050405020304" pitchFamily="18" charset="0"/>
                <a:cs typeface="Times New Roman" panose="02020603050405020304" pitchFamily="18" charset="0"/>
              </a:rPr>
              <a:t>: When two or more nodes transmit at the same time, their frames will collide and the link bandwidth is</a:t>
            </a:r>
            <a:r>
              <a:rPr lang="en-US" altLang="en-US" sz="2400" b="1" dirty="0">
                <a:latin typeface="Times New Roman" panose="02020603050405020304" pitchFamily="18" charset="0"/>
                <a:cs typeface="Times New Roman" panose="02020603050405020304" pitchFamily="18" charset="0"/>
              </a:rPr>
              <a:t> wasted</a:t>
            </a:r>
            <a:r>
              <a:rPr lang="en-US" altLang="en-US" sz="2400" dirty="0">
                <a:latin typeface="Times New Roman" panose="02020603050405020304" pitchFamily="18" charset="0"/>
                <a:cs typeface="Times New Roman" panose="02020603050405020304" pitchFamily="18" charset="0"/>
              </a:rPr>
              <a:t> during collision </a:t>
            </a:r>
          </a:p>
          <a:p>
            <a:pPr lvl="1">
              <a:spcBef>
                <a:spcPct val="50000"/>
              </a:spcBef>
              <a:buClrTx/>
              <a:buSzTx/>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 How to coordinate the access of multiple sending/receiving nodes to the shared link</a:t>
            </a:r>
            <a:r>
              <a:rPr lang="en-US" altLang="en-US" b="1" dirty="0">
                <a:latin typeface="Times New Roman" panose="02020603050405020304" pitchFamily="18" charset="0"/>
                <a:cs typeface="Times New Roman" panose="02020603050405020304" pitchFamily="18" charset="0"/>
              </a:rPr>
              <a:t>???</a:t>
            </a:r>
          </a:p>
          <a:p>
            <a:r>
              <a:rPr lang="en-US" altLang="en-US" sz="2400" b="1" dirty="0">
                <a:latin typeface="Times New Roman" panose="02020603050405020304" pitchFamily="18" charset="0"/>
                <a:cs typeface="Times New Roman" panose="02020603050405020304" pitchFamily="18" charset="0"/>
              </a:rPr>
              <a:t>Solution</a:t>
            </a:r>
            <a:r>
              <a:rPr lang="en-US" altLang="en-US" sz="2400" dirty="0">
                <a:latin typeface="Times New Roman" panose="02020603050405020304" pitchFamily="18" charset="0"/>
                <a:cs typeface="Times New Roman" panose="02020603050405020304" pitchFamily="18" charset="0"/>
              </a:rPr>
              <a:t>: We need a </a:t>
            </a:r>
            <a:r>
              <a:rPr lang="en-US" altLang="en-US" sz="2400" b="1" dirty="0">
                <a:latin typeface="Times New Roman" panose="02020603050405020304" pitchFamily="18" charset="0"/>
                <a:cs typeface="Times New Roman" panose="02020603050405020304" pitchFamily="18" charset="0"/>
              </a:rPr>
              <a:t>protocol</a:t>
            </a:r>
            <a:r>
              <a:rPr lang="en-US" altLang="en-US" sz="2400" dirty="0">
                <a:latin typeface="Times New Roman" panose="02020603050405020304" pitchFamily="18" charset="0"/>
                <a:cs typeface="Times New Roman" panose="02020603050405020304" pitchFamily="18" charset="0"/>
              </a:rPr>
              <a:t> to coordinate the transmission of the active nodes</a:t>
            </a:r>
          </a:p>
          <a:p>
            <a:r>
              <a:rPr lang="en-US" altLang="en-US" sz="2400" dirty="0">
                <a:latin typeface="Times New Roman" panose="02020603050405020304" pitchFamily="18" charset="0"/>
                <a:cs typeface="Times New Roman" panose="02020603050405020304" pitchFamily="18" charset="0"/>
              </a:rPr>
              <a:t>These protocols are called </a:t>
            </a:r>
            <a:r>
              <a:rPr lang="en-US" altLang="en-US" sz="2400" b="1" dirty="0">
                <a:latin typeface="Times New Roman" panose="02020603050405020304" pitchFamily="18" charset="0"/>
                <a:cs typeface="Times New Roman" panose="02020603050405020304" pitchFamily="18" charset="0"/>
              </a:rPr>
              <a:t>Medium or Multiple Access Control (MAC) Protocols</a:t>
            </a:r>
            <a:r>
              <a:rPr lang="en-US" altLang="en-US" sz="2400" dirty="0">
                <a:latin typeface="Times New Roman" panose="02020603050405020304" pitchFamily="18" charset="0"/>
                <a:cs typeface="Times New Roman" panose="02020603050405020304" pitchFamily="18" charset="0"/>
              </a:rPr>
              <a:t> belong to a </a:t>
            </a:r>
            <a:r>
              <a:rPr lang="en-US" altLang="en-US" sz="2400" b="1" dirty="0" err="1">
                <a:latin typeface="Times New Roman" panose="02020603050405020304" pitchFamily="18" charset="0"/>
                <a:cs typeface="Times New Roman" panose="02020603050405020304" pitchFamily="18" charset="0"/>
              </a:rPr>
              <a:t>sublayer</a:t>
            </a:r>
            <a:r>
              <a:rPr lang="en-US" altLang="en-US" sz="2400" dirty="0">
                <a:latin typeface="Times New Roman" panose="02020603050405020304" pitchFamily="18" charset="0"/>
                <a:cs typeface="Times New Roman" panose="02020603050405020304" pitchFamily="18" charset="0"/>
              </a:rPr>
              <a:t> of the data link layer called </a:t>
            </a:r>
            <a:r>
              <a:rPr lang="en-US" altLang="en-US" sz="2400" b="1" dirty="0">
                <a:latin typeface="Times New Roman" panose="02020603050405020304" pitchFamily="18" charset="0"/>
                <a:cs typeface="Times New Roman" panose="02020603050405020304" pitchFamily="18" charset="0"/>
              </a:rPr>
              <a:t>MAC</a:t>
            </a:r>
            <a:r>
              <a:rPr lang="en-US" altLang="en-US" sz="2400" dirty="0">
                <a:latin typeface="Times New Roman" panose="02020603050405020304" pitchFamily="18" charset="0"/>
                <a:cs typeface="Times New Roman" panose="02020603050405020304" pitchFamily="18" charset="0"/>
              </a:rPr>
              <a:t> (Medium Access Control)</a:t>
            </a:r>
          </a:p>
          <a:p>
            <a:pPr marL="0" indent="0">
              <a:buNone/>
            </a:pPr>
            <a:endParaRPr lang="en-IN" sz="2400" dirty="0"/>
          </a:p>
        </p:txBody>
      </p:sp>
    </p:spTree>
    <p:extLst>
      <p:ext uri="{BB962C8B-B14F-4D97-AF65-F5344CB8AC3E}">
        <p14:creationId xmlns:p14="http://schemas.microsoft.com/office/powerpoint/2010/main" val="346987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sz="2400" dirty="0">
                <a:latin typeface="Times New Roman" panose="02020603050405020304" pitchFamily="18" charset="0"/>
                <a:cs typeface="Times New Roman" panose="02020603050405020304" pitchFamily="18" charset="0"/>
              </a:rPr>
              <a:t>Main task is to </a:t>
            </a:r>
            <a:r>
              <a:rPr lang="en-US" altLang="en-US" sz="2400" b="1" dirty="0">
                <a:latin typeface="Times New Roman" panose="02020603050405020304" pitchFamily="18" charset="0"/>
                <a:cs typeface="Times New Roman" panose="02020603050405020304" pitchFamily="18" charset="0"/>
              </a:rPr>
              <a:t>minimize collisions </a:t>
            </a:r>
            <a:r>
              <a:rPr lang="en-US" altLang="en-US" sz="2400" dirty="0">
                <a:latin typeface="Times New Roman" panose="02020603050405020304" pitchFamily="18" charset="0"/>
                <a:cs typeface="Times New Roman" panose="02020603050405020304" pitchFamily="18" charset="0"/>
              </a:rPr>
              <a:t>in order to </a:t>
            </a:r>
            <a:r>
              <a:rPr lang="en-US" altLang="en-US" sz="2400" b="1" dirty="0">
                <a:latin typeface="Times New Roman" panose="02020603050405020304" pitchFamily="18" charset="0"/>
                <a:cs typeface="Times New Roman" panose="02020603050405020304" pitchFamily="18" charset="0"/>
              </a:rPr>
              <a:t>utilize the bandwidth</a:t>
            </a:r>
            <a:r>
              <a:rPr lang="en-US" altLang="en-US" sz="2400" dirty="0">
                <a:latin typeface="Times New Roman" panose="02020603050405020304" pitchFamily="18" charset="0"/>
                <a:cs typeface="Times New Roman" panose="02020603050405020304" pitchFamily="18" charset="0"/>
              </a:rPr>
              <a:t> by: </a:t>
            </a:r>
          </a:p>
          <a:p>
            <a:pPr lvl="1"/>
            <a:r>
              <a:rPr lang="en-US" altLang="en-US" dirty="0">
                <a:latin typeface="Times New Roman" panose="02020603050405020304" pitchFamily="18" charset="0"/>
                <a:cs typeface="Times New Roman" panose="02020603050405020304" pitchFamily="18" charset="0"/>
              </a:rPr>
              <a:t>Determining </a:t>
            </a:r>
            <a:r>
              <a:rPr lang="en-US" altLang="en-US" b="1" dirty="0">
                <a:latin typeface="Times New Roman" panose="02020603050405020304" pitchFamily="18" charset="0"/>
                <a:cs typeface="Times New Roman" panose="02020603050405020304" pitchFamily="18" charset="0"/>
              </a:rPr>
              <a:t>when </a:t>
            </a:r>
            <a:r>
              <a:rPr lang="en-US" altLang="en-US" dirty="0">
                <a:latin typeface="Times New Roman" panose="02020603050405020304" pitchFamily="18" charset="0"/>
                <a:cs typeface="Times New Roman" panose="02020603050405020304" pitchFamily="18" charset="0"/>
              </a:rPr>
              <a:t> a station can use the link (medium)</a:t>
            </a:r>
          </a:p>
          <a:p>
            <a:pPr lvl="1"/>
            <a:r>
              <a:rPr lang="en-US" altLang="en-US" b="1" dirty="0">
                <a:latin typeface="Times New Roman" panose="02020603050405020304" pitchFamily="18" charset="0"/>
                <a:cs typeface="Times New Roman" panose="02020603050405020304" pitchFamily="18" charset="0"/>
              </a:rPr>
              <a:t>what </a:t>
            </a:r>
            <a:r>
              <a:rPr lang="en-US" altLang="en-US" dirty="0">
                <a:latin typeface="Times New Roman" panose="02020603050405020304" pitchFamily="18" charset="0"/>
                <a:cs typeface="Times New Roman" panose="02020603050405020304" pitchFamily="18" charset="0"/>
              </a:rPr>
              <a:t>a station should do when the link is </a:t>
            </a:r>
            <a:r>
              <a:rPr lang="en-US" altLang="en-US" b="1" dirty="0">
                <a:latin typeface="Times New Roman" panose="02020603050405020304" pitchFamily="18" charset="0"/>
                <a:cs typeface="Times New Roman" panose="02020603050405020304" pitchFamily="18" charset="0"/>
              </a:rPr>
              <a:t>busy</a:t>
            </a:r>
          </a:p>
          <a:p>
            <a:pPr lvl="1"/>
            <a:r>
              <a:rPr lang="en-US" altLang="en-US" b="1" dirty="0">
                <a:latin typeface="Times New Roman" panose="02020603050405020304" pitchFamily="18" charset="0"/>
                <a:cs typeface="Times New Roman" panose="02020603050405020304" pitchFamily="18" charset="0"/>
              </a:rPr>
              <a:t>what</a:t>
            </a:r>
            <a:r>
              <a:rPr lang="en-US" altLang="en-US" dirty="0">
                <a:latin typeface="Times New Roman" panose="02020603050405020304" pitchFamily="18" charset="0"/>
                <a:cs typeface="Times New Roman" panose="02020603050405020304" pitchFamily="18" charset="0"/>
              </a:rPr>
              <a:t> the station should do when it is involved in </a:t>
            </a:r>
            <a:r>
              <a:rPr lang="en-US" altLang="en-US" b="1" dirty="0">
                <a:latin typeface="Times New Roman" panose="02020603050405020304" pitchFamily="18" charset="0"/>
                <a:cs typeface="Times New Roman" panose="02020603050405020304" pitchFamily="18" charset="0"/>
              </a:rPr>
              <a:t>collision</a:t>
            </a:r>
            <a:r>
              <a:rPr lang="en-US" altLang="en-US"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41736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dirty="0">
                <a:latin typeface="Times New Roman" panose="02020603050405020304" pitchFamily="18" charset="0"/>
              </a:rPr>
              <a:t>Taxonomy of multiple-access protocols</a:t>
            </a:r>
            <a:endParaRPr lang="en-IN" sz="4000"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3014" y="1825625"/>
            <a:ext cx="868597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24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150000"/>
              </a:lnSpc>
            </a:pPr>
            <a:r>
              <a:rPr lang="en-US" altLang="en-US" sz="4000" dirty="0"/>
              <a:t>Random Access</a:t>
            </a:r>
          </a:p>
        </p:txBody>
      </p:sp>
      <p:sp>
        <p:nvSpPr>
          <p:cNvPr id="2" name="Content Placeholder 1"/>
          <p:cNvSpPr>
            <a:spLocks noGrp="1"/>
          </p:cNvSpPr>
          <p:nvPr>
            <p:ph idx="1"/>
          </p:nvPr>
        </p:nvSpPr>
        <p:spPr/>
        <p:txBody>
          <a:bodyPr/>
          <a:lstStyle/>
          <a:p>
            <a:pPr>
              <a:lnSpc>
                <a:spcPct val="80000"/>
              </a:lnSpc>
            </a:pPr>
            <a:r>
              <a:rPr lang="en-US" altLang="en-US" sz="2400" dirty="0">
                <a:latin typeface="Times New Roman" panose="02020603050405020304" pitchFamily="18" charset="0"/>
                <a:cs typeface="Times New Roman" panose="02020603050405020304" pitchFamily="18" charset="0"/>
              </a:rPr>
              <a:t>Random Access (or contention) Protocols: </a:t>
            </a:r>
          </a:p>
          <a:p>
            <a:pPr lvl="1">
              <a:lnSpc>
                <a:spcPct val="80000"/>
              </a:lnSpc>
            </a:pPr>
            <a:r>
              <a:rPr lang="en-US" altLang="en-US" dirty="0">
                <a:latin typeface="Times New Roman" panose="02020603050405020304" pitchFamily="18" charset="0"/>
                <a:cs typeface="Times New Roman" panose="02020603050405020304" pitchFamily="18" charset="0"/>
              </a:rPr>
              <a:t>No station is superior to another station and none is assigned the control over another.</a:t>
            </a:r>
          </a:p>
          <a:p>
            <a:pPr lvl="1">
              <a:lnSpc>
                <a:spcPct val="80000"/>
              </a:lnSpc>
            </a:pPr>
            <a:r>
              <a:rPr lang="en-US" altLang="en-US" dirty="0">
                <a:latin typeface="Times New Roman" panose="02020603050405020304" pitchFamily="18" charset="0"/>
                <a:cs typeface="Times New Roman" panose="02020603050405020304" pitchFamily="18" charset="0"/>
              </a:rPr>
              <a:t>A station with a frame to be transmitted can use the link directly based on a procedure defined by the protocol to make a decision on whether or not to send. </a:t>
            </a:r>
          </a:p>
          <a:p>
            <a:pPr lvl="1">
              <a:lnSpc>
                <a:spcPct val="80000"/>
              </a:lnSpc>
              <a:buNone/>
            </a:pPr>
            <a:endParaRPr lang="en-US" altLang="en-US" sz="1400" dirty="0">
              <a:latin typeface="Times New Roman" panose="02020603050405020304" pitchFamily="18" charset="0"/>
              <a:cs typeface="Times New Roman" panose="02020603050405020304" pitchFamily="18" charset="0"/>
            </a:endParaRPr>
          </a:p>
          <a:p>
            <a:pPr>
              <a:lnSpc>
                <a:spcPct val="80000"/>
              </a:lnSpc>
            </a:pPr>
            <a:r>
              <a:rPr lang="en-US" altLang="en-US" sz="2400" dirty="0">
                <a:latin typeface="Times New Roman" panose="02020603050405020304" pitchFamily="18" charset="0"/>
                <a:cs typeface="Times New Roman" panose="02020603050405020304" pitchFamily="18" charset="0"/>
              </a:rPr>
              <a:t>Original ALOHA technique used a ground based radio packet system rather than satellites.</a:t>
            </a:r>
          </a:p>
          <a:p>
            <a:pPr>
              <a:lnSpc>
                <a:spcPct val="80000"/>
              </a:lnSpc>
            </a:pPr>
            <a:r>
              <a:rPr lang="en-US" altLang="en-US" sz="2400" dirty="0">
                <a:latin typeface="Times New Roman" panose="02020603050405020304" pitchFamily="18" charset="0"/>
                <a:cs typeface="Times New Roman" panose="02020603050405020304" pitchFamily="18" charset="0"/>
              </a:rPr>
              <a:t>ALOHA Protocols was designed for wireless LAN and can be used for any shared medium</a:t>
            </a:r>
          </a:p>
          <a:p>
            <a:pPr>
              <a:lnSpc>
                <a:spcPct val="80000"/>
              </a:lnSpc>
            </a:pPr>
            <a:endParaRPr lang="en-US" alt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27963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Pure ALOHA Protocol</a:t>
            </a:r>
            <a:endParaRPr lang="en-IN" dirty="0"/>
          </a:p>
        </p:txBody>
      </p:sp>
      <p:sp>
        <p:nvSpPr>
          <p:cNvPr id="3" name="Content Placeholder 2"/>
          <p:cNvSpPr>
            <a:spLocks noGrp="1"/>
          </p:cNvSpPr>
          <p:nvPr>
            <p:ph idx="1"/>
          </p:nvPr>
        </p:nvSpPr>
        <p:spPr/>
        <p:txBody>
          <a:bodyPr>
            <a:normAutofit/>
          </a:bodyPr>
          <a:lstStyle/>
          <a:p>
            <a:pPr lvl="1">
              <a:lnSpc>
                <a:spcPct val="80000"/>
              </a:lnSpc>
            </a:pPr>
            <a:r>
              <a:rPr lang="en-US" altLang="en-US" dirty="0">
                <a:latin typeface="Times New Roman" panose="02020603050405020304" pitchFamily="18" charset="0"/>
                <a:cs typeface="Times New Roman" panose="02020603050405020304" pitchFamily="18" charset="0"/>
              </a:rPr>
              <a:t>All frames from any station are of fixed length (L bits) </a:t>
            </a:r>
          </a:p>
          <a:p>
            <a:pPr lvl="1">
              <a:lnSpc>
                <a:spcPct val="80000"/>
              </a:lnSpc>
            </a:pPr>
            <a:r>
              <a:rPr lang="en-US" altLang="en-US" dirty="0">
                <a:latin typeface="Times New Roman" panose="02020603050405020304" pitchFamily="18" charset="0"/>
                <a:cs typeface="Times New Roman" panose="02020603050405020304" pitchFamily="18" charset="0"/>
              </a:rPr>
              <a:t>Stations transmit at equal transmission time (</a:t>
            </a:r>
            <a:r>
              <a:rPr lang="en-US" altLang="en-US" i="1" dirty="0">
                <a:latin typeface="Times New Roman" panose="02020603050405020304" pitchFamily="18" charset="0"/>
                <a:cs typeface="Times New Roman" panose="02020603050405020304" pitchFamily="18" charset="0"/>
              </a:rPr>
              <a:t>all stations produce frames with equal frame lengths</a:t>
            </a:r>
            <a:r>
              <a:rPr lang="en-US" altLang="en-US" dirty="0">
                <a:latin typeface="Times New Roman" panose="02020603050405020304" pitchFamily="18" charset="0"/>
                <a:cs typeface="Times New Roman" panose="02020603050405020304" pitchFamily="18" charset="0"/>
              </a:rPr>
              <a:t>).</a:t>
            </a:r>
          </a:p>
          <a:p>
            <a:pPr lvl="1">
              <a:lnSpc>
                <a:spcPct val="80000"/>
              </a:lnSpc>
            </a:pPr>
            <a:r>
              <a:rPr lang="en-US" altLang="en-US" dirty="0">
                <a:latin typeface="Times New Roman" panose="02020603050405020304" pitchFamily="18" charset="0"/>
                <a:cs typeface="Times New Roman" panose="02020603050405020304" pitchFamily="18" charset="0"/>
              </a:rPr>
              <a:t>A station that has data can transmit at any time</a:t>
            </a:r>
          </a:p>
          <a:p>
            <a:pPr lvl="1">
              <a:lnSpc>
                <a:spcPct val="80000"/>
              </a:lnSpc>
            </a:pPr>
            <a:r>
              <a:rPr lang="en-US" altLang="en-US" dirty="0">
                <a:latin typeface="Times New Roman" panose="02020603050405020304" pitchFamily="18" charset="0"/>
                <a:cs typeface="Times New Roman" panose="02020603050405020304" pitchFamily="18" charset="0"/>
              </a:rPr>
              <a:t>After transmitting a frame, the sender waits for an acknowledgment for an amount of time (time out) equal to the maximum round-trip propagation delay  = 2* </a:t>
            </a:r>
            <a:r>
              <a:rPr lang="en-US" altLang="en-US" dirty="0" err="1">
                <a:latin typeface="Times New Roman" panose="02020603050405020304" pitchFamily="18" charset="0"/>
                <a:cs typeface="Times New Roman" panose="02020603050405020304" pitchFamily="18" charset="0"/>
              </a:rPr>
              <a:t>t</a:t>
            </a:r>
            <a:r>
              <a:rPr lang="en-US" altLang="en-US" baseline="-25000" dirty="0" err="1">
                <a:latin typeface="Times New Roman" panose="02020603050405020304" pitchFamily="18" charset="0"/>
                <a:cs typeface="Times New Roman" panose="02020603050405020304" pitchFamily="18" charset="0"/>
              </a:rPr>
              <a:t>prop</a:t>
            </a:r>
            <a:endParaRPr lang="en-US" altLang="en-US" dirty="0">
              <a:latin typeface="Times New Roman" panose="02020603050405020304" pitchFamily="18" charset="0"/>
              <a:cs typeface="Times New Roman" panose="02020603050405020304" pitchFamily="18" charset="0"/>
            </a:endParaRPr>
          </a:p>
          <a:p>
            <a:pPr lvl="1">
              <a:lnSpc>
                <a:spcPct val="80000"/>
              </a:lnSpc>
            </a:pPr>
            <a:r>
              <a:rPr lang="en-US" altLang="en-US" dirty="0">
                <a:latin typeface="Times New Roman" panose="02020603050405020304" pitchFamily="18" charset="0"/>
                <a:cs typeface="Times New Roman" panose="02020603050405020304" pitchFamily="18" charset="0"/>
              </a:rPr>
              <a:t>If  no ACK was received, sender assumes that the frame or ACK has been destroyed  and resends that frame after it waits for a </a:t>
            </a:r>
            <a:r>
              <a:rPr lang="en-US" altLang="en-US" i="1" dirty="0">
                <a:latin typeface="Times New Roman" panose="02020603050405020304" pitchFamily="18" charset="0"/>
                <a:cs typeface="Times New Roman" panose="02020603050405020304" pitchFamily="18" charset="0"/>
              </a:rPr>
              <a:t>random</a:t>
            </a:r>
            <a:r>
              <a:rPr lang="en-US" altLang="en-US" dirty="0">
                <a:latin typeface="Times New Roman" panose="02020603050405020304" pitchFamily="18" charset="0"/>
                <a:cs typeface="Times New Roman" panose="02020603050405020304" pitchFamily="18" charset="0"/>
              </a:rPr>
              <a:t> amount of time</a:t>
            </a:r>
          </a:p>
          <a:p>
            <a:pPr lvl="1">
              <a:lnSpc>
                <a:spcPct val="80000"/>
              </a:lnSpc>
            </a:pPr>
            <a:r>
              <a:rPr lang="en-US" altLang="en-US" dirty="0">
                <a:latin typeface="Times New Roman" panose="02020603050405020304" pitchFamily="18" charset="0"/>
                <a:cs typeface="Times New Roman" panose="02020603050405020304" pitchFamily="18" charset="0"/>
              </a:rPr>
              <a:t>If station fails to receive an ACK after repeated transmissions, it gives up</a:t>
            </a:r>
          </a:p>
          <a:p>
            <a:endParaRPr lang="en-IN" dirty="0"/>
          </a:p>
        </p:txBody>
      </p:sp>
    </p:spTree>
    <p:extLst>
      <p:ext uri="{BB962C8B-B14F-4D97-AF65-F5344CB8AC3E}">
        <p14:creationId xmlns:p14="http://schemas.microsoft.com/office/powerpoint/2010/main" val="1880876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lvl="1">
              <a:lnSpc>
                <a:spcPct val="80000"/>
              </a:lnSpc>
              <a:buNone/>
            </a:pPr>
            <a:endParaRPr lang="en-US" altLang="en-US" dirty="0">
              <a:latin typeface="Times New Roman" panose="02020603050405020304" pitchFamily="18" charset="0"/>
              <a:cs typeface="Times New Roman" panose="02020603050405020304" pitchFamily="18" charset="0"/>
            </a:endParaRPr>
          </a:p>
          <a:p>
            <a:pPr lvl="1">
              <a:lnSpc>
                <a:spcPct val="80000"/>
              </a:lnSpc>
            </a:pPr>
            <a:r>
              <a:rPr lang="en-US" altLang="en-US" dirty="0">
                <a:latin typeface="Times New Roman" panose="02020603050405020304" pitchFamily="18" charset="0"/>
                <a:cs typeface="Times New Roman" panose="02020603050405020304" pitchFamily="18" charset="0"/>
              </a:rPr>
              <a:t>Channel utilization or efficiency or Throughput is the percentage of the transmitted frames that arrive successfully (without collisions) or the percentage of the channel bandwidth that will be used for transmitting frames without collisions</a:t>
            </a:r>
          </a:p>
          <a:p>
            <a:pPr lvl="1">
              <a:lnSpc>
                <a:spcPct val="80000"/>
              </a:lnSpc>
              <a:buNone/>
            </a:pPr>
            <a:endParaRPr lang="en-US" altLang="en-US" dirty="0">
              <a:latin typeface="Times New Roman" panose="02020603050405020304" pitchFamily="18" charset="0"/>
              <a:cs typeface="Times New Roman" panose="02020603050405020304" pitchFamily="18" charset="0"/>
            </a:endParaRPr>
          </a:p>
          <a:p>
            <a:pPr lvl="1">
              <a:lnSpc>
                <a:spcPct val="80000"/>
              </a:lnSpc>
            </a:pPr>
            <a:r>
              <a:rPr lang="en-US" altLang="en-US" dirty="0">
                <a:latin typeface="Times New Roman" panose="02020603050405020304" pitchFamily="18" charset="0"/>
                <a:cs typeface="Times New Roman" panose="02020603050405020304" pitchFamily="18" charset="0"/>
              </a:rPr>
              <a:t>ALOHA Maximum channel utilization is 18% (</a:t>
            </a:r>
            <a:r>
              <a:rPr lang="en-US" altLang="en-US" dirty="0" err="1">
                <a:latin typeface="Times New Roman" panose="02020603050405020304" pitchFamily="18" charset="0"/>
                <a:cs typeface="Times New Roman" panose="02020603050405020304" pitchFamily="18" charset="0"/>
              </a:rPr>
              <a:t>i.e</a:t>
            </a:r>
            <a:r>
              <a:rPr lang="en-US" altLang="en-US" dirty="0">
                <a:latin typeface="Times New Roman" panose="02020603050405020304" pitchFamily="18" charset="0"/>
                <a:cs typeface="Times New Roman" panose="02020603050405020304" pitchFamily="18" charset="0"/>
              </a:rPr>
              <a:t>, if the system produces F frames/s, then 0.18 * F frames will arrive successfully on average without the need of retransmission).</a:t>
            </a:r>
          </a:p>
          <a:p>
            <a:pPr>
              <a:lnSpc>
                <a:spcPct val="80000"/>
              </a:lnSpc>
            </a:pPr>
            <a:endParaRPr lang="en-US" alt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5543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133600" y="0"/>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3200">
                <a:solidFill>
                  <a:schemeClr val="tx2"/>
                </a:solidFill>
                <a:latin typeface="Times New Roman" panose="02020603050405020304" pitchFamily="18" charset="0"/>
              </a:rPr>
              <a:t>Pure ALOHA</a:t>
            </a:r>
          </a:p>
        </p:txBody>
      </p:sp>
      <p:sp>
        <p:nvSpPr>
          <p:cNvPr id="12291" name="Rectangle 3"/>
          <p:cNvSpPr>
            <a:spLocks noChangeArrowheads="1"/>
          </p:cNvSpPr>
          <p:nvPr/>
        </p:nvSpPr>
        <p:spPr bwMode="auto">
          <a:xfrm>
            <a:off x="1524000" y="60960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eaLnBrk="1" hangingPunct="1">
              <a:spcBef>
                <a:spcPct val="20000"/>
              </a:spcBef>
              <a:buClr>
                <a:schemeClr val="folHlink"/>
              </a:buClr>
              <a:buSzPct val="60000"/>
            </a:pPr>
            <a:r>
              <a:rPr lang="en-US" altLang="en-US">
                <a:latin typeface="Times New Roman" panose="02020603050405020304" pitchFamily="18" charset="0"/>
              </a:rPr>
              <a:t>In pure ALOHA, frames are transmitted at completely arbitrary times.</a:t>
            </a:r>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609600"/>
            <a:ext cx="8077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7112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838200" y="343778"/>
            <a:ext cx="10515600" cy="132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t>Maximum Propagation Delay</a:t>
            </a:r>
          </a:p>
        </p:txBody>
      </p:sp>
      <p:sp>
        <p:nvSpPr>
          <p:cNvPr id="9219" name="AutoShape 3"/>
          <p:cNvSpPr>
            <a:spLocks noGrp="1" noChangeAspect="1" noChangeArrowheads="1"/>
          </p:cNvSpPr>
          <p:nvPr>
            <p:ph idx="1"/>
          </p:nvPr>
        </p:nvSpPr>
        <p:spPr bwMode="auto">
          <a:xfrm>
            <a:off x="838200" y="1371600"/>
            <a:ext cx="10515600" cy="4805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000" b="1" dirty="0">
                <a:latin typeface="Times New Roman" panose="02020603050405020304" pitchFamily="18" charset="0"/>
                <a:cs typeface="Times New Roman" panose="02020603050405020304" pitchFamily="18" charset="0"/>
              </a:rPr>
              <a:t>Maximum propagation delay</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t</a:t>
            </a:r>
            <a:r>
              <a:rPr lang="en-US" altLang="en-US" sz="2000" baseline="-25000" dirty="0" err="1">
                <a:latin typeface="Times New Roman" panose="02020603050405020304" pitchFamily="18" charset="0"/>
                <a:cs typeface="Times New Roman" panose="02020603050405020304" pitchFamily="18" charset="0"/>
              </a:rPr>
              <a:t>prop</a:t>
            </a:r>
            <a:r>
              <a:rPr lang="en-US" altLang="en-US" sz="2000" dirty="0">
                <a:latin typeface="Times New Roman" panose="02020603050405020304" pitchFamily="18" charset="0"/>
                <a:cs typeface="Times New Roman" panose="02020603050405020304" pitchFamily="18" charset="0"/>
              </a:rPr>
              <a:t>): time it takes for a bit of  a frame to travel between the two most widely separated stations.</a:t>
            </a:r>
          </a:p>
        </p:txBody>
      </p:sp>
      <p:sp>
        <p:nvSpPr>
          <p:cNvPr id="9220" name="Text Box 6"/>
          <p:cNvSpPr txBox="1">
            <a:spLocks noChangeArrowheads="1"/>
          </p:cNvSpPr>
          <p:nvPr/>
        </p:nvSpPr>
        <p:spPr bwMode="auto">
          <a:xfrm>
            <a:off x="4495800" y="3962401"/>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endParaRPr lang="en-US" altLang="en-US"/>
          </a:p>
        </p:txBody>
      </p:sp>
      <p:pic>
        <p:nvPicPr>
          <p:cNvPr id="92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545" y="2537535"/>
            <a:ext cx="54324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Line 8"/>
          <p:cNvSpPr>
            <a:spLocks noChangeShapeType="1"/>
          </p:cNvSpPr>
          <p:nvPr/>
        </p:nvSpPr>
        <p:spPr bwMode="auto">
          <a:xfrm flipH="1">
            <a:off x="8001000" y="27432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223" name="Text Box 9"/>
          <p:cNvSpPr txBox="1">
            <a:spLocks noChangeArrowheads="1"/>
          </p:cNvSpPr>
          <p:nvPr/>
        </p:nvSpPr>
        <p:spPr bwMode="auto">
          <a:xfrm>
            <a:off x="8305800" y="243840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800">
                <a:latin typeface="Times New Roman" panose="02020603050405020304" pitchFamily="18" charset="0"/>
              </a:rPr>
              <a:t>The farthest station</a:t>
            </a:r>
          </a:p>
        </p:txBody>
      </p:sp>
      <p:pic>
        <p:nvPicPr>
          <p:cNvPr id="92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286001"/>
            <a:ext cx="29718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11"/>
          <p:cNvSpPr txBox="1">
            <a:spLocks noChangeArrowheads="1"/>
          </p:cNvSpPr>
          <p:nvPr/>
        </p:nvSpPr>
        <p:spPr bwMode="auto">
          <a:xfrm>
            <a:off x="8229600" y="3962401"/>
            <a:ext cx="10668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300" b="1">
                <a:latin typeface="Times New Roman" panose="02020603050405020304" pitchFamily="18" charset="0"/>
              </a:rPr>
              <a:t>Station B receives the first bit of the frame at time t= t</a:t>
            </a:r>
            <a:r>
              <a:rPr lang="en-US" altLang="en-US" sz="1300" b="1" baseline="-25000">
                <a:latin typeface="Times New Roman" panose="02020603050405020304" pitchFamily="18" charset="0"/>
              </a:rPr>
              <a:t>prop</a:t>
            </a:r>
          </a:p>
        </p:txBody>
      </p:sp>
      <p:sp>
        <p:nvSpPr>
          <p:cNvPr id="9226" name="Rectangle 13"/>
          <p:cNvSpPr>
            <a:spLocks noChangeArrowheads="1"/>
          </p:cNvSpPr>
          <p:nvPr/>
        </p:nvSpPr>
        <p:spPr bwMode="auto">
          <a:xfrm>
            <a:off x="2362200" y="2133600"/>
            <a:ext cx="6096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3840209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rPr>
              <a:t>Procedure for ALOHA protocol</a:t>
            </a:r>
            <a:endParaRPr lang="en-IN" dirty="0"/>
          </a:p>
        </p:txBody>
      </p:sp>
      <p:pic>
        <p:nvPicPr>
          <p:cNvPr id="4" name="Picture 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2695" y="1825625"/>
            <a:ext cx="6579518"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286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ltLang="tr-TR"/>
              <a:t>IEEE 802 Protocol Layers vs. OSI Model</a:t>
            </a:r>
          </a:p>
        </p:txBody>
      </p:sp>
      <p:pic>
        <p:nvPicPr>
          <p:cNvPr id="6147" name="Picture 4" descr="LAN-OSI"/>
          <p:cNvPicPr>
            <a:picLocks noChangeAspect="1" noChangeArrowheads="1"/>
          </p:cNvPicPr>
          <p:nvPr/>
        </p:nvPicPr>
        <p:blipFill>
          <a:blip r:embed="rId2">
            <a:extLst>
              <a:ext uri="{28A0092B-C50C-407E-A947-70E740481C1C}">
                <a14:useLocalDpi xmlns:a14="http://schemas.microsoft.com/office/drawing/2010/main" val="0"/>
              </a:ext>
            </a:extLst>
          </a:blip>
          <a:srcRect b="13637"/>
          <a:stretch>
            <a:fillRect/>
          </a:stretch>
        </p:blipFill>
        <p:spPr bwMode="auto">
          <a:xfrm>
            <a:off x="3352800" y="1493838"/>
            <a:ext cx="5562600"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1295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rPr>
              <a:t>Critical  time for pure ALOHA protocol</a:t>
            </a:r>
            <a:endParaRPr lang="en-IN" dirty="0"/>
          </a:p>
        </p:txBody>
      </p:sp>
      <p:pic>
        <p:nvPicPr>
          <p:cNvPr id="4" name="Picture 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06977" y="1825625"/>
            <a:ext cx="677804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782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altLang="en-US" dirty="0">
                <a:latin typeface="Times New Roman" panose="02020603050405020304" pitchFamily="18" charset="0"/>
              </a:rPr>
              <a:t>If the frame transmission time is T sec, then the vulnerable time is   = 2 T sec. </a:t>
            </a:r>
          </a:p>
          <a:p>
            <a:pPr algn="just"/>
            <a:r>
              <a:rPr lang="en-US" altLang="en-US" dirty="0">
                <a:latin typeface="Times New Roman" panose="02020603050405020304" pitchFamily="18" charset="0"/>
              </a:rPr>
              <a:t>This means no station should send during the T-sec before this station starts transmission and no station should start sending during the T-sec period that the current station is sending.</a:t>
            </a:r>
          </a:p>
          <a:p>
            <a:endParaRPr lang="en-IN" dirty="0"/>
          </a:p>
        </p:txBody>
      </p:sp>
    </p:spTree>
    <p:extLst>
      <p:ext uri="{BB962C8B-B14F-4D97-AF65-F5344CB8AC3E}">
        <p14:creationId xmlns:p14="http://schemas.microsoft.com/office/powerpoint/2010/main" val="2579298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dirty="0">
                <a:latin typeface="Times New Roman" panose="02020603050405020304" pitchFamily="18" charset="0"/>
                <a:cs typeface="Times New Roman" panose="02020603050405020304" pitchFamily="18" charset="0"/>
              </a:rPr>
              <a:t>The throughput ( S) for pure ALOHA is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p>
          <a:p>
            <a:pPr marL="0" indent="0">
              <a:buNone/>
            </a:pPr>
            <a:r>
              <a:rPr lang="en-US" altLang="en-US" dirty="0">
                <a:solidFill>
                  <a:schemeClr val="hlink"/>
                </a:solidFill>
                <a:latin typeface="Times New Roman" panose="02020603050405020304" pitchFamily="18" charset="0"/>
                <a:cs typeface="Times New Roman" panose="02020603050405020304" pitchFamily="18" charset="0"/>
              </a:rPr>
              <a:t>	S = G × e </a:t>
            </a:r>
            <a:r>
              <a:rPr lang="en-US" altLang="en-US" baseline="30000" dirty="0">
                <a:solidFill>
                  <a:schemeClr val="hlink"/>
                </a:solidFill>
                <a:latin typeface="Times New Roman" panose="02020603050405020304" pitchFamily="18" charset="0"/>
                <a:cs typeface="Times New Roman" panose="02020603050405020304" pitchFamily="18" charset="0"/>
              </a:rPr>
              <a:t>−2G  </a:t>
            </a:r>
            <a:r>
              <a:rPr lang="en-US" altLang="en-US" dirty="0">
                <a:latin typeface="Times New Roman" panose="02020603050405020304" pitchFamily="18" charset="0"/>
                <a:cs typeface="Times New Roman" panose="02020603050405020304" pitchFamily="18" charset="0"/>
              </a:rPr>
              <a:t>.</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maximum throughput</a:t>
            </a:r>
          </a:p>
          <a:p>
            <a:pPr marL="0" indent="0">
              <a:buNone/>
            </a:pPr>
            <a:r>
              <a:rPr lang="en-US" altLang="en-US" dirty="0">
                <a:solidFill>
                  <a:schemeClr val="hlink"/>
                </a:solidFill>
                <a:latin typeface="Times New Roman" panose="02020603050405020304" pitchFamily="18" charset="0"/>
                <a:cs typeface="Times New Roman" panose="02020603050405020304" pitchFamily="18" charset="0"/>
              </a:rPr>
              <a:t>	</a:t>
            </a:r>
            <a:r>
              <a:rPr lang="en-US" altLang="en-US" dirty="0" err="1">
                <a:solidFill>
                  <a:schemeClr val="hlink"/>
                </a:solidFill>
                <a:latin typeface="Times New Roman" panose="02020603050405020304" pitchFamily="18" charset="0"/>
                <a:cs typeface="Times New Roman" panose="02020603050405020304" pitchFamily="18" charset="0"/>
              </a:rPr>
              <a:t>S</a:t>
            </a:r>
            <a:r>
              <a:rPr lang="en-US" altLang="en-US" baseline="-18000" dirty="0" err="1">
                <a:solidFill>
                  <a:schemeClr val="hlink"/>
                </a:solidFill>
                <a:latin typeface="Times New Roman" panose="02020603050405020304" pitchFamily="18" charset="0"/>
                <a:cs typeface="Times New Roman" panose="02020603050405020304" pitchFamily="18" charset="0"/>
              </a:rPr>
              <a:t>max</a:t>
            </a:r>
            <a:r>
              <a:rPr lang="en-US" altLang="en-US" dirty="0">
                <a:solidFill>
                  <a:schemeClr val="hlink"/>
                </a:solidFill>
                <a:latin typeface="Times New Roman" panose="02020603050405020304" pitchFamily="18" charset="0"/>
                <a:cs typeface="Times New Roman" panose="02020603050405020304" pitchFamily="18" charset="0"/>
              </a:rPr>
              <a:t> = 0.184 </a:t>
            </a:r>
            <a:r>
              <a:rPr lang="en-US" altLang="en-US" dirty="0">
                <a:latin typeface="Times New Roman" panose="02020603050405020304" pitchFamily="18" charset="0"/>
                <a:cs typeface="Times New Roman" panose="02020603050405020304" pitchFamily="18" charset="0"/>
              </a:rPr>
              <a:t>when G= (1/2).</a:t>
            </a:r>
          </a:p>
          <a:p>
            <a:pPr marL="0" indent="0">
              <a:buNone/>
            </a:pPr>
            <a:r>
              <a:rPr lang="en-US" altLang="en-US" dirty="0">
                <a:latin typeface="Times New Roman" panose="02020603050405020304" pitchFamily="18" charset="0"/>
              </a:rPr>
              <a:t> where G is the average number of frames generated by the system (all stations) during one frame transmission time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088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4000"/>
              <a:t>Random Access – Slotted ALOHA</a:t>
            </a:r>
          </a:p>
        </p:txBody>
      </p:sp>
      <p:sp>
        <p:nvSpPr>
          <p:cNvPr id="14339"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400" dirty="0">
                <a:latin typeface="Times New Roman" panose="02020603050405020304" pitchFamily="18" charset="0"/>
                <a:cs typeface="Times New Roman" panose="02020603050405020304" pitchFamily="18" charset="0"/>
              </a:rPr>
              <a:t>Time is divided into slots equal to a frame transmission time (</a:t>
            </a:r>
            <a:r>
              <a:rPr lang="en-US" altLang="en-US" sz="2400" dirty="0" err="1">
                <a:latin typeface="Times New Roman" panose="02020603050405020304" pitchFamily="18" charset="0"/>
                <a:cs typeface="Times New Roman" panose="02020603050405020304" pitchFamily="18" charset="0"/>
              </a:rPr>
              <a:t>T</a:t>
            </a:r>
            <a:r>
              <a:rPr lang="en-US" altLang="en-US" sz="2400" baseline="-25000" dirty="0" err="1">
                <a:latin typeface="Times New Roman" panose="02020603050405020304" pitchFamily="18" charset="0"/>
                <a:cs typeface="Times New Roman" panose="02020603050405020304" pitchFamily="18" charset="0"/>
              </a:rPr>
              <a:t>fr</a:t>
            </a:r>
            <a:r>
              <a:rPr lang="en-US" altLang="en-US" sz="2400" dirty="0">
                <a:latin typeface="Times New Roman" panose="02020603050405020304" pitchFamily="18" charset="0"/>
                <a:cs typeface="Times New Roman" panose="02020603050405020304" pitchFamily="18" charset="0"/>
              </a:rPr>
              <a:t>)</a:t>
            </a:r>
          </a:p>
          <a:p>
            <a:pPr eaLnBrk="1" hangingPunct="1"/>
            <a:r>
              <a:rPr lang="en-US" altLang="en-US" sz="2400" dirty="0">
                <a:latin typeface="Times New Roman" panose="02020603050405020304" pitchFamily="18" charset="0"/>
                <a:cs typeface="Times New Roman" panose="02020603050405020304" pitchFamily="18" charset="0"/>
              </a:rPr>
              <a:t>A station can transmit at the beginning of a slot only</a:t>
            </a:r>
          </a:p>
          <a:p>
            <a:pPr eaLnBrk="1" hangingPunct="1"/>
            <a:r>
              <a:rPr lang="en-US" altLang="en-US" sz="2400" dirty="0">
                <a:latin typeface="Times New Roman" panose="02020603050405020304" pitchFamily="18" charset="0"/>
                <a:cs typeface="Times New Roman" panose="02020603050405020304" pitchFamily="18" charset="0"/>
              </a:rPr>
              <a:t>If a station misses the beginning of a slot, it has to wait until the beginning of the next time slot.</a:t>
            </a:r>
          </a:p>
          <a:p>
            <a:pPr eaLnBrk="1" hangingPunct="1"/>
            <a:r>
              <a:rPr lang="en-US" altLang="en-US" sz="2400" dirty="0">
                <a:latin typeface="Times New Roman" panose="02020603050405020304" pitchFamily="18" charset="0"/>
                <a:cs typeface="Times New Roman" panose="02020603050405020304" pitchFamily="18" charset="0"/>
              </a:rPr>
              <a:t>A central clock or station informs all stations about the start of a each slot</a:t>
            </a:r>
          </a:p>
          <a:p>
            <a:pPr eaLnBrk="1" hangingPunct="1"/>
            <a:r>
              <a:rPr lang="en-US" altLang="en-US" sz="2400" dirty="0">
                <a:latin typeface="Times New Roman" panose="02020603050405020304" pitchFamily="18" charset="0"/>
                <a:cs typeface="Times New Roman" panose="02020603050405020304" pitchFamily="18" charset="0"/>
              </a:rPr>
              <a:t>Maximum channel utilization is 37%</a:t>
            </a:r>
          </a:p>
          <a:p>
            <a:pPr eaLnBrk="1" hangingPunct="1">
              <a:buFont typeface="Wingdings" panose="05000000000000000000" pitchFamily="2" charset="2"/>
              <a:buNone/>
            </a:pPr>
            <a:endParaRPr lang="en-US" altLang="en-US" sz="2400" b="1" dirty="0">
              <a:latin typeface="Times New Roman" panose="02020603050405020304" pitchFamily="18" charset="0"/>
              <a:cs typeface="Times New Roman" panose="02020603050405020304" pitchFamily="18" charset="0"/>
            </a:endParaRPr>
          </a:p>
          <a:p>
            <a:pPr lvl="1" eaLnBrk="1" hangingPunct="1"/>
            <a:endParaRPr lang="en-US" altLang="en-US" sz="2000"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None/>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65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430338"/>
            <a:ext cx="7632700"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505838"/>
            <a:ext cx="10515600" cy="1184850"/>
          </a:xfrm>
        </p:spPr>
        <p:txBody>
          <a:bodyPr>
            <a:normAutofit/>
          </a:bodyPr>
          <a:lstStyle/>
          <a:p>
            <a:r>
              <a:rPr lang="en-US" altLang="en-US" dirty="0">
                <a:latin typeface="Times New Roman" panose="02020603050405020304" pitchFamily="18" charset="0"/>
              </a:rPr>
              <a:t>In danger time for slotted ALOHA protocol</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705711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ChangeArrowheads="1"/>
          </p:cNvSpPr>
          <p:nvPr/>
        </p:nvSpPr>
        <p:spPr bwMode="auto">
          <a:xfrm>
            <a:off x="2209800" y="228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sz="4000" dirty="0">
              <a:solidFill>
                <a:schemeClr val="tx2"/>
              </a:solidFill>
            </a:endParaRPr>
          </a:p>
        </p:txBody>
      </p:sp>
      <p:sp>
        <p:nvSpPr>
          <p:cNvPr id="16387" name="Rectangle 9"/>
          <p:cNvSpPr>
            <a:spLocks noChangeArrowheads="1"/>
          </p:cNvSpPr>
          <p:nvPr/>
        </p:nvSpPr>
        <p:spPr bwMode="auto">
          <a:xfrm>
            <a:off x="8305800" y="4114800"/>
            <a:ext cx="9906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grpSp>
        <p:nvGrpSpPr>
          <p:cNvPr id="16388" name="Group 10"/>
          <p:cNvGrpSpPr>
            <a:grpSpLocks/>
          </p:cNvGrpSpPr>
          <p:nvPr/>
        </p:nvGrpSpPr>
        <p:grpSpPr bwMode="auto">
          <a:xfrm>
            <a:off x="1284051" y="1690688"/>
            <a:ext cx="8469549" cy="4786312"/>
            <a:chOff x="288" y="576"/>
            <a:chExt cx="4896" cy="3504"/>
          </a:xfrm>
        </p:grpSpPr>
        <p:grpSp>
          <p:nvGrpSpPr>
            <p:cNvPr id="16389" name="Group 11"/>
            <p:cNvGrpSpPr>
              <a:grpSpLocks/>
            </p:cNvGrpSpPr>
            <p:nvPr/>
          </p:nvGrpSpPr>
          <p:grpSpPr bwMode="auto">
            <a:xfrm>
              <a:off x="288" y="576"/>
              <a:ext cx="4896" cy="3504"/>
              <a:chOff x="288" y="576"/>
              <a:chExt cx="4896" cy="3504"/>
            </a:xfrm>
          </p:grpSpPr>
          <p:pic>
            <p:nvPicPr>
              <p:cNvPr id="1639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576"/>
                <a:ext cx="4896"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Rectangle 13"/>
              <p:cNvSpPr>
                <a:spLocks noChangeArrowheads="1"/>
              </p:cNvSpPr>
              <p:nvPr/>
            </p:nvSpPr>
            <p:spPr bwMode="auto">
              <a:xfrm>
                <a:off x="4071" y="2745"/>
                <a:ext cx="384" cy="240"/>
              </a:xfrm>
              <a:prstGeom prst="rect">
                <a:avLst/>
              </a:prstGeom>
              <a:solidFill>
                <a:srgbClr val="00C261"/>
              </a:solidFill>
              <a:ln w="9525">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grpSp>
        <p:sp>
          <p:nvSpPr>
            <p:cNvPr id="16390" name="Rectangle 14"/>
            <p:cNvSpPr>
              <a:spLocks noChangeArrowheads="1"/>
            </p:cNvSpPr>
            <p:nvPr/>
          </p:nvSpPr>
          <p:spPr bwMode="auto">
            <a:xfrm>
              <a:off x="4416" y="2592"/>
              <a:ext cx="432" cy="4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grpSp>
      <p:sp>
        <p:nvSpPr>
          <p:cNvPr id="4" name="Title 3"/>
          <p:cNvSpPr>
            <a:spLocks noGrp="1"/>
          </p:cNvSpPr>
          <p:nvPr>
            <p:ph type="title"/>
          </p:nvPr>
        </p:nvSpPr>
        <p:spPr>
          <a:xfrm>
            <a:off x="838200" y="651753"/>
            <a:ext cx="10515600" cy="1038935"/>
          </a:xfrm>
        </p:spPr>
        <p:txBody>
          <a:bodyPr>
            <a:normAutofit/>
          </a:bodyPr>
          <a:lstStyle/>
          <a:p>
            <a:r>
              <a:rPr lang="en-US" altLang="en-US" dirty="0">
                <a:solidFill>
                  <a:schemeClr val="tx2"/>
                </a:solidFill>
              </a:rPr>
              <a:t>Random Access – Slotted ALOHA</a:t>
            </a:r>
            <a:endParaRPr lang="en-IN" dirty="0"/>
          </a:p>
        </p:txBody>
      </p:sp>
    </p:spTree>
    <p:extLst>
      <p:ext uri="{BB962C8B-B14F-4D97-AF65-F5344CB8AC3E}">
        <p14:creationId xmlns:p14="http://schemas.microsoft.com/office/powerpoint/2010/main" val="2662933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dirty="0">
                <a:latin typeface="Times New Roman" panose="02020603050405020304" pitchFamily="18" charset="0"/>
                <a:cs typeface="Times New Roman" panose="02020603050405020304" pitchFamily="18" charset="0"/>
              </a:rPr>
              <a:t>The throughput for slotted ALOHA is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a:solidFill>
                  <a:schemeClr val="hlink"/>
                </a:solidFill>
                <a:latin typeface="Times New Roman" panose="02020603050405020304" pitchFamily="18" charset="0"/>
                <a:cs typeface="Times New Roman" panose="02020603050405020304" pitchFamily="18" charset="0"/>
              </a:rPr>
              <a:t>S = G × e</a:t>
            </a:r>
            <a:r>
              <a:rPr lang="en-US" altLang="en-US" baseline="30000" dirty="0">
                <a:solidFill>
                  <a:schemeClr val="hlink"/>
                </a:solidFill>
                <a:latin typeface="Times New Roman" panose="02020603050405020304" pitchFamily="18" charset="0"/>
                <a:cs typeface="Times New Roman" panose="02020603050405020304" pitchFamily="18" charset="0"/>
              </a:rPr>
              <a:t>−G</a:t>
            </a:r>
            <a:r>
              <a:rPr lang="en-US" altLang="en-US" dirty="0">
                <a:latin typeface="Times New Roman" panose="02020603050405020304" pitchFamily="18" charset="0"/>
                <a:cs typeface="Times New Roman" panose="02020603050405020304" pitchFamily="18" charset="0"/>
              </a:rPr>
              <a:t> .</a:t>
            </a:r>
          </a:p>
          <a:p>
            <a:pPr marL="0" indent="0">
              <a:buNone/>
            </a:pP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maximum throughput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err="1">
                <a:solidFill>
                  <a:schemeClr val="hlink"/>
                </a:solidFill>
                <a:latin typeface="Times New Roman" panose="02020603050405020304" pitchFamily="18" charset="0"/>
                <a:cs typeface="Times New Roman" panose="02020603050405020304" pitchFamily="18" charset="0"/>
              </a:rPr>
              <a:t>S</a:t>
            </a:r>
            <a:r>
              <a:rPr lang="en-US" altLang="en-US" baseline="-18000" dirty="0" err="1">
                <a:solidFill>
                  <a:schemeClr val="hlink"/>
                </a:solidFill>
                <a:latin typeface="Times New Roman" panose="02020603050405020304" pitchFamily="18" charset="0"/>
                <a:cs typeface="Times New Roman" panose="02020603050405020304" pitchFamily="18" charset="0"/>
              </a:rPr>
              <a:t>max</a:t>
            </a:r>
            <a:r>
              <a:rPr lang="en-US" altLang="en-US" dirty="0">
                <a:solidFill>
                  <a:schemeClr val="hlink"/>
                </a:solidFill>
                <a:latin typeface="Times New Roman" panose="02020603050405020304" pitchFamily="18" charset="0"/>
                <a:cs typeface="Times New Roman" panose="02020603050405020304" pitchFamily="18" charset="0"/>
              </a:rPr>
              <a:t> = 0.368</a:t>
            </a:r>
            <a:r>
              <a:rPr lang="en-US" altLang="en-US" dirty="0">
                <a:latin typeface="Times New Roman" panose="02020603050405020304" pitchFamily="18" charset="0"/>
                <a:cs typeface="Times New Roman" panose="02020603050405020304" pitchFamily="18" charset="0"/>
              </a:rPr>
              <a:t> when G = 1.</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728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2057400" y="228600"/>
            <a:ext cx="81295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4000">
                <a:solidFill>
                  <a:schemeClr val="tx2"/>
                </a:solidFill>
              </a:rPr>
              <a:t>Efficiency of Aloha</a:t>
            </a:r>
            <a:endParaRPr lang="en-US" altLang="en-US" sz="4400">
              <a:solidFill>
                <a:schemeClr val="tx2"/>
              </a:solidFill>
            </a:endParaRPr>
          </a:p>
        </p:txBody>
      </p:sp>
      <p:sp>
        <p:nvSpPr>
          <p:cNvPr id="18435" name="Rectangle 6"/>
          <p:cNvSpPr>
            <a:spLocks noChangeArrowheads="1"/>
          </p:cNvSpPr>
          <p:nvPr/>
        </p:nvSpPr>
        <p:spPr bwMode="auto">
          <a:xfrm>
            <a:off x="1995489" y="1328738"/>
            <a:ext cx="826452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20000"/>
              </a:spcBef>
              <a:buClr>
                <a:schemeClr val="folHlink"/>
              </a:buClr>
              <a:buSzPct val="60000"/>
              <a:buFont typeface="Wingdings" panose="05000000000000000000" pitchFamily="2" charset="2"/>
              <a:buNone/>
            </a:pPr>
            <a:endParaRPr lang="en-US" altLang="en-US" sz="2800" b="1" i="1"/>
          </a:p>
          <a:p>
            <a:pPr eaLnBrk="1" hangingPunct="1">
              <a:spcBef>
                <a:spcPct val="20000"/>
              </a:spcBef>
              <a:buClr>
                <a:schemeClr val="folHlink"/>
              </a:buClr>
              <a:buSzPct val="60000"/>
              <a:buFont typeface="Wingdings" panose="05000000000000000000" pitchFamily="2" charset="2"/>
              <a:buChar char="n"/>
            </a:pPr>
            <a:endParaRPr lang="en-US" altLang="en-US" sz="3200"/>
          </a:p>
        </p:txBody>
      </p:sp>
      <p:sp>
        <p:nvSpPr>
          <p:cNvPr id="18436" name="Text Box 7"/>
          <p:cNvSpPr txBox="1">
            <a:spLocks noChangeArrowheads="1"/>
          </p:cNvSpPr>
          <p:nvPr/>
        </p:nvSpPr>
        <p:spPr bwMode="auto">
          <a:xfrm rot="-5391161">
            <a:off x="1192213" y="3151188"/>
            <a:ext cx="3286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600">
                <a:latin typeface="Comic Sans MS" panose="030F0702030302020204" pitchFamily="66" charset="0"/>
              </a:rPr>
              <a:t>S = throughput =(success rate)</a:t>
            </a:r>
            <a:endParaRPr lang="en-US" altLang="en-US" sz="1800">
              <a:latin typeface="Comic Sans MS" panose="030F0702030302020204" pitchFamily="66" charset="0"/>
            </a:endParaRPr>
          </a:p>
        </p:txBody>
      </p:sp>
      <p:grpSp>
        <p:nvGrpSpPr>
          <p:cNvPr id="18437" name="Group 8"/>
          <p:cNvGrpSpPr>
            <a:grpSpLocks/>
          </p:cNvGrpSpPr>
          <p:nvPr/>
        </p:nvGrpSpPr>
        <p:grpSpPr bwMode="auto">
          <a:xfrm>
            <a:off x="2997201" y="2219325"/>
            <a:ext cx="6208713" cy="3322638"/>
            <a:chOff x="1359" y="2330"/>
            <a:chExt cx="3911" cy="2093"/>
          </a:xfrm>
        </p:grpSpPr>
        <p:sp>
          <p:nvSpPr>
            <p:cNvPr id="18438" name="Line 9"/>
            <p:cNvSpPr>
              <a:spLocks noChangeShapeType="1"/>
            </p:cNvSpPr>
            <p:nvPr/>
          </p:nvSpPr>
          <p:spPr bwMode="auto">
            <a:xfrm>
              <a:off x="1648" y="3758"/>
              <a:ext cx="269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39" name="Line 10"/>
            <p:cNvSpPr>
              <a:spLocks noChangeShapeType="1"/>
            </p:cNvSpPr>
            <p:nvPr/>
          </p:nvSpPr>
          <p:spPr bwMode="auto">
            <a:xfrm flipH="1" flipV="1">
              <a:off x="1645" y="2330"/>
              <a:ext cx="0" cy="14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0" name="Line 11"/>
            <p:cNvSpPr>
              <a:spLocks noChangeShapeType="1"/>
            </p:cNvSpPr>
            <p:nvPr/>
          </p:nvSpPr>
          <p:spPr bwMode="auto">
            <a:xfrm>
              <a:off x="2083" y="3719"/>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1" name="Line 12"/>
            <p:cNvSpPr>
              <a:spLocks noChangeShapeType="1"/>
            </p:cNvSpPr>
            <p:nvPr/>
          </p:nvSpPr>
          <p:spPr bwMode="auto">
            <a:xfrm>
              <a:off x="2538" y="3717"/>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2" name="Line 13"/>
            <p:cNvSpPr>
              <a:spLocks noChangeShapeType="1"/>
            </p:cNvSpPr>
            <p:nvPr/>
          </p:nvSpPr>
          <p:spPr bwMode="auto">
            <a:xfrm>
              <a:off x="2981" y="3712"/>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3" name="Line 14"/>
            <p:cNvSpPr>
              <a:spLocks noChangeShapeType="1"/>
            </p:cNvSpPr>
            <p:nvPr/>
          </p:nvSpPr>
          <p:spPr bwMode="auto">
            <a:xfrm>
              <a:off x="3419" y="3715"/>
              <a:ext cx="0" cy="8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4" name="Line 15"/>
            <p:cNvSpPr>
              <a:spLocks noChangeShapeType="1"/>
            </p:cNvSpPr>
            <p:nvPr/>
          </p:nvSpPr>
          <p:spPr bwMode="auto">
            <a:xfrm>
              <a:off x="4306" y="3713"/>
              <a:ext cx="0" cy="8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5" name="Line 16"/>
            <p:cNvSpPr>
              <a:spLocks noChangeShapeType="1"/>
            </p:cNvSpPr>
            <p:nvPr/>
          </p:nvSpPr>
          <p:spPr bwMode="auto">
            <a:xfrm>
              <a:off x="1602" y="2548"/>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6" name="Line 17"/>
            <p:cNvSpPr>
              <a:spLocks noChangeShapeType="1"/>
            </p:cNvSpPr>
            <p:nvPr/>
          </p:nvSpPr>
          <p:spPr bwMode="auto">
            <a:xfrm>
              <a:off x="1598" y="2861"/>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7" name="Line 18"/>
            <p:cNvSpPr>
              <a:spLocks noChangeShapeType="1"/>
            </p:cNvSpPr>
            <p:nvPr/>
          </p:nvSpPr>
          <p:spPr bwMode="auto">
            <a:xfrm>
              <a:off x="1603" y="3168"/>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8" name="Line 19"/>
            <p:cNvSpPr>
              <a:spLocks noChangeShapeType="1"/>
            </p:cNvSpPr>
            <p:nvPr/>
          </p:nvSpPr>
          <p:spPr bwMode="auto">
            <a:xfrm>
              <a:off x="1605" y="3453"/>
              <a:ext cx="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49" name="Freeform 20"/>
            <p:cNvSpPr>
              <a:spLocks/>
            </p:cNvSpPr>
            <p:nvPr/>
          </p:nvSpPr>
          <p:spPr bwMode="auto">
            <a:xfrm>
              <a:off x="1641" y="3198"/>
              <a:ext cx="2693" cy="554"/>
            </a:xfrm>
            <a:custGeom>
              <a:avLst/>
              <a:gdLst>
                <a:gd name="T0" fmla="*/ 0 w 2693"/>
                <a:gd name="T1" fmla="*/ 554 h 554"/>
                <a:gd name="T2" fmla="*/ 145 w 2693"/>
                <a:gd name="T3" fmla="*/ 238 h 554"/>
                <a:gd name="T4" fmla="*/ 297 w 2693"/>
                <a:gd name="T5" fmla="*/ 60 h 554"/>
                <a:gd name="T6" fmla="*/ 404 w 2693"/>
                <a:gd name="T7" fmla="*/ 11 h 554"/>
                <a:gd name="T8" fmla="*/ 508 w 2693"/>
                <a:gd name="T9" fmla="*/ 7 h 554"/>
                <a:gd name="T10" fmla="*/ 673 w 2693"/>
                <a:gd name="T11" fmla="*/ 53 h 554"/>
                <a:gd name="T12" fmla="*/ 904 w 2693"/>
                <a:gd name="T13" fmla="*/ 152 h 554"/>
                <a:gd name="T14" fmla="*/ 1174 w 2693"/>
                <a:gd name="T15" fmla="*/ 271 h 554"/>
                <a:gd name="T16" fmla="*/ 1438 w 2693"/>
                <a:gd name="T17" fmla="*/ 389 h 554"/>
                <a:gd name="T18" fmla="*/ 1708 w 2693"/>
                <a:gd name="T19" fmla="*/ 475 h 554"/>
                <a:gd name="T20" fmla="*/ 1972 w 2693"/>
                <a:gd name="T21" fmla="*/ 521 h 554"/>
                <a:gd name="T22" fmla="*/ 2275 w 2693"/>
                <a:gd name="T23" fmla="*/ 528 h 554"/>
                <a:gd name="T24" fmla="*/ 2532 w 2693"/>
                <a:gd name="T25" fmla="*/ 528 h 554"/>
                <a:gd name="T26" fmla="*/ 2693 w 2693"/>
                <a:gd name="T27" fmla="*/ 527 h 5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93"/>
                <a:gd name="T43" fmla="*/ 0 h 554"/>
                <a:gd name="T44" fmla="*/ 2693 w 2693"/>
                <a:gd name="T45" fmla="*/ 554 h 5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93" h="554">
                  <a:moveTo>
                    <a:pt x="0" y="554"/>
                  </a:moveTo>
                  <a:cubicBezTo>
                    <a:pt x="48" y="437"/>
                    <a:pt x="96" y="320"/>
                    <a:pt x="145" y="238"/>
                  </a:cubicBezTo>
                  <a:cubicBezTo>
                    <a:pt x="194" y="156"/>
                    <a:pt x="254" y="98"/>
                    <a:pt x="297" y="60"/>
                  </a:cubicBezTo>
                  <a:cubicBezTo>
                    <a:pt x="340" y="22"/>
                    <a:pt x="369" y="20"/>
                    <a:pt x="404" y="11"/>
                  </a:cubicBezTo>
                  <a:cubicBezTo>
                    <a:pt x="439" y="2"/>
                    <a:pt x="463" y="0"/>
                    <a:pt x="508" y="7"/>
                  </a:cubicBezTo>
                  <a:cubicBezTo>
                    <a:pt x="553" y="14"/>
                    <a:pt x="607" y="29"/>
                    <a:pt x="673" y="53"/>
                  </a:cubicBezTo>
                  <a:cubicBezTo>
                    <a:pt x="739" y="77"/>
                    <a:pt x="821" y="116"/>
                    <a:pt x="904" y="152"/>
                  </a:cubicBezTo>
                  <a:cubicBezTo>
                    <a:pt x="987" y="188"/>
                    <a:pt x="1085" y="232"/>
                    <a:pt x="1174" y="271"/>
                  </a:cubicBezTo>
                  <a:cubicBezTo>
                    <a:pt x="1263" y="310"/>
                    <a:pt x="1349" y="355"/>
                    <a:pt x="1438" y="389"/>
                  </a:cubicBezTo>
                  <a:cubicBezTo>
                    <a:pt x="1527" y="423"/>
                    <a:pt x="1619" y="453"/>
                    <a:pt x="1708" y="475"/>
                  </a:cubicBezTo>
                  <a:cubicBezTo>
                    <a:pt x="1797" y="497"/>
                    <a:pt x="1878" y="512"/>
                    <a:pt x="1972" y="521"/>
                  </a:cubicBezTo>
                  <a:cubicBezTo>
                    <a:pt x="2066" y="530"/>
                    <a:pt x="2182" y="527"/>
                    <a:pt x="2275" y="528"/>
                  </a:cubicBezTo>
                  <a:cubicBezTo>
                    <a:pt x="2368" y="529"/>
                    <a:pt x="2462" y="528"/>
                    <a:pt x="2532" y="528"/>
                  </a:cubicBezTo>
                  <a:cubicBezTo>
                    <a:pt x="2602" y="528"/>
                    <a:pt x="2660" y="527"/>
                    <a:pt x="2693" y="527"/>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8450" name="Freeform 21"/>
            <p:cNvSpPr>
              <a:spLocks/>
            </p:cNvSpPr>
            <p:nvPr/>
          </p:nvSpPr>
          <p:spPr bwMode="auto">
            <a:xfrm>
              <a:off x="1648" y="2655"/>
              <a:ext cx="2696" cy="1104"/>
            </a:xfrm>
            <a:custGeom>
              <a:avLst/>
              <a:gdLst>
                <a:gd name="T0" fmla="*/ 0 w 2696"/>
                <a:gd name="T1" fmla="*/ 1104 h 1104"/>
                <a:gd name="T2" fmla="*/ 125 w 2696"/>
                <a:gd name="T3" fmla="*/ 702 h 1104"/>
                <a:gd name="T4" fmla="*/ 268 w 2696"/>
                <a:gd name="T5" fmla="*/ 419 h 1104"/>
                <a:gd name="T6" fmla="*/ 406 w 2696"/>
                <a:gd name="T7" fmla="*/ 239 h 1104"/>
                <a:gd name="T8" fmla="*/ 547 w 2696"/>
                <a:gd name="T9" fmla="*/ 110 h 1104"/>
                <a:gd name="T10" fmla="*/ 719 w 2696"/>
                <a:gd name="T11" fmla="*/ 22 h 1104"/>
                <a:gd name="T12" fmla="*/ 877 w 2696"/>
                <a:gd name="T13" fmla="*/ 2 h 1104"/>
                <a:gd name="T14" fmla="*/ 1027 w 2696"/>
                <a:gd name="T15" fmla="*/ 11 h 1104"/>
                <a:gd name="T16" fmla="*/ 1183 w 2696"/>
                <a:gd name="T17" fmla="*/ 59 h 1104"/>
                <a:gd name="T18" fmla="*/ 1351 w 2696"/>
                <a:gd name="T19" fmla="*/ 115 h 1104"/>
                <a:gd name="T20" fmla="*/ 1589 w 2696"/>
                <a:gd name="T21" fmla="*/ 227 h 1104"/>
                <a:gd name="T22" fmla="*/ 1833 w 2696"/>
                <a:gd name="T23" fmla="*/ 345 h 1104"/>
                <a:gd name="T24" fmla="*/ 2064 w 2696"/>
                <a:gd name="T25" fmla="*/ 464 h 1104"/>
                <a:gd name="T26" fmla="*/ 2294 w 2696"/>
                <a:gd name="T27" fmla="*/ 570 h 1104"/>
                <a:gd name="T28" fmla="*/ 2532 w 2696"/>
                <a:gd name="T29" fmla="*/ 669 h 1104"/>
                <a:gd name="T30" fmla="*/ 2696 w 2696"/>
                <a:gd name="T31" fmla="*/ 708 h 11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696"/>
                <a:gd name="T49" fmla="*/ 0 h 1104"/>
                <a:gd name="T50" fmla="*/ 2696 w 2696"/>
                <a:gd name="T51" fmla="*/ 1104 h 11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696" h="1104">
                  <a:moveTo>
                    <a:pt x="0" y="1104"/>
                  </a:moveTo>
                  <a:cubicBezTo>
                    <a:pt x="37" y="964"/>
                    <a:pt x="80" y="816"/>
                    <a:pt x="125" y="702"/>
                  </a:cubicBezTo>
                  <a:cubicBezTo>
                    <a:pt x="170" y="588"/>
                    <a:pt x="221" y="496"/>
                    <a:pt x="268" y="419"/>
                  </a:cubicBezTo>
                  <a:cubicBezTo>
                    <a:pt x="315" y="342"/>
                    <a:pt x="360" y="290"/>
                    <a:pt x="406" y="239"/>
                  </a:cubicBezTo>
                  <a:cubicBezTo>
                    <a:pt x="452" y="188"/>
                    <a:pt x="495" y="146"/>
                    <a:pt x="547" y="110"/>
                  </a:cubicBezTo>
                  <a:cubicBezTo>
                    <a:pt x="599" y="74"/>
                    <a:pt x="664" y="40"/>
                    <a:pt x="719" y="22"/>
                  </a:cubicBezTo>
                  <a:cubicBezTo>
                    <a:pt x="774" y="4"/>
                    <a:pt x="826" y="4"/>
                    <a:pt x="877" y="2"/>
                  </a:cubicBezTo>
                  <a:cubicBezTo>
                    <a:pt x="928" y="0"/>
                    <a:pt x="976" y="2"/>
                    <a:pt x="1027" y="11"/>
                  </a:cubicBezTo>
                  <a:cubicBezTo>
                    <a:pt x="1078" y="20"/>
                    <a:pt x="1129" y="42"/>
                    <a:pt x="1183" y="59"/>
                  </a:cubicBezTo>
                  <a:cubicBezTo>
                    <a:pt x="1237" y="76"/>
                    <a:pt x="1283" y="87"/>
                    <a:pt x="1351" y="115"/>
                  </a:cubicBezTo>
                  <a:cubicBezTo>
                    <a:pt x="1419" y="143"/>
                    <a:pt x="1509" y="189"/>
                    <a:pt x="1589" y="227"/>
                  </a:cubicBezTo>
                  <a:cubicBezTo>
                    <a:pt x="1669" y="265"/>
                    <a:pt x="1754" y="306"/>
                    <a:pt x="1833" y="345"/>
                  </a:cubicBezTo>
                  <a:cubicBezTo>
                    <a:pt x="1912" y="384"/>
                    <a:pt x="1987" y="427"/>
                    <a:pt x="2064" y="464"/>
                  </a:cubicBezTo>
                  <a:cubicBezTo>
                    <a:pt x="2141" y="501"/>
                    <a:pt x="2216" y="536"/>
                    <a:pt x="2294" y="570"/>
                  </a:cubicBezTo>
                  <a:cubicBezTo>
                    <a:pt x="2372" y="604"/>
                    <a:pt x="2465" y="646"/>
                    <a:pt x="2532" y="669"/>
                  </a:cubicBezTo>
                  <a:cubicBezTo>
                    <a:pt x="2599" y="692"/>
                    <a:pt x="2647" y="700"/>
                    <a:pt x="2696" y="70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8451" name="Line 22"/>
            <p:cNvSpPr>
              <a:spLocks noChangeShapeType="1"/>
            </p:cNvSpPr>
            <p:nvPr/>
          </p:nvSpPr>
          <p:spPr bwMode="auto">
            <a:xfrm flipV="1">
              <a:off x="1648" y="3211"/>
              <a:ext cx="435" cy="7"/>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52" name="Line 23"/>
            <p:cNvSpPr>
              <a:spLocks noChangeShapeType="1"/>
            </p:cNvSpPr>
            <p:nvPr/>
          </p:nvSpPr>
          <p:spPr bwMode="auto">
            <a:xfrm>
              <a:off x="2073" y="3208"/>
              <a:ext cx="7" cy="554"/>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53" name="Line 24"/>
            <p:cNvSpPr>
              <a:spLocks noChangeShapeType="1"/>
            </p:cNvSpPr>
            <p:nvPr/>
          </p:nvSpPr>
          <p:spPr bwMode="auto">
            <a:xfrm>
              <a:off x="2531" y="2690"/>
              <a:ext cx="7" cy="1062"/>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54" name="Line 25"/>
            <p:cNvSpPr>
              <a:spLocks noChangeShapeType="1"/>
            </p:cNvSpPr>
            <p:nvPr/>
          </p:nvSpPr>
          <p:spPr bwMode="auto">
            <a:xfrm flipV="1">
              <a:off x="1664" y="2648"/>
              <a:ext cx="864" cy="18"/>
            </a:xfrm>
            <a:prstGeom prst="line">
              <a:avLst/>
            </a:prstGeom>
            <a:noFill/>
            <a:ln w="1905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55" name="Text Box 26"/>
            <p:cNvSpPr txBox="1">
              <a:spLocks noChangeArrowheads="1"/>
            </p:cNvSpPr>
            <p:nvPr/>
          </p:nvSpPr>
          <p:spPr bwMode="auto">
            <a:xfrm>
              <a:off x="2136" y="3903"/>
              <a:ext cx="3134"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600">
                  <a:latin typeface="Comic Sans MS" panose="030F0702030302020204" pitchFamily="66" charset="0"/>
                </a:rPr>
                <a:t>G = offered load rate= new frames+ retransmitted</a:t>
              </a:r>
            </a:p>
            <a:p>
              <a:r>
                <a:rPr lang="en-US" altLang="en-US" sz="1600" b="1">
                  <a:latin typeface="Comic Sans MS" panose="030F0702030302020204" pitchFamily="66" charset="0"/>
                </a:rPr>
                <a:t>= Total frames presented to the link per </a:t>
              </a:r>
            </a:p>
            <a:p>
              <a:r>
                <a:rPr lang="en-US" altLang="en-US" sz="1600" b="1">
                  <a:latin typeface="Comic Sans MS" panose="030F0702030302020204" pitchFamily="66" charset="0"/>
                </a:rPr>
                <a:t>the transmission time of a single frame</a:t>
              </a:r>
              <a:endParaRPr lang="en-US" altLang="en-US" sz="1800" b="1">
                <a:latin typeface="Comic Sans MS" panose="030F0702030302020204" pitchFamily="66" charset="0"/>
              </a:endParaRPr>
            </a:p>
          </p:txBody>
        </p:sp>
        <p:sp>
          <p:nvSpPr>
            <p:cNvPr id="18456" name="Text Box 27"/>
            <p:cNvSpPr txBox="1">
              <a:spLocks noChangeArrowheads="1"/>
            </p:cNvSpPr>
            <p:nvPr/>
          </p:nvSpPr>
          <p:spPr bwMode="auto">
            <a:xfrm>
              <a:off x="1960" y="3777"/>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0.5</a:t>
              </a:r>
              <a:endParaRPr lang="en-US" altLang="en-US" sz="1800">
                <a:latin typeface="Comic Sans MS" panose="030F0702030302020204" pitchFamily="66" charset="0"/>
              </a:endParaRPr>
            </a:p>
          </p:txBody>
        </p:sp>
        <p:sp>
          <p:nvSpPr>
            <p:cNvPr id="18457" name="Text Box 28"/>
            <p:cNvSpPr txBox="1">
              <a:spLocks noChangeArrowheads="1"/>
            </p:cNvSpPr>
            <p:nvPr/>
          </p:nvSpPr>
          <p:spPr bwMode="auto">
            <a:xfrm>
              <a:off x="2398" y="3777"/>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1.0</a:t>
              </a:r>
              <a:endParaRPr lang="en-US" altLang="en-US" sz="1800">
                <a:latin typeface="Comic Sans MS" panose="030F0702030302020204" pitchFamily="66" charset="0"/>
              </a:endParaRPr>
            </a:p>
          </p:txBody>
        </p:sp>
        <p:sp>
          <p:nvSpPr>
            <p:cNvPr id="18458" name="Text Box 29"/>
            <p:cNvSpPr txBox="1">
              <a:spLocks noChangeArrowheads="1"/>
            </p:cNvSpPr>
            <p:nvPr/>
          </p:nvSpPr>
          <p:spPr bwMode="auto">
            <a:xfrm>
              <a:off x="2845" y="3768"/>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1.5</a:t>
              </a:r>
              <a:endParaRPr lang="en-US" altLang="en-US" sz="1800">
                <a:latin typeface="Comic Sans MS" panose="030F0702030302020204" pitchFamily="66" charset="0"/>
              </a:endParaRPr>
            </a:p>
          </p:txBody>
        </p:sp>
        <p:sp>
          <p:nvSpPr>
            <p:cNvPr id="18459" name="Text Box 30"/>
            <p:cNvSpPr txBox="1">
              <a:spLocks noChangeArrowheads="1"/>
            </p:cNvSpPr>
            <p:nvPr/>
          </p:nvSpPr>
          <p:spPr bwMode="auto">
            <a:xfrm>
              <a:off x="3289" y="3774"/>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2.0</a:t>
              </a:r>
              <a:endParaRPr lang="en-US" altLang="en-US" sz="1800">
                <a:latin typeface="Comic Sans MS" panose="030F0702030302020204" pitchFamily="66" charset="0"/>
              </a:endParaRPr>
            </a:p>
          </p:txBody>
        </p:sp>
        <p:sp>
          <p:nvSpPr>
            <p:cNvPr id="18460" name="Text Box 31"/>
            <p:cNvSpPr txBox="1">
              <a:spLocks noChangeArrowheads="1"/>
            </p:cNvSpPr>
            <p:nvPr/>
          </p:nvSpPr>
          <p:spPr bwMode="auto">
            <a:xfrm>
              <a:off x="1371" y="3352"/>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0.1</a:t>
              </a:r>
              <a:endParaRPr lang="en-US" altLang="en-US" sz="1800">
                <a:latin typeface="Comic Sans MS" panose="030F0702030302020204" pitchFamily="66" charset="0"/>
              </a:endParaRPr>
            </a:p>
          </p:txBody>
        </p:sp>
        <p:sp>
          <p:nvSpPr>
            <p:cNvPr id="18461" name="Text Box 32"/>
            <p:cNvSpPr txBox="1">
              <a:spLocks noChangeArrowheads="1"/>
            </p:cNvSpPr>
            <p:nvPr/>
          </p:nvSpPr>
          <p:spPr bwMode="auto">
            <a:xfrm>
              <a:off x="1375" y="3058"/>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0.2</a:t>
              </a:r>
              <a:endParaRPr lang="en-US" altLang="en-US" sz="1800">
                <a:latin typeface="Comic Sans MS" panose="030F0702030302020204" pitchFamily="66" charset="0"/>
              </a:endParaRPr>
            </a:p>
          </p:txBody>
        </p:sp>
        <p:sp>
          <p:nvSpPr>
            <p:cNvPr id="18462" name="Text Box 33"/>
            <p:cNvSpPr txBox="1">
              <a:spLocks noChangeArrowheads="1"/>
            </p:cNvSpPr>
            <p:nvPr/>
          </p:nvSpPr>
          <p:spPr bwMode="auto">
            <a:xfrm>
              <a:off x="1359" y="2778"/>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0.3</a:t>
              </a:r>
              <a:endParaRPr lang="en-US" altLang="en-US" sz="1800">
                <a:latin typeface="Comic Sans MS" panose="030F0702030302020204" pitchFamily="66" charset="0"/>
              </a:endParaRPr>
            </a:p>
          </p:txBody>
        </p:sp>
        <p:sp>
          <p:nvSpPr>
            <p:cNvPr id="18463" name="Text Box 34"/>
            <p:cNvSpPr txBox="1">
              <a:spLocks noChangeArrowheads="1"/>
            </p:cNvSpPr>
            <p:nvPr/>
          </p:nvSpPr>
          <p:spPr bwMode="auto">
            <a:xfrm>
              <a:off x="1363" y="2459"/>
              <a:ext cx="2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400">
                  <a:latin typeface="Arial" panose="020B0604020202020204" pitchFamily="34" charset="0"/>
                </a:rPr>
                <a:t>0.4</a:t>
              </a:r>
              <a:endParaRPr lang="en-US" altLang="en-US" sz="1800">
                <a:latin typeface="Comic Sans MS" panose="030F0702030302020204" pitchFamily="66" charset="0"/>
              </a:endParaRPr>
            </a:p>
          </p:txBody>
        </p:sp>
        <p:sp>
          <p:nvSpPr>
            <p:cNvPr id="18464" name="Text Box 35"/>
            <p:cNvSpPr txBox="1">
              <a:spLocks noChangeArrowheads="1"/>
            </p:cNvSpPr>
            <p:nvPr/>
          </p:nvSpPr>
          <p:spPr bwMode="auto">
            <a:xfrm>
              <a:off x="3380" y="3472"/>
              <a:ext cx="7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600">
                  <a:solidFill>
                    <a:srgbClr val="FF0000"/>
                  </a:solidFill>
                  <a:latin typeface="Comic Sans MS" panose="030F0702030302020204" pitchFamily="66" charset="0"/>
                </a:rPr>
                <a:t>Pure Aloha</a:t>
              </a:r>
              <a:endParaRPr lang="en-US" altLang="en-US" sz="1800">
                <a:latin typeface="Comic Sans MS" panose="030F0702030302020204" pitchFamily="66" charset="0"/>
              </a:endParaRPr>
            </a:p>
          </p:txBody>
        </p:sp>
        <p:sp>
          <p:nvSpPr>
            <p:cNvPr id="18465" name="Text Box 36"/>
            <p:cNvSpPr txBox="1">
              <a:spLocks noChangeArrowheads="1"/>
            </p:cNvSpPr>
            <p:nvPr/>
          </p:nvSpPr>
          <p:spPr bwMode="auto">
            <a:xfrm>
              <a:off x="3635" y="2935"/>
              <a:ext cx="9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600">
                  <a:solidFill>
                    <a:srgbClr val="FF0000"/>
                  </a:solidFill>
                  <a:latin typeface="Comic Sans MS" panose="030F0702030302020204" pitchFamily="66" charset="0"/>
                </a:rPr>
                <a:t>Slotted Aloha</a:t>
              </a:r>
              <a:endParaRPr lang="en-US" altLang="en-US" sz="1800">
                <a:latin typeface="Comic Sans MS" panose="030F0702030302020204" pitchFamily="66" charset="0"/>
              </a:endParaRPr>
            </a:p>
          </p:txBody>
        </p:sp>
      </p:grpSp>
      <p:sp>
        <p:nvSpPr>
          <p:cNvPr id="4" name="Title 3"/>
          <p:cNvSpPr>
            <a:spLocks noGrp="1"/>
          </p:cNvSpPr>
          <p:nvPr>
            <p:ph type="title"/>
          </p:nvPr>
        </p:nvSpPr>
        <p:spPr/>
        <p:txBody>
          <a:bodyPr/>
          <a:lstStyle/>
          <a:p>
            <a:endParaRPr lang="en-IN" dirty="0"/>
          </a:p>
        </p:txBody>
      </p:sp>
    </p:spTree>
    <p:extLst>
      <p:ext uri="{BB962C8B-B14F-4D97-AF65-F5344CB8AC3E}">
        <p14:creationId xmlns:p14="http://schemas.microsoft.com/office/powerpoint/2010/main" val="94095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Reservation ALOHA</a:t>
            </a:r>
          </a:p>
        </p:txBody>
      </p:sp>
      <p:sp>
        <p:nvSpPr>
          <p:cNvPr id="3" name="Content Placeholder 2"/>
          <p:cNvSpPr>
            <a:spLocks noGrp="1"/>
          </p:cNvSpPr>
          <p:nvPr>
            <p:ph idx="1"/>
          </p:nvPr>
        </p:nvSpPr>
        <p:spPr/>
        <p:txBody>
          <a:bodyPr>
            <a:normAutofit/>
          </a:bodyPr>
          <a:lstStyle/>
          <a:p>
            <a:r>
              <a:rPr lang="en-US" dirty="0"/>
              <a:t>Basic TDM model and adapts to slotted ALOHA for low channel utilization</a:t>
            </a:r>
          </a:p>
          <a:p>
            <a:r>
              <a:rPr lang="en-US" dirty="0"/>
              <a:t>N consecutive slots are grouped together into a group, each station owning one slot</a:t>
            </a:r>
          </a:p>
          <a:p>
            <a:r>
              <a:rPr lang="en-US" dirty="0"/>
              <a:t>If number of stations is less than the slots, then the extra slots are not assigned to stations</a:t>
            </a:r>
          </a:p>
          <a:p>
            <a:r>
              <a:rPr lang="en-US" dirty="0"/>
              <a:t>The owner of the slot does nothing when there is nothing to transmit</a:t>
            </a:r>
          </a:p>
          <a:p>
            <a:r>
              <a:rPr lang="en-US" dirty="0"/>
              <a:t>In this case, during the next round the other stations use the slot.</a:t>
            </a:r>
          </a:p>
          <a:p>
            <a:endParaRPr lang="en-US" dirty="0"/>
          </a:p>
        </p:txBody>
      </p:sp>
    </p:spTree>
    <p:extLst>
      <p:ext uri="{BB962C8B-B14F-4D97-AF65-F5344CB8AC3E}">
        <p14:creationId xmlns:p14="http://schemas.microsoft.com/office/powerpoint/2010/main" val="1475144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Content Placeholder 5"/>
          <p:cNvSpPr>
            <a:spLocks noGrp="1"/>
          </p:cNvSpPr>
          <p:nvPr>
            <p:ph idx="1"/>
          </p:nvPr>
        </p:nvSpPr>
        <p:spPr/>
        <p:txBody>
          <a:bodyPr/>
          <a:lstStyle/>
          <a:p>
            <a:pPr marL="0" indent="0">
              <a:spcBef>
                <a:spcPct val="50000"/>
              </a:spcBef>
              <a:buClr>
                <a:schemeClr val="folHlink"/>
              </a:buClr>
              <a:buSzPct val="60000"/>
              <a:buNone/>
            </a:pPr>
            <a:r>
              <a:rPr lang="en-US" altLang="en-US" dirty="0">
                <a:latin typeface="Times New Roman" panose="02020603050405020304" pitchFamily="18" charset="0"/>
              </a:rPr>
              <a:t>Advantages of ALOHA protocols</a:t>
            </a:r>
          </a:p>
          <a:p>
            <a:pPr lvl="1">
              <a:spcBef>
                <a:spcPct val="50000"/>
              </a:spcBef>
              <a:buSzPct val="55000"/>
              <a:buFont typeface="Wingdings" panose="05000000000000000000" pitchFamily="2" charset="2"/>
              <a:buChar char="n"/>
            </a:pPr>
            <a:r>
              <a:rPr lang="en-US" altLang="en-US" sz="1800" dirty="0">
                <a:latin typeface="Times New Roman" panose="02020603050405020304" pitchFamily="18" charset="0"/>
              </a:rPr>
              <a:t>A node that has frames to be transmitted  can transmit continuously at the full rate of channel (R bps) if it is the only node with frames</a:t>
            </a:r>
          </a:p>
          <a:p>
            <a:pPr lvl="1">
              <a:spcBef>
                <a:spcPct val="50000"/>
              </a:spcBef>
              <a:buSzPct val="55000"/>
              <a:buFont typeface="Wingdings" panose="05000000000000000000" pitchFamily="2" charset="2"/>
              <a:buChar char="n"/>
            </a:pPr>
            <a:r>
              <a:rPr lang="en-US" altLang="en-US" sz="1800" dirty="0">
                <a:latin typeface="Times New Roman" panose="02020603050405020304" pitchFamily="18" charset="0"/>
              </a:rPr>
              <a:t>Simple to be implemented</a:t>
            </a:r>
          </a:p>
          <a:p>
            <a:pPr lvl="1">
              <a:spcBef>
                <a:spcPct val="50000"/>
              </a:spcBef>
              <a:buSzPct val="55000"/>
              <a:buFont typeface="Wingdings" panose="05000000000000000000" pitchFamily="2" charset="2"/>
              <a:buChar char="n"/>
            </a:pPr>
            <a:r>
              <a:rPr lang="en-US" altLang="en-US" sz="1800" dirty="0">
                <a:latin typeface="Times New Roman" panose="02020603050405020304" pitchFamily="18" charset="0"/>
              </a:rPr>
              <a:t>No master station is needed to control the medium</a:t>
            </a:r>
          </a:p>
          <a:p>
            <a:pPr marL="0" indent="0">
              <a:spcBef>
                <a:spcPct val="50000"/>
              </a:spcBef>
              <a:buSzPct val="60000"/>
              <a:buNone/>
            </a:pPr>
            <a:r>
              <a:rPr lang="en-US" altLang="en-US" dirty="0">
                <a:latin typeface="Times New Roman" panose="02020603050405020304" pitchFamily="18" charset="0"/>
              </a:rPr>
              <a:t>Disadvantages</a:t>
            </a:r>
          </a:p>
          <a:p>
            <a:pPr lvl="1">
              <a:spcBef>
                <a:spcPct val="50000"/>
              </a:spcBef>
              <a:buSzPct val="55000"/>
              <a:buFont typeface="Wingdings" panose="05000000000000000000" pitchFamily="2" charset="2"/>
              <a:buChar char="n"/>
            </a:pPr>
            <a:r>
              <a:rPr lang="en-US" altLang="en-US" sz="1800" dirty="0">
                <a:latin typeface="Times New Roman" panose="02020603050405020304" pitchFamily="18" charset="0"/>
              </a:rPr>
              <a:t>If (M) nodes want to transmit, many collisions can occur and the rate allocated for each node will not be on average R/M bps </a:t>
            </a:r>
          </a:p>
          <a:p>
            <a:pPr lvl="1">
              <a:spcBef>
                <a:spcPct val="50000"/>
              </a:spcBef>
              <a:buSzPct val="55000"/>
              <a:buFont typeface="Wingdings" panose="05000000000000000000" pitchFamily="2" charset="2"/>
              <a:buChar char="n"/>
            </a:pPr>
            <a:r>
              <a:rPr lang="en-US" altLang="en-US" sz="1800" dirty="0">
                <a:latin typeface="Times New Roman" panose="02020603050405020304" pitchFamily="18" charset="0"/>
              </a:rPr>
              <a:t> This causes low channel utilization</a:t>
            </a:r>
          </a:p>
          <a:p>
            <a:endParaRPr lang="en-IN" dirty="0"/>
          </a:p>
        </p:txBody>
      </p:sp>
    </p:spTree>
    <p:extLst>
      <p:ext uri="{BB962C8B-B14F-4D97-AF65-F5344CB8AC3E}">
        <p14:creationId xmlns:p14="http://schemas.microsoft.com/office/powerpoint/2010/main" val="148567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tr-TR"/>
              <a:t>IEEE 802 Layers - Physical</a:t>
            </a:r>
          </a:p>
        </p:txBody>
      </p:sp>
      <p:sp>
        <p:nvSpPr>
          <p:cNvPr id="7171" name="Rectangle 3"/>
          <p:cNvSpPr>
            <a:spLocks noGrp="1" noChangeArrowheads="1"/>
          </p:cNvSpPr>
          <p:nvPr>
            <p:ph type="body" idx="1"/>
          </p:nvPr>
        </p:nvSpPr>
        <p:spPr/>
        <p:txBody>
          <a:bodyPr/>
          <a:lstStyle/>
          <a:p>
            <a:r>
              <a:rPr lang="en-US" altLang="tr-TR"/>
              <a:t>Signal encoding/decoding</a:t>
            </a:r>
          </a:p>
          <a:p>
            <a:r>
              <a:rPr lang="en-US" altLang="tr-TR"/>
              <a:t>Preamble generation/removal </a:t>
            </a:r>
          </a:p>
          <a:p>
            <a:pPr lvl="1"/>
            <a:r>
              <a:rPr lang="en-US" altLang="tr-TR"/>
              <a:t>for synchronization</a:t>
            </a:r>
          </a:p>
          <a:p>
            <a:r>
              <a:rPr lang="en-US" altLang="tr-TR"/>
              <a:t>Bit transmission/reception</a:t>
            </a:r>
          </a:p>
          <a:p>
            <a:r>
              <a:rPr lang="en-US" altLang="tr-TR"/>
              <a:t>Specification for topology </a:t>
            </a:r>
            <a:r>
              <a:rPr lang="tr-TR" altLang="tr-TR"/>
              <a:t>and </a:t>
            </a:r>
            <a:r>
              <a:rPr lang="en-US" altLang="tr-TR"/>
              <a:t>transmission medium</a:t>
            </a:r>
          </a:p>
          <a:p>
            <a:endParaRPr lang="en-US" altLang="tr-TR"/>
          </a:p>
        </p:txBody>
      </p:sp>
    </p:spTree>
    <p:extLst>
      <p:ext uri="{BB962C8B-B14F-4D97-AF65-F5344CB8AC3E}">
        <p14:creationId xmlns:p14="http://schemas.microsoft.com/office/powerpoint/2010/main" val="848084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4000" dirty="0"/>
              <a:t>Random Access – Carrier Sense Multiple Access (CSMA)</a:t>
            </a:r>
          </a:p>
        </p:txBody>
      </p:sp>
      <p:sp>
        <p:nvSpPr>
          <p:cNvPr id="20483"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1800" dirty="0">
                <a:latin typeface="Times New Roman" panose="02020603050405020304" pitchFamily="18" charset="0"/>
                <a:cs typeface="Times New Roman" panose="02020603050405020304" pitchFamily="18" charset="0"/>
              </a:rPr>
              <a:t>To improve performance, avoid transmissions that are certain to cause collisions</a:t>
            </a:r>
          </a:p>
          <a:p>
            <a:pPr eaLnBrk="1" hangingPunct="1"/>
            <a:r>
              <a:rPr lang="en-US" altLang="en-US" sz="1800" dirty="0">
                <a:latin typeface="Times New Roman" panose="02020603050405020304" pitchFamily="18" charset="0"/>
                <a:cs typeface="Times New Roman" panose="02020603050405020304" pitchFamily="18" charset="0"/>
              </a:rPr>
              <a:t>Based on the fact that in LAN propagation time is </a:t>
            </a:r>
            <a:r>
              <a:rPr lang="en-US" altLang="en-US" sz="1800" b="1" dirty="0">
                <a:latin typeface="Times New Roman" panose="02020603050405020304" pitchFamily="18" charset="0"/>
                <a:cs typeface="Times New Roman" panose="02020603050405020304" pitchFamily="18" charset="0"/>
              </a:rPr>
              <a:t>very small</a:t>
            </a:r>
          </a:p>
          <a:p>
            <a:pPr eaLnBrk="1" hangingPunct="1"/>
            <a:r>
              <a:rPr lang="en-US" altLang="en-US" sz="1800" dirty="0">
                <a:latin typeface="Times New Roman" panose="02020603050405020304" pitchFamily="18" charset="0"/>
                <a:cs typeface="Times New Roman" panose="02020603050405020304" pitchFamily="18" charset="0"/>
                <a:sym typeface="Wingdings" panose="05000000000000000000" pitchFamily="2" charset="2"/>
              </a:rPr>
              <a:t> If a frame was sent by a station, </a:t>
            </a:r>
            <a:r>
              <a:rPr lang="en-US" altLang="en-US" sz="1800" dirty="0">
                <a:latin typeface="Times New Roman" panose="02020603050405020304" pitchFamily="18" charset="0"/>
                <a:cs typeface="Times New Roman" panose="02020603050405020304" pitchFamily="18" charset="0"/>
              </a:rPr>
              <a:t>All stations knows immediately so they can </a:t>
            </a:r>
            <a:r>
              <a:rPr lang="en-US" altLang="en-US" sz="1800" b="1" dirty="0">
                <a:latin typeface="Times New Roman" panose="02020603050405020304" pitchFamily="18" charset="0"/>
                <a:cs typeface="Times New Roman" panose="02020603050405020304" pitchFamily="18" charset="0"/>
              </a:rPr>
              <a:t>wait  before start sending</a:t>
            </a:r>
          </a:p>
          <a:p>
            <a:pPr lvl="1" eaLnBrk="1" hangingPunct="1"/>
            <a:r>
              <a:rPr lang="en-US" altLang="en-US" sz="18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1800" dirty="0">
                <a:latin typeface="Times New Roman" panose="02020603050405020304" pitchFamily="18" charset="0"/>
                <a:cs typeface="Times New Roman" panose="02020603050405020304" pitchFamily="18" charset="0"/>
              </a:rPr>
              <a:t>A station with frames to be sent, should </a:t>
            </a:r>
            <a:r>
              <a:rPr lang="en-US" altLang="en-US" sz="1800" b="1" dirty="0">
                <a:latin typeface="Times New Roman" panose="02020603050405020304" pitchFamily="18" charset="0"/>
                <a:cs typeface="Times New Roman" panose="02020603050405020304" pitchFamily="18" charset="0"/>
              </a:rPr>
              <a:t>sense the medium</a:t>
            </a:r>
            <a:r>
              <a:rPr lang="en-US" altLang="en-US" sz="1800" dirty="0">
                <a:latin typeface="Times New Roman" panose="02020603050405020304" pitchFamily="18" charset="0"/>
                <a:cs typeface="Times New Roman" panose="02020603050405020304" pitchFamily="18" charset="0"/>
              </a:rPr>
              <a:t> for the presence of another transmission (carrier) before it starts its own transmission (Listen Before Talk)</a:t>
            </a:r>
            <a:endParaRPr lang="en-US" altLang="en-US" sz="1800" b="1" dirty="0">
              <a:latin typeface="Times New Roman" panose="02020603050405020304" pitchFamily="18" charset="0"/>
              <a:cs typeface="Times New Roman" panose="02020603050405020304" pitchFamily="18" charset="0"/>
            </a:endParaRPr>
          </a:p>
          <a:p>
            <a:pPr eaLnBrk="1" hangingPunct="1"/>
            <a:r>
              <a:rPr lang="en-US" altLang="en-US" sz="1800" dirty="0">
                <a:latin typeface="Times New Roman" panose="02020603050405020304" pitchFamily="18" charset="0"/>
                <a:cs typeface="Times New Roman" panose="02020603050405020304" pitchFamily="18" charset="0"/>
              </a:rPr>
              <a:t>This can </a:t>
            </a:r>
            <a:r>
              <a:rPr lang="en-US" altLang="en-US" sz="1800" b="1" dirty="0">
                <a:latin typeface="Times New Roman" panose="02020603050405020304" pitchFamily="18" charset="0"/>
                <a:cs typeface="Times New Roman" panose="02020603050405020304" pitchFamily="18" charset="0"/>
              </a:rPr>
              <a:t>reduce</a:t>
            </a:r>
            <a:r>
              <a:rPr lang="en-US" altLang="en-US" sz="1800" dirty="0">
                <a:latin typeface="Times New Roman" panose="02020603050405020304" pitchFamily="18" charset="0"/>
                <a:cs typeface="Times New Roman" panose="02020603050405020304" pitchFamily="18" charset="0"/>
              </a:rPr>
              <a:t> the possibility of collision but it </a:t>
            </a:r>
            <a:r>
              <a:rPr lang="en-US" altLang="en-US" sz="1800" u="sng" dirty="0">
                <a:latin typeface="Times New Roman" panose="02020603050405020304" pitchFamily="18" charset="0"/>
                <a:cs typeface="Times New Roman" panose="02020603050405020304" pitchFamily="18" charset="0"/>
              </a:rPr>
              <a:t>cannot eliminate</a:t>
            </a:r>
            <a:r>
              <a:rPr lang="en-US" altLang="en-US" sz="1800" dirty="0">
                <a:latin typeface="Times New Roman" panose="02020603050405020304" pitchFamily="18" charset="0"/>
                <a:cs typeface="Times New Roman" panose="02020603050405020304" pitchFamily="18" charset="0"/>
              </a:rPr>
              <a:t> it.</a:t>
            </a:r>
          </a:p>
          <a:p>
            <a:pPr lvl="1" eaLnBrk="1" hangingPunct="1"/>
            <a:r>
              <a:rPr lang="en-US" altLang="en-US" sz="1800" dirty="0">
                <a:latin typeface="Times New Roman" panose="02020603050405020304" pitchFamily="18" charset="0"/>
                <a:cs typeface="Times New Roman" panose="02020603050405020304" pitchFamily="18" charset="0"/>
              </a:rPr>
              <a:t>Collision can only happen when more than one station begin transmitting within a short time (the </a:t>
            </a:r>
            <a:r>
              <a:rPr lang="en-US" altLang="en-US" sz="1800" b="1" dirty="0">
                <a:latin typeface="Times New Roman" panose="02020603050405020304" pitchFamily="18" charset="0"/>
                <a:cs typeface="Times New Roman" panose="02020603050405020304" pitchFamily="18" charset="0"/>
              </a:rPr>
              <a:t>propagation time</a:t>
            </a:r>
            <a:r>
              <a:rPr lang="en-US" altLang="en-US" sz="1800" dirty="0">
                <a:latin typeface="Times New Roman" panose="02020603050405020304" pitchFamily="18" charset="0"/>
                <a:cs typeface="Times New Roman" panose="02020603050405020304" pitchFamily="18" charset="0"/>
              </a:rPr>
              <a:t> period)</a:t>
            </a:r>
          </a:p>
          <a:p>
            <a:pPr lvl="1" eaLnBrk="1" hangingPunct="1"/>
            <a:endParaRPr lang="en-US" altLang="en-US" sz="1800" dirty="0">
              <a:latin typeface="Times New Roman" panose="02020603050405020304" pitchFamily="18" charset="0"/>
              <a:cs typeface="Times New Roman" panose="02020603050405020304" pitchFamily="18" charset="0"/>
            </a:endParaRPr>
          </a:p>
          <a:p>
            <a:pPr lvl="1" eaLnBrk="1" hangingPunct="1"/>
            <a:endParaRPr lang="en-US" altLang="en-US" sz="3200" dirty="0">
              <a:latin typeface="Times New Roman" panose="02020603050405020304" pitchFamily="18" charset="0"/>
              <a:cs typeface="Times New Roman" panose="02020603050405020304" pitchFamily="18" charset="0"/>
            </a:endParaRPr>
          </a:p>
          <a:p>
            <a:pPr lvl="1" eaLnBrk="1" hangingPunct="1"/>
            <a:endParaRPr lang="en-US" altLang="en-US" sz="3200" dirty="0">
              <a:latin typeface="Times New Roman" panose="02020603050405020304" pitchFamily="18" charset="0"/>
              <a:cs typeface="Times New Roman" panose="02020603050405020304" pitchFamily="18" charset="0"/>
            </a:endParaRPr>
          </a:p>
          <a:p>
            <a:pPr lvl="1" eaLnBrk="1" hangingPunct="1"/>
            <a:endParaRPr lang="en-US" altLang="en-US" sz="3200" dirty="0">
              <a:latin typeface="Times New Roman" panose="02020603050405020304" pitchFamily="18" charset="0"/>
              <a:cs typeface="Times New Roman" panose="02020603050405020304" pitchFamily="18" charset="0"/>
            </a:endParaRPr>
          </a:p>
          <a:p>
            <a:pPr lvl="1" eaLnBrk="1" hangingPunct="1"/>
            <a:endParaRPr lang="en-US" altLang="en-US" sz="3200" dirty="0">
              <a:latin typeface="Times New Roman" panose="02020603050405020304" pitchFamily="18" charset="0"/>
              <a:cs typeface="Times New Roman" panose="02020603050405020304" pitchFamily="18" charset="0"/>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6573" y="4288077"/>
            <a:ext cx="5105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6252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2057400" y="228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sz="2400" dirty="0">
              <a:solidFill>
                <a:schemeClr val="tx2"/>
              </a:solidFill>
            </a:endParaRPr>
          </a:p>
        </p:txBody>
      </p:sp>
      <p:pic>
        <p:nvPicPr>
          <p:cNvPr id="2150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7331" y="3313566"/>
            <a:ext cx="7315200" cy="2913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a:xfrm>
            <a:off x="838200" y="228601"/>
            <a:ext cx="10515600" cy="1462088"/>
          </a:xfrm>
        </p:spPr>
        <p:txBody>
          <a:bodyPr>
            <a:normAutofit fontScale="90000"/>
          </a:bodyPr>
          <a:lstStyle/>
          <a:p>
            <a:br>
              <a:rPr lang="en-US" altLang="en-US" dirty="0"/>
            </a:br>
            <a:r>
              <a:rPr lang="en-US" altLang="en-US" dirty="0"/>
              <a:t>Random Access – Carrier Sense Multiple Access (CSMA)</a:t>
            </a:r>
            <a:br>
              <a:rPr lang="en-US" altLang="en-US" dirty="0">
                <a:solidFill>
                  <a:schemeClr val="tx2"/>
                </a:solidFill>
              </a:rPr>
            </a:br>
            <a:endParaRPr lang="en-IN" dirty="0"/>
          </a:p>
        </p:txBody>
      </p:sp>
      <p:sp>
        <p:nvSpPr>
          <p:cNvPr id="5" name="Content Placeholder 4"/>
          <p:cNvSpPr>
            <a:spLocks noGrp="1"/>
          </p:cNvSpPr>
          <p:nvPr>
            <p:ph idx="1"/>
          </p:nvPr>
        </p:nvSpPr>
        <p:spPr>
          <a:xfrm>
            <a:off x="838200" y="1825625"/>
            <a:ext cx="10515600" cy="1675221"/>
          </a:xfrm>
        </p:spPr>
        <p:txBody>
          <a:bodyPr/>
          <a:lstStyle/>
          <a:p>
            <a:pPr>
              <a:buFont typeface="Wingdings" panose="05000000000000000000" pitchFamily="2" charset="2"/>
              <a:buChar char="§"/>
            </a:pPr>
            <a:r>
              <a:rPr lang="en-US" altLang="en-US" dirty="0"/>
              <a:t>Vulnerable time for CSMA is the </a:t>
            </a:r>
            <a:r>
              <a:rPr lang="en-US" altLang="en-US" b="1" u="sng" dirty="0"/>
              <a:t>maximum propagation time</a:t>
            </a:r>
            <a:endParaRPr lang="en-US" altLang="en-US" u="sng" dirty="0"/>
          </a:p>
          <a:p>
            <a:pPr>
              <a:buFont typeface="Wingdings" panose="05000000000000000000" pitchFamily="2" charset="2"/>
              <a:buChar char="§"/>
            </a:pPr>
            <a:r>
              <a:rPr lang="en-US" altLang="en-US" dirty="0"/>
              <a:t> The longer the propagation delay, the </a:t>
            </a:r>
            <a:r>
              <a:rPr lang="en-US" altLang="en-US" u="sng" dirty="0"/>
              <a:t>worse the performance</a:t>
            </a:r>
            <a:r>
              <a:rPr lang="en-US" altLang="en-US" dirty="0"/>
              <a:t> of the protocol because of the above case.</a:t>
            </a:r>
          </a:p>
          <a:p>
            <a:endParaRPr lang="en-IN" dirty="0"/>
          </a:p>
        </p:txBody>
      </p:sp>
    </p:spTree>
    <p:extLst>
      <p:ext uri="{BB962C8B-B14F-4D97-AF65-F5344CB8AC3E}">
        <p14:creationId xmlns:p14="http://schemas.microsoft.com/office/powerpoint/2010/main" val="1740168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150000"/>
              </a:lnSpc>
            </a:pPr>
            <a:r>
              <a:rPr lang="en-US" altLang="en-US" dirty="0"/>
              <a:t>Types of CSMA Protocols</a:t>
            </a:r>
            <a:endParaRPr lang="en-US" altLang="en-US" sz="3200" dirty="0">
              <a:solidFill>
                <a:srgbClr val="000000"/>
              </a:solidFill>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990600" lvl="1" indent="-533400">
              <a:buFont typeface="Wingdings" panose="05000000000000000000" pitchFamily="2" charset="2"/>
              <a:buAutoNum type="arabicPeriod"/>
            </a:pPr>
            <a:endParaRPr lang="en-US" altLang="en-US" sz="2000" b="1" dirty="0">
              <a:solidFill>
                <a:srgbClr val="0000FF"/>
              </a:solidFill>
              <a:latin typeface="Times New Roman" panose="02020603050405020304" pitchFamily="18" charset="0"/>
              <a:cs typeface="Times New Roman" panose="02020603050405020304" pitchFamily="18" charset="0"/>
            </a:endParaRPr>
          </a:p>
          <a:p>
            <a:pPr marL="990600" lvl="1" indent="-533400">
              <a:buNone/>
            </a:pPr>
            <a:r>
              <a:rPr lang="en-US" altLang="en-US" dirty="0">
                <a:latin typeface="Times New Roman" panose="02020603050405020304" pitchFamily="18" charset="0"/>
                <a:cs typeface="Times New Roman" panose="02020603050405020304" pitchFamily="18" charset="0"/>
              </a:rPr>
              <a:t>Different CSMA protocols that determine:</a:t>
            </a:r>
          </a:p>
          <a:p>
            <a:pPr marL="990600" lvl="1" indent="-533400">
              <a:buSzPct val="95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What a station should do when the medium is </a:t>
            </a:r>
            <a:r>
              <a:rPr lang="en-US" altLang="en-US" b="1" dirty="0">
                <a:latin typeface="Times New Roman" panose="02020603050405020304" pitchFamily="18" charset="0"/>
                <a:cs typeface="Times New Roman" panose="02020603050405020304" pitchFamily="18" charset="0"/>
              </a:rPr>
              <a:t>idle</a:t>
            </a:r>
            <a:r>
              <a:rPr lang="en-US" altLang="en-US" dirty="0">
                <a:latin typeface="Times New Roman" panose="02020603050405020304" pitchFamily="18" charset="0"/>
                <a:cs typeface="Times New Roman" panose="02020603050405020304" pitchFamily="18" charset="0"/>
              </a:rPr>
              <a:t>?</a:t>
            </a:r>
          </a:p>
          <a:p>
            <a:pPr marL="990600" lvl="1" indent="-533400">
              <a:buSzPct val="95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What a station should do when the medium is </a:t>
            </a:r>
            <a:r>
              <a:rPr lang="en-US" altLang="en-US" b="1" dirty="0">
                <a:latin typeface="Times New Roman" panose="02020603050405020304" pitchFamily="18" charset="0"/>
                <a:cs typeface="Times New Roman" panose="02020603050405020304" pitchFamily="18" charset="0"/>
              </a:rPr>
              <a:t>busy</a:t>
            </a:r>
            <a:r>
              <a:rPr lang="en-US" altLang="en-US" dirty="0">
                <a:latin typeface="Times New Roman" panose="02020603050405020304" pitchFamily="18" charset="0"/>
                <a:cs typeface="Times New Roman" panose="02020603050405020304" pitchFamily="18" charset="0"/>
              </a:rPr>
              <a:t>? </a:t>
            </a:r>
          </a:p>
          <a:p>
            <a:pPr marL="990600" lvl="1" indent="-533400">
              <a:buFont typeface="Wingdings" panose="05000000000000000000" pitchFamily="2" charset="2"/>
              <a:buAutoNum type="arabicPeriod"/>
            </a:pPr>
            <a:endParaRPr lang="en-US" altLang="en-US" dirty="0">
              <a:latin typeface="Times New Roman" panose="02020603050405020304" pitchFamily="18" charset="0"/>
              <a:cs typeface="Times New Roman" panose="02020603050405020304" pitchFamily="18" charset="0"/>
            </a:endParaRPr>
          </a:p>
          <a:p>
            <a:pPr marL="1371600" lvl="2" indent="-457200">
              <a:buFont typeface="Wingdings" panose="05000000000000000000" pitchFamily="2" charset="2"/>
              <a:buAutoNum type="arabicPeriod"/>
            </a:pPr>
            <a:r>
              <a:rPr lang="en-US" altLang="en-US" dirty="0">
                <a:latin typeface="Times New Roman" panose="02020603050405020304" pitchFamily="18" charset="0"/>
                <a:cs typeface="Times New Roman" panose="02020603050405020304" pitchFamily="18" charset="0"/>
              </a:rPr>
              <a:t>Non-Persistent CSMA</a:t>
            </a:r>
          </a:p>
          <a:p>
            <a:pPr marL="1371600" lvl="2" indent="-457200">
              <a:buFont typeface="Wingdings" panose="05000000000000000000" pitchFamily="2" charset="2"/>
              <a:buAutoNum type="arabicPeriod"/>
            </a:pPr>
            <a:r>
              <a:rPr lang="en-US" altLang="en-US" dirty="0">
                <a:latin typeface="Times New Roman" panose="02020603050405020304" pitchFamily="18" charset="0"/>
                <a:cs typeface="Times New Roman" panose="02020603050405020304" pitchFamily="18" charset="0"/>
              </a:rPr>
              <a:t>1-Persistent CSMA</a:t>
            </a:r>
          </a:p>
          <a:p>
            <a:pPr marL="1371600" lvl="2" indent="-457200">
              <a:buFont typeface="Wingdings" panose="05000000000000000000" pitchFamily="2" charset="2"/>
              <a:buAutoNum type="arabicPeriod"/>
            </a:pPr>
            <a:r>
              <a:rPr lang="en-US" altLang="en-US" dirty="0">
                <a:latin typeface="Times New Roman" panose="02020603050405020304" pitchFamily="18" charset="0"/>
                <a:cs typeface="Times New Roman" panose="02020603050405020304" pitchFamily="18" charset="0"/>
              </a:rPr>
              <a:t>p-Persistent CSMA</a:t>
            </a:r>
          </a:p>
          <a:p>
            <a:pPr marL="609600" indent="-609600">
              <a:buFont typeface="Wingdings" panose="05000000000000000000" pitchFamily="2" charset="2"/>
              <a:buAutoNum type="arabicPeriod"/>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403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ChangeArrowheads="1"/>
          </p:cNvSpPr>
          <p:nvPr/>
        </p:nvSpPr>
        <p:spPr bwMode="auto">
          <a:xfrm>
            <a:off x="1930400" y="152400"/>
            <a:ext cx="8204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sz="4400" dirty="0">
              <a:solidFill>
                <a:schemeClr val="tx2"/>
              </a:solidFill>
            </a:endParaRPr>
          </a:p>
        </p:txBody>
      </p:sp>
      <p:sp>
        <p:nvSpPr>
          <p:cNvPr id="23555" name="Rectangle 7"/>
          <p:cNvSpPr>
            <a:spLocks noChangeArrowheads="1"/>
          </p:cNvSpPr>
          <p:nvPr/>
        </p:nvSpPr>
        <p:spPr bwMode="auto">
          <a:xfrm>
            <a:off x="2057400" y="1280160"/>
            <a:ext cx="8178800" cy="5196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000">
                <a:solidFill>
                  <a:schemeClr val="tx1"/>
                </a:solidFill>
                <a:latin typeface="Tahoma" panose="020B0604030504040204" pitchFamily="34" charset="0"/>
                <a:cs typeface="Times New Roman" panose="02020603050405020304" pitchFamily="18" charset="0"/>
              </a:defRPr>
            </a:lvl1pPr>
            <a:lvl2pPr marL="914400" indent="-45720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lnSpc>
                <a:spcPct val="90000"/>
              </a:lnSpc>
              <a:spcBef>
                <a:spcPct val="20000"/>
              </a:spcBef>
              <a:buClr>
                <a:schemeClr val="folHlink"/>
              </a:buClr>
              <a:buSzPct val="60000"/>
              <a:buFont typeface="Wingdings" panose="05000000000000000000" pitchFamily="2" charset="2"/>
              <a:buChar char="§"/>
            </a:pPr>
            <a:endParaRPr lang="en-US" altLang="en-US" dirty="0">
              <a:latin typeface="Times New Roman" panose="02020603050405020304" pitchFamily="18" charset="0"/>
            </a:endParaRPr>
          </a:p>
        </p:txBody>
      </p:sp>
      <p:pic>
        <p:nvPicPr>
          <p:cNvPr id="2355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0623" y="4816747"/>
            <a:ext cx="60960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Line 10"/>
          <p:cNvSpPr>
            <a:spLocks noChangeShapeType="1"/>
          </p:cNvSpPr>
          <p:nvPr/>
        </p:nvSpPr>
        <p:spPr bwMode="auto">
          <a:xfrm>
            <a:off x="4343400" y="52578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58" name="Line 11"/>
          <p:cNvSpPr>
            <a:spLocks noChangeShapeType="1"/>
          </p:cNvSpPr>
          <p:nvPr/>
        </p:nvSpPr>
        <p:spPr bwMode="auto">
          <a:xfrm>
            <a:off x="4419600" y="5257800"/>
            <a:ext cx="1676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59" name="Line 12"/>
          <p:cNvSpPr>
            <a:spLocks noChangeShapeType="1"/>
          </p:cNvSpPr>
          <p:nvPr/>
        </p:nvSpPr>
        <p:spPr bwMode="auto">
          <a:xfrm flipH="1">
            <a:off x="3124200" y="52578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3560" name="Text Box 13"/>
          <p:cNvSpPr txBox="1">
            <a:spLocks noChangeArrowheads="1"/>
          </p:cNvSpPr>
          <p:nvPr/>
        </p:nvSpPr>
        <p:spPr bwMode="auto">
          <a:xfrm>
            <a:off x="2057400" y="5029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200">
                <a:latin typeface="Times New Roman" panose="02020603050405020304" pitchFamily="18" charset="0"/>
              </a:rPr>
              <a:t>Random Waiting times</a:t>
            </a:r>
          </a:p>
        </p:txBody>
      </p:sp>
      <p:sp>
        <p:nvSpPr>
          <p:cNvPr id="23561" name="Freeform 14"/>
          <p:cNvSpPr>
            <a:spLocks/>
          </p:cNvSpPr>
          <p:nvPr/>
        </p:nvSpPr>
        <p:spPr bwMode="auto">
          <a:xfrm>
            <a:off x="5537200" y="6324600"/>
            <a:ext cx="1422400" cy="177800"/>
          </a:xfrm>
          <a:custGeom>
            <a:avLst/>
            <a:gdLst>
              <a:gd name="T0" fmla="*/ 2147483647 w 896"/>
              <a:gd name="T1" fmla="*/ 0 h 112"/>
              <a:gd name="T2" fmla="*/ 2147483647 w 896"/>
              <a:gd name="T3" fmla="*/ 2147483647 h 112"/>
              <a:gd name="T4" fmla="*/ 2147483647 w 896"/>
              <a:gd name="T5" fmla="*/ 2147483647 h 112"/>
              <a:gd name="T6" fmla="*/ 2147483647 w 896"/>
              <a:gd name="T7" fmla="*/ 0 h 112"/>
              <a:gd name="T8" fmla="*/ 0 60000 65536"/>
              <a:gd name="T9" fmla="*/ 0 60000 65536"/>
              <a:gd name="T10" fmla="*/ 0 60000 65536"/>
              <a:gd name="T11" fmla="*/ 0 60000 65536"/>
              <a:gd name="T12" fmla="*/ 0 w 896"/>
              <a:gd name="T13" fmla="*/ 0 h 112"/>
              <a:gd name="T14" fmla="*/ 896 w 896"/>
              <a:gd name="T15" fmla="*/ 112 h 112"/>
            </a:gdLst>
            <a:ahLst/>
            <a:cxnLst>
              <a:cxn ang="T8">
                <a:pos x="T0" y="T1"/>
              </a:cxn>
              <a:cxn ang="T9">
                <a:pos x="T2" y="T3"/>
              </a:cxn>
              <a:cxn ang="T10">
                <a:pos x="T4" y="T5"/>
              </a:cxn>
              <a:cxn ang="T11">
                <a:pos x="T6" y="T7"/>
              </a:cxn>
            </a:cxnLst>
            <a:rect l="T12" t="T13" r="T14" b="T15"/>
            <a:pathLst>
              <a:path w="896" h="112">
                <a:moveTo>
                  <a:pt x="112" y="0"/>
                </a:moveTo>
                <a:cubicBezTo>
                  <a:pt x="56" y="40"/>
                  <a:pt x="0" y="80"/>
                  <a:pt x="112" y="96"/>
                </a:cubicBezTo>
                <a:cubicBezTo>
                  <a:pt x="224" y="112"/>
                  <a:pt x="672" y="112"/>
                  <a:pt x="784" y="96"/>
                </a:cubicBezTo>
                <a:cubicBezTo>
                  <a:pt x="896" y="80"/>
                  <a:pt x="784" y="16"/>
                  <a:pt x="78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3562" name="Line 15"/>
          <p:cNvSpPr>
            <a:spLocks noChangeShapeType="1"/>
          </p:cNvSpPr>
          <p:nvPr/>
        </p:nvSpPr>
        <p:spPr bwMode="auto">
          <a:xfrm flipV="1">
            <a:off x="6477000" y="5867400"/>
            <a:ext cx="1447800" cy="609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23563" name="Text Box 16"/>
          <p:cNvSpPr txBox="1">
            <a:spLocks noChangeArrowheads="1"/>
          </p:cNvSpPr>
          <p:nvPr/>
        </p:nvSpPr>
        <p:spPr bwMode="auto">
          <a:xfrm>
            <a:off x="7696200" y="5638801"/>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a:t>Wasted time</a:t>
            </a:r>
          </a:p>
        </p:txBody>
      </p:sp>
      <p:sp>
        <p:nvSpPr>
          <p:cNvPr id="4" name="Title 3"/>
          <p:cNvSpPr>
            <a:spLocks noGrp="1"/>
          </p:cNvSpPr>
          <p:nvPr>
            <p:ph type="title"/>
          </p:nvPr>
        </p:nvSpPr>
        <p:spPr>
          <a:xfrm>
            <a:off x="838200" y="583475"/>
            <a:ext cx="10515600" cy="1107214"/>
          </a:xfrm>
        </p:spPr>
        <p:txBody>
          <a:bodyPr>
            <a:normAutofit/>
          </a:bodyPr>
          <a:lstStyle/>
          <a:p>
            <a:r>
              <a:rPr lang="en-GB" altLang="en-US" dirty="0"/>
              <a:t>Nonpersistent CSMA</a:t>
            </a:r>
            <a:endParaRPr lang="en-IN" dirty="0"/>
          </a:p>
        </p:txBody>
      </p:sp>
      <p:sp>
        <p:nvSpPr>
          <p:cNvPr id="5" name="Content Placeholder 4"/>
          <p:cNvSpPr>
            <a:spLocks noGrp="1"/>
          </p:cNvSpPr>
          <p:nvPr>
            <p:ph idx="1"/>
          </p:nvPr>
        </p:nvSpPr>
        <p:spPr/>
        <p:txBody>
          <a:bodyPr>
            <a:normAutofit/>
          </a:bodyPr>
          <a:lstStyle/>
          <a:p>
            <a:pPr>
              <a:spcBef>
                <a:spcPct val="20000"/>
              </a:spcBef>
              <a:buClr>
                <a:schemeClr val="folHlink"/>
              </a:buClr>
              <a:buSzPct val="60000"/>
              <a:buFont typeface="Wingdings" panose="05000000000000000000" pitchFamily="2" charset="2"/>
              <a:buChar char="§"/>
            </a:pPr>
            <a:r>
              <a:rPr lang="en-US" altLang="en-US" sz="2000" dirty="0">
                <a:latin typeface="Times New Roman" panose="02020603050405020304" pitchFamily="18" charset="0"/>
              </a:rPr>
              <a:t>A station with frames to be sent, should sense the medium</a:t>
            </a:r>
          </a:p>
          <a:p>
            <a:pPr lvl="1">
              <a:spcBef>
                <a:spcPct val="20000"/>
              </a:spcBef>
              <a:buClr>
                <a:schemeClr val="folHlink"/>
              </a:buClr>
              <a:buSzPct val="60000"/>
              <a:buFont typeface="Wingdings" panose="05000000000000000000" pitchFamily="2" charset="2"/>
              <a:buAutoNum type="arabicPeriod"/>
            </a:pPr>
            <a:r>
              <a:rPr lang="en-US" altLang="en-US" sz="2000" dirty="0">
                <a:latin typeface="Times New Roman" panose="02020603050405020304" pitchFamily="18" charset="0"/>
              </a:rPr>
              <a:t>If medium is idle, </a:t>
            </a:r>
            <a:r>
              <a:rPr lang="en-US" altLang="en-US" sz="2000" b="1" dirty="0">
                <a:latin typeface="Times New Roman" panose="02020603050405020304" pitchFamily="18" charset="0"/>
              </a:rPr>
              <a:t>transmit</a:t>
            </a:r>
            <a:r>
              <a:rPr lang="en-US" altLang="en-US" sz="2000" dirty="0">
                <a:latin typeface="Times New Roman" panose="02020603050405020304" pitchFamily="18" charset="0"/>
              </a:rPr>
              <a:t>; otherwise, </a:t>
            </a:r>
            <a:r>
              <a:rPr lang="en-GB" altLang="en-US" sz="2000" dirty="0">
                <a:latin typeface="Times New Roman" panose="02020603050405020304" pitchFamily="18" charset="0"/>
              </a:rPr>
              <a:t>go to 2</a:t>
            </a:r>
          </a:p>
          <a:p>
            <a:pPr lvl="1">
              <a:spcBef>
                <a:spcPct val="20000"/>
              </a:spcBef>
              <a:buClr>
                <a:schemeClr val="folHlink"/>
              </a:buClr>
              <a:buSzPct val="60000"/>
              <a:buFont typeface="Wingdings" panose="05000000000000000000" pitchFamily="2" charset="2"/>
              <a:buAutoNum type="arabicPeriod"/>
            </a:pPr>
            <a:r>
              <a:rPr lang="en-US" altLang="en-US" sz="2000" dirty="0">
                <a:latin typeface="Times New Roman" panose="02020603050405020304" pitchFamily="18" charset="0"/>
              </a:rPr>
              <a:t>If medium is busy, (</a:t>
            </a:r>
            <a:r>
              <a:rPr lang="en-US" altLang="en-US" sz="2000" b="1" dirty="0" err="1">
                <a:latin typeface="Times New Roman" panose="02020603050405020304" pitchFamily="18" charset="0"/>
              </a:rPr>
              <a:t>backoff</a:t>
            </a:r>
            <a:r>
              <a:rPr lang="en-US" altLang="en-US" sz="2000" dirty="0">
                <a:latin typeface="Times New Roman" panose="02020603050405020304" pitchFamily="18" charset="0"/>
              </a:rPr>
              <a:t>) wait a </a:t>
            </a:r>
            <a:r>
              <a:rPr lang="en-US" altLang="en-US" sz="2000" b="1" i="1" dirty="0">
                <a:latin typeface="Times New Roman" panose="02020603050405020304" pitchFamily="18" charset="0"/>
              </a:rPr>
              <a:t>random</a:t>
            </a:r>
            <a:r>
              <a:rPr lang="en-US" altLang="en-US" sz="2000" b="1" dirty="0">
                <a:latin typeface="Times New Roman" panose="02020603050405020304" pitchFamily="18" charset="0"/>
              </a:rPr>
              <a:t> amount of time </a:t>
            </a:r>
            <a:r>
              <a:rPr lang="en-US" altLang="en-US" sz="2000" dirty="0">
                <a:latin typeface="Times New Roman" panose="02020603050405020304" pitchFamily="18" charset="0"/>
              </a:rPr>
              <a:t>and repeat </a:t>
            </a:r>
            <a:r>
              <a:rPr lang="en-US" altLang="en-US" sz="2000" b="1" dirty="0">
                <a:latin typeface="Times New Roman" panose="02020603050405020304" pitchFamily="18" charset="0"/>
              </a:rPr>
              <a:t>1</a:t>
            </a:r>
          </a:p>
          <a:p>
            <a:pPr>
              <a:spcBef>
                <a:spcPct val="20000"/>
              </a:spcBef>
              <a:buClr>
                <a:schemeClr val="folHlink"/>
              </a:buClr>
              <a:buSzPct val="60000"/>
              <a:buFont typeface="Wingdings" panose="05000000000000000000" pitchFamily="2" charset="2"/>
              <a:buChar char="§"/>
            </a:pPr>
            <a:r>
              <a:rPr lang="en-US" altLang="en-US" sz="2000" dirty="0">
                <a:latin typeface="Times New Roman" panose="02020603050405020304" pitchFamily="18" charset="0"/>
              </a:rPr>
              <a:t>Non-persistent Stations are </a:t>
            </a:r>
            <a:r>
              <a:rPr lang="en-US" altLang="en-US" sz="2000" b="1" dirty="0">
                <a:latin typeface="Times New Roman" panose="02020603050405020304" pitchFamily="18" charset="0"/>
              </a:rPr>
              <a:t>deferential (respect others)</a:t>
            </a:r>
            <a:endParaRPr lang="en-GB" altLang="en-US" sz="2000" dirty="0">
              <a:latin typeface="Times New Roman" panose="02020603050405020304" pitchFamily="18" charset="0"/>
            </a:endParaRPr>
          </a:p>
          <a:p>
            <a:pPr>
              <a:spcBef>
                <a:spcPct val="20000"/>
              </a:spcBef>
              <a:buClr>
                <a:schemeClr val="folHlink"/>
              </a:buClr>
              <a:buSzPct val="60000"/>
              <a:buFont typeface="Wingdings" panose="05000000000000000000" pitchFamily="2" charset="2"/>
              <a:buChar char="§"/>
            </a:pPr>
            <a:r>
              <a:rPr lang="en-GB" altLang="en-US" sz="2000" dirty="0">
                <a:latin typeface="Times New Roman" panose="02020603050405020304" pitchFamily="18" charset="0"/>
              </a:rPr>
              <a:t>Performance:</a:t>
            </a:r>
          </a:p>
          <a:p>
            <a:pPr lvl="1">
              <a:spcBef>
                <a:spcPct val="20000"/>
              </a:spcBef>
              <a:buClr>
                <a:schemeClr val="folHlink"/>
              </a:buClr>
              <a:buSzPct val="60000"/>
              <a:buFont typeface="Wingdings" panose="05000000000000000000" pitchFamily="2" charset="2"/>
              <a:buChar char="§"/>
            </a:pPr>
            <a:r>
              <a:rPr lang="en-GB" altLang="en-US" sz="2000" dirty="0">
                <a:latin typeface="Times New Roman" panose="02020603050405020304" pitchFamily="18" charset="0"/>
              </a:rPr>
              <a:t>Random</a:t>
            </a:r>
            <a:r>
              <a:rPr lang="en-US" altLang="en-US" sz="2000" dirty="0">
                <a:latin typeface="Times New Roman" panose="02020603050405020304" pitchFamily="18" charset="0"/>
              </a:rPr>
              <a:t> delays reduces probability of collisions because two stations with data to be transmitted will wait for different amount of times.</a:t>
            </a:r>
            <a:endParaRPr lang="en-GB" altLang="en-US" sz="2000" dirty="0">
              <a:latin typeface="Times New Roman" panose="02020603050405020304" pitchFamily="18" charset="0"/>
            </a:endParaRPr>
          </a:p>
          <a:p>
            <a:pPr lvl="1">
              <a:spcBef>
                <a:spcPct val="20000"/>
              </a:spcBef>
              <a:buClr>
                <a:schemeClr val="folHlink"/>
              </a:buClr>
              <a:buSzPct val="60000"/>
              <a:buFont typeface="Wingdings" panose="05000000000000000000" pitchFamily="2" charset="2"/>
              <a:buChar char="§"/>
            </a:pPr>
            <a:r>
              <a:rPr lang="en-GB" altLang="en-US" sz="2000" dirty="0">
                <a:latin typeface="Times New Roman" panose="02020603050405020304" pitchFamily="18" charset="0"/>
              </a:rPr>
              <a:t>Bandwidth</a:t>
            </a:r>
            <a:r>
              <a:rPr lang="en-US" altLang="en-US" sz="2000" dirty="0">
                <a:latin typeface="Times New Roman" panose="02020603050405020304" pitchFamily="18" charset="0"/>
              </a:rPr>
              <a:t> is </a:t>
            </a:r>
            <a:r>
              <a:rPr lang="en-US" altLang="en-US" sz="2000" b="1" dirty="0">
                <a:latin typeface="Times New Roman" panose="02020603050405020304" pitchFamily="18" charset="0"/>
              </a:rPr>
              <a:t>wasted</a:t>
            </a:r>
            <a:r>
              <a:rPr lang="en-US" altLang="en-US" sz="2000" dirty="0">
                <a:latin typeface="Times New Roman" panose="02020603050405020304" pitchFamily="18" charset="0"/>
              </a:rPr>
              <a:t> if waiting time (</a:t>
            </a:r>
            <a:r>
              <a:rPr lang="en-US" altLang="en-US" sz="2000" dirty="0" err="1">
                <a:latin typeface="Times New Roman" panose="02020603050405020304" pitchFamily="18" charset="0"/>
              </a:rPr>
              <a:t>backoff</a:t>
            </a:r>
            <a:r>
              <a:rPr lang="en-US" altLang="en-US" sz="2000" dirty="0">
                <a:latin typeface="Times New Roman" panose="02020603050405020304" pitchFamily="18" charset="0"/>
              </a:rPr>
              <a:t>) is large because medium will remain idle following end of transmission</a:t>
            </a:r>
            <a:r>
              <a:rPr lang="en-GB" altLang="en-US" sz="2000" dirty="0">
                <a:latin typeface="Times New Roman" panose="02020603050405020304" pitchFamily="18" charset="0"/>
              </a:rPr>
              <a:t> even</a:t>
            </a:r>
            <a:r>
              <a:rPr lang="en-US" altLang="en-US" sz="2000" dirty="0">
                <a:latin typeface="Times New Roman" panose="02020603050405020304" pitchFamily="18" charset="0"/>
              </a:rPr>
              <a:t> if one or more stations have frames to send </a:t>
            </a:r>
          </a:p>
          <a:p>
            <a:endParaRPr lang="en-IN" sz="2000" dirty="0"/>
          </a:p>
        </p:txBody>
      </p:sp>
    </p:spTree>
    <p:extLst>
      <p:ext uri="{BB962C8B-B14F-4D97-AF65-F5344CB8AC3E}">
        <p14:creationId xmlns:p14="http://schemas.microsoft.com/office/powerpoint/2010/main" val="28011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930400" y="152400"/>
            <a:ext cx="8204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sz="4400" dirty="0">
              <a:solidFill>
                <a:schemeClr val="tx2"/>
              </a:solidFill>
            </a:endParaRP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648201"/>
            <a:ext cx="60960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522514"/>
            <a:ext cx="10515600" cy="1168174"/>
          </a:xfrm>
        </p:spPr>
        <p:txBody>
          <a:bodyPr>
            <a:normAutofit/>
          </a:bodyPr>
          <a:lstStyle/>
          <a:p>
            <a:r>
              <a:rPr lang="en-GB" altLang="en-US" dirty="0"/>
              <a:t>1-persistent CSMA</a:t>
            </a:r>
            <a:endParaRPr lang="en-IN" dirty="0"/>
          </a:p>
        </p:txBody>
      </p:sp>
      <p:sp>
        <p:nvSpPr>
          <p:cNvPr id="3" name="Content Placeholder 2"/>
          <p:cNvSpPr>
            <a:spLocks noGrp="1"/>
          </p:cNvSpPr>
          <p:nvPr>
            <p:ph idx="1"/>
          </p:nvPr>
        </p:nvSpPr>
        <p:spPr/>
        <p:txBody>
          <a:bodyPr>
            <a:normAutofit/>
          </a:bodyPr>
          <a:lstStyle/>
          <a:p>
            <a:pPr>
              <a:spcBef>
                <a:spcPct val="20000"/>
              </a:spcBef>
              <a:buClr>
                <a:schemeClr val="folHlink"/>
              </a:buClr>
              <a:buSzPct val="60000"/>
              <a:buFont typeface="Wingdings" panose="05000000000000000000" pitchFamily="2" charset="2"/>
              <a:buChar char="n"/>
            </a:pPr>
            <a:r>
              <a:rPr lang="en-US" altLang="en-US" sz="2000" dirty="0">
                <a:latin typeface="Times New Roman" panose="02020603050405020304" pitchFamily="18" charset="0"/>
              </a:rPr>
              <a:t>To avoid idle channel time, 1-persistent protocol used</a:t>
            </a:r>
            <a:endParaRPr lang="en-GB" altLang="en-US" sz="2000" dirty="0">
              <a:latin typeface="Times New Roman" panose="02020603050405020304" pitchFamily="18" charset="0"/>
            </a:endParaRPr>
          </a:p>
          <a:p>
            <a:pPr>
              <a:spcBef>
                <a:spcPct val="20000"/>
              </a:spcBef>
              <a:buClr>
                <a:schemeClr val="folHlink"/>
              </a:buClr>
              <a:buSzPct val="60000"/>
              <a:buFont typeface="Wingdings" panose="05000000000000000000" pitchFamily="2" charset="2"/>
              <a:buChar char="n"/>
            </a:pPr>
            <a:r>
              <a:rPr lang="en-GB" altLang="en-US" sz="2000" dirty="0">
                <a:latin typeface="Times New Roman" panose="02020603050405020304" pitchFamily="18" charset="0"/>
              </a:rPr>
              <a:t>Station </a:t>
            </a:r>
            <a:r>
              <a:rPr lang="en-US" altLang="en-US" sz="2000" dirty="0">
                <a:latin typeface="Times New Roman" panose="02020603050405020304" pitchFamily="18" charset="0"/>
              </a:rPr>
              <a:t>wishing to transmit listens to the medium:</a:t>
            </a:r>
          </a:p>
          <a:p>
            <a:pPr lvl="1">
              <a:spcBef>
                <a:spcPct val="20000"/>
              </a:spcBef>
              <a:buClr>
                <a:schemeClr val="folHlink"/>
              </a:buClr>
              <a:buSzPct val="60000"/>
              <a:buFontTx/>
              <a:buAutoNum type="arabicPeriod"/>
            </a:pPr>
            <a:r>
              <a:rPr lang="en-US" altLang="en-US" sz="2000" dirty="0">
                <a:latin typeface="Times New Roman" panose="02020603050405020304" pitchFamily="18" charset="0"/>
              </a:rPr>
              <a:t>If medium idle, </a:t>
            </a:r>
            <a:r>
              <a:rPr lang="en-US" altLang="en-US" sz="2000" b="1" dirty="0">
                <a:latin typeface="Times New Roman" panose="02020603050405020304" pitchFamily="18" charset="0"/>
              </a:rPr>
              <a:t>transmit</a:t>
            </a:r>
            <a:r>
              <a:rPr lang="en-US" altLang="en-US" sz="2000" dirty="0">
                <a:latin typeface="Times New Roman" panose="02020603050405020304" pitchFamily="18" charset="0"/>
              </a:rPr>
              <a:t> immediately; </a:t>
            </a:r>
          </a:p>
          <a:p>
            <a:pPr lvl="1">
              <a:spcBef>
                <a:spcPct val="20000"/>
              </a:spcBef>
              <a:buClr>
                <a:schemeClr val="folHlink"/>
              </a:buClr>
              <a:buSzPct val="60000"/>
              <a:buFontTx/>
              <a:buAutoNum type="arabicPeriod"/>
            </a:pPr>
            <a:r>
              <a:rPr lang="en-US" altLang="en-US" sz="2000" dirty="0">
                <a:latin typeface="Times New Roman" panose="02020603050405020304" pitchFamily="18" charset="0"/>
              </a:rPr>
              <a:t>If medium busy, </a:t>
            </a:r>
            <a:r>
              <a:rPr lang="en-US" altLang="en-US" sz="2000" b="1" dirty="0">
                <a:latin typeface="Times New Roman" panose="02020603050405020304" pitchFamily="18" charset="0"/>
              </a:rPr>
              <a:t>continuously listen</a:t>
            </a:r>
            <a:r>
              <a:rPr lang="en-US" altLang="en-US" sz="2000" dirty="0">
                <a:latin typeface="Times New Roman" panose="02020603050405020304" pitchFamily="18" charset="0"/>
              </a:rPr>
              <a:t> until medium becomes idle; then transmit immediately with probability 1</a:t>
            </a:r>
          </a:p>
          <a:p>
            <a:pPr>
              <a:spcBef>
                <a:spcPct val="20000"/>
              </a:spcBef>
              <a:buClr>
                <a:schemeClr val="folHlink"/>
              </a:buClr>
              <a:buSzPct val="60000"/>
              <a:buFont typeface="Wingdings" panose="05000000000000000000" pitchFamily="2" charset="2"/>
              <a:buChar char="§"/>
            </a:pPr>
            <a:r>
              <a:rPr lang="en-US" altLang="en-US" sz="2000" dirty="0">
                <a:latin typeface="Times New Roman" panose="02020603050405020304" pitchFamily="18" charset="0"/>
              </a:rPr>
              <a:t>Performance</a:t>
            </a:r>
          </a:p>
          <a:p>
            <a:pPr lvl="1">
              <a:spcBef>
                <a:spcPct val="20000"/>
              </a:spcBef>
              <a:buClr>
                <a:schemeClr val="folHlink"/>
              </a:buClr>
              <a:buSzPct val="60000"/>
              <a:buFont typeface="Wingdings" panose="05000000000000000000" pitchFamily="2" charset="2"/>
              <a:buChar char="§"/>
            </a:pPr>
            <a:r>
              <a:rPr lang="en-US" altLang="en-US" sz="2000" dirty="0">
                <a:latin typeface="Times New Roman" panose="02020603050405020304" pitchFamily="18" charset="0"/>
              </a:rPr>
              <a:t>1-persistent stations are </a:t>
            </a:r>
            <a:r>
              <a:rPr lang="en-US" altLang="en-US" sz="2000" b="1" dirty="0">
                <a:latin typeface="Times New Roman" panose="02020603050405020304" pitchFamily="18" charset="0"/>
              </a:rPr>
              <a:t>selfish</a:t>
            </a:r>
            <a:endParaRPr lang="en-GB" altLang="en-US" sz="2000" b="1" dirty="0">
              <a:latin typeface="Times New Roman" panose="02020603050405020304" pitchFamily="18" charset="0"/>
            </a:endParaRPr>
          </a:p>
          <a:p>
            <a:pPr lvl="1">
              <a:spcBef>
                <a:spcPct val="20000"/>
              </a:spcBef>
              <a:buClr>
                <a:schemeClr val="folHlink"/>
              </a:buClr>
              <a:buSzPct val="60000"/>
              <a:buFont typeface="Wingdings" panose="05000000000000000000" pitchFamily="2" charset="2"/>
              <a:buChar char="§"/>
            </a:pPr>
            <a:r>
              <a:rPr lang="en-US" altLang="en-US" sz="2000" dirty="0">
                <a:latin typeface="Times New Roman" panose="02020603050405020304" pitchFamily="18" charset="0"/>
              </a:rPr>
              <a:t>If two or more stations becomes ready at the same time</a:t>
            </a:r>
            <a:r>
              <a:rPr lang="en-GB" altLang="en-US" sz="2000" dirty="0">
                <a:latin typeface="Times New Roman" panose="02020603050405020304" pitchFamily="18" charset="0"/>
              </a:rPr>
              <a:t>, </a:t>
            </a:r>
            <a:r>
              <a:rPr lang="en-US" altLang="en-US" sz="2000" b="1" dirty="0">
                <a:latin typeface="Times New Roman" panose="02020603050405020304" pitchFamily="18" charset="0"/>
              </a:rPr>
              <a:t>collision guaranteed</a:t>
            </a:r>
            <a:endParaRPr lang="en-GB" altLang="en-US" sz="2000" b="1" dirty="0">
              <a:latin typeface="Times New Roman" panose="02020603050405020304" pitchFamily="18" charset="0"/>
            </a:endParaRPr>
          </a:p>
          <a:p>
            <a:endParaRPr lang="en-IN" sz="2000" dirty="0"/>
          </a:p>
        </p:txBody>
      </p:sp>
    </p:spTree>
    <p:extLst>
      <p:ext uri="{BB962C8B-B14F-4D97-AF65-F5344CB8AC3E}">
        <p14:creationId xmlns:p14="http://schemas.microsoft.com/office/powerpoint/2010/main" val="3786530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tr-TR" dirty="0"/>
              <a:t>p-Persistent CSMA</a:t>
            </a:r>
          </a:p>
        </p:txBody>
      </p:sp>
      <p:sp>
        <p:nvSpPr>
          <p:cNvPr id="27651" name="Rectangle 3"/>
          <p:cNvSpPr>
            <a:spLocks noGrp="1" noChangeArrowheads="1"/>
          </p:cNvSpPr>
          <p:nvPr>
            <p:ph idx="1"/>
          </p:nvPr>
        </p:nvSpPr>
        <p:spPr/>
        <p:txBody>
          <a:bodyPr>
            <a:normAutofit fontScale="92500" lnSpcReduction="20000"/>
          </a:bodyPr>
          <a:lstStyle/>
          <a:p>
            <a:r>
              <a:rPr lang="en-US" altLang="tr-TR" dirty="0"/>
              <a:t>Applies to slotted channels- </a:t>
            </a:r>
            <a:r>
              <a:rPr lang="en-GB" altLang="en-US" dirty="0"/>
              <a:t>Time is divided to slots where each Time</a:t>
            </a:r>
            <a:r>
              <a:rPr lang="en-US" altLang="en-US" dirty="0"/>
              <a:t> unit (slot) typically equals </a:t>
            </a:r>
            <a:r>
              <a:rPr lang="en-US" altLang="en-US" b="1" dirty="0"/>
              <a:t>maximum propagation delay</a:t>
            </a:r>
            <a:endParaRPr lang="en-GB" altLang="en-US" dirty="0"/>
          </a:p>
          <a:p>
            <a:r>
              <a:rPr lang="en-GB" altLang="en-US" dirty="0"/>
              <a:t>Station </a:t>
            </a:r>
            <a:r>
              <a:rPr lang="en-US" altLang="en-US" dirty="0"/>
              <a:t>wishing to transmit listens to the medium:</a:t>
            </a:r>
            <a:endParaRPr lang="en-US" altLang="en-US" dirty="0">
              <a:latin typeface="Times New Roman" panose="02020603050405020304" pitchFamily="18" charset="0"/>
            </a:endParaRPr>
          </a:p>
          <a:p>
            <a:pPr>
              <a:lnSpc>
                <a:spcPct val="90000"/>
              </a:lnSpc>
            </a:pPr>
            <a:r>
              <a:rPr lang="en-US" altLang="tr-TR" dirty="0"/>
              <a:t>If channel is busy, then check the next slot</a:t>
            </a:r>
          </a:p>
          <a:p>
            <a:pPr>
              <a:lnSpc>
                <a:spcPct val="90000"/>
              </a:lnSpc>
            </a:pPr>
            <a:r>
              <a:rPr lang="en-US" altLang="tr-TR" dirty="0"/>
              <a:t>If channel is idle</a:t>
            </a:r>
          </a:p>
          <a:p>
            <a:pPr lvl="1">
              <a:lnSpc>
                <a:spcPct val="90000"/>
              </a:lnSpc>
            </a:pPr>
            <a:r>
              <a:rPr lang="en-US" altLang="tr-TR" dirty="0"/>
              <a:t>send with a probability p</a:t>
            </a:r>
          </a:p>
          <a:p>
            <a:pPr lvl="1">
              <a:lnSpc>
                <a:spcPct val="90000"/>
              </a:lnSpc>
            </a:pPr>
            <a:r>
              <a:rPr lang="en-US" altLang="tr-TR" dirty="0"/>
              <a:t>defer until the next slot with probability 1 – p</a:t>
            </a:r>
          </a:p>
          <a:p>
            <a:pPr lvl="1">
              <a:lnSpc>
                <a:spcPct val="90000"/>
              </a:lnSpc>
            </a:pPr>
            <a:r>
              <a:rPr lang="en-US" altLang="tr-TR" dirty="0"/>
              <a:t>repeat this algorithm until it sends or channel becomes busy by another station</a:t>
            </a:r>
          </a:p>
          <a:p>
            <a:pPr lvl="2">
              <a:lnSpc>
                <a:spcPct val="90000"/>
              </a:lnSpc>
            </a:pPr>
            <a:r>
              <a:rPr lang="en-US" altLang="tr-TR" dirty="0"/>
              <a:t>if channel becomes busy in one </a:t>
            </a:r>
            <a:r>
              <a:rPr lang="tr-TR" altLang="tr-TR" dirty="0"/>
              <a:t>o</a:t>
            </a:r>
            <a:r>
              <a:rPr lang="en-US" altLang="tr-TR" dirty="0"/>
              <a:t>f these slots</a:t>
            </a:r>
            <a:r>
              <a:rPr lang="tr-TR" altLang="tr-TR" dirty="0"/>
              <a:t>,</a:t>
            </a:r>
            <a:r>
              <a:rPr lang="en-US" altLang="tr-TR" dirty="0"/>
              <a:t> </a:t>
            </a:r>
            <a:r>
              <a:rPr lang="tr-TR" altLang="tr-TR" dirty="0"/>
              <a:t>wait until channel is available and repeat the same algorithm</a:t>
            </a:r>
          </a:p>
          <a:p>
            <a:pPr lvl="2">
              <a:lnSpc>
                <a:spcPct val="90000"/>
              </a:lnSpc>
            </a:pPr>
            <a:r>
              <a:rPr lang="en-US" altLang="tr-TR" dirty="0"/>
              <a:t>if collision occurs, then wait a random period of time and repeat the same algorithm</a:t>
            </a:r>
          </a:p>
          <a:p>
            <a:pPr>
              <a:lnSpc>
                <a:spcPct val="90000"/>
              </a:lnSpc>
            </a:pPr>
            <a:r>
              <a:rPr lang="en-US" altLang="tr-TR" dirty="0"/>
              <a:t>larger </a:t>
            </a:r>
            <a:r>
              <a:rPr lang="en-US" altLang="tr-TR" i="1" dirty="0"/>
              <a:t>p</a:t>
            </a:r>
            <a:r>
              <a:rPr lang="en-US" altLang="tr-TR" dirty="0"/>
              <a:t> means smaller channel utilization and smaller waiting time for the packets</a:t>
            </a:r>
          </a:p>
        </p:txBody>
      </p:sp>
    </p:spTree>
    <p:extLst>
      <p:ext uri="{BB962C8B-B14F-4D97-AF65-F5344CB8AC3E}">
        <p14:creationId xmlns:p14="http://schemas.microsoft.com/office/powerpoint/2010/main" val="1010669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1930400" y="152400"/>
            <a:ext cx="8204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sz="4400" dirty="0">
              <a:solidFill>
                <a:schemeClr val="tx2"/>
              </a:solidFill>
            </a:endParaRPr>
          </a:p>
        </p:txBody>
      </p:sp>
      <p:sp>
        <p:nvSpPr>
          <p:cNvPr id="25603" name="Rectangle 5"/>
          <p:cNvSpPr>
            <a:spLocks noChangeArrowheads="1"/>
          </p:cNvSpPr>
          <p:nvPr/>
        </p:nvSpPr>
        <p:spPr bwMode="auto">
          <a:xfrm>
            <a:off x="1981200" y="685800"/>
            <a:ext cx="81788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000">
                <a:solidFill>
                  <a:schemeClr val="tx1"/>
                </a:solidFill>
                <a:latin typeface="Tahoma" panose="020B0604030504040204" pitchFamily="34" charset="0"/>
                <a:cs typeface="Times New Roman" panose="02020603050405020304" pitchFamily="18" charset="0"/>
              </a:defRPr>
            </a:lvl1pPr>
            <a:lvl2pPr marL="838200" indent="-38100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lvl="1" eaLnBrk="1" hangingPunct="1">
              <a:spcBef>
                <a:spcPct val="20000"/>
              </a:spcBef>
              <a:buClr>
                <a:schemeClr val="folHlink"/>
              </a:buClr>
              <a:buSzPct val="60000"/>
              <a:buFontTx/>
              <a:buAutoNum type="arabicPeriod"/>
            </a:pPr>
            <a:endParaRPr lang="en-US" altLang="en-US" b="1" dirty="0">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None/>
            </a:pPr>
            <a:endParaRPr lang="en-GB" altLang="en-US" dirty="0">
              <a:latin typeface="Times New Roman" panose="02020603050405020304" pitchFamily="18" charset="0"/>
            </a:endParaRPr>
          </a:p>
        </p:txBody>
      </p:sp>
      <p:pic>
        <p:nvPicPr>
          <p:cNvPr id="2560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124" y="2087593"/>
            <a:ext cx="624998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GB" altLang="en-US" dirty="0">
                <a:solidFill>
                  <a:schemeClr val="tx2"/>
                </a:solidFill>
              </a:rPr>
              <a:t>P-persistent CSMA</a:t>
            </a:r>
            <a:endParaRPr lang="en-IN" dirty="0"/>
          </a:p>
        </p:txBody>
      </p:sp>
    </p:spTree>
    <p:extLst>
      <p:ext uri="{BB962C8B-B14F-4D97-AF65-F5344CB8AC3E}">
        <p14:creationId xmlns:p14="http://schemas.microsoft.com/office/powerpoint/2010/main" val="943778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6"/>
          <p:cNvSpPr txBox="1">
            <a:spLocks noChangeArrowheads="1"/>
          </p:cNvSpPr>
          <p:nvPr/>
        </p:nvSpPr>
        <p:spPr bwMode="auto">
          <a:xfrm>
            <a:off x="1828800" y="430214"/>
            <a:ext cx="4783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b="1" i="1">
                <a:latin typeface="Times New Roman" panose="02020603050405020304" pitchFamily="18" charset="0"/>
              </a:rPr>
              <a:t>Flow diagram for three persistence methods</a:t>
            </a:r>
          </a:p>
        </p:txBody>
      </p:sp>
      <p:pic>
        <p:nvPicPr>
          <p:cNvPr id="2663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94076" y="1173164"/>
            <a:ext cx="5064125"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7384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tr-TR" sz="3200"/>
              <a:t>All CSMA Persistence schemes altogether</a:t>
            </a:r>
            <a:endParaRPr lang="tr-TR" altLang="tr-TR" sz="3200"/>
          </a:p>
        </p:txBody>
      </p:sp>
      <p:sp>
        <p:nvSpPr>
          <p:cNvPr id="28675" name="Rectangle 3"/>
          <p:cNvSpPr>
            <a:spLocks noGrp="1" noChangeArrowheads="1"/>
          </p:cNvSpPr>
          <p:nvPr>
            <p:ph type="body" idx="1"/>
          </p:nvPr>
        </p:nvSpPr>
        <p:spPr/>
        <p:txBody>
          <a:bodyPr/>
          <a:lstStyle/>
          <a:p>
            <a:endParaRPr lang="tr-TR" altLang="tr-TR" dirty="0"/>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1825625"/>
            <a:ext cx="8064500" cy="434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5556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2057400" y="228600"/>
            <a:ext cx="81295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sz="4400" dirty="0">
              <a:solidFill>
                <a:schemeClr val="tx2"/>
              </a:solidFill>
            </a:endParaRPr>
          </a:p>
        </p:txBody>
      </p:sp>
      <p:sp>
        <p:nvSpPr>
          <p:cNvPr id="28675" name="Rectangle 3"/>
          <p:cNvSpPr>
            <a:spLocks noChangeArrowheads="1"/>
          </p:cNvSpPr>
          <p:nvPr/>
        </p:nvSpPr>
        <p:spPr bwMode="auto">
          <a:xfrm>
            <a:off x="2046289" y="1433513"/>
            <a:ext cx="8264525"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20000"/>
              </a:spcBef>
              <a:buClr>
                <a:schemeClr val="folHlink"/>
              </a:buClr>
              <a:buSzPct val="60000"/>
              <a:buFont typeface="Wingdings" panose="05000000000000000000" pitchFamily="2" charset="2"/>
              <a:buNone/>
            </a:pPr>
            <a:endParaRPr lang="en-US" altLang="en-US" sz="2400" dirty="0">
              <a:solidFill>
                <a:srgbClr val="FF0000"/>
              </a:solidFill>
              <a:latin typeface="Times New Roman" panose="02020603050405020304" pitchFamily="18" charset="0"/>
            </a:endParaRPr>
          </a:p>
        </p:txBody>
      </p:sp>
      <p:sp>
        <p:nvSpPr>
          <p:cNvPr id="4" name="Title 3"/>
          <p:cNvSpPr>
            <a:spLocks noGrp="1"/>
          </p:cNvSpPr>
          <p:nvPr>
            <p:ph type="title"/>
          </p:nvPr>
        </p:nvSpPr>
        <p:spPr>
          <a:xfrm>
            <a:off x="838200" y="644434"/>
            <a:ext cx="10515600" cy="1046254"/>
          </a:xfrm>
        </p:spPr>
        <p:txBody>
          <a:bodyPr>
            <a:normAutofit/>
          </a:bodyPr>
          <a:lstStyle/>
          <a:p>
            <a:r>
              <a:rPr lang="en-US" altLang="en-US" dirty="0"/>
              <a:t>CSMA/CD (Collision Detection)</a:t>
            </a:r>
            <a:endParaRPr lang="en-IN" dirty="0"/>
          </a:p>
        </p:txBody>
      </p:sp>
      <p:sp>
        <p:nvSpPr>
          <p:cNvPr id="5" name="Content Placeholder 4"/>
          <p:cNvSpPr>
            <a:spLocks noGrp="1"/>
          </p:cNvSpPr>
          <p:nvPr>
            <p:ph idx="1"/>
          </p:nvPr>
        </p:nvSpPr>
        <p:spPr/>
        <p:txBody>
          <a:bodyPr/>
          <a:lstStyle/>
          <a:p>
            <a:pPr>
              <a:spcBef>
                <a:spcPct val="20000"/>
              </a:spcBef>
              <a:buClr>
                <a:schemeClr val="folHlink"/>
              </a:buClr>
              <a:buSzPct val="60000"/>
              <a:buFont typeface="Wingdings" panose="05000000000000000000" pitchFamily="2" charset="2"/>
              <a:buChar char="§"/>
            </a:pPr>
            <a:r>
              <a:rPr lang="en-US" altLang="en-US" sz="2400" b="1" i="1" dirty="0">
                <a:latin typeface="Times New Roman" panose="02020603050405020304" pitchFamily="18" charset="0"/>
              </a:rPr>
              <a:t>CSMA (all previous methods) has an inefficiency:</a:t>
            </a:r>
          </a:p>
          <a:p>
            <a:pPr lvl="1">
              <a:spcBef>
                <a:spcPct val="20000"/>
              </a:spcBef>
              <a:buClr>
                <a:schemeClr val="folHlink"/>
              </a:buClr>
              <a:buSzPct val="60000"/>
              <a:buFont typeface="Wingdings" panose="05000000000000000000" pitchFamily="2" charset="2"/>
              <a:buChar char="§"/>
            </a:pPr>
            <a:r>
              <a:rPr lang="en-US" altLang="en-US" dirty="0">
                <a:latin typeface="Times New Roman" panose="02020603050405020304" pitchFamily="18" charset="0"/>
              </a:rPr>
              <a:t>If a collision has occurred, the channel is </a:t>
            </a:r>
            <a:r>
              <a:rPr lang="en-US" altLang="en-US" b="1" dirty="0">
                <a:latin typeface="Times New Roman" panose="02020603050405020304" pitchFamily="18" charset="0"/>
              </a:rPr>
              <a:t>unstable</a:t>
            </a:r>
            <a:r>
              <a:rPr lang="en-US" altLang="en-US" dirty="0">
                <a:latin typeface="Times New Roman" panose="02020603050405020304" pitchFamily="18" charset="0"/>
              </a:rPr>
              <a:t> until colliding packets have </a:t>
            </a:r>
            <a:r>
              <a:rPr lang="en-US" altLang="en-US" b="1" u="sng" dirty="0">
                <a:latin typeface="Times New Roman" panose="02020603050405020304" pitchFamily="18" charset="0"/>
              </a:rPr>
              <a:t>been fully transmitted</a:t>
            </a:r>
          </a:p>
          <a:p>
            <a:pPr>
              <a:spcBef>
                <a:spcPct val="20000"/>
              </a:spcBef>
              <a:buClr>
                <a:schemeClr val="folHlink"/>
              </a:buClr>
              <a:buSzPct val="60000"/>
              <a:buFont typeface="Wingdings" panose="05000000000000000000" pitchFamily="2" charset="2"/>
              <a:buChar char="§"/>
            </a:pPr>
            <a:r>
              <a:rPr lang="en-US" altLang="en-US" sz="2400" b="1" i="1" dirty="0">
                <a:latin typeface="Times New Roman" panose="02020603050405020304" pitchFamily="18" charset="0"/>
              </a:rPr>
              <a:t>CSMA/CD </a:t>
            </a:r>
            <a:r>
              <a:rPr lang="en-US" altLang="en-US" sz="2400" i="1" dirty="0">
                <a:latin typeface="Times New Roman" panose="02020603050405020304" pitchFamily="18" charset="0"/>
              </a:rPr>
              <a:t>(</a:t>
            </a:r>
            <a:r>
              <a:rPr lang="en-US" altLang="en-US" sz="2400" i="1" dirty="0">
                <a:solidFill>
                  <a:srgbClr val="000000"/>
                </a:solidFill>
                <a:latin typeface="Times New Roman" panose="02020603050405020304" pitchFamily="18" charset="0"/>
              </a:rPr>
              <a:t>Carrier Sense Multiple Access with Collision Detection)</a:t>
            </a:r>
            <a:r>
              <a:rPr lang="en-US" altLang="en-US" sz="2400" b="1" i="1" dirty="0">
                <a:latin typeface="Times New Roman" panose="02020603050405020304" pitchFamily="18" charset="0"/>
              </a:rPr>
              <a:t> overcomes this as follows:</a:t>
            </a:r>
          </a:p>
          <a:p>
            <a:pPr lvl="1">
              <a:spcBef>
                <a:spcPct val="20000"/>
              </a:spcBef>
              <a:buClr>
                <a:schemeClr val="folHlink"/>
              </a:buClr>
              <a:buSzPct val="60000"/>
              <a:buFont typeface="Wingdings" panose="05000000000000000000" pitchFamily="2" charset="2"/>
              <a:buChar char="§"/>
            </a:pPr>
            <a:r>
              <a:rPr lang="en-US" altLang="en-US" dirty="0">
                <a:latin typeface="Times New Roman" panose="02020603050405020304" pitchFamily="18" charset="0"/>
              </a:rPr>
              <a:t>While transmitting, the sender is </a:t>
            </a:r>
            <a:r>
              <a:rPr lang="en-US" altLang="en-US" b="1" dirty="0">
                <a:latin typeface="Times New Roman" panose="02020603050405020304" pitchFamily="18" charset="0"/>
              </a:rPr>
              <a:t>listening to medium </a:t>
            </a:r>
            <a:r>
              <a:rPr lang="en-US" altLang="en-US" dirty="0">
                <a:latin typeface="Times New Roman" panose="02020603050405020304" pitchFamily="18" charset="0"/>
              </a:rPr>
              <a:t>for collisions. (Listen While Talk)</a:t>
            </a:r>
          </a:p>
          <a:p>
            <a:pPr lvl="1">
              <a:spcBef>
                <a:spcPct val="20000"/>
              </a:spcBef>
              <a:buClr>
                <a:schemeClr val="folHlink"/>
              </a:buClr>
              <a:buSzPct val="60000"/>
              <a:buFont typeface="Wingdings" panose="05000000000000000000" pitchFamily="2" charset="2"/>
              <a:buChar char="§"/>
            </a:pPr>
            <a:r>
              <a:rPr lang="en-US" altLang="en-US" dirty="0">
                <a:latin typeface="Times New Roman" panose="02020603050405020304" pitchFamily="18" charset="0"/>
              </a:rPr>
              <a:t>Sender </a:t>
            </a:r>
            <a:r>
              <a:rPr lang="en-US" altLang="en-US" b="1" dirty="0">
                <a:latin typeface="Times New Roman" panose="02020603050405020304" pitchFamily="18" charset="0"/>
              </a:rPr>
              <a:t>stops transmission</a:t>
            </a:r>
            <a:r>
              <a:rPr lang="en-US" altLang="en-US" dirty="0">
                <a:latin typeface="Times New Roman" panose="02020603050405020304" pitchFamily="18" charset="0"/>
              </a:rPr>
              <a:t> if collision has occurred </a:t>
            </a:r>
            <a:r>
              <a:rPr lang="en-US" altLang="en-US" b="1" dirty="0">
                <a:latin typeface="Times New Roman" panose="02020603050405020304" pitchFamily="18" charset="0"/>
              </a:rPr>
              <a:t>reducing channel wastage</a:t>
            </a:r>
            <a:r>
              <a:rPr lang="en-US" altLang="en-US" dirty="0">
                <a:latin typeface="Times New Roman" panose="02020603050405020304" pitchFamily="18" charset="0"/>
              </a:rPr>
              <a:t> .</a:t>
            </a:r>
            <a:endParaRPr lang="en-US" altLang="en-US" i="1" dirty="0">
              <a:latin typeface="Times New Roman" panose="02020603050405020304" pitchFamily="18" charset="0"/>
            </a:endParaRPr>
          </a:p>
          <a:p>
            <a:pPr>
              <a:spcBef>
                <a:spcPct val="20000"/>
              </a:spcBef>
              <a:buClr>
                <a:schemeClr val="folHlink"/>
              </a:buClr>
              <a:buSzPct val="60000"/>
              <a:buNone/>
            </a:pPr>
            <a:r>
              <a:rPr lang="en-US" altLang="en-US" sz="2400" dirty="0">
                <a:solidFill>
                  <a:srgbClr val="000000"/>
                </a:solidFill>
                <a:latin typeface="Times New Roman" panose="02020603050405020304" pitchFamily="18" charset="0"/>
              </a:rPr>
              <a:t>CSMA/CD is Widely used for </a:t>
            </a:r>
            <a:r>
              <a:rPr lang="en-US" altLang="en-US" sz="2400" b="1" dirty="0">
                <a:solidFill>
                  <a:srgbClr val="000000"/>
                </a:solidFill>
                <a:latin typeface="Times New Roman" panose="02020603050405020304" pitchFamily="18" charset="0"/>
              </a:rPr>
              <a:t>bus topology LANs</a:t>
            </a:r>
            <a:r>
              <a:rPr lang="en-US" altLang="en-US" sz="2400" dirty="0">
                <a:solidFill>
                  <a:srgbClr val="000000"/>
                </a:solidFill>
                <a:latin typeface="Times New Roman" panose="02020603050405020304" pitchFamily="18" charset="0"/>
              </a:rPr>
              <a:t> (IEEE 802.3, </a:t>
            </a:r>
            <a:r>
              <a:rPr lang="en-US" altLang="en-US" sz="2400" dirty="0">
                <a:solidFill>
                  <a:srgbClr val="FF0000"/>
                </a:solidFill>
                <a:latin typeface="Times New Roman" panose="02020603050405020304" pitchFamily="18" charset="0"/>
              </a:rPr>
              <a:t>Ethernet</a:t>
            </a:r>
            <a:r>
              <a:rPr lang="en-US" altLang="en-US" sz="2400" dirty="0">
                <a:solidFill>
                  <a:srgbClr val="000000"/>
                </a:solidFill>
                <a:latin typeface="Times New Roman" panose="02020603050405020304" pitchFamily="18" charset="0"/>
              </a:rPr>
              <a:t>).</a:t>
            </a:r>
          </a:p>
          <a:p>
            <a:pPr>
              <a:spcBef>
                <a:spcPct val="20000"/>
              </a:spcBef>
              <a:buClr>
                <a:schemeClr val="folHlink"/>
              </a:buClr>
              <a:buSzPct val="60000"/>
              <a:buNone/>
            </a:pPr>
            <a:endParaRPr lang="en-US" altLang="en-US" sz="2400" dirty="0">
              <a:solidFill>
                <a:srgbClr val="FF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416222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tr-TR"/>
              <a:t>802 Layers - Medium Access Control &amp; Logical Link Control</a:t>
            </a:r>
          </a:p>
        </p:txBody>
      </p:sp>
      <p:sp>
        <p:nvSpPr>
          <p:cNvPr id="8195" name="Rectangle 3"/>
          <p:cNvSpPr>
            <a:spLocks noGrp="1" noChangeArrowheads="1"/>
          </p:cNvSpPr>
          <p:nvPr>
            <p:ph idx="1"/>
          </p:nvPr>
        </p:nvSpPr>
        <p:spPr/>
        <p:txBody>
          <a:bodyPr>
            <a:normAutofit lnSpcReduction="10000"/>
          </a:bodyPr>
          <a:lstStyle/>
          <a:p>
            <a:pPr>
              <a:lnSpc>
                <a:spcPct val="90000"/>
              </a:lnSpc>
            </a:pPr>
            <a:r>
              <a:rPr lang="en-US" altLang="tr-TR" sz="2400" dirty="0"/>
              <a:t>OSI layer 2 (Data Link) is divided into two in IEEE 802</a:t>
            </a:r>
          </a:p>
          <a:p>
            <a:pPr lvl="1">
              <a:lnSpc>
                <a:spcPct val="90000"/>
              </a:lnSpc>
            </a:pPr>
            <a:r>
              <a:rPr lang="en-US" altLang="tr-TR" sz="2000" dirty="0"/>
              <a:t>Logical Link Control (LLC) layer </a:t>
            </a:r>
          </a:p>
          <a:p>
            <a:pPr lvl="1">
              <a:lnSpc>
                <a:spcPct val="90000"/>
              </a:lnSpc>
            </a:pPr>
            <a:r>
              <a:rPr lang="en-US" altLang="tr-TR" sz="2000" dirty="0"/>
              <a:t>Medium Access Control (MAC) layer</a:t>
            </a:r>
          </a:p>
          <a:p>
            <a:pPr>
              <a:lnSpc>
                <a:spcPct val="90000"/>
              </a:lnSpc>
            </a:pPr>
            <a:r>
              <a:rPr lang="en-US" altLang="tr-TR" sz="2400" dirty="0"/>
              <a:t>LLC layer</a:t>
            </a:r>
          </a:p>
          <a:p>
            <a:pPr lvl="1">
              <a:lnSpc>
                <a:spcPct val="90000"/>
              </a:lnSpc>
            </a:pPr>
            <a:r>
              <a:rPr lang="en-US" altLang="tr-TR" sz="2000" dirty="0"/>
              <a:t>Interface to higher levels</a:t>
            </a:r>
            <a:endParaRPr lang="tr-TR" altLang="tr-TR" sz="2000" dirty="0"/>
          </a:p>
          <a:p>
            <a:pPr lvl="1">
              <a:lnSpc>
                <a:spcPct val="90000"/>
              </a:lnSpc>
            </a:pPr>
            <a:r>
              <a:rPr lang="tr-TR" altLang="tr-TR" sz="2000" dirty="0"/>
              <a:t>flow control</a:t>
            </a:r>
            <a:endParaRPr lang="en-US" altLang="tr-TR" sz="2000" dirty="0"/>
          </a:p>
          <a:p>
            <a:pPr lvl="1">
              <a:lnSpc>
                <a:spcPct val="90000"/>
              </a:lnSpc>
            </a:pPr>
            <a:r>
              <a:rPr lang="en-US" altLang="tr-TR" sz="2000" dirty="0"/>
              <a:t>Based on classical Data Link Control Protocols</a:t>
            </a:r>
          </a:p>
          <a:p>
            <a:pPr>
              <a:lnSpc>
                <a:spcPct val="90000"/>
              </a:lnSpc>
            </a:pPr>
            <a:r>
              <a:rPr lang="en-US" altLang="tr-TR" sz="2400" dirty="0"/>
              <a:t>MAC layer</a:t>
            </a:r>
          </a:p>
          <a:p>
            <a:pPr lvl="1">
              <a:lnSpc>
                <a:spcPct val="90000"/>
              </a:lnSpc>
            </a:pPr>
            <a:r>
              <a:rPr lang="en-US" altLang="tr-TR" sz="2000" dirty="0"/>
              <a:t>Prepare data for transmission</a:t>
            </a:r>
          </a:p>
          <a:p>
            <a:pPr lvl="1">
              <a:lnSpc>
                <a:spcPct val="90000"/>
              </a:lnSpc>
            </a:pPr>
            <a:r>
              <a:rPr lang="en-US" altLang="tr-TR" sz="2000" dirty="0"/>
              <a:t>Error detection</a:t>
            </a:r>
          </a:p>
          <a:p>
            <a:pPr lvl="1">
              <a:lnSpc>
                <a:spcPct val="90000"/>
              </a:lnSpc>
            </a:pPr>
            <a:r>
              <a:rPr lang="en-US" altLang="tr-TR" sz="2000" dirty="0"/>
              <a:t>Address recognition</a:t>
            </a:r>
          </a:p>
          <a:p>
            <a:pPr lvl="1">
              <a:lnSpc>
                <a:spcPct val="90000"/>
              </a:lnSpc>
            </a:pPr>
            <a:r>
              <a:rPr lang="en-US" altLang="tr-TR" sz="2000" u="sng" dirty="0"/>
              <a:t>Govern access to transmission medium</a:t>
            </a:r>
          </a:p>
          <a:p>
            <a:pPr lvl="2">
              <a:lnSpc>
                <a:spcPct val="90000"/>
              </a:lnSpc>
            </a:pPr>
            <a:r>
              <a:rPr lang="en-US" altLang="tr-TR" sz="1800" u="sng" dirty="0"/>
              <a:t>Not found in traditional layer 2 data link control</a:t>
            </a:r>
          </a:p>
        </p:txBody>
      </p:sp>
    </p:spTree>
    <p:extLst>
      <p:ext uri="{BB962C8B-B14F-4D97-AF65-F5344CB8AC3E}">
        <p14:creationId xmlns:p14="http://schemas.microsoft.com/office/powerpoint/2010/main" val="1678297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383" y="551576"/>
            <a:ext cx="10093234" cy="5754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1763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r>
              <a:rPr lang="en-US" altLang="en-US" dirty="0">
                <a:latin typeface="Times New Roman" panose="02020603050405020304" pitchFamily="18" charset="0"/>
              </a:rPr>
            </a:br>
            <a:r>
              <a:rPr lang="en-US" altLang="en-US" dirty="0">
                <a:latin typeface="Times New Roman" panose="02020603050405020304" pitchFamily="18" charset="0"/>
              </a:rPr>
              <a:t>CSMA/CD Protocol</a:t>
            </a:r>
          </a:p>
        </p:txBody>
      </p:sp>
      <p:sp>
        <p:nvSpPr>
          <p:cNvPr id="30723"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a:solidFill>
                  <a:srgbClr val="000000"/>
                </a:solidFill>
                <a:latin typeface="Times New Roman" panose="02020603050405020304" pitchFamily="18" charset="0"/>
              </a:rPr>
              <a:t> </a:t>
            </a:r>
            <a:r>
              <a:rPr lang="en-US" altLang="en-US" sz="2400" dirty="0">
                <a:solidFill>
                  <a:srgbClr val="000000"/>
                </a:solidFill>
                <a:latin typeface="Times New Roman" panose="02020603050405020304" pitchFamily="18" charset="0"/>
              </a:rPr>
              <a:t>Use one of the CSMA persistence algorithm </a:t>
            </a:r>
            <a:r>
              <a:rPr lang="en-US" altLang="en-US" sz="2400" b="1" i="1" dirty="0">
                <a:solidFill>
                  <a:srgbClr val="0000FF"/>
                </a:solidFill>
                <a:latin typeface="Times New Roman" panose="02020603050405020304" pitchFamily="18" charset="0"/>
              </a:rPr>
              <a:t>(non-persistent, 1-persistent, p-persistent) </a:t>
            </a:r>
            <a:r>
              <a:rPr lang="en-US" altLang="en-US" sz="2400" dirty="0">
                <a:solidFill>
                  <a:srgbClr val="000000"/>
                </a:solidFill>
                <a:latin typeface="Times New Roman" panose="02020603050405020304" pitchFamily="18" charset="0"/>
              </a:rPr>
              <a:t>for transmission</a:t>
            </a:r>
          </a:p>
          <a:p>
            <a:pPr eaLnBrk="1" hangingPunct="1"/>
            <a:r>
              <a:rPr lang="en-US" altLang="en-US" sz="2400" dirty="0">
                <a:solidFill>
                  <a:srgbClr val="000000"/>
                </a:solidFill>
                <a:latin typeface="Times New Roman" panose="02020603050405020304" pitchFamily="18" charset="0"/>
              </a:rPr>
              <a:t>If a collision is detected by a station during its transmission then it should do the following:</a:t>
            </a:r>
          </a:p>
          <a:p>
            <a:pPr lvl="1" eaLnBrk="1" hangingPunct="1"/>
            <a:r>
              <a:rPr lang="en-US" altLang="en-US" sz="2000" b="1" dirty="0">
                <a:solidFill>
                  <a:srgbClr val="000000"/>
                </a:solidFill>
                <a:latin typeface="Times New Roman" panose="02020603050405020304" pitchFamily="18" charset="0"/>
              </a:rPr>
              <a:t>Abort transmission</a:t>
            </a:r>
            <a:r>
              <a:rPr lang="en-US" altLang="en-US" sz="2000" dirty="0">
                <a:solidFill>
                  <a:srgbClr val="000000"/>
                </a:solidFill>
                <a:latin typeface="Times New Roman" panose="02020603050405020304" pitchFamily="18" charset="0"/>
              </a:rPr>
              <a:t> and</a:t>
            </a:r>
            <a:r>
              <a:rPr lang="en-US" altLang="en-US" sz="2000" b="1" dirty="0">
                <a:solidFill>
                  <a:srgbClr val="000000"/>
                </a:solidFill>
                <a:latin typeface="Times New Roman" panose="02020603050405020304" pitchFamily="18" charset="0"/>
              </a:rPr>
              <a:t> </a:t>
            </a:r>
          </a:p>
          <a:p>
            <a:pPr lvl="1" eaLnBrk="1" hangingPunct="1"/>
            <a:r>
              <a:rPr lang="en-US" altLang="en-US" sz="2000" b="1" dirty="0">
                <a:solidFill>
                  <a:srgbClr val="000000"/>
                </a:solidFill>
                <a:latin typeface="Times New Roman" panose="02020603050405020304" pitchFamily="18" charset="0"/>
              </a:rPr>
              <a:t>Transmit</a:t>
            </a:r>
            <a:r>
              <a:rPr lang="en-US" altLang="en-US" sz="2000" dirty="0">
                <a:solidFill>
                  <a:srgbClr val="000000"/>
                </a:solidFill>
                <a:latin typeface="Times New Roman" panose="02020603050405020304" pitchFamily="18" charset="0"/>
              </a:rPr>
              <a:t> a </a:t>
            </a:r>
            <a:r>
              <a:rPr lang="en-US" altLang="en-US" sz="2000" b="1" i="1" dirty="0">
                <a:solidFill>
                  <a:srgbClr val="0000FF"/>
                </a:solidFill>
                <a:latin typeface="Times New Roman" panose="02020603050405020304" pitchFamily="18" charset="0"/>
              </a:rPr>
              <a:t>jam signal </a:t>
            </a:r>
            <a:r>
              <a:rPr lang="en-US" altLang="en-US" sz="2000" dirty="0">
                <a:solidFill>
                  <a:srgbClr val="0000FF"/>
                </a:solidFill>
                <a:latin typeface="Times New Roman" panose="02020603050405020304" pitchFamily="18" charset="0"/>
              </a:rPr>
              <a:t>(48 bit) </a:t>
            </a:r>
            <a:r>
              <a:rPr lang="en-US" altLang="en-US" sz="2000" b="1" i="1" dirty="0">
                <a:solidFill>
                  <a:srgbClr val="0000FF"/>
                </a:solidFill>
                <a:latin typeface="Times New Roman" panose="02020603050405020304" pitchFamily="18" charset="0"/>
              </a:rPr>
              <a:t> </a:t>
            </a:r>
            <a:r>
              <a:rPr lang="en-US" altLang="en-US" sz="2000" dirty="0">
                <a:solidFill>
                  <a:srgbClr val="000000"/>
                </a:solidFill>
                <a:latin typeface="Times New Roman" panose="02020603050405020304" pitchFamily="18" charset="0"/>
              </a:rPr>
              <a:t>to notify other stations of collision so that they will </a:t>
            </a:r>
            <a:r>
              <a:rPr lang="en-US" altLang="en-US" sz="2000" b="1" dirty="0">
                <a:solidFill>
                  <a:srgbClr val="000000"/>
                </a:solidFill>
                <a:latin typeface="Times New Roman" panose="02020603050405020304" pitchFamily="18" charset="0"/>
              </a:rPr>
              <a:t>discard the transmitted fra</a:t>
            </a:r>
            <a:r>
              <a:rPr lang="en-US" altLang="en-US" sz="2000" dirty="0">
                <a:solidFill>
                  <a:srgbClr val="000000"/>
                </a:solidFill>
                <a:latin typeface="Times New Roman" panose="02020603050405020304" pitchFamily="18" charset="0"/>
              </a:rPr>
              <a:t>me also to make sure that the collision signal will stay until detected by </a:t>
            </a:r>
            <a:r>
              <a:rPr lang="en-US" altLang="en-US" sz="2000" u="sng" dirty="0">
                <a:solidFill>
                  <a:srgbClr val="000000"/>
                </a:solidFill>
                <a:latin typeface="Times New Roman" panose="02020603050405020304" pitchFamily="18" charset="0"/>
              </a:rPr>
              <a:t>the furthest station</a:t>
            </a:r>
          </a:p>
          <a:p>
            <a:pPr lvl="1" eaLnBrk="1" hangingPunct="1"/>
            <a:r>
              <a:rPr lang="en-US" altLang="en-US" sz="2000" dirty="0">
                <a:solidFill>
                  <a:srgbClr val="000000"/>
                </a:solidFill>
                <a:latin typeface="Times New Roman" panose="02020603050405020304" pitchFamily="18" charset="0"/>
              </a:rPr>
              <a:t>After sending the </a:t>
            </a:r>
            <a:r>
              <a:rPr lang="en-US" altLang="en-US" sz="2000" b="1" i="1" dirty="0">
                <a:solidFill>
                  <a:srgbClr val="0000FF"/>
                </a:solidFill>
                <a:latin typeface="Times New Roman" panose="02020603050405020304" pitchFamily="18" charset="0"/>
              </a:rPr>
              <a:t>jam signal</a:t>
            </a:r>
            <a:r>
              <a:rPr lang="en-US" altLang="en-US" sz="2000" dirty="0">
                <a:solidFill>
                  <a:srgbClr val="000000"/>
                </a:solidFill>
                <a:latin typeface="Times New Roman" panose="02020603050405020304" pitchFamily="18" charset="0"/>
              </a:rPr>
              <a:t>, </a:t>
            </a:r>
            <a:r>
              <a:rPr lang="en-US" altLang="en-US" sz="2000" b="1" dirty="0" err="1">
                <a:solidFill>
                  <a:srgbClr val="000000"/>
                </a:solidFill>
                <a:latin typeface="Times New Roman" panose="02020603050405020304" pitchFamily="18" charset="0"/>
              </a:rPr>
              <a:t>backoff</a:t>
            </a:r>
            <a:r>
              <a:rPr lang="en-US" altLang="en-US" sz="2000" b="1" dirty="0">
                <a:solidFill>
                  <a:srgbClr val="000000"/>
                </a:solidFill>
                <a:latin typeface="Times New Roman" panose="02020603050405020304" pitchFamily="18" charset="0"/>
              </a:rPr>
              <a:t> (wait) for a </a:t>
            </a:r>
            <a:r>
              <a:rPr lang="en-US" altLang="en-US" sz="2000" b="1" i="1" dirty="0">
                <a:solidFill>
                  <a:srgbClr val="000000"/>
                </a:solidFill>
                <a:latin typeface="Times New Roman" panose="02020603050405020304" pitchFamily="18" charset="0"/>
              </a:rPr>
              <a:t>random</a:t>
            </a:r>
            <a:r>
              <a:rPr lang="en-US" altLang="en-US" sz="2000" dirty="0">
                <a:solidFill>
                  <a:srgbClr val="000000"/>
                </a:solidFill>
                <a:latin typeface="Times New Roman" panose="02020603050405020304" pitchFamily="18" charset="0"/>
              </a:rPr>
              <a:t> amount of time, then</a:t>
            </a:r>
          </a:p>
          <a:p>
            <a:pPr lvl="1" eaLnBrk="1" hangingPunct="1"/>
            <a:r>
              <a:rPr lang="en-US" altLang="en-US" sz="2000" dirty="0">
                <a:solidFill>
                  <a:srgbClr val="000000"/>
                </a:solidFill>
                <a:latin typeface="Times New Roman" panose="02020603050405020304" pitchFamily="18" charset="0"/>
              </a:rPr>
              <a:t>Transmit the frame again</a:t>
            </a:r>
          </a:p>
          <a:p>
            <a:pPr eaLnBrk="1" hangingPunct="1"/>
            <a:endParaRPr lang="en-US" altLang="en-US" sz="2400" dirty="0"/>
          </a:p>
        </p:txBody>
      </p:sp>
    </p:spTree>
    <p:extLst>
      <p:ext uri="{BB962C8B-B14F-4D97-AF65-F5344CB8AC3E}">
        <p14:creationId xmlns:p14="http://schemas.microsoft.com/office/powerpoint/2010/main" val="3967782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a:t>CSMA/CD</a:t>
            </a:r>
          </a:p>
        </p:txBody>
      </p:sp>
      <p:sp>
        <p:nvSpPr>
          <p:cNvPr id="31747" name="Rectangle 3"/>
          <p:cNvSpPr>
            <a:spLocks noGrp="1" noChangeArrowheads="1"/>
          </p:cNvSpPr>
          <p:nvPr>
            <p:ph idx="1"/>
          </p:nvPr>
        </p:nvSpPr>
        <p:spPr bwMode="auto">
          <a:xfrm>
            <a:off x="685800" y="1477283"/>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000" b="1" i="1" dirty="0">
                <a:solidFill>
                  <a:srgbClr val="3333CE"/>
                </a:solidFill>
                <a:latin typeface="Times New Roman" panose="02020603050405020304" pitchFamily="18" charset="0"/>
              </a:rPr>
              <a:t>Question: </a:t>
            </a:r>
            <a:r>
              <a:rPr lang="en-US" altLang="en-US" sz="2000" dirty="0">
                <a:solidFill>
                  <a:srgbClr val="000000"/>
                </a:solidFill>
                <a:latin typeface="Times New Roman" panose="02020603050405020304" pitchFamily="18" charset="0"/>
              </a:rPr>
              <a:t>How long does it take to detect a collision?</a:t>
            </a:r>
          </a:p>
          <a:p>
            <a:pPr eaLnBrk="1" hangingPunct="1"/>
            <a:r>
              <a:rPr lang="en-US" altLang="en-US" sz="2000" b="1" i="1" dirty="0">
                <a:solidFill>
                  <a:srgbClr val="3333CE"/>
                </a:solidFill>
                <a:latin typeface="Times New Roman" panose="02020603050405020304" pitchFamily="18" charset="0"/>
              </a:rPr>
              <a:t>Answer: </a:t>
            </a:r>
            <a:r>
              <a:rPr lang="en-US" altLang="en-US" sz="2000" i="1" dirty="0">
                <a:solidFill>
                  <a:srgbClr val="000000"/>
                </a:solidFill>
                <a:latin typeface="Times New Roman" panose="02020603050405020304" pitchFamily="18" charset="0"/>
              </a:rPr>
              <a:t>In the </a:t>
            </a:r>
            <a:r>
              <a:rPr lang="en-US" altLang="en-US" sz="2000" b="1" i="1" dirty="0">
                <a:solidFill>
                  <a:srgbClr val="000000"/>
                </a:solidFill>
                <a:latin typeface="Times New Roman" panose="02020603050405020304" pitchFamily="18" charset="0"/>
              </a:rPr>
              <a:t>worst case</a:t>
            </a:r>
            <a:r>
              <a:rPr lang="en-US" altLang="en-US" sz="2000" dirty="0">
                <a:solidFill>
                  <a:srgbClr val="000000"/>
                </a:solidFill>
                <a:latin typeface="Times New Roman" panose="02020603050405020304" pitchFamily="18" charset="0"/>
              </a:rPr>
              <a:t>, </a:t>
            </a:r>
            <a:r>
              <a:rPr lang="en-US" altLang="en-US" sz="2000" b="1" dirty="0">
                <a:solidFill>
                  <a:srgbClr val="000000"/>
                </a:solidFill>
                <a:latin typeface="Times New Roman" panose="02020603050405020304" pitchFamily="18" charset="0"/>
              </a:rPr>
              <a:t>twice the maximum propagation delay of the medium</a:t>
            </a:r>
          </a:p>
          <a:p>
            <a:pPr eaLnBrk="1" hangingPunct="1"/>
            <a:endParaRPr lang="en-US" altLang="en-US" sz="2000" b="1" dirty="0"/>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600"/>
            <a:ext cx="7620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5"/>
          <p:cNvSpPr txBox="1">
            <a:spLocks noChangeArrowheads="1"/>
          </p:cNvSpPr>
          <p:nvPr/>
        </p:nvSpPr>
        <p:spPr bwMode="auto">
          <a:xfrm>
            <a:off x="937405" y="6008688"/>
            <a:ext cx="3733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400" dirty="0">
                <a:latin typeface="Times New Roman" panose="02020603050405020304" pitchFamily="18" charset="0"/>
              </a:rPr>
              <a:t>Note: </a:t>
            </a:r>
            <a:r>
              <a:rPr lang="en-US" altLang="en-US" sz="1600" b="1" dirty="0">
                <a:latin typeface="Times New Roman" panose="02020603050405020304" pitchFamily="18" charset="0"/>
              </a:rPr>
              <a:t>a = maximum propagation delay</a:t>
            </a:r>
          </a:p>
        </p:txBody>
      </p:sp>
    </p:spTree>
    <p:extLst>
      <p:ext uri="{BB962C8B-B14F-4D97-AF65-F5344CB8AC3E}">
        <p14:creationId xmlns:p14="http://schemas.microsoft.com/office/powerpoint/2010/main" val="4049687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r>
              <a:rPr lang="en-US" altLang="en-US" dirty="0"/>
            </a:br>
            <a:r>
              <a:rPr lang="en-US" altLang="en-US" dirty="0"/>
              <a:t>CSMA/CD</a:t>
            </a:r>
          </a:p>
        </p:txBody>
      </p:sp>
      <p:sp>
        <p:nvSpPr>
          <p:cNvPr id="32771"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uFont typeface="Wingdings" panose="05000000000000000000" pitchFamily="2" charset="2"/>
              <a:buChar char="§"/>
            </a:pPr>
            <a:r>
              <a:rPr lang="en-US" altLang="en-US" sz="2400" dirty="0">
                <a:solidFill>
                  <a:srgbClr val="000000"/>
                </a:solidFill>
              </a:rPr>
              <a:t>Restrictions of CSMA / CD:</a:t>
            </a:r>
          </a:p>
          <a:p>
            <a:pPr lvl="1" eaLnBrk="1" hangingPunct="1">
              <a:buFont typeface="Wingdings" panose="05000000000000000000" pitchFamily="2" charset="2"/>
              <a:buChar char="§"/>
            </a:pPr>
            <a:r>
              <a:rPr lang="en-US" altLang="en-US" dirty="0">
                <a:solidFill>
                  <a:srgbClr val="000000"/>
                </a:solidFill>
              </a:rPr>
              <a:t>Packet </a:t>
            </a:r>
            <a:r>
              <a:rPr lang="en-US" altLang="en-US" b="1" dirty="0">
                <a:solidFill>
                  <a:srgbClr val="000000"/>
                </a:solidFill>
              </a:rPr>
              <a:t>transmission time</a:t>
            </a:r>
            <a:r>
              <a:rPr lang="en-US" altLang="en-US" dirty="0">
                <a:solidFill>
                  <a:srgbClr val="000000"/>
                </a:solidFill>
              </a:rPr>
              <a:t> should be </a:t>
            </a:r>
            <a:r>
              <a:rPr lang="en-US" altLang="en-US" b="1" dirty="0">
                <a:solidFill>
                  <a:srgbClr val="000000"/>
                </a:solidFill>
              </a:rPr>
              <a:t>at least</a:t>
            </a:r>
            <a:r>
              <a:rPr lang="en-US" altLang="en-US" dirty="0">
                <a:solidFill>
                  <a:srgbClr val="000000"/>
                </a:solidFill>
              </a:rPr>
              <a:t> as long as the time needed to detect a collision (2 * maximum propagation delay + </a:t>
            </a:r>
            <a:r>
              <a:rPr lang="en-US" altLang="en-US" i="1" dirty="0">
                <a:solidFill>
                  <a:srgbClr val="000000"/>
                </a:solidFill>
              </a:rPr>
              <a:t>jam sequence</a:t>
            </a:r>
            <a:r>
              <a:rPr lang="en-US" altLang="en-US" dirty="0">
                <a:solidFill>
                  <a:srgbClr val="000000"/>
                </a:solidFill>
              </a:rPr>
              <a:t> transmission time)</a:t>
            </a:r>
          </a:p>
          <a:p>
            <a:pPr lvl="1" eaLnBrk="1" hangingPunct="1">
              <a:buFont typeface="Wingdings" panose="05000000000000000000" pitchFamily="2" charset="2"/>
              <a:buChar char="§"/>
            </a:pPr>
            <a:r>
              <a:rPr lang="en-US" altLang="en-US" dirty="0">
                <a:solidFill>
                  <a:srgbClr val="000000"/>
                </a:solidFill>
              </a:rPr>
              <a:t>Otherwise, CSMA/CD does not have an advantage over CSMA</a:t>
            </a:r>
          </a:p>
          <a:p>
            <a:pPr eaLnBrk="1" hangingPunct="1">
              <a:buFont typeface="Wingdings" panose="05000000000000000000" pitchFamily="2" charset="2"/>
              <a:buChar char="§"/>
            </a:pPr>
            <a:endParaRPr lang="en-US" altLang="en-US" sz="2400" dirty="0">
              <a:solidFill>
                <a:srgbClr val="000000"/>
              </a:solidFill>
            </a:endParaRPr>
          </a:p>
          <a:p>
            <a:pPr eaLnBrk="1" hangingPunct="1"/>
            <a:endParaRPr lang="en-US" altLang="en-US" dirty="0"/>
          </a:p>
        </p:txBody>
      </p:sp>
    </p:spTree>
    <p:extLst>
      <p:ext uri="{BB962C8B-B14F-4D97-AF65-F5344CB8AC3E}">
        <p14:creationId xmlns:p14="http://schemas.microsoft.com/office/powerpoint/2010/main" val="131555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br>
              <a:rPr lang="en-US" altLang="en-US" sz="4000" b="1" dirty="0">
                <a:solidFill>
                  <a:srgbClr val="000000"/>
                </a:solidFill>
                <a:latin typeface="+mn-lt"/>
                <a:cs typeface="Times New Roman" panose="02020603050405020304" pitchFamily="18" charset="0"/>
              </a:rPr>
            </a:br>
            <a:r>
              <a:rPr lang="en-US" altLang="en-US" sz="4000" b="1" dirty="0">
                <a:solidFill>
                  <a:srgbClr val="000000"/>
                </a:solidFill>
                <a:latin typeface="+mn-lt"/>
                <a:cs typeface="Times New Roman" panose="02020603050405020304" pitchFamily="18" charset="0"/>
              </a:rPr>
              <a:t>Exponential </a:t>
            </a:r>
            <a:r>
              <a:rPr lang="en-US" altLang="en-US" sz="4000" b="1" dirty="0" err="1">
                <a:solidFill>
                  <a:srgbClr val="000000"/>
                </a:solidFill>
                <a:latin typeface="+mn-lt"/>
                <a:cs typeface="Times New Roman" panose="02020603050405020304" pitchFamily="18" charset="0"/>
              </a:rPr>
              <a:t>Backoff</a:t>
            </a:r>
            <a:r>
              <a:rPr lang="en-US" altLang="en-US" sz="4000" b="1" dirty="0">
                <a:solidFill>
                  <a:srgbClr val="000000"/>
                </a:solidFill>
                <a:latin typeface="+mn-lt"/>
                <a:cs typeface="Times New Roman" panose="02020603050405020304" pitchFamily="18" charset="0"/>
              </a:rPr>
              <a:t> Algorithm</a:t>
            </a:r>
            <a:endParaRPr lang="en-US" altLang="en-US" sz="4000" b="1" dirty="0">
              <a:solidFill>
                <a:srgbClr val="000000"/>
              </a:solidFill>
              <a:latin typeface="+mn-lt"/>
            </a:endParaRPr>
          </a:p>
        </p:txBody>
      </p:sp>
      <p:sp>
        <p:nvSpPr>
          <p:cNvPr id="33795"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90000"/>
              </a:lnSpc>
            </a:pPr>
            <a:r>
              <a:rPr lang="en-US" altLang="en-US" sz="2000" dirty="0">
                <a:solidFill>
                  <a:srgbClr val="000000"/>
                </a:solidFill>
                <a:latin typeface="Times New Roman" panose="02020603050405020304" pitchFamily="18" charset="0"/>
              </a:rPr>
              <a:t>Ethernet uses the </a:t>
            </a:r>
            <a:r>
              <a:rPr lang="en-US" altLang="en-US" sz="2000" dirty="0">
                <a:solidFill>
                  <a:srgbClr val="3333CE"/>
                </a:solidFill>
                <a:latin typeface="Times New Roman" panose="02020603050405020304" pitchFamily="18" charset="0"/>
              </a:rPr>
              <a:t>exponential </a:t>
            </a:r>
            <a:r>
              <a:rPr lang="en-US" altLang="en-US" sz="2000" dirty="0" err="1">
                <a:solidFill>
                  <a:srgbClr val="3333CE"/>
                </a:solidFill>
                <a:latin typeface="Times New Roman" panose="02020603050405020304" pitchFamily="18" charset="0"/>
              </a:rPr>
              <a:t>backoff</a:t>
            </a:r>
            <a:r>
              <a:rPr lang="en-US" altLang="en-US" sz="2000" dirty="0">
                <a:solidFill>
                  <a:srgbClr val="3333CE"/>
                </a:solidFill>
                <a:latin typeface="Times New Roman" panose="02020603050405020304" pitchFamily="18" charset="0"/>
              </a:rPr>
              <a:t> algorithms </a:t>
            </a:r>
            <a:r>
              <a:rPr lang="en-US" altLang="en-US" sz="2000" dirty="0">
                <a:solidFill>
                  <a:srgbClr val="000000"/>
                </a:solidFill>
                <a:latin typeface="Times New Roman" panose="02020603050405020304" pitchFamily="18" charset="0"/>
              </a:rPr>
              <a:t>to determine </a:t>
            </a:r>
            <a:r>
              <a:rPr lang="en-US" altLang="en-US" sz="2000" b="1" u="sng" dirty="0">
                <a:solidFill>
                  <a:srgbClr val="000000"/>
                </a:solidFill>
                <a:latin typeface="Times New Roman" panose="02020603050405020304" pitchFamily="18" charset="0"/>
              </a:rPr>
              <a:t>the  best duration of the random waiting period after the collision happens</a:t>
            </a:r>
          </a:p>
          <a:p>
            <a:pPr eaLnBrk="1" hangingPunct="1">
              <a:lnSpc>
                <a:spcPct val="90000"/>
              </a:lnSpc>
            </a:pPr>
            <a:r>
              <a:rPr lang="en-US" altLang="en-US" dirty="0">
                <a:solidFill>
                  <a:srgbClr val="3333CE"/>
                </a:solidFill>
                <a:latin typeface="Times New Roman" panose="02020603050405020304" pitchFamily="18" charset="0"/>
              </a:rPr>
              <a:t>Algorithm:</a:t>
            </a:r>
          </a:p>
          <a:p>
            <a:pPr lvl="1" eaLnBrk="1" hangingPunct="1">
              <a:lnSpc>
                <a:spcPct val="90000"/>
              </a:lnSpc>
              <a:buFont typeface="Wingdings" panose="05000000000000000000" pitchFamily="2" charset="2"/>
              <a:buChar char="§"/>
            </a:pPr>
            <a:r>
              <a:rPr lang="en-US" altLang="en-US" sz="2000" dirty="0">
                <a:solidFill>
                  <a:srgbClr val="000000"/>
                </a:solidFill>
                <a:latin typeface="Times New Roman" panose="02020603050405020304" pitchFamily="18" charset="0"/>
              </a:rPr>
              <a:t>Set “</a:t>
            </a:r>
            <a:r>
              <a:rPr lang="en-US" altLang="en-US" sz="2000" b="1" dirty="0">
                <a:solidFill>
                  <a:srgbClr val="000000"/>
                </a:solidFill>
                <a:latin typeface="Times New Roman" panose="02020603050405020304" pitchFamily="18" charset="0"/>
              </a:rPr>
              <a:t>slot time</a:t>
            </a:r>
            <a:r>
              <a:rPr lang="en-US" altLang="en-US" sz="2000" dirty="0">
                <a:solidFill>
                  <a:srgbClr val="000000"/>
                </a:solidFill>
                <a:latin typeface="Times New Roman" panose="02020603050405020304" pitchFamily="18" charset="0"/>
              </a:rPr>
              <a:t>” equal to 2*maximum propagation delay + Jam sequence transmission time (= 51.2 µsec for Ethernet </a:t>
            </a:r>
            <a:r>
              <a:rPr lang="en-US" altLang="en-US" sz="2000" b="1" dirty="0">
                <a:solidFill>
                  <a:srgbClr val="000000"/>
                </a:solidFill>
                <a:latin typeface="Times New Roman" panose="02020603050405020304" pitchFamily="18" charset="0"/>
              </a:rPr>
              <a:t>10-Mbps</a:t>
            </a:r>
            <a:r>
              <a:rPr lang="en-US" altLang="en-US" sz="2000" dirty="0">
                <a:solidFill>
                  <a:srgbClr val="000000"/>
                </a:solidFill>
                <a:latin typeface="Times New Roman" panose="02020603050405020304" pitchFamily="18" charset="0"/>
              </a:rPr>
              <a:t> LAN)</a:t>
            </a:r>
          </a:p>
          <a:p>
            <a:pPr lvl="1" eaLnBrk="1" hangingPunct="1">
              <a:lnSpc>
                <a:spcPct val="90000"/>
              </a:lnSpc>
              <a:buFont typeface="Wingdings" panose="05000000000000000000" pitchFamily="2" charset="2"/>
              <a:buChar char="§"/>
            </a:pPr>
            <a:r>
              <a:rPr lang="en-US" altLang="en-US" sz="2000" dirty="0">
                <a:solidFill>
                  <a:srgbClr val="000000"/>
                </a:solidFill>
                <a:latin typeface="Times New Roman" panose="02020603050405020304" pitchFamily="18" charset="0"/>
              </a:rPr>
              <a:t>After K</a:t>
            </a:r>
            <a:r>
              <a:rPr lang="en-US" altLang="en-US" sz="2000" baseline="30000" dirty="0">
                <a:solidFill>
                  <a:srgbClr val="000000"/>
                </a:solidFill>
                <a:latin typeface="Times New Roman" panose="02020603050405020304" pitchFamily="18" charset="0"/>
              </a:rPr>
              <a:t>th</a:t>
            </a:r>
            <a:r>
              <a:rPr lang="en-US" altLang="en-US" sz="2000" dirty="0">
                <a:solidFill>
                  <a:srgbClr val="000000"/>
                </a:solidFill>
                <a:latin typeface="Times New Roman" panose="02020603050405020304" pitchFamily="18" charset="0"/>
              </a:rPr>
              <a:t> collision, select a random number (R) between 0 and 2</a:t>
            </a:r>
            <a:r>
              <a:rPr lang="en-US" altLang="en-US" sz="2000" baseline="30000" dirty="0">
                <a:solidFill>
                  <a:srgbClr val="000000"/>
                </a:solidFill>
                <a:latin typeface="Times New Roman" panose="02020603050405020304" pitchFamily="18" charset="0"/>
              </a:rPr>
              <a:t>k</a:t>
            </a:r>
            <a:r>
              <a:rPr lang="en-US" altLang="en-US" sz="2000" dirty="0">
                <a:solidFill>
                  <a:srgbClr val="000000"/>
                </a:solidFill>
                <a:latin typeface="Times New Roman" panose="02020603050405020304" pitchFamily="18" charset="0"/>
              </a:rPr>
              <a:t> –1 and </a:t>
            </a:r>
            <a:r>
              <a:rPr lang="en-US" altLang="en-US" sz="2000" b="1" dirty="0">
                <a:solidFill>
                  <a:srgbClr val="000000"/>
                </a:solidFill>
                <a:latin typeface="Times New Roman" panose="02020603050405020304" pitchFamily="18" charset="0"/>
              </a:rPr>
              <a:t>wait</a:t>
            </a:r>
            <a:r>
              <a:rPr lang="en-US" altLang="en-US" sz="2000" dirty="0">
                <a:solidFill>
                  <a:srgbClr val="000000"/>
                </a:solidFill>
                <a:latin typeface="Times New Roman" panose="02020603050405020304" pitchFamily="18" charset="0"/>
              </a:rPr>
              <a:t> for a period equal to (R</a:t>
            </a:r>
            <a:r>
              <a:rPr lang="en-US" altLang="en-US" sz="2000" b="1" dirty="0">
                <a:solidFill>
                  <a:srgbClr val="000000"/>
                </a:solidFill>
                <a:latin typeface="Times New Roman" panose="02020603050405020304" pitchFamily="18" charset="0"/>
              </a:rPr>
              <a:t>*slot time</a:t>
            </a:r>
            <a:r>
              <a:rPr lang="en-US" altLang="en-US" sz="2000" dirty="0">
                <a:solidFill>
                  <a:srgbClr val="000000"/>
                </a:solidFill>
                <a:latin typeface="Times New Roman" panose="02020603050405020304" pitchFamily="18" charset="0"/>
              </a:rPr>
              <a:t>) then </a:t>
            </a:r>
            <a:r>
              <a:rPr lang="en-US" altLang="en-US" sz="2000" b="1" dirty="0">
                <a:solidFill>
                  <a:srgbClr val="000000"/>
                </a:solidFill>
                <a:latin typeface="Times New Roman" panose="02020603050405020304" pitchFamily="18" charset="0"/>
              </a:rPr>
              <a:t>retransmit </a:t>
            </a:r>
            <a:r>
              <a:rPr lang="en-US" altLang="en-US" sz="2000" dirty="0">
                <a:solidFill>
                  <a:srgbClr val="000000"/>
                </a:solidFill>
                <a:latin typeface="Times New Roman" panose="02020603050405020304" pitchFamily="18" charset="0"/>
              </a:rPr>
              <a:t>when the medium is </a:t>
            </a:r>
            <a:r>
              <a:rPr lang="en-US" altLang="en-US" sz="2000" b="1" dirty="0">
                <a:solidFill>
                  <a:srgbClr val="000000"/>
                </a:solidFill>
                <a:latin typeface="Times New Roman" panose="02020603050405020304" pitchFamily="18" charset="0"/>
              </a:rPr>
              <a:t>idle, for example:</a:t>
            </a:r>
          </a:p>
          <a:p>
            <a:pPr lvl="2" eaLnBrk="1" hangingPunct="1">
              <a:lnSpc>
                <a:spcPct val="90000"/>
              </a:lnSpc>
              <a:buFont typeface="Wingdings" panose="05000000000000000000" pitchFamily="2" charset="2"/>
              <a:buChar char="§"/>
            </a:pPr>
            <a:r>
              <a:rPr lang="en-US" altLang="en-US" sz="1800" dirty="0">
                <a:solidFill>
                  <a:srgbClr val="000000"/>
                </a:solidFill>
                <a:latin typeface="Times New Roman" panose="02020603050405020304" pitchFamily="18" charset="0"/>
              </a:rPr>
              <a:t>After first collision (K=1), select a number (R) between 0 and 2</a:t>
            </a:r>
            <a:r>
              <a:rPr lang="en-US" altLang="en-US" sz="1800" baseline="30000" dirty="0">
                <a:solidFill>
                  <a:srgbClr val="000000"/>
                </a:solidFill>
                <a:latin typeface="Times New Roman" panose="02020603050405020304" pitchFamily="18" charset="0"/>
              </a:rPr>
              <a:t>1</a:t>
            </a:r>
            <a:r>
              <a:rPr lang="en-US" altLang="en-US" sz="1800" dirty="0">
                <a:solidFill>
                  <a:srgbClr val="000000"/>
                </a:solidFill>
                <a:latin typeface="Times New Roman" panose="02020603050405020304" pitchFamily="18" charset="0"/>
              </a:rPr>
              <a:t> –1 {0 ,1} and wait for a period equal to R*slot times (Wait for a period 0 µsec or 1x51.2 µsec) then retransmit when the medium is idle </a:t>
            </a:r>
          </a:p>
          <a:p>
            <a:pPr lvl="1" eaLnBrk="1" hangingPunct="1">
              <a:lnSpc>
                <a:spcPct val="90000"/>
              </a:lnSpc>
              <a:buFont typeface="Wingdings" panose="05000000000000000000" pitchFamily="2" charset="2"/>
              <a:buChar char="§"/>
            </a:pPr>
            <a:r>
              <a:rPr lang="en-US" altLang="en-US" sz="2000" dirty="0">
                <a:solidFill>
                  <a:srgbClr val="000000"/>
                </a:solidFill>
                <a:latin typeface="Times New Roman" panose="02020603050405020304" pitchFamily="18" charset="0"/>
              </a:rPr>
              <a:t>Do not increase random number range, if K=10</a:t>
            </a:r>
          </a:p>
          <a:p>
            <a:pPr lvl="2" eaLnBrk="1" hangingPunct="1">
              <a:lnSpc>
                <a:spcPct val="90000"/>
              </a:lnSpc>
              <a:buFont typeface="Wingdings" panose="05000000000000000000" pitchFamily="2" charset="2"/>
              <a:buChar char="§"/>
            </a:pPr>
            <a:r>
              <a:rPr lang="en-US" altLang="en-US" dirty="0">
                <a:solidFill>
                  <a:srgbClr val="000000"/>
                </a:solidFill>
                <a:latin typeface="Times New Roman" panose="02020603050405020304" pitchFamily="18" charset="0"/>
                <a:sym typeface="Wingdings" panose="05000000000000000000" pitchFamily="2" charset="2"/>
              </a:rPr>
              <a:t> Maximum interval {0 – 1023}</a:t>
            </a:r>
            <a:endParaRPr lang="en-US" altLang="en-US" dirty="0">
              <a:solidFill>
                <a:srgbClr val="000000"/>
              </a:solidFill>
              <a:latin typeface="Times New Roman" panose="02020603050405020304" pitchFamily="18" charset="0"/>
            </a:endParaRPr>
          </a:p>
          <a:p>
            <a:pPr lvl="1" eaLnBrk="1" hangingPunct="1">
              <a:lnSpc>
                <a:spcPct val="90000"/>
              </a:lnSpc>
              <a:buFont typeface="Wingdings" panose="05000000000000000000" pitchFamily="2" charset="2"/>
              <a:buChar char="§"/>
            </a:pPr>
            <a:r>
              <a:rPr lang="en-US" altLang="en-US" sz="2000" dirty="0">
                <a:solidFill>
                  <a:srgbClr val="000000"/>
                </a:solidFill>
                <a:latin typeface="Times New Roman" panose="02020603050405020304" pitchFamily="18" charset="0"/>
              </a:rPr>
              <a:t>Give up after 16 unsuccessful attempts and report failure to higher layers</a:t>
            </a:r>
            <a:endParaRPr lang="en-US" altLang="en-US" sz="2000" dirty="0">
              <a:solidFill>
                <a:srgbClr val="000000"/>
              </a:solidFill>
              <a:latin typeface="Arial" panose="020B0604020202020204" pitchFamily="34" charset="0"/>
            </a:endParaRPr>
          </a:p>
          <a:p>
            <a:pPr eaLnBrk="1" hangingPunct="1">
              <a:lnSpc>
                <a:spcPct val="90000"/>
              </a:lnSpc>
            </a:pPr>
            <a:endParaRPr lang="en-US" altLang="en-US" dirty="0"/>
          </a:p>
        </p:txBody>
      </p:sp>
    </p:spTree>
    <p:extLst>
      <p:ext uri="{BB962C8B-B14F-4D97-AF65-F5344CB8AC3E}">
        <p14:creationId xmlns:p14="http://schemas.microsoft.com/office/powerpoint/2010/main" val="39518082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eaLnBrk="1" hangingPunct="1"/>
            <a:br>
              <a:rPr lang="en-US" altLang="en-US" sz="4000" b="1" dirty="0">
                <a:solidFill>
                  <a:srgbClr val="000000"/>
                </a:solidFill>
                <a:latin typeface="+mn-lt"/>
                <a:cs typeface="Times New Roman" panose="02020603050405020304" pitchFamily="18" charset="0"/>
              </a:rPr>
            </a:br>
            <a:r>
              <a:rPr lang="en-US" altLang="en-US" sz="4000" b="1" dirty="0">
                <a:solidFill>
                  <a:srgbClr val="000000"/>
                </a:solidFill>
                <a:latin typeface="+mn-lt"/>
                <a:cs typeface="Times New Roman" panose="02020603050405020304" pitchFamily="18" charset="0"/>
              </a:rPr>
              <a:t>Exponential </a:t>
            </a:r>
            <a:r>
              <a:rPr lang="en-US" altLang="en-US" sz="4000" b="1" dirty="0" err="1">
                <a:solidFill>
                  <a:srgbClr val="000000"/>
                </a:solidFill>
                <a:latin typeface="+mn-lt"/>
                <a:cs typeface="Times New Roman" panose="02020603050405020304" pitchFamily="18" charset="0"/>
              </a:rPr>
              <a:t>Backoff</a:t>
            </a:r>
            <a:r>
              <a:rPr lang="en-US" altLang="en-US" sz="4000" b="1" dirty="0">
                <a:solidFill>
                  <a:srgbClr val="000000"/>
                </a:solidFill>
                <a:latin typeface="+mn-lt"/>
                <a:cs typeface="Times New Roman" panose="02020603050405020304" pitchFamily="18" charset="0"/>
              </a:rPr>
              <a:t> Algorithm</a:t>
            </a:r>
            <a:br>
              <a:rPr lang="en-US" altLang="en-US" sz="4000" b="1" dirty="0">
                <a:solidFill>
                  <a:srgbClr val="000000"/>
                </a:solidFill>
                <a:latin typeface="+mn-lt"/>
              </a:rPr>
            </a:br>
            <a:endParaRPr lang="en-US" altLang="en-US" sz="4000" b="1" dirty="0">
              <a:solidFill>
                <a:srgbClr val="000000"/>
              </a:solidFill>
              <a:latin typeface="+mn-lt"/>
            </a:endParaRPr>
          </a:p>
        </p:txBody>
      </p:sp>
      <p:sp>
        <p:nvSpPr>
          <p:cNvPr id="35843"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400" dirty="0">
                <a:latin typeface="Times New Roman" panose="02020603050405020304" pitchFamily="18" charset="0"/>
                <a:cs typeface="Times New Roman" panose="02020603050405020304" pitchFamily="18" charset="0"/>
              </a:rPr>
              <a:t>Reduces the chance of two waiting stations picking the same random waiting time </a:t>
            </a:r>
          </a:p>
          <a:p>
            <a:pPr eaLnBrk="1" hangingPunct="1"/>
            <a:r>
              <a:rPr lang="en-US" altLang="en-US" sz="2400" dirty="0">
                <a:latin typeface="Times New Roman" panose="02020603050405020304" pitchFamily="18" charset="0"/>
                <a:cs typeface="Times New Roman" panose="02020603050405020304" pitchFamily="18" charset="0"/>
              </a:rPr>
              <a:t>When network traffic is light, it results in </a:t>
            </a:r>
            <a:r>
              <a:rPr lang="en-US" altLang="en-US" sz="2400" b="1" dirty="0">
                <a:latin typeface="Times New Roman" panose="02020603050405020304" pitchFamily="18" charset="0"/>
                <a:cs typeface="Times New Roman" panose="02020603050405020304" pitchFamily="18" charset="0"/>
              </a:rPr>
              <a:t>minimum</a:t>
            </a:r>
            <a:r>
              <a:rPr lang="en-US" altLang="en-US" sz="2400" dirty="0">
                <a:latin typeface="Times New Roman" panose="02020603050405020304" pitchFamily="18" charset="0"/>
                <a:cs typeface="Times New Roman" panose="02020603050405020304" pitchFamily="18" charset="0"/>
              </a:rPr>
              <a:t> waiting time before transmission</a:t>
            </a:r>
          </a:p>
          <a:p>
            <a:pPr eaLnBrk="1" hangingPunct="1"/>
            <a:r>
              <a:rPr lang="en-GB" altLang="en-US" sz="2400" dirty="0">
                <a:latin typeface="Times New Roman" panose="02020603050405020304" pitchFamily="18" charset="0"/>
                <a:cs typeface="Times New Roman" panose="02020603050405020304" pitchFamily="18" charset="0"/>
              </a:rPr>
              <a:t>As</a:t>
            </a:r>
            <a:r>
              <a:rPr lang="en-US" altLang="en-US" sz="2400" dirty="0">
                <a:latin typeface="Times New Roman" panose="02020603050405020304" pitchFamily="18" charset="0"/>
                <a:cs typeface="Times New Roman" panose="02020603050405020304" pitchFamily="18" charset="0"/>
              </a:rPr>
              <a:t> congestion increases ( traffic is high), collisions increase, stations </a:t>
            </a:r>
            <a:r>
              <a:rPr lang="en-US" altLang="en-US" sz="2400" dirty="0" err="1">
                <a:latin typeface="Times New Roman" panose="02020603050405020304" pitchFamily="18" charset="0"/>
                <a:cs typeface="Times New Roman" panose="02020603050405020304" pitchFamily="18" charset="0"/>
              </a:rPr>
              <a:t>backoff</a:t>
            </a:r>
            <a:r>
              <a:rPr lang="en-US" altLang="en-US" sz="2400" dirty="0">
                <a:latin typeface="Times New Roman" panose="02020603050405020304" pitchFamily="18" charset="0"/>
                <a:cs typeface="Times New Roman" panose="02020603050405020304" pitchFamily="18" charset="0"/>
              </a:rPr>
              <a:t> by </a:t>
            </a:r>
            <a:r>
              <a:rPr lang="en-US" altLang="en-US" sz="2400" b="1" dirty="0">
                <a:latin typeface="Times New Roman" panose="02020603050405020304" pitchFamily="18" charset="0"/>
                <a:cs typeface="Times New Roman" panose="02020603050405020304" pitchFamily="18" charset="0"/>
              </a:rPr>
              <a:t>larger amounts </a:t>
            </a:r>
            <a:r>
              <a:rPr lang="en-US" altLang="en-US" sz="2400" dirty="0">
                <a:latin typeface="Times New Roman" panose="02020603050405020304" pitchFamily="18" charset="0"/>
                <a:cs typeface="Times New Roman" panose="02020603050405020304" pitchFamily="18" charset="0"/>
              </a:rPr>
              <a:t>to reduce the probability of collision.</a:t>
            </a:r>
          </a:p>
          <a:p>
            <a:pPr eaLnBrk="1" hangingPunct="1"/>
            <a:r>
              <a:rPr lang="en-GB" altLang="en-US" sz="2400" dirty="0">
                <a:latin typeface="Times New Roman" panose="02020603050405020304" pitchFamily="18" charset="0"/>
                <a:cs typeface="Times New Roman" panose="02020603050405020304" pitchFamily="18" charset="0"/>
              </a:rPr>
              <a:t>Exponential Back off</a:t>
            </a:r>
            <a:r>
              <a:rPr lang="en-US" altLang="en-US" sz="2400" dirty="0">
                <a:latin typeface="Times New Roman" panose="02020603050405020304" pitchFamily="18" charset="0"/>
                <a:cs typeface="Times New Roman" panose="02020603050405020304" pitchFamily="18" charset="0"/>
              </a:rPr>
              <a:t> algorithm </a:t>
            </a:r>
            <a:r>
              <a:rPr lang="en-GB" altLang="en-US" sz="2400" dirty="0">
                <a:latin typeface="Times New Roman" panose="02020603050405020304" pitchFamily="18" charset="0"/>
                <a:cs typeface="Times New Roman" panose="02020603050405020304" pitchFamily="18" charset="0"/>
              </a:rPr>
              <a:t>gives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last-in, first-out effect</a:t>
            </a:r>
            <a:endParaRPr lang="en-GB" altLang="en-US" sz="2400" b="1" dirty="0">
              <a:latin typeface="Times New Roman" panose="02020603050405020304" pitchFamily="18" charset="0"/>
              <a:cs typeface="Times New Roman" panose="02020603050405020304" pitchFamily="18" charset="0"/>
            </a:endParaRPr>
          </a:p>
          <a:p>
            <a:pPr lvl="1" eaLnBrk="1" hangingPunct="1"/>
            <a:r>
              <a:rPr lang="en-GB" altLang="en-US" sz="2000" dirty="0">
                <a:latin typeface="Times New Roman" panose="02020603050405020304" pitchFamily="18" charset="0"/>
                <a:cs typeface="Times New Roman" panose="02020603050405020304" pitchFamily="18" charset="0"/>
              </a:rPr>
              <a:t>Stations</a:t>
            </a:r>
            <a:r>
              <a:rPr lang="en-US" altLang="en-US" sz="2000" dirty="0">
                <a:latin typeface="Times New Roman" panose="02020603050405020304" pitchFamily="18" charset="0"/>
                <a:cs typeface="Times New Roman" panose="02020603050405020304" pitchFamily="18" charset="0"/>
              </a:rPr>
              <a:t> with </a:t>
            </a:r>
            <a:r>
              <a:rPr lang="en-US" altLang="en-US" sz="2000" b="1" dirty="0">
                <a:latin typeface="Times New Roman" panose="02020603050405020304" pitchFamily="18" charset="0"/>
                <a:cs typeface="Times New Roman" panose="02020603050405020304" pitchFamily="18" charset="0"/>
              </a:rPr>
              <a:t>no or few collisions</a:t>
            </a:r>
            <a:r>
              <a:rPr lang="en-US" altLang="en-US" sz="2000" dirty="0">
                <a:latin typeface="Times New Roman" panose="02020603050405020304" pitchFamily="18" charset="0"/>
                <a:cs typeface="Times New Roman" panose="02020603050405020304" pitchFamily="18" charset="0"/>
              </a:rPr>
              <a:t> will have the chance to transmit before stations that have waited longer because of their previous unsuccessful transmission attempts.</a:t>
            </a: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688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1828801" y="381000"/>
            <a:ext cx="3645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b="1" i="1" dirty="0">
                <a:latin typeface="Times New Roman" panose="02020603050405020304" pitchFamily="18" charset="0"/>
              </a:rPr>
              <a:t>Flow diagram for the CSMA/CD</a:t>
            </a:r>
          </a:p>
        </p:txBody>
      </p:sp>
      <p:pic>
        <p:nvPicPr>
          <p:cNvPr id="348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0813" y="1025526"/>
            <a:ext cx="6297612"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 Box 7"/>
          <p:cNvSpPr txBox="1">
            <a:spLocks noChangeArrowheads="1"/>
          </p:cNvSpPr>
          <p:nvPr/>
        </p:nvSpPr>
        <p:spPr bwMode="auto">
          <a:xfrm>
            <a:off x="2743200" y="1562101"/>
            <a:ext cx="2743200" cy="136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endParaRPr lang="en-US" altLang="en-US"/>
          </a:p>
        </p:txBody>
      </p:sp>
      <p:sp>
        <p:nvSpPr>
          <p:cNvPr id="34824" name="Rectangle 9"/>
          <p:cNvSpPr>
            <a:spLocks noChangeArrowheads="1"/>
          </p:cNvSpPr>
          <p:nvPr/>
        </p:nvSpPr>
        <p:spPr bwMode="auto">
          <a:xfrm>
            <a:off x="2514600" y="2895600"/>
            <a:ext cx="2133600" cy="3200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34825" name="Text Box 10"/>
          <p:cNvSpPr txBox="1">
            <a:spLocks noChangeArrowheads="1"/>
          </p:cNvSpPr>
          <p:nvPr/>
        </p:nvSpPr>
        <p:spPr bwMode="auto">
          <a:xfrm>
            <a:off x="4800600" y="5181600"/>
            <a:ext cx="6858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Arial" panose="020B0604020202020204" pitchFamily="34" charset="0"/>
                <a:cs typeface="Arial" panose="020B0604020202020204" pitchFamily="34" charset="0"/>
              </a:rPr>
              <a:t>N=N+1</a:t>
            </a:r>
          </a:p>
        </p:txBody>
      </p:sp>
      <p:sp>
        <p:nvSpPr>
          <p:cNvPr id="34826" name="Text Box 11"/>
          <p:cNvSpPr txBox="1">
            <a:spLocks noChangeArrowheads="1"/>
          </p:cNvSpPr>
          <p:nvPr/>
        </p:nvSpPr>
        <p:spPr bwMode="auto">
          <a:xfrm>
            <a:off x="7620000" y="1676400"/>
            <a:ext cx="6858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Arial" panose="020B0604020202020204" pitchFamily="34" charset="0"/>
                <a:cs typeface="Arial" panose="020B0604020202020204" pitchFamily="34" charset="0"/>
              </a:rPr>
              <a:t>N=0</a:t>
            </a:r>
          </a:p>
        </p:txBody>
      </p:sp>
      <p:sp>
        <p:nvSpPr>
          <p:cNvPr id="34827" name="Line 12"/>
          <p:cNvSpPr>
            <a:spLocks noChangeShapeType="1"/>
          </p:cNvSpPr>
          <p:nvPr/>
        </p:nvSpPr>
        <p:spPr bwMode="auto">
          <a:xfrm flipH="1">
            <a:off x="4191000" y="52578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28" name="AutoShape 13"/>
          <p:cNvSpPr>
            <a:spLocks noChangeArrowheads="1"/>
          </p:cNvSpPr>
          <p:nvPr/>
        </p:nvSpPr>
        <p:spPr bwMode="auto">
          <a:xfrm>
            <a:off x="3263900" y="4953000"/>
            <a:ext cx="914400" cy="6096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34829" name="Text Box 15"/>
          <p:cNvSpPr txBox="1">
            <a:spLocks noChangeArrowheads="1"/>
          </p:cNvSpPr>
          <p:nvPr/>
        </p:nvSpPr>
        <p:spPr bwMode="auto">
          <a:xfrm>
            <a:off x="3429000" y="51054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Arial" panose="020B0604020202020204" pitchFamily="34" charset="0"/>
                <a:cs typeface="Arial" panose="020B0604020202020204" pitchFamily="34" charset="0"/>
              </a:rPr>
              <a:t>N==16</a:t>
            </a:r>
          </a:p>
        </p:txBody>
      </p:sp>
      <p:sp>
        <p:nvSpPr>
          <p:cNvPr id="34830" name="Line 16"/>
          <p:cNvSpPr>
            <a:spLocks noChangeShapeType="1"/>
          </p:cNvSpPr>
          <p:nvPr/>
        </p:nvSpPr>
        <p:spPr bwMode="auto">
          <a:xfrm>
            <a:off x="3733800" y="5562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1" name="Text Box 17"/>
          <p:cNvSpPr txBox="1">
            <a:spLocks noChangeArrowheads="1"/>
          </p:cNvSpPr>
          <p:nvPr/>
        </p:nvSpPr>
        <p:spPr bwMode="auto">
          <a:xfrm>
            <a:off x="3390900" y="5867400"/>
            <a:ext cx="838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200">
                <a:latin typeface="Arial" panose="020B0604020202020204" pitchFamily="34" charset="0"/>
                <a:cs typeface="Arial" panose="020B0604020202020204" pitchFamily="34" charset="0"/>
              </a:rPr>
              <a:t>Abort</a:t>
            </a:r>
          </a:p>
        </p:txBody>
      </p:sp>
      <p:sp>
        <p:nvSpPr>
          <p:cNvPr id="34832" name="Line 18"/>
          <p:cNvSpPr>
            <a:spLocks noChangeShapeType="1"/>
          </p:cNvSpPr>
          <p:nvPr/>
        </p:nvSpPr>
        <p:spPr bwMode="auto">
          <a:xfrm flipH="1">
            <a:off x="2971800" y="5257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3" name="AutoShape 20"/>
          <p:cNvSpPr>
            <a:spLocks noChangeArrowheads="1"/>
          </p:cNvSpPr>
          <p:nvPr/>
        </p:nvSpPr>
        <p:spPr bwMode="auto">
          <a:xfrm>
            <a:off x="2057400" y="4953000"/>
            <a:ext cx="914400" cy="609600"/>
          </a:xfrm>
          <a:prstGeom prst="flowChartDecision">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34834" name="Text Box 21"/>
          <p:cNvSpPr txBox="1">
            <a:spLocks noChangeArrowheads="1"/>
          </p:cNvSpPr>
          <p:nvPr/>
        </p:nvSpPr>
        <p:spPr bwMode="auto">
          <a:xfrm>
            <a:off x="2133600" y="5105400"/>
            <a:ext cx="685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Arial" panose="020B0604020202020204" pitchFamily="34" charset="0"/>
                <a:cs typeface="Arial" panose="020B0604020202020204" pitchFamily="34" charset="0"/>
              </a:rPr>
              <a:t>N &lt; 10</a:t>
            </a:r>
          </a:p>
        </p:txBody>
      </p:sp>
      <p:sp>
        <p:nvSpPr>
          <p:cNvPr id="34835" name="Line 22"/>
          <p:cNvSpPr>
            <a:spLocks noChangeShapeType="1"/>
          </p:cNvSpPr>
          <p:nvPr/>
        </p:nvSpPr>
        <p:spPr bwMode="auto">
          <a:xfrm flipV="1">
            <a:off x="2514600" y="4343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6" name="Text Box 23"/>
          <p:cNvSpPr txBox="1">
            <a:spLocks noChangeArrowheads="1"/>
          </p:cNvSpPr>
          <p:nvPr/>
        </p:nvSpPr>
        <p:spPr bwMode="auto">
          <a:xfrm>
            <a:off x="2387600" y="4089400"/>
            <a:ext cx="457200" cy="25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000">
                <a:latin typeface="Arial" panose="020B0604020202020204" pitchFamily="34" charset="0"/>
                <a:cs typeface="Arial" panose="020B0604020202020204" pitchFamily="34" charset="0"/>
              </a:rPr>
              <a:t>K=N</a:t>
            </a:r>
          </a:p>
        </p:txBody>
      </p:sp>
      <p:sp>
        <p:nvSpPr>
          <p:cNvPr id="34837" name="Line 24"/>
          <p:cNvSpPr>
            <a:spLocks noChangeShapeType="1"/>
          </p:cNvSpPr>
          <p:nvPr/>
        </p:nvSpPr>
        <p:spPr bwMode="auto">
          <a:xfrm flipH="1">
            <a:off x="1905000" y="52578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8" name="Line 25"/>
          <p:cNvSpPr>
            <a:spLocks noChangeShapeType="1"/>
          </p:cNvSpPr>
          <p:nvPr/>
        </p:nvSpPr>
        <p:spPr bwMode="auto">
          <a:xfrm flipV="1">
            <a:off x="1917700" y="43942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39" name="Text Box 26"/>
          <p:cNvSpPr txBox="1">
            <a:spLocks noChangeArrowheads="1"/>
          </p:cNvSpPr>
          <p:nvPr/>
        </p:nvSpPr>
        <p:spPr bwMode="auto">
          <a:xfrm>
            <a:off x="1663700" y="4114800"/>
            <a:ext cx="622300" cy="25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000">
                <a:latin typeface="Arial" panose="020B0604020202020204" pitchFamily="34" charset="0"/>
                <a:cs typeface="Arial" panose="020B0604020202020204" pitchFamily="34" charset="0"/>
              </a:rPr>
              <a:t>K=10</a:t>
            </a:r>
          </a:p>
        </p:txBody>
      </p:sp>
      <p:sp>
        <p:nvSpPr>
          <p:cNvPr id="34840" name="Line 27"/>
          <p:cNvSpPr>
            <a:spLocks noChangeShapeType="1"/>
          </p:cNvSpPr>
          <p:nvPr/>
        </p:nvSpPr>
        <p:spPr bwMode="auto">
          <a:xfrm flipV="1">
            <a:off x="2590800" y="35814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41" name="Line 28"/>
          <p:cNvSpPr>
            <a:spLocks noChangeShapeType="1"/>
          </p:cNvSpPr>
          <p:nvPr/>
        </p:nvSpPr>
        <p:spPr bwMode="auto">
          <a:xfrm flipV="1">
            <a:off x="1905000" y="3810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42" name="Line 29"/>
          <p:cNvSpPr>
            <a:spLocks noChangeShapeType="1"/>
          </p:cNvSpPr>
          <p:nvPr/>
        </p:nvSpPr>
        <p:spPr bwMode="auto">
          <a:xfrm>
            <a:off x="1905000" y="38100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43" name="Text Box 30"/>
          <p:cNvSpPr txBox="1">
            <a:spLocks noChangeArrowheads="1"/>
          </p:cNvSpPr>
          <p:nvPr/>
        </p:nvSpPr>
        <p:spPr bwMode="auto">
          <a:xfrm>
            <a:off x="1981200" y="3200400"/>
            <a:ext cx="1219200" cy="374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pPr>
            <a:r>
              <a:rPr lang="en-US" altLang="en-US" sz="900">
                <a:latin typeface="Arial" panose="020B0604020202020204" pitchFamily="34" charset="0"/>
                <a:cs typeface="Arial" panose="020B0604020202020204" pitchFamily="34" charset="0"/>
              </a:rPr>
              <a:t>Choose R between </a:t>
            </a:r>
            <a:r>
              <a:rPr lang="en-US" altLang="en-US" sz="900" b="1">
                <a:latin typeface="Arial" panose="020B0604020202020204" pitchFamily="34" charset="0"/>
                <a:cs typeface="Arial" panose="020B0604020202020204" pitchFamily="34" charset="0"/>
              </a:rPr>
              <a:t>0 &amp; 2</a:t>
            </a:r>
            <a:r>
              <a:rPr lang="en-US" altLang="en-US" sz="900" b="1" baseline="30000">
                <a:latin typeface="Arial" panose="020B0604020202020204" pitchFamily="34" charset="0"/>
                <a:cs typeface="Arial" panose="020B0604020202020204" pitchFamily="34" charset="0"/>
              </a:rPr>
              <a:t>k</a:t>
            </a:r>
            <a:r>
              <a:rPr lang="en-US" altLang="en-US" sz="900" b="1">
                <a:latin typeface="Arial" panose="020B0604020202020204" pitchFamily="34" charset="0"/>
                <a:cs typeface="Arial" panose="020B0604020202020204" pitchFamily="34" charset="0"/>
              </a:rPr>
              <a:t> - 1</a:t>
            </a:r>
          </a:p>
        </p:txBody>
      </p:sp>
      <p:sp>
        <p:nvSpPr>
          <p:cNvPr id="34844" name="Line 31"/>
          <p:cNvSpPr>
            <a:spLocks noChangeShapeType="1"/>
          </p:cNvSpPr>
          <p:nvPr/>
        </p:nvSpPr>
        <p:spPr bwMode="auto">
          <a:xfrm flipV="1">
            <a:off x="2590800" y="28194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4845" name="Text Box 33"/>
          <p:cNvSpPr txBox="1">
            <a:spLocks noChangeArrowheads="1"/>
          </p:cNvSpPr>
          <p:nvPr/>
        </p:nvSpPr>
        <p:spPr bwMode="auto">
          <a:xfrm>
            <a:off x="1981200" y="2578101"/>
            <a:ext cx="1219200" cy="238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ctr">
              <a:spcBef>
                <a:spcPct val="50000"/>
              </a:spcBef>
            </a:pPr>
            <a:r>
              <a:rPr lang="en-US" altLang="en-US" sz="900">
                <a:latin typeface="Arial" panose="020B0604020202020204" pitchFamily="34" charset="0"/>
                <a:cs typeface="Arial" panose="020B0604020202020204" pitchFamily="34" charset="0"/>
              </a:rPr>
              <a:t>Wait R*slot time</a:t>
            </a:r>
            <a:endParaRPr lang="en-US" altLang="en-US" sz="900" b="1">
              <a:latin typeface="Arial" panose="020B0604020202020204" pitchFamily="34" charset="0"/>
              <a:cs typeface="Arial" panose="020B0604020202020204" pitchFamily="34" charset="0"/>
            </a:endParaRPr>
          </a:p>
        </p:txBody>
      </p:sp>
      <p:sp>
        <p:nvSpPr>
          <p:cNvPr id="34846" name="Line 34"/>
          <p:cNvSpPr>
            <a:spLocks noChangeShapeType="1"/>
          </p:cNvSpPr>
          <p:nvPr/>
        </p:nvSpPr>
        <p:spPr bwMode="auto">
          <a:xfrm flipV="1">
            <a:off x="2590800" y="2019300"/>
            <a:ext cx="1588" cy="547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47" name="Line 36"/>
          <p:cNvSpPr>
            <a:spLocks noChangeShapeType="1"/>
          </p:cNvSpPr>
          <p:nvPr/>
        </p:nvSpPr>
        <p:spPr bwMode="auto">
          <a:xfrm flipH="1">
            <a:off x="2590800" y="20574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848" name="Rectangle 37"/>
          <p:cNvSpPr>
            <a:spLocks noChangeArrowheads="1"/>
          </p:cNvSpPr>
          <p:nvPr/>
        </p:nvSpPr>
        <p:spPr bwMode="auto">
          <a:xfrm>
            <a:off x="3733800" y="2082800"/>
            <a:ext cx="304800"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34849" name="Text Box 38"/>
          <p:cNvSpPr txBox="1">
            <a:spLocks noChangeArrowheads="1"/>
          </p:cNvSpPr>
          <p:nvPr/>
        </p:nvSpPr>
        <p:spPr bwMode="auto">
          <a:xfrm>
            <a:off x="2971800" y="4953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Times New Roman" panose="02020603050405020304" pitchFamily="18" charset="0"/>
              </a:rPr>
              <a:t>No</a:t>
            </a:r>
          </a:p>
        </p:txBody>
      </p:sp>
      <p:sp>
        <p:nvSpPr>
          <p:cNvPr id="34850" name="Text Box 39"/>
          <p:cNvSpPr txBox="1">
            <a:spLocks noChangeArrowheads="1"/>
          </p:cNvSpPr>
          <p:nvPr/>
        </p:nvSpPr>
        <p:spPr bwMode="auto">
          <a:xfrm>
            <a:off x="1828800" y="46482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Times New Roman" panose="02020603050405020304" pitchFamily="18" charset="0"/>
              </a:rPr>
              <a:t>No</a:t>
            </a:r>
          </a:p>
        </p:txBody>
      </p:sp>
      <p:sp>
        <p:nvSpPr>
          <p:cNvPr id="34851" name="Text Box 41"/>
          <p:cNvSpPr txBox="1">
            <a:spLocks noChangeArrowheads="1"/>
          </p:cNvSpPr>
          <p:nvPr/>
        </p:nvSpPr>
        <p:spPr bwMode="auto">
          <a:xfrm>
            <a:off x="3810000" y="55626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Times New Roman" panose="02020603050405020304" pitchFamily="18" charset="0"/>
              </a:rPr>
              <a:t>Yes</a:t>
            </a:r>
          </a:p>
        </p:txBody>
      </p:sp>
      <p:sp>
        <p:nvSpPr>
          <p:cNvPr id="34852" name="Text Box 42"/>
          <p:cNvSpPr txBox="1">
            <a:spLocks noChangeArrowheads="1"/>
          </p:cNvSpPr>
          <p:nvPr/>
        </p:nvSpPr>
        <p:spPr bwMode="auto">
          <a:xfrm>
            <a:off x="2514600" y="4572000"/>
            <a:ext cx="381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900">
                <a:latin typeface="Times New Roman" panose="02020603050405020304" pitchFamily="18" charset="0"/>
              </a:rPr>
              <a:t>Yes</a:t>
            </a:r>
          </a:p>
        </p:txBody>
      </p:sp>
      <p:sp>
        <p:nvSpPr>
          <p:cNvPr id="34853" name="Rectangle 44"/>
          <p:cNvSpPr>
            <a:spLocks noChangeArrowheads="1"/>
          </p:cNvSpPr>
          <p:nvPr/>
        </p:nvSpPr>
        <p:spPr bwMode="auto">
          <a:xfrm>
            <a:off x="2819400" y="1143000"/>
            <a:ext cx="20574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2125737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buFont typeface="ZapfDingbats" pitchFamily="82" charset="2"/>
              <a:buNone/>
            </a:pPr>
            <a:r>
              <a:rPr lang="en-US" altLang="en-US" dirty="0"/>
              <a:t>CSMA/CD: carrier sensing, deferral as in CSMA</a:t>
            </a:r>
          </a:p>
          <a:p>
            <a:pPr lvl="1"/>
            <a:r>
              <a:rPr lang="en-US" altLang="en-US" dirty="0"/>
              <a:t>collisions </a:t>
            </a:r>
            <a:r>
              <a:rPr lang="en-US" altLang="en-US" i="1" dirty="0"/>
              <a:t>detected</a:t>
            </a:r>
            <a:r>
              <a:rPr lang="en-US" altLang="en-US" dirty="0"/>
              <a:t> within short time</a:t>
            </a:r>
          </a:p>
          <a:p>
            <a:pPr lvl="1"/>
            <a:r>
              <a:rPr lang="en-US" altLang="en-US" dirty="0"/>
              <a:t>colliding transmissions aborted, reducing channel wastage </a:t>
            </a:r>
          </a:p>
          <a:p>
            <a:r>
              <a:rPr lang="en-US" altLang="en-US" dirty="0"/>
              <a:t>collision detection:</a:t>
            </a:r>
            <a:r>
              <a:rPr lang="en-US" altLang="en-US" sz="2400" dirty="0"/>
              <a:t> </a:t>
            </a:r>
          </a:p>
          <a:p>
            <a:pPr lvl="1"/>
            <a:r>
              <a:rPr lang="en-US" altLang="en-US" dirty="0"/>
              <a:t>easy in wired LANs: measure signal strengths, compare transmitted, received signals</a:t>
            </a:r>
          </a:p>
          <a:p>
            <a:pPr lvl="1"/>
            <a:r>
              <a:rPr lang="en-US" altLang="en-US" dirty="0"/>
              <a:t>difficult in wireless LANs: receiver shut off while transmitting</a:t>
            </a:r>
            <a:endParaRPr lang="en-US" altLang="en-US" b="1" dirty="0"/>
          </a:p>
          <a:p>
            <a:endParaRPr lang="en-IN" dirty="0"/>
          </a:p>
        </p:txBody>
      </p:sp>
    </p:spTree>
    <p:extLst>
      <p:ext uri="{BB962C8B-B14F-4D97-AF65-F5344CB8AC3E}">
        <p14:creationId xmlns:p14="http://schemas.microsoft.com/office/powerpoint/2010/main" val="1779487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Wireless Network</a:t>
            </a:r>
            <a:br>
              <a:rPr lang="en-IN" dirty="0"/>
            </a:br>
            <a:endParaRPr lang="en-IN" dirty="0"/>
          </a:p>
        </p:txBody>
      </p:sp>
      <p:sp>
        <p:nvSpPr>
          <p:cNvPr id="3" name="Content Placeholder 2"/>
          <p:cNvSpPr>
            <a:spLocks noGrp="1"/>
          </p:cNvSpPr>
          <p:nvPr>
            <p:ph idx="1"/>
          </p:nvPr>
        </p:nvSpPr>
        <p:spPr/>
        <p:txBody>
          <a:bodyPr>
            <a:normAutofit fontScale="92500"/>
          </a:bodyPr>
          <a:lstStyle/>
          <a:p>
            <a:pPr marL="0" indent="0">
              <a:buNone/>
            </a:pPr>
            <a:r>
              <a:rPr lang="en-IN" dirty="0"/>
              <a:t>The difference between wired and wireless is the </a:t>
            </a:r>
            <a:r>
              <a:rPr lang="en-IN" b="1" dirty="0"/>
              <a:t>physical layer </a:t>
            </a:r>
            <a:r>
              <a:rPr lang="en-IN" dirty="0"/>
              <a:t>and the </a:t>
            </a:r>
            <a:r>
              <a:rPr lang="en-IN" b="1" dirty="0"/>
              <a:t>data link layer</a:t>
            </a:r>
          </a:p>
          <a:p>
            <a:r>
              <a:rPr lang="en-IN" dirty="0"/>
              <a:t>Physical Layer </a:t>
            </a:r>
          </a:p>
          <a:p>
            <a:pPr marL="0" indent="0">
              <a:buNone/>
            </a:pPr>
            <a:r>
              <a:rPr lang="en-IN" dirty="0"/>
              <a:t>	Wired network technology is based on wires or </a:t>
            </a:r>
            <a:r>
              <a:rPr lang="en-IN" dirty="0" err="1"/>
              <a:t>fibers</a:t>
            </a:r>
            <a:r>
              <a:rPr lang="en-IN" dirty="0"/>
              <a:t> </a:t>
            </a:r>
          </a:p>
          <a:p>
            <a:pPr marL="0" indent="0">
              <a:buNone/>
            </a:pPr>
            <a:r>
              <a:rPr lang="en-IN" dirty="0"/>
              <a:t>	Data transmission in wireless networks take place using 	</a:t>
            </a:r>
            <a:r>
              <a:rPr lang="en-IN" b="1" dirty="0"/>
              <a:t>electromagnetic waves </a:t>
            </a:r>
            <a:r>
              <a:rPr lang="en-IN" dirty="0"/>
              <a:t>which propagates through space 	(scattered, reflected, attenuated)</a:t>
            </a:r>
          </a:p>
          <a:p>
            <a:pPr marL="0" indent="0">
              <a:buNone/>
            </a:pPr>
            <a:r>
              <a:rPr lang="en-IN" dirty="0"/>
              <a:t>	Data are </a:t>
            </a:r>
            <a:r>
              <a:rPr lang="en-IN" b="1" dirty="0"/>
              <a:t>modulated onto carrier frequencies </a:t>
            </a:r>
            <a:r>
              <a:rPr lang="en-IN" dirty="0"/>
              <a:t>(amplitude, frequency)</a:t>
            </a:r>
          </a:p>
          <a:p>
            <a:r>
              <a:rPr lang="en-IN" dirty="0"/>
              <a:t>The </a:t>
            </a:r>
            <a:r>
              <a:rPr lang="en-IN" b="1" dirty="0"/>
              <a:t>data link layer </a:t>
            </a:r>
            <a:r>
              <a:rPr lang="en-IN" dirty="0"/>
              <a:t>(accessing the medium, multiplexing, error correction, synchronization) requires more complex mechanisms.</a:t>
            </a:r>
          </a:p>
        </p:txBody>
      </p:sp>
    </p:spTree>
    <p:extLst>
      <p:ext uri="{BB962C8B-B14F-4D97-AF65-F5344CB8AC3E}">
        <p14:creationId xmlns:p14="http://schemas.microsoft.com/office/powerpoint/2010/main" val="4096512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 Model</a:t>
            </a:r>
          </a:p>
        </p:txBody>
      </p:sp>
      <p:pic>
        <p:nvPicPr>
          <p:cNvPr id="4" name="Content Placeholder 3"/>
          <p:cNvPicPr>
            <a:picLocks noGrp="1" noChangeAspect="1"/>
          </p:cNvPicPr>
          <p:nvPr>
            <p:ph idx="1"/>
          </p:nvPr>
        </p:nvPicPr>
        <p:blipFill>
          <a:blip r:embed="rId2"/>
          <a:stretch>
            <a:fillRect/>
          </a:stretch>
        </p:blipFill>
        <p:spPr>
          <a:xfrm>
            <a:off x="3077399" y="1925493"/>
            <a:ext cx="6037201" cy="4151601"/>
          </a:xfrm>
          <a:prstGeom prst="rect">
            <a:avLst/>
          </a:prstGeom>
        </p:spPr>
      </p:pic>
    </p:spTree>
    <p:extLst>
      <p:ext uri="{BB962C8B-B14F-4D97-AF65-F5344CB8AC3E}">
        <p14:creationId xmlns:p14="http://schemas.microsoft.com/office/powerpoint/2010/main" val="224209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r>
              <a:rPr lang="en-GB" altLang="tr-TR"/>
              <a:t>LAN Protocols in Context</a:t>
            </a:r>
          </a:p>
        </p:txBody>
      </p:sp>
      <p:pic>
        <p:nvPicPr>
          <p:cNvPr id="9219" name="Picture 1028" descr="LAN Protocols"/>
          <p:cNvPicPr>
            <a:picLocks noChangeAspect="1" noChangeArrowheads="1"/>
          </p:cNvPicPr>
          <p:nvPr/>
        </p:nvPicPr>
        <p:blipFill>
          <a:blip r:embed="rId2">
            <a:extLst>
              <a:ext uri="{28A0092B-C50C-407E-A947-70E740481C1C}">
                <a14:useLocalDpi xmlns:a14="http://schemas.microsoft.com/office/drawing/2010/main" val="0"/>
              </a:ext>
            </a:extLst>
          </a:blip>
          <a:srcRect b="10944"/>
          <a:stretch>
            <a:fillRect/>
          </a:stretch>
        </p:blipFill>
        <p:spPr bwMode="auto">
          <a:xfrm>
            <a:off x="1981200" y="1447801"/>
            <a:ext cx="8153400"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4520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a:t>IEEE 802.11 standard for WLAN defines a distributed coordination function (DCF) for sharing access to the medium based on the CSMA/CA protocol</a:t>
            </a:r>
          </a:p>
          <a:p>
            <a:r>
              <a:rPr lang="en-IN" dirty="0"/>
              <a:t>Collision detection is not used since a node is unable to detect the channel and transmit data simultaneously</a:t>
            </a:r>
          </a:p>
          <a:p>
            <a:r>
              <a:rPr lang="en-IN" dirty="0"/>
              <a:t>A node listens to the channel before transmission to determine whether some one else is transmitting</a:t>
            </a:r>
          </a:p>
          <a:p>
            <a:r>
              <a:rPr lang="en-IN" dirty="0"/>
              <a:t>The receiving node sends an acknowledge packet (ACK) a short time interval after receiving the packet</a:t>
            </a:r>
          </a:p>
          <a:p>
            <a:r>
              <a:rPr lang="en-IN" dirty="0"/>
              <a:t>If an ACK is not received, the packet is considered lost and a retransmission is arranged</a:t>
            </a:r>
          </a:p>
        </p:txBody>
      </p:sp>
    </p:spTree>
    <p:extLst>
      <p:ext uri="{BB962C8B-B14F-4D97-AF65-F5344CB8AC3E}">
        <p14:creationId xmlns:p14="http://schemas.microsoft.com/office/powerpoint/2010/main" val="41614534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en-US" dirty="0"/>
              <a:t>In 802.11 wireless LANs, “seizing channel” does not exist as in 802.3 wired Ethernet.</a:t>
            </a:r>
          </a:p>
          <a:p>
            <a:r>
              <a:rPr lang="en-US" altLang="en-US" dirty="0"/>
              <a:t>Two additional problems:</a:t>
            </a:r>
          </a:p>
          <a:p>
            <a:pPr lvl="1"/>
            <a:r>
              <a:rPr lang="en-US" altLang="en-US" dirty="0"/>
              <a:t>Hidden Terminal Problem</a:t>
            </a:r>
          </a:p>
          <a:p>
            <a:pPr lvl="1"/>
            <a:r>
              <a:rPr lang="en-US" altLang="en-US" dirty="0"/>
              <a:t>Exposed Station Problem</a:t>
            </a:r>
          </a:p>
          <a:p>
            <a:endParaRPr lang="en-IN" dirty="0"/>
          </a:p>
        </p:txBody>
      </p:sp>
    </p:spTree>
    <p:extLst>
      <p:ext uri="{BB962C8B-B14F-4D97-AF65-F5344CB8AC3E}">
        <p14:creationId xmlns:p14="http://schemas.microsoft.com/office/powerpoint/2010/main" val="33483920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05000" y="4724400"/>
            <a:ext cx="8153400" cy="1066800"/>
          </a:xfrm>
        </p:spPr>
        <p:txBody>
          <a:bodyPr/>
          <a:lstStyle/>
          <a:p>
            <a:pPr algn="l"/>
            <a:r>
              <a:rPr lang="en-US" altLang="en-US" sz="2000"/>
              <a:t>Figure 4-26.(a)The hidden station problem. (b) The exposed station problem.</a:t>
            </a:r>
            <a:br>
              <a:rPr lang="en-US" altLang="en-US" sz="2000"/>
            </a:br>
            <a:endParaRPr lang="en-US" altLang="en-US" sz="2000"/>
          </a:p>
        </p:txBody>
      </p:sp>
      <p:pic>
        <p:nvPicPr>
          <p:cNvPr id="21508" name="Picture 4" descr="4-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298576"/>
            <a:ext cx="7642225" cy="334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107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t>The Hidden Terminal Problem</a:t>
            </a:r>
          </a:p>
        </p:txBody>
      </p:sp>
      <p:sp>
        <p:nvSpPr>
          <p:cNvPr id="22531" name="Rectangle 3"/>
          <p:cNvSpPr>
            <a:spLocks noGrp="1" noChangeArrowheads="1"/>
          </p:cNvSpPr>
          <p:nvPr>
            <p:ph idx="1"/>
          </p:nvPr>
        </p:nvSpPr>
        <p:spPr/>
        <p:txBody>
          <a:bodyPr/>
          <a:lstStyle/>
          <a:p>
            <a:pPr>
              <a:lnSpc>
                <a:spcPct val="90000"/>
              </a:lnSpc>
            </a:pPr>
            <a:r>
              <a:rPr lang="en-US" altLang="en-US" dirty="0"/>
              <a:t>Wireless stations have transmission ranges and not all stations are within radio range of each other.</a:t>
            </a:r>
          </a:p>
          <a:p>
            <a:pPr>
              <a:lnSpc>
                <a:spcPct val="90000"/>
              </a:lnSpc>
            </a:pPr>
            <a:r>
              <a:rPr lang="en-US" altLang="en-US" dirty="0"/>
              <a:t>Simple CSMA will not work!</a:t>
            </a:r>
          </a:p>
          <a:p>
            <a:pPr>
              <a:lnSpc>
                <a:spcPct val="90000"/>
              </a:lnSpc>
            </a:pPr>
            <a:r>
              <a:rPr lang="en-US" altLang="en-US" dirty="0"/>
              <a:t>C transmits to B.</a:t>
            </a:r>
          </a:p>
          <a:p>
            <a:pPr>
              <a:lnSpc>
                <a:spcPct val="90000"/>
              </a:lnSpc>
            </a:pPr>
            <a:r>
              <a:rPr lang="en-US" altLang="en-US" dirty="0"/>
              <a:t>If A “</a:t>
            </a:r>
            <a:r>
              <a:rPr lang="en-US" altLang="en-US" i="1" dirty="0"/>
              <a:t>senses” </a:t>
            </a:r>
            <a:r>
              <a:rPr lang="en-US" altLang="en-US" dirty="0"/>
              <a:t>the channel, it will not hear C’s transmission and falsely conclude that A can begin a transmission to B.</a:t>
            </a:r>
          </a:p>
        </p:txBody>
      </p:sp>
    </p:spTree>
    <p:extLst>
      <p:ext uri="{BB962C8B-B14F-4D97-AF65-F5344CB8AC3E}">
        <p14:creationId xmlns:p14="http://schemas.microsoft.com/office/powerpoint/2010/main" val="2276092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t>The Exposed Station Problem</a:t>
            </a:r>
          </a:p>
        </p:txBody>
      </p:sp>
      <p:sp>
        <p:nvSpPr>
          <p:cNvPr id="23555" name="Rectangle 3"/>
          <p:cNvSpPr>
            <a:spLocks noGrp="1" noChangeArrowheads="1"/>
          </p:cNvSpPr>
          <p:nvPr>
            <p:ph type="body" idx="1"/>
          </p:nvPr>
        </p:nvSpPr>
        <p:spPr/>
        <p:txBody>
          <a:bodyPr/>
          <a:lstStyle/>
          <a:p>
            <a:r>
              <a:rPr lang="en-US" altLang="en-US" dirty="0"/>
              <a:t>This is the inverse problem.</a:t>
            </a:r>
          </a:p>
          <a:p>
            <a:r>
              <a:rPr lang="en-US" altLang="en-US" dirty="0"/>
              <a:t>B wants to send to C and listens to the channel.</a:t>
            </a:r>
          </a:p>
          <a:p>
            <a:r>
              <a:rPr lang="en-US" altLang="en-US" dirty="0"/>
              <a:t>When B hears A’s transmission, B falsely assumes that it cannot send to C.</a:t>
            </a:r>
          </a:p>
        </p:txBody>
      </p:sp>
    </p:spTree>
    <p:extLst>
      <p:ext uri="{BB962C8B-B14F-4D97-AF65-F5344CB8AC3E}">
        <p14:creationId xmlns:p14="http://schemas.microsoft.com/office/powerpoint/2010/main" val="810501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Distributed Coordination Function (DCF) basic access</a:t>
            </a:r>
          </a:p>
        </p:txBody>
      </p:sp>
      <p:sp>
        <p:nvSpPr>
          <p:cNvPr id="3" name="Content Placeholder 2"/>
          <p:cNvSpPr>
            <a:spLocks noGrp="1"/>
          </p:cNvSpPr>
          <p:nvPr>
            <p:ph idx="1"/>
          </p:nvPr>
        </p:nvSpPr>
        <p:spPr/>
        <p:txBody>
          <a:bodyPr>
            <a:normAutofit lnSpcReduction="10000"/>
          </a:bodyPr>
          <a:lstStyle/>
          <a:p>
            <a:r>
              <a:rPr lang="en-IN" dirty="0"/>
              <a:t>DCF consists of a basic access mode as well as an optional </a:t>
            </a:r>
            <a:r>
              <a:rPr lang="en-US" b="0" i="0" dirty="0">
                <a:solidFill>
                  <a:srgbClr val="202122"/>
                </a:solidFill>
                <a:effectLst/>
              </a:rPr>
              <a:t> Request to send / Clear to send (</a:t>
            </a:r>
            <a:r>
              <a:rPr lang="en-IN" dirty="0"/>
              <a:t>RTS/CTS) access mode</a:t>
            </a:r>
          </a:p>
          <a:p>
            <a:r>
              <a:rPr lang="en-IN" dirty="0"/>
              <a:t>In basic access mode the node senses the channel to determine whether another node is transmitting before initiating a transmission</a:t>
            </a:r>
          </a:p>
          <a:p>
            <a:r>
              <a:rPr lang="en-IN" dirty="0"/>
              <a:t>If the medium is sensed to be free for a DCF inter-frame space (DIFS) time interval the transmission will proceed</a:t>
            </a:r>
          </a:p>
          <a:p>
            <a:r>
              <a:rPr lang="en-IN" dirty="0"/>
              <a:t>If the medium is busy the node defers its transmission until the end of the current transmission and then it will wait an additional DIFS interval and generate a random </a:t>
            </a:r>
            <a:r>
              <a:rPr lang="en-IN" dirty="0" err="1"/>
              <a:t>backoff</a:t>
            </a:r>
            <a:r>
              <a:rPr lang="en-IN" dirty="0"/>
              <a:t> delay uniformly chosen in the range [0,W − 1] where W is called the </a:t>
            </a:r>
            <a:r>
              <a:rPr lang="en-IN" dirty="0" err="1"/>
              <a:t>backoff</a:t>
            </a:r>
            <a:r>
              <a:rPr lang="en-IN" dirty="0"/>
              <a:t> window or contention window (CW)</a:t>
            </a:r>
          </a:p>
        </p:txBody>
      </p:sp>
    </p:spTree>
    <p:extLst>
      <p:ext uri="{BB962C8B-B14F-4D97-AF65-F5344CB8AC3E}">
        <p14:creationId xmlns:p14="http://schemas.microsoft.com/office/powerpoint/2010/main" val="498729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The </a:t>
            </a:r>
            <a:r>
              <a:rPr lang="en-IN" dirty="0" err="1"/>
              <a:t>backoff</a:t>
            </a:r>
            <a:r>
              <a:rPr lang="en-IN" dirty="0"/>
              <a:t> timer is decreased as long as the medium is sensed to be idle for a DIFS, and frozen when a transmission is detected on the medium, and resumed when the channel is detected as idle again for a DIFS interval</a:t>
            </a:r>
          </a:p>
          <a:p>
            <a:r>
              <a:rPr lang="en-IN" dirty="0"/>
              <a:t>When the </a:t>
            </a:r>
            <a:r>
              <a:rPr lang="en-IN" dirty="0" err="1"/>
              <a:t>backoff</a:t>
            </a:r>
            <a:r>
              <a:rPr lang="en-IN" dirty="0"/>
              <a:t> reaches 0, the station transmits its packet</a:t>
            </a:r>
          </a:p>
          <a:p>
            <a:r>
              <a:rPr lang="en-IN" dirty="0"/>
              <a:t>For IEEE 802.11 time is slotted in a basic time unit which is the time needed to detect the transmission of a packet from any other station</a:t>
            </a:r>
          </a:p>
          <a:p>
            <a:r>
              <a:rPr lang="en-IN" dirty="0"/>
              <a:t>The initial CW is set to W = 1, if two or more nodes decrease their </a:t>
            </a:r>
            <a:r>
              <a:rPr lang="en-IN" dirty="0" err="1"/>
              <a:t>backoff</a:t>
            </a:r>
            <a:r>
              <a:rPr lang="en-IN" dirty="0"/>
              <a:t> timer to 0 at the same time a collision occur, at this situation the CW is doubled for each retransmission until it reaches a maximum value</a:t>
            </a:r>
          </a:p>
        </p:txBody>
      </p:sp>
    </p:spTree>
    <p:extLst>
      <p:ext uri="{BB962C8B-B14F-4D97-AF65-F5344CB8AC3E}">
        <p14:creationId xmlns:p14="http://schemas.microsoft.com/office/powerpoint/2010/main" val="36314386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A short inter-frame space (SIFS) is used to give priority access to ACK packets</a:t>
            </a:r>
          </a:p>
          <a:p>
            <a:r>
              <a:rPr lang="en-IN" dirty="0"/>
              <a:t>When receiving a packet correctly, the destination node waits for a SIFS interval immediately after the reception has completed and transmits an ACK back to the source node confirming the correct reception</a:t>
            </a:r>
          </a:p>
          <a:p>
            <a:r>
              <a:rPr lang="en-IN" dirty="0"/>
              <a:t>If the source node does not receive an ACK due to collision or transmission errors it reactivates the </a:t>
            </a:r>
            <a:r>
              <a:rPr lang="en-IN" dirty="0" err="1"/>
              <a:t>backoff</a:t>
            </a:r>
            <a:r>
              <a:rPr lang="en-IN" dirty="0"/>
              <a:t> algorithm after the channel remains idle for an extended IFS (EIFS) interval</a:t>
            </a:r>
          </a:p>
        </p:txBody>
      </p:sp>
    </p:spTree>
    <p:extLst>
      <p:ext uri="{BB962C8B-B14F-4D97-AF65-F5344CB8AC3E}">
        <p14:creationId xmlns:p14="http://schemas.microsoft.com/office/powerpoint/2010/main" val="7243874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4"/>
          <p:cNvSpPr>
            <a:spLocks noGrp="1"/>
          </p:cNvSpPr>
          <p:nvPr>
            <p:ph type="sldNum" sz="quarter" idx="12"/>
          </p:nvPr>
        </p:nvSpPr>
        <p:spPr/>
        <p:txBody>
          <a:bodyPr/>
          <a:lstStyle/>
          <a:p>
            <a:fld id="{9443B720-43A6-4BFC-8C1C-6DB232FC2864}" type="slidenum">
              <a:rPr lang="en-US" altLang="en-US"/>
              <a:pPr/>
              <a:t>58</a:t>
            </a:fld>
            <a:endParaRPr lang="en-US" altLang="en-US"/>
          </a:p>
        </p:txBody>
      </p:sp>
      <p:sp>
        <p:nvSpPr>
          <p:cNvPr id="25602" name="Rectangle 2"/>
          <p:cNvSpPr>
            <a:spLocks noGrp="1" noChangeArrowheads="1"/>
          </p:cNvSpPr>
          <p:nvPr>
            <p:ph type="title"/>
          </p:nvPr>
        </p:nvSpPr>
        <p:spPr>
          <a:xfrm>
            <a:off x="2286000" y="228600"/>
            <a:ext cx="8382000" cy="685800"/>
          </a:xfrm>
          <a:noFill/>
          <a:extLst>
            <a:ext uri="{909E8E84-426E-40DD-AFC4-6F175D3DCCD1}">
              <a14:hiddenFill xmlns:a14="http://schemas.microsoft.com/office/drawing/2010/main">
                <a:solidFill>
                  <a:srgbClr val="993366"/>
                </a:solidFill>
              </a14:hiddenFill>
            </a:ext>
          </a:extLst>
        </p:spPr>
        <p:txBody>
          <a:bodyPr>
            <a:normAutofit fontScale="90000"/>
          </a:bodyPr>
          <a:lstStyle/>
          <a:p>
            <a:r>
              <a:rPr lang="en-US" altLang="en-US" dirty="0"/>
              <a:t>CSMA/CA</a:t>
            </a:r>
          </a:p>
        </p:txBody>
      </p:sp>
      <p:sp>
        <p:nvSpPr>
          <p:cNvPr id="25604" name="Text Box 4"/>
          <p:cNvSpPr txBox="1">
            <a:spLocks noChangeArrowheads="1"/>
          </p:cNvSpPr>
          <p:nvPr/>
        </p:nvSpPr>
        <p:spPr bwMode="auto">
          <a:xfrm>
            <a:off x="9372600" y="2514601"/>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folHlink"/>
                </a:solidFill>
                <a:latin typeface="Times New Roman" panose="02020603050405020304" pitchFamily="18" charset="0"/>
              </a:rPr>
              <a:t>Time</a:t>
            </a:r>
          </a:p>
        </p:txBody>
      </p:sp>
      <p:sp>
        <p:nvSpPr>
          <p:cNvPr id="25605" name="Rectangle 5"/>
          <p:cNvSpPr>
            <a:spLocks noChangeArrowheads="1"/>
          </p:cNvSpPr>
          <p:nvPr/>
        </p:nvSpPr>
        <p:spPr bwMode="auto">
          <a:xfrm>
            <a:off x="1905000" y="1981200"/>
            <a:ext cx="1981200" cy="381000"/>
          </a:xfrm>
          <a:prstGeom prst="rect">
            <a:avLst/>
          </a:prstGeom>
          <a:solidFill>
            <a:srgbClr val="FF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6" name="Text Box 6"/>
          <p:cNvSpPr txBox="1">
            <a:spLocks noChangeArrowheads="1"/>
          </p:cNvSpPr>
          <p:nvPr/>
        </p:nvSpPr>
        <p:spPr bwMode="auto">
          <a:xfrm>
            <a:off x="1981200" y="1981201"/>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dirty="0">
                <a:latin typeface="Times New Roman" panose="02020603050405020304" pitchFamily="18" charset="0"/>
              </a:rPr>
              <a:t>Node A’s frame</a:t>
            </a:r>
          </a:p>
        </p:txBody>
      </p:sp>
      <p:sp>
        <p:nvSpPr>
          <p:cNvPr id="25608" name="Line 8"/>
          <p:cNvSpPr>
            <a:spLocks noChangeShapeType="1"/>
          </p:cNvSpPr>
          <p:nvPr/>
        </p:nvSpPr>
        <p:spPr bwMode="auto">
          <a:xfrm flipV="1">
            <a:off x="3886200" y="23622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5" name="Text Box 15"/>
          <p:cNvSpPr txBox="1">
            <a:spLocks noChangeArrowheads="1"/>
          </p:cNvSpPr>
          <p:nvPr/>
        </p:nvSpPr>
        <p:spPr bwMode="auto">
          <a:xfrm>
            <a:off x="2819400" y="3048000"/>
            <a:ext cx="19812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solidFill>
                  <a:schemeClr val="folHlink"/>
                </a:solidFill>
                <a:latin typeface="Times New Roman" panose="02020603050405020304" pitchFamily="18" charset="0"/>
              </a:rPr>
              <a:t>Nodes B &amp; C sense the medium</a:t>
            </a:r>
          </a:p>
        </p:txBody>
      </p:sp>
      <p:sp>
        <p:nvSpPr>
          <p:cNvPr id="25616" name="Line 16"/>
          <p:cNvSpPr>
            <a:spLocks noChangeShapeType="1"/>
          </p:cNvSpPr>
          <p:nvPr/>
        </p:nvSpPr>
        <p:spPr bwMode="auto">
          <a:xfrm flipV="1">
            <a:off x="5334000" y="2362200"/>
            <a:ext cx="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7" name="Text Box 17"/>
          <p:cNvSpPr txBox="1">
            <a:spLocks noChangeArrowheads="1"/>
          </p:cNvSpPr>
          <p:nvPr/>
        </p:nvSpPr>
        <p:spPr bwMode="auto">
          <a:xfrm>
            <a:off x="4267200" y="3810001"/>
            <a:ext cx="2667000" cy="957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solidFill>
                  <a:schemeClr val="folHlink"/>
                </a:solidFill>
                <a:latin typeface="Times New Roman" panose="02020603050405020304" pitchFamily="18" charset="0"/>
              </a:rPr>
              <a:t>Nodes B resenses the medium and transmits its frame. </a:t>
            </a:r>
          </a:p>
          <a:p>
            <a:pPr algn="ctr">
              <a:spcBef>
                <a:spcPct val="50000"/>
              </a:spcBef>
            </a:pPr>
            <a:r>
              <a:rPr lang="en-US" altLang="en-US" sz="1600">
                <a:solidFill>
                  <a:schemeClr val="folHlink"/>
                </a:solidFill>
                <a:latin typeface="Times New Roman" panose="02020603050405020304" pitchFamily="18" charset="0"/>
              </a:rPr>
              <a:t>Node C freezes its counter.</a:t>
            </a:r>
          </a:p>
        </p:txBody>
      </p:sp>
      <p:sp>
        <p:nvSpPr>
          <p:cNvPr id="25618" name="Rectangle 18"/>
          <p:cNvSpPr>
            <a:spLocks noChangeArrowheads="1"/>
          </p:cNvSpPr>
          <p:nvPr/>
        </p:nvSpPr>
        <p:spPr bwMode="auto">
          <a:xfrm>
            <a:off x="5334000" y="1927226"/>
            <a:ext cx="1981200" cy="434975"/>
          </a:xfrm>
          <a:prstGeom prst="rect">
            <a:avLst/>
          </a:prstGeom>
          <a:solidFill>
            <a:srgbClr val="FF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9" name="Text Box 19"/>
          <p:cNvSpPr txBox="1">
            <a:spLocks noChangeArrowheads="1"/>
          </p:cNvSpPr>
          <p:nvPr/>
        </p:nvSpPr>
        <p:spPr bwMode="auto">
          <a:xfrm>
            <a:off x="5251450" y="1903414"/>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latin typeface="Times New Roman" panose="02020603050405020304" pitchFamily="18" charset="0"/>
              </a:rPr>
              <a:t>Node B’s frame</a:t>
            </a:r>
          </a:p>
        </p:txBody>
      </p:sp>
      <p:sp>
        <p:nvSpPr>
          <p:cNvPr id="25620" name="Line 20"/>
          <p:cNvSpPr>
            <a:spLocks noChangeShapeType="1"/>
          </p:cNvSpPr>
          <p:nvPr/>
        </p:nvSpPr>
        <p:spPr bwMode="auto">
          <a:xfrm flipV="1">
            <a:off x="8408988" y="2347913"/>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21" name="Text Box 21"/>
          <p:cNvSpPr txBox="1">
            <a:spLocks noChangeArrowheads="1"/>
          </p:cNvSpPr>
          <p:nvPr/>
        </p:nvSpPr>
        <p:spPr bwMode="auto">
          <a:xfrm>
            <a:off x="7848600" y="3657600"/>
            <a:ext cx="17526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solidFill>
                  <a:schemeClr val="folHlink"/>
                </a:solidFill>
                <a:latin typeface="Times New Roman" panose="02020603050405020304" pitchFamily="18" charset="0"/>
              </a:rPr>
              <a:t>Nodes C starts transmitting.</a:t>
            </a:r>
          </a:p>
        </p:txBody>
      </p:sp>
      <p:sp>
        <p:nvSpPr>
          <p:cNvPr id="25622" name="Rectangle 22"/>
          <p:cNvSpPr>
            <a:spLocks noChangeArrowheads="1"/>
          </p:cNvSpPr>
          <p:nvPr/>
        </p:nvSpPr>
        <p:spPr bwMode="auto">
          <a:xfrm>
            <a:off x="1752600" y="1981200"/>
            <a:ext cx="2286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24" name="Line 24"/>
          <p:cNvSpPr>
            <a:spLocks noChangeShapeType="1"/>
          </p:cNvSpPr>
          <p:nvPr/>
        </p:nvSpPr>
        <p:spPr bwMode="auto">
          <a:xfrm>
            <a:off x="3886200" y="27432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25" name="Line 25"/>
          <p:cNvSpPr>
            <a:spLocks noChangeShapeType="1"/>
          </p:cNvSpPr>
          <p:nvPr/>
        </p:nvSpPr>
        <p:spPr bwMode="auto">
          <a:xfrm flipV="1">
            <a:off x="7315200" y="29718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26" name="Text Box 26"/>
          <p:cNvSpPr txBox="1">
            <a:spLocks noChangeArrowheads="1"/>
          </p:cNvSpPr>
          <p:nvPr/>
        </p:nvSpPr>
        <p:spPr bwMode="auto">
          <a:xfrm>
            <a:off x="3886200" y="23622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chemeClr val="folHlink"/>
                </a:solidFill>
                <a:latin typeface="Times New Roman" panose="02020603050405020304" pitchFamily="18" charset="0"/>
              </a:rPr>
              <a:t>Delay: B</a:t>
            </a:r>
          </a:p>
        </p:txBody>
      </p:sp>
      <p:sp>
        <p:nvSpPr>
          <p:cNvPr id="25627" name="Text Box 27"/>
          <p:cNvSpPr txBox="1">
            <a:spLocks noChangeArrowheads="1"/>
          </p:cNvSpPr>
          <p:nvPr/>
        </p:nvSpPr>
        <p:spPr bwMode="auto">
          <a:xfrm>
            <a:off x="5562600" y="25908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chemeClr val="folHlink"/>
                </a:solidFill>
                <a:latin typeface="Times New Roman" panose="02020603050405020304" pitchFamily="18" charset="0"/>
              </a:rPr>
              <a:t>Delay: C</a:t>
            </a:r>
          </a:p>
        </p:txBody>
      </p:sp>
      <p:sp>
        <p:nvSpPr>
          <p:cNvPr id="25628" name="Line 28"/>
          <p:cNvSpPr>
            <a:spLocks noChangeShapeType="1"/>
          </p:cNvSpPr>
          <p:nvPr/>
        </p:nvSpPr>
        <p:spPr bwMode="auto">
          <a:xfrm>
            <a:off x="1905000" y="2362200"/>
            <a:ext cx="8305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5" name="Line 43"/>
          <p:cNvSpPr>
            <a:spLocks noChangeShapeType="1"/>
          </p:cNvSpPr>
          <p:nvPr/>
        </p:nvSpPr>
        <p:spPr bwMode="auto">
          <a:xfrm flipV="1">
            <a:off x="7323138" y="23749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6" name="Line 44"/>
          <p:cNvSpPr>
            <a:spLocks noChangeShapeType="1"/>
          </p:cNvSpPr>
          <p:nvPr/>
        </p:nvSpPr>
        <p:spPr bwMode="auto">
          <a:xfrm>
            <a:off x="3886200" y="2971800"/>
            <a:ext cx="1447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7" name="Text Box 45"/>
          <p:cNvSpPr txBox="1">
            <a:spLocks noChangeArrowheads="1"/>
          </p:cNvSpPr>
          <p:nvPr/>
        </p:nvSpPr>
        <p:spPr bwMode="auto">
          <a:xfrm>
            <a:off x="6477000" y="5029201"/>
            <a:ext cx="2362200" cy="835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a:solidFill>
                  <a:schemeClr val="folHlink"/>
                </a:solidFill>
                <a:latin typeface="Times New Roman" panose="02020603050405020304" pitchFamily="18" charset="0"/>
              </a:rPr>
              <a:t>Nodes C resenses the medium and starts decrementing its counter.</a:t>
            </a:r>
          </a:p>
        </p:txBody>
      </p:sp>
      <p:sp>
        <p:nvSpPr>
          <p:cNvPr id="28718" name="Line 46"/>
          <p:cNvSpPr>
            <a:spLocks noChangeShapeType="1"/>
          </p:cNvSpPr>
          <p:nvPr/>
        </p:nvSpPr>
        <p:spPr bwMode="auto">
          <a:xfrm flipV="1">
            <a:off x="5334000" y="29718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28727" name="Group 55"/>
          <p:cNvGrpSpPr>
            <a:grpSpLocks/>
          </p:cNvGrpSpPr>
          <p:nvPr/>
        </p:nvGrpSpPr>
        <p:grpSpPr bwMode="auto">
          <a:xfrm>
            <a:off x="8389939" y="1917701"/>
            <a:ext cx="1385887" cy="428625"/>
            <a:chOff x="4333" y="1272"/>
            <a:chExt cx="873" cy="270"/>
          </a:xfrm>
        </p:grpSpPr>
        <p:sp>
          <p:nvSpPr>
            <p:cNvPr id="28723" name="Text Box 51"/>
            <p:cNvSpPr txBox="1">
              <a:spLocks noChangeArrowheads="1"/>
            </p:cNvSpPr>
            <p:nvPr/>
          </p:nvSpPr>
          <p:spPr bwMode="auto">
            <a:xfrm>
              <a:off x="4342" y="1272"/>
              <a:ext cx="864" cy="27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91440" rIns="0" bIns="91440">
              <a:spAutoFit/>
            </a:bodyPr>
            <a:lstStyle/>
            <a:p>
              <a:pPr algn="ctr">
                <a:spcBef>
                  <a:spcPct val="50000"/>
                </a:spcBef>
              </a:pPr>
              <a:r>
                <a:rPr lang="en-US" altLang="en-US" sz="1600">
                  <a:latin typeface="Times New Roman" panose="02020603050405020304" pitchFamily="18" charset="0"/>
                </a:rPr>
                <a:t>Node C’s frame</a:t>
              </a:r>
            </a:p>
          </p:txBody>
        </p:sp>
        <p:grpSp>
          <p:nvGrpSpPr>
            <p:cNvPr id="28726" name="Group 54"/>
            <p:cNvGrpSpPr>
              <a:grpSpLocks/>
            </p:cNvGrpSpPr>
            <p:nvPr/>
          </p:nvGrpSpPr>
          <p:grpSpPr bwMode="auto">
            <a:xfrm>
              <a:off x="4333" y="1281"/>
              <a:ext cx="864" cy="240"/>
              <a:chOff x="4416" y="1248"/>
              <a:chExt cx="864" cy="240"/>
            </a:xfrm>
          </p:grpSpPr>
          <p:sp>
            <p:nvSpPr>
              <p:cNvPr id="28724" name="Line 52"/>
              <p:cNvSpPr>
                <a:spLocks noChangeShapeType="1"/>
              </p:cNvSpPr>
              <p:nvPr/>
            </p:nvSpPr>
            <p:spPr bwMode="auto">
              <a:xfrm>
                <a:off x="4416" y="1248"/>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8725" name="Line 53"/>
              <p:cNvSpPr>
                <a:spLocks noChangeShapeType="1"/>
              </p:cNvSpPr>
              <p:nvPr/>
            </p:nvSpPr>
            <p:spPr bwMode="auto">
              <a:xfrm>
                <a:off x="4416" y="1248"/>
                <a:ext cx="864"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grpSp>
      </p:grpSp>
    </p:spTree>
    <p:extLst>
      <p:ext uri="{BB962C8B-B14F-4D97-AF65-F5344CB8AC3E}">
        <p14:creationId xmlns:p14="http://schemas.microsoft.com/office/powerpoint/2010/main" val="26643725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2"/>
          </p:nvPr>
        </p:nvSpPr>
        <p:spPr/>
        <p:txBody>
          <a:bodyPr/>
          <a:lstStyle/>
          <a:p>
            <a:fld id="{63F4351D-B313-4061-9D9B-26DDD71E994B}" type="slidenum">
              <a:rPr lang="en-US" altLang="en-US"/>
              <a:pPr/>
              <a:t>59</a:t>
            </a:fld>
            <a:endParaRPr lang="en-US" altLang="en-US"/>
          </a:p>
        </p:txBody>
      </p:sp>
      <p:sp>
        <p:nvSpPr>
          <p:cNvPr id="28674" name="Rectangle 2"/>
          <p:cNvSpPr>
            <a:spLocks noGrp="1" noChangeArrowheads="1"/>
          </p:cNvSpPr>
          <p:nvPr>
            <p:ph type="title"/>
          </p:nvPr>
        </p:nvSpPr>
        <p:spPr>
          <a:xfrm>
            <a:off x="2514600" y="355600"/>
            <a:ext cx="7793038" cy="558800"/>
          </a:xfrm>
          <a:noFill/>
          <a:extLst>
            <a:ext uri="{909E8E84-426E-40DD-AFC4-6F175D3DCCD1}">
              <a14:hiddenFill xmlns:a14="http://schemas.microsoft.com/office/drawing/2010/main">
                <a:solidFill>
                  <a:srgbClr val="993366"/>
                </a:solidFill>
              </a14:hiddenFill>
            </a:ext>
          </a:extLst>
        </p:spPr>
        <p:txBody>
          <a:bodyPr>
            <a:normAutofit fontScale="90000"/>
          </a:bodyPr>
          <a:lstStyle/>
          <a:p>
            <a:r>
              <a:rPr lang="en-US" altLang="en-US" dirty="0"/>
              <a:t>CSMA/CA</a:t>
            </a:r>
          </a:p>
        </p:txBody>
      </p:sp>
      <p:grpSp>
        <p:nvGrpSpPr>
          <p:cNvPr id="55298" name="Group 2"/>
          <p:cNvGrpSpPr>
            <a:grpSpLocks/>
          </p:cNvGrpSpPr>
          <p:nvPr/>
        </p:nvGrpSpPr>
        <p:grpSpPr bwMode="auto">
          <a:xfrm>
            <a:off x="2209800" y="2209800"/>
            <a:ext cx="838200" cy="1447800"/>
            <a:chOff x="720" y="1392"/>
            <a:chExt cx="528" cy="912"/>
          </a:xfrm>
        </p:grpSpPr>
        <p:sp>
          <p:nvSpPr>
            <p:cNvPr id="28677" name="Line 5"/>
            <p:cNvSpPr>
              <a:spLocks noChangeShapeType="1"/>
            </p:cNvSpPr>
            <p:nvPr/>
          </p:nvSpPr>
          <p:spPr bwMode="auto">
            <a:xfrm>
              <a:off x="720" y="1488"/>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78" name="Line 6"/>
            <p:cNvSpPr>
              <a:spLocks noChangeShapeType="1"/>
            </p:cNvSpPr>
            <p:nvPr/>
          </p:nvSpPr>
          <p:spPr bwMode="auto">
            <a:xfrm>
              <a:off x="720" y="1632"/>
              <a:ext cx="528"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79" name="Text Box 7"/>
            <p:cNvSpPr txBox="1">
              <a:spLocks noChangeArrowheads="1"/>
            </p:cNvSpPr>
            <p:nvPr/>
          </p:nvSpPr>
          <p:spPr bwMode="auto">
            <a:xfrm>
              <a:off x="720" y="1392"/>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DIFS</a:t>
              </a:r>
            </a:p>
          </p:txBody>
        </p:sp>
        <p:sp>
          <p:nvSpPr>
            <p:cNvPr id="28680" name="Line 8"/>
            <p:cNvSpPr>
              <a:spLocks noChangeShapeType="1"/>
            </p:cNvSpPr>
            <p:nvPr/>
          </p:nvSpPr>
          <p:spPr bwMode="auto">
            <a:xfrm>
              <a:off x="1248" y="1488"/>
              <a:ext cx="0" cy="81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28683" name="Line 11"/>
          <p:cNvSpPr>
            <a:spLocks noChangeShapeType="1"/>
          </p:cNvSpPr>
          <p:nvPr/>
        </p:nvSpPr>
        <p:spPr bwMode="auto">
          <a:xfrm>
            <a:off x="6019800" y="22860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5" name="Line 13"/>
          <p:cNvSpPr>
            <a:spLocks noChangeShapeType="1"/>
          </p:cNvSpPr>
          <p:nvPr/>
        </p:nvSpPr>
        <p:spPr bwMode="auto">
          <a:xfrm>
            <a:off x="6019800" y="2590800"/>
            <a:ext cx="8382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6" name="Line 14"/>
          <p:cNvSpPr>
            <a:spLocks noChangeShapeType="1"/>
          </p:cNvSpPr>
          <p:nvPr/>
        </p:nvSpPr>
        <p:spPr bwMode="auto">
          <a:xfrm>
            <a:off x="2362200" y="3276600"/>
            <a:ext cx="7239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7" name="Line 15"/>
          <p:cNvSpPr>
            <a:spLocks noChangeShapeType="1"/>
          </p:cNvSpPr>
          <p:nvPr/>
        </p:nvSpPr>
        <p:spPr bwMode="auto">
          <a:xfrm>
            <a:off x="6858000" y="2286000"/>
            <a:ext cx="0" cy="2286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8" name="Line 16"/>
          <p:cNvSpPr>
            <a:spLocks noChangeShapeType="1"/>
          </p:cNvSpPr>
          <p:nvPr/>
        </p:nvSpPr>
        <p:spPr bwMode="auto">
          <a:xfrm>
            <a:off x="7620000" y="2514600"/>
            <a:ext cx="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689" name="Line 17"/>
          <p:cNvSpPr>
            <a:spLocks noChangeShapeType="1"/>
          </p:cNvSpPr>
          <p:nvPr/>
        </p:nvSpPr>
        <p:spPr bwMode="auto">
          <a:xfrm>
            <a:off x="6858000" y="2590800"/>
            <a:ext cx="7620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55299" name="Group 3"/>
          <p:cNvGrpSpPr>
            <a:grpSpLocks/>
          </p:cNvGrpSpPr>
          <p:nvPr/>
        </p:nvGrpSpPr>
        <p:grpSpPr bwMode="auto">
          <a:xfrm>
            <a:off x="6858000" y="2819400"/>
            <a:ext cx="457200" cy="457200"/>
            <a:chOff x="3360" y="1776"/>
            <a:chExt cx="288" cy="288"/>
          </a:xfrm>
        </p:grpSpPr>
        <p:sp>
          <p:nvSpPr>
            <p:cNvPr id="28690" name="Rectangle 18"/>
            <p:cNvSpPr>
              <a:spLocks noChangeArrowheads="1"/>
            </p:cNvSpPr>
            <p:nvPr/>
          </p:nvSpPr>
          <p:spPr bwMode="auto">
            <a:xfrm>
              <a:off x="3360" y="1776"/>
              <a:ext cx="96" cy="288"/>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1" name="Rectangle 19"/>
            <p:cNvSpPr>
              <a:spLocks noChangeArrowheads="1"/>
            </p:cNvSpPr>
            <p:nvPr/>
          </p:nvSpPr>
          <p:spPr bwMode="auto">
            <a:xfrm>
              <a:off x="3456" y="1776"/>
              <a:ext cx="96" cy="288"/>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2" name="Rectangle 20"/>
            <p:cNvSpPr>
              <a:spLocks noChangeArrowheads="1"/>
            </p:cNvSpPr>
            <p:nvPr/>
          </p:nvSpPr>
          <p:spPr bwMode="auto">
            <a:xfrm>
              <a:off x="3552" y="1776"/>
              <a:ext cx="96" cy="288"/>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8693" name="Rectangle 21"/>
          <p:cNvSpPr>
            <a:spLocks noChangeArrowheads="1"/>
          </p:cNvSpPr>
          <p:nvPr/>
        </p:nvSpPr>
        <p:spPr bwMode="auto">
          <a:xfrm>
            <a:off x="7315200" y="28194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4" name="Rectangle 22"/>
          <p:cNvSpPr>
            <a:spLocks noChangeArrowheads="1"/>
          </p:cNvSpPr>
          <p:nvPr/>
        </p:nvSpPr>
        <p:spPr bwMode="auto">
          <a:xfrm>
            <a:off x="7467600" y="28194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8695" name="Text Box 23"/>
          <p:cNvSpPr txBox="1">
            <a:spLocks noChangeArrowheads="1"/>
          </p:cNvSpPr>
          <p:nvPr/>
        </p:nvSpPr>
        <p:spPr bwMode="auto">
          <a:xfrm>
            <a:off x="7620000" y="2809875"/>
            <a:ext cx="1676400" cy="369332"/>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latin typeface="Times New Roman" panose="02020603050405020304" pitchFamily="18" charset="0"/>
              </a:rPr>
              <a:t>Next Frame</a:t>
            </a:r>
          </a:p>
        </p:txBody>
      </p:sp>
      <p:sp>
        <p:nvSpPr>
          <p:cNvPr id="28697" name="Text Box 25"/>
          <p:cNvSpPr txBox="1">
            <a:spLocks noChangeArrowheads="1"/>
          </p:cNvSpPr>
          <p:nvPr/>
        </p:nvSpPr>
        <p:spPr bwMode="auto">
          <a:xfrm>
            <a:off x="3505200" y="2809875"/>
            <a:ext cx="2514600" cy="369332"/>
          </a:xfrm>
          <a:prstGeom prst="rect">
            <a:avLst/>
          </a:prstGeom>
          <a:solidFill>
            <a:srgbClr val="CCFF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latin typeface="Times New Roman" panose="02020603050405020304" pitchFamily="18" charset="0"/>
              </a:rPr>
              <a:t>Medium Busy</a:t>
            </a:r>
          </a:p>
        </p:txBody>
      </p:sp>
      <p:sp>
        <p:nvSpPr>
          <p:cNvPr id="28701" name="Text Box 29"/>
          <p:cNvSpPr txBox="1">
            <a:spLocks noChangeArrowheads="1"/>
          </p:cNvSpPr>
          <p:nvPr/>
        </p:nvSpPr>
        <p:spPr bwMode="auto">
          <a:xfrm>
            <a:off x="6019800" y="2193926"/>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DIFS</a:t>
            </a:r>
          </a:p>
        </p:txBody>
      </p:sp>
      <p:sp>
        <p:nvSpPr>
          <p:cNvPr id="28703" name="Text Box 31"/>
          <p:cNvSpPr txBox="1">
            <a:spLocks noChangeArrowheads="1"/>
          </p:cNvSpPr>
          <p:nvPr/>
        </p:nvSpPr>
        <p:spPr bwMode="auto">
          <a:xfrm>
            <a:off x="6858000" y="21336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Contention window</a:t>
            </a:r>
          </a:p>
        </p:txBody>
      </p:sp>
      <p:sp>
        <p:nvSpPr>
          <p:cNvPr id="28704" name="Line 32"/>
          <p:cNvSpPr>
            <a:spLocks noChangeShapeType="1"/>
          </p:cNvSpPr>
          <p:nvPr/>
        </p:nvSpPr>
        <p:spPr bwMode="auto">
          <a:xfrm>
            <a:off x="3505200" y="3505200"/>
            <a:ext cx="33528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5" name="Line 33"/>
          <p:cNvSpPr>
            <a:spLocks noChangeShapeType="1"/>
          </p:cNvSpPr>
          <p:nvPr/>
        </p:nvSpPr>
        <p:spPr bwMode="auto">
          <a:xfrm>
            <a:off x="6858000" y="4038600"/>
            <a:ext cx="25908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6" name="Text Box 34"/>
          <p:cNvSpPr txBox="1">
            <a:spLocks noChangeArrowheads="1"/>
          </p:cNvSpPr>
          <p:nvPr/>
        </p:nvSpPr>
        <p:spPr bwMode="auto">
          <a:xfrm>
            <a:off x="3886200" y="35052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Defer access</a:t>
            </a:r>
          </a:p>
        </p:txBody>
      </p:sp>
      <p:sp>
        <p:nvSpPr>
          <p:cNvPr id="28707" name="Text Box 35"/>
          <p:cNvSpPr txBox="1">
            <a:spLocks noChangeArrowheads="1"/>
          </p:cNvSpPr>
          <p:nvPr/>
        </p:nvSpPr>
        <p:spPr bwMode="auto">
          <a:xfrm>
            <a:off x="6858000" y="4022726"/>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Backoff after defer</a:t>
            </a:r>
          </a:p>
        </p:txBody>
      </p:sp>
      <p:sp>
        <p:nvSpPr>
          <p:cNvPr id="28708" name="Line 36"/>
          <p:cNvSpPr>
            <a:spLocks noChangeShapeType="1"/>
          </p:cNvSpPr>
          <p:nvPr/>
        </p:nvSpPr>
        <p:spPr bwMode="auto">
          <a:xfrm>
            <a:off x="7620000" y="28194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09" name="Line 37"/>
          <p:cNvSpPr>
            <a:spLocks noChangeShapeType="1"/>
          </p:cNvSpPr>
          <p:nvPr/>
        </p:nvSpPr>
        <p:spPr bwMode="auto">
          <a:xfrm>
            <a:off x="7010400" y="3276600"/>
            <a:ext cx="0" cy="533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0" name="Line 38"/>
          <p:cNvSpPr>
            <a:spLocks noChangeShapeType="1"/>
          </p:cNvSpPr>
          <p:nvPr/>
        </p:nvSpPr>
        <p:spPr bwMode="auto">
          <a:xfrm>
            <a:off x="6553200" y="3733800"/>
            <a:ext cx="304800"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1" name="Line 39"/>
          <p:cNvSpPr>
            <a:spLocks noChangeShapeType="1"/>
          </p:cNvSpPr>
          <p:nvPr/>
        </p:nvSpPr>
        <p:spPr bwMode="auto">
          <a:xfrm flipH="1">
            <a:off x="7010400" y="3733800"/>
            <a:ext cx="228600"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8712" name="Text Box 40"/>
          <p:cNvSpPr txBox="1">
            <a:spLocks noChangeArrowheads="1"/>
          </p:cNvSpPr>
          <p:nvPr/>
        </p:nvSpPr>
        <p:spPr bwMode="auto">
          <a:xfrm>
            <a:off x="7239000" y="3505201"/>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folHlink"/>
                </a:solidFill>
                <a:latin typeface="Times New Roman" panose="02020603050405020304" pitchFamily="18" charset="0"/>
              </a:rPr>
              <a:t>Slot</a:t>
            </a:r>
          </a:p>
        </p:txBody>
      </p:sp>
      <p:sp>
        <p:nvSpPr>
          <p:cNvPr id="28713" name="Text Box 41"/>
          <p:cNvSpPr txBox="1">
            <a:spLocks noChangeArrowheads="1"/>
          </p:cNvSpPr>
          <p:nvPr/>
        </p:nvSpPr>
        <p:spPr bwMode="auto">
          <a:xfrm>
            <a:off x="9677400" y="3048001"/>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folHlink"/>
                </a:solidFill>
                <a:latin typeface="Times New Roman" panose="02020603050405020304" pitchFamily="18" charset="0"/>
              </a:rPr>
              <a:t>Time</a:t>
            </a:r>
          </a:p>
        </p:txBody>
      </p:sp>
      <p:sp>
        <p:nvSpPr>
          <p:cNvPr id="28714" name="Text Box 42"/>
          <p:cNvSpPr txBox="1">
            <a:spLocks noChangeArrowheads="1"/>
          </p:cNvSpPr>
          <p:nvPr/>
        </p:nvSpPr>
        <p:spPr bwMode="auto">
          <a:xfrm>
            <a:off x="2667000" y="5272088"/>
            <a:ext cx="4495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folHlink"/>
                </a:solidFill>
                <a:latin typeface="Times New Roman" panose="02020603050405020304" pitchFamily="18" charset="0"/>
              </a:rPr>
              <a:t>DIFS – Distributed Inter Frame Spacing</a:t>
            </a:r>
          </a:p>
        </p:txBody>
      </p:sp>
      <p:grpSp>
        <p:nvGrpSpPr>
          <p:cNvPr id="55300" name="Group 4"/>
          <p:cNvGrpSpPr>
            <a:grpSpLocks/>
          </p:cNvGrpSpPr>
          <p:nvPr/>
        </p:nvGrpSpPr>
        <p:grpSpPr bwMode="auto">
          <a:xfrm>
            <a:off x="3048000" y="2819400"/>
            <a:ext cx="457200" cy="457200"/>
            <a:chOff x="3360" y="1776"/>
            <a:chExt cx="288" cy="288"/>
          </a:xfrm>
        </p:grpSpPr>
        <p:sp>
          <p:nvSpPr>
            <p:cNvPr id="55301" name="Rectangle 5"/>
            <p:cNvSpPr>
              <a:spLocks noChangeArrowheads="1"/>
            </p:cNvSpPr>
            <p:nvPr/>
          </p:nvSpPr>
          <p:spPr bwMode="auto">
            <a:xfrm>
              <a:off x="3360" y="1776"/>
              <a:ext cx="96" cy="288"/>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2" name="Rectangle 6"/>
            <p:cNvSpPr>
              <a:spLocks noChangeArrowheads="1"/>
            </p:cNvSpPr>
            <p:nvPr/>
          </p:nvSpPr>
          <p:spPr bwMode="auto">
            <a:xfrm>
              <a:off x="3456" y="1776"/>
              <a:ext cx="96" cy="288"/>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3" name="Rectangle 7"/>
            <p:cNvSpPr>
              <a:spLocks noChangeArrowheads="1"/>
            </p:cNvSpPr>
            <p:nvPr/>
          </p:nvSpPr>
          <p:spPr bwMode="auto">
            <a:xfrm>
              <a:off x="3552" y="1776"/>
              <a:ext cx="96" cy="288"/>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55304" name="Line 8"/>
          <p:cNvSpPr>
            <a:spLocks noChangeShapeType="1"/>
          </p:cNvSpPr>
          <p:nvPr/>
        </p:nvSpPr>
        <p:spPr bwMode="auto">
          <a:xfrm>
            <a:off x="3505200" y="2514600"/>
            <a:ext cx="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05" name="Text Box 9"/>
          <p:cNvSpPr txBox="1">
            <a:spLocks noChangeArrowheads="1"/>
          </p:cNvSpPr>
          <p:nvPr/>
        </p:nvSpPr>
        <p:spPr bwMode="auto">
          <a:xfrm>
            <a:off x="2362200" y="22860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20000"/>
              </a:lnSpc>
              <a:spcBef>
                <a:spcPct val="50000"/>
              </a:spcBef>
            </a:pPr>
            <a:r>
              <a:rPr lang="en-US" altLang="en-US" sz="2000">
                <a:solidFill>
                  <a:schemeClr val="folHlink"/>
                </a:solidFill>
                <a:latin typeface="Times New Roman" panose="02020603050405020304" pitchFamily="18" charset="0"/>
              </a:rPr>
              <a:t>Contention</a:t>
            </a:r>
          </a:p>
          <a:p>
            <a:pPr algn="ctr">
              <a:lnSpc>
                <a:spcPct val="20000"/>
              </a:lnSpc>
              <a:spcBef>
                <a:spcPct val="50000"/>
              </a:spcBef>
            </a:pPr>
            <a:r>
              <a:rPr lang="en-US" altLang="en-US" sz="2000">
                <a:solidFill>
                  <a:schemeClr val="folHlink"/>
                </a:solidFill>
                <a:latin typeface="Times New Roman" panose="02020603050405020304" pitchFamily="18" charset="0"/>
              </a:rPr>
              <a:t> window</a:t>
            </a:r>
          </a:p>
        </p:txBody>
      </p:sp>
    </p:spTree>
    <p:extLst>
      <p:ext uri="{BB962C8B-B14F-4D97-AF65-F5344CB8AC3E}">
        <p14:creationId xmlns:p14="http://schemas.microsoft.com/office/powerpoint/2010/main" val="289303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tr-TR"/>
              <a:t>Generic MAC &amp; LLC Format</a:t>
            </a:r>
          </a:p>
        </p:txBody>
      </p:sp>
      <p:sp>
        <p:nvSpPr>
          <p:cNvPr id="10243" name="Rectangle 3"/>
          <p:cNvSpPr>
            <a:spLocks noGrp="1" noChangeArrowheads="1"/>
          </p:cNvSpPr>
          <p:nvPr>
            <p:ph type="body" idx="1"/>
          </p:nvPr>
        </p:nvSpPr>
        <p:spPr/>
        <p:txBody>
          <a:bodyPr>
            <a:normAutofit lnSpcReduction="10000"/>
          </a:bodyPr>
          <a:lstStyle/>
          <a:p>
            <a:r>
              <a:rPr lang="en-US" altLang="tr-TR"/>
              <a:t>Actual format differs from protocol to protocol</a:t>
            </a:r>
          </a:p>
          <a:p>
            <a:r>
              <a:rPr lang="en-US" altLang="tr-TR"/>
              <a:t>MAC layer receives data from LLC layer</a:t>
            </a:r>
          </a:p>
          <a:p>
            <a:endParaRPr lang="en-US" altLang="tr-TR"/>
          </a:p>
          <a:p>
            <a:endParaRPr lang="en-US" altLang="tr-TR"/>
          </a:p>
          <a:p>
            <a:endParaRPr lang="en-US" altLang="tr-TR"/>
          </a:p>
          <a:p>
            <a:endParaRPr lang="en-US" altLang="tr-TR"/>
          </a:p>
          <a:p>
            <a:endParaRPr lang="en-US" altLang="tr-TR"/>
          </a:p>
          <a:p>
            <a:r>
              <a:rPr lang="en-US" altLang="tr-TR"/>
              <a:t>MAC layer detects errors and discards frames</a:t>
            </a:r>
          </a:p>
          <a:p>
            <a:r>
              <a:rPr lang="en-US" altLang="tr-TR"/>
              <a:t>LLC optionally retransmits unsuccessful frames</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b="58243"/>
          <a:stretch>
            <a:fillRect/>
          </a:stretch>
        </p:blipFill>
        <p:spPr bwMode="auto">
          <a:xfrm>
            <a:off x="2095500" y="2711571"/>
            <a:ext cx="8001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212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2"/>
          </p:nvPr>
        </p:nvSpPr>
        <p:spPr/>
        <p:txBody>
          <a:bodyPr/>
          <a:lstStyle/>
          <a:p>
            <a:fld id="{0598FA13-A4FA-4296-8F1F-1565A3F87AD5}" type="slidenum">
              <a:rPr lang="en-US" altLang="en-US"/>
              <a:pPr/>
              <a:t>60</a:t>
            </a:fld>
            <a:endParaRPr lang="en-US" altLang="en-US"/>
          </a:p>
        </p:txBody>
      </p:sp>
      <p:sp>
        <p:nvSpPr>
          <p:cNvPr id="8194" name="Rectangle 2"/>
          <p:cNvSpPr>
            <a:spLocks noGrp="1" noChangeArrowheads="1"/>
          </p:cNvSpPr>
          <p:nvPr>
            <p:ph type="title"/>
          </p:nvPr>
        </p:nvSpPr>
        <p:spPr>
          <a:xfrm>
            <a:off x="2209800" y="76200"/>
            <a:ext cx="8001000" cy="914400"/>
          </a:xfrm>
          <a:noFill/>
          <a:extLst>
            <a:ext uri="{909E8E84-426E-40DD-AFC4-6F175D3DCCD1}">
              <a14:hiddenFill xmlns:a14="http://schemas.microsoft.com/office/drawing/2010/main">
                <a:solidFill>
                  <a:srgbClr val="993366"/>
                </a:solidFill>
              </a14:hiddenFill>
            </a:ext>
          </a:extLst>
        </p:spPr>
        <p:txBody>
          <a:bodyPr/>
          <a:lstStyle/>
          <a:p>
            <a:r>
              <a:rPr lang="en-US" altLang="en-US"/>
              <a:t>CSMA/CA/ACK</a:t>
            </a:r>
          </a:p>
        </p:txBody>
      </p:sp>
      <p:sp>
        <p:nvSpPr>
          <p:cNvPr id="8196" name="Line 4"/>
          <p:cNvSpPr>
            <a:spLocks noChangeShapeType="1"/>
          </p:cNvSpPr>
          <p:nvPr/>
        </p:nvSpPr>
        <p:spPr bwMode="auto">
          <a:xfrm>
            <a:off x="2667000" y="2133600"/>
            <a:ext cx="7391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97" name="Line 5"/>
          <p:cNvSpPr>
            <a:spLocks noChangeShapeType="1"/>
          </p:cNvSpPr>
          <p:nvPr/>
        </p:nvSpPr>
        <p:spPr bwMode="auto">
          <a:xfrm>
            <a:off x="4038600" y="1676400"/>
            <a:ext cx="0" cy="3429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98" name="Line 6"/>
          <p:cNvSpPr>
            <a:spLocks noChangeShapeType="1"/>
          </p:cNvSpPr>
          <p:nvPr/>
        </p:nvSpPr>
        <p:spPr bwMode="auto">
          <a:xfrm>
            <a:off x="2743200" y="1676400"/>
            <a:ext cx="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199" name="Line 7"/>
          <p:cNvSpPr>
            <a:spLocks noChangeShapeType="1"/>
          </p:cNvSpPr>
          <p:nvPr/>
        </p:nvSpPr>
        <p:spPr bwMode="auto">
          <a:xfrm>
            <a:off x="2743200" y="1905000"/>
            <a:ext cx="9906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0" name="Text Box 8"/>
          <p:cNvSpPr txBox="1">
            <a:spLocks noChangeArrowheads="1"/>
          </p:cNvSpPr>
          <p:nvPr/>
        </p:nvSpPr>
        <p:spPr bwMode="auto">
          <a:xfrm>
            <a:off x="2895600" y="1524001"/>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DIFS</a:t>
            </a:r>
          </a:p>
        </p:txBody>
      </p:sp>
      <p:sp>
        <p:nvSpPr>
          <p:cNvPr id="8201" name="Line 9"/>
          <p:cNvSpPr>
            <a:spLocks noChangeShapeType="1"/>
          </p:cNvSpPr>
          <p:nvPr/>
        </p:nvSpPr>
        <p:spPr bwMode="auto">
          <a:xfrm>
            <a:off x="4876800" y="16764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2" name="Line 10"/>
          <p:cNvSpPr>
            <a:spLocks noChangeShapeType="1"/>
          </p:cNvSpPr>
          <p:nvPr/>
        </p:nvSpPr>
        <p:spPr bwMode="auto">
          <a:xfrm>
            <a:off x="3124200" y="3200400"/>
            <a:ext cx="7010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3" name="Line 11"/>
          <p:cNvSpPr>
            <a:spLocks noChangeShapeType="1"/>
          </p:cNvSpPr>
          <p:nvPr/>
        </p:nvSpPr>
        <p:spPr bwMode="auto">
          <a:xfrm>
            <a:off x="5410200" y="2133600"/>
            <a:ext cx="0" cy="1066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4" name="Line 12"/>
          <p:cNvSpPr>
            <a:spLocks noChangeShapeType="1"/>
          </p:cNvSpPr>
          <p:nvPr/>
        </p:nvSpPr>
        <p:spPr bwMode="auto">
          <a:xfrm>
            <a:off x="6324600" y="28194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5" name="Line 13"/>
          <p:cNvSpPr>
            <a:spLocks noChangeShapeType="1"/>
          </p:cNvSpPr>
          <p:nvPr/>
        </p:nvSpPr>
        <p:spPr bwMode="auto">
          <a:xfrm>
            <a:off x="4876800" y="2362200"/>
            <a:ext cx="5334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7" name="Line 15"/>
          <p:cNvSpPr>
            <a:spLocks noChangeShapeType="1"/>
          </p:cNvSpPr>
          <p:nvPr/>
        </p:nvSpPr>
        <p:spPr bwMode="auto">
          <a:xfrm>
            <a:off x="6324600" y="3429000"/>
            <a:ext cx="10668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8" name="Line 16"/>
          <p:cNvSpPr>
            <a:spLocks noChangeShapeType="1"/>
          </p:cNvSpPr>
          <p:nvPr/>
        </p:nvSpPr>
        <p:spPr bwMode="auto">
          <a:xfrm>
            <a:off x="3200400" y="4648200"/>
            <a:ext cx="6934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09" name="Line 17"/>
          <p:cNvSpPr>
            <a:spLocks noChangeShapeType="1"/>
          </p:cNvSpPr>
          <p:nvPr/>
        </p:nvSpPr>
        <p:spPr bwMode="auto">
          <a:xfrm>
            <a:off x="7391400" y="3200400"/>
            <a:ext cx="0" cy="1828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10" name="Line 18"/>
          <p:cNvSpPr>
            <a:spLocks noChangeShapeType="1"/>
          </p:cNvSpPr>
          <p:nvPr/>
        </p:nvSpPr>
        <p:spPr bwMode="auto">
          <a:xfrm>
            <a:off x="8153400" y="3886200"/>
            <a:ext cx="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11" name="Line 19"/>
          <p:cNvSpPr>
            <a:spLocks noChangeShapeType="1"/>
          </p:cNvSpPr>
          <p:nvPr/>
        </p:nvSpPr>
        <p:spPr bwMode="auto">
          <a:xfrm>
            <a:off x="7391400" y="3962400"/>
            <a:ext cx="7620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12" name="Rectangle 20"/>
          <p:cNvSpPr>
            <a:spLocks noChangeArrowheads="1"/>
          </p:cNvSpPr>
          <p:nvPr/>
        </p:nvSpPr>
        <p:spPr bwMode="auto">
          <a:xfrm>
            <a:off x="7391400" y="41910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3" name="Rectangle 21"/>
          <p:cNvSpPr>
            <a:spLocks noChangeArrowheads="1"/>
          </p:cNvSpPr>
          <p:nvPr/>
        </p:nvSpPr>
        <p:spPr bwMode="auto">
          <a:xfrm>
            <a:off x="7543800" y="41910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4" name="Rectangle 22"/>
          <p:cNvSpPr>
            <a:spLocks noChangeArrowheads="1"/>
          </p:cNvSpPr>
          <p:nvPr/>
        </p:nvSpPr>
        <p:spPr bwMode="auto">
          <a:xfrm>
            <a:off x="7696200" y="41910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5" name="Rectangle 23"/>
          <p:cNvSpPr>
            <a:spLocks noChangeArrowheads="1"/>
          </p:cNvSpPr>
          <p:nvPr/>
        </p:nvSpPr>
        <p:spPr bwMode="auto">
          <a:xfrm>
            <a:off x="7848600" y="41910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6" name="Rectangle 24"/>
          <p:cNvSpPr>
            <a:spLocks noChangeArrowheads="1"/>
          </p:cNvSpPr>
          <p:nvPr/>
        </p:nvSpPr>
        <p:spPr bwMode="auto">
          <a:xfrm>
            <a:off x="8001000" y="41910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8" name="Text Box 26"/>
          <p:cNvSpPr txBox="1">
            <a:spLocks noChangeArrowheads="1"/>
          </p:cNvSpPr>
          <p:nvPr/>
        </p:nvSpPr>
        <p:spPr bwMode="auto">
          <a:xfrm>
            <a:off x="8153400" y="4181475"/>
            <a:ext cx="1676400" cy="369332"/>
          </a:xfrm>
          <a:prstGeom prst="rect">
            <a:avLst/>
          </a:prstGeom>
          <a:solidFill>
            <a:srgbClr val="CCFFFF">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latin typeface="Times New Roman" panose="02020603050405020304" pitchFamily="18" charset="0"/>
              </a:rPr>
              <a:t>Next Frame</a:t>
            </a:r>
          </a:p>
        </p:txBody>
      </p:sp>
      <p:sp>
        <p:nvSpPr>
          <p:cNvPr id="8219" name="Text Box 27"/>
          <p:cNvSpPr txBox="1">
            <a:spLocks noChangeArrowheads="1"/>
          </p:cNvSpPr>
          <p:nvPr/>
        </p:nvSpPr>
        <p:spPr bwMode="auto">
          <a:xfrm>
            <a:off x="5410200" y="2743200"/>
            <a:ext cx="914400" cy="369332"/>
          </a:xfrm>
          <a:prstGeom prst="rect">
            <a:avLst/>
          </a:prstGeom>
          <a:solidFill>
            <a:srgbClr val="CCFF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latin typeface="Times New Roman" panose="02020603050405020304" pitchFamily="18" charset="0"/>
              </a:rPr>
              <a:t>ACK</a:t>
            </a:r>
          </a:p>
        </p:txBody>
      </p:sp>
      <p:sp>
        <p:nvSpPr>
          <p:cNvPr id="8220" name="Text Box 28"/>
          <p:cNvSpPr txBox="1">
            <a:spLocks noChangeArrowheads="1"/>
          </p:cNvSpPr>
          <p:nvPr/>
        </p:nvSpPr>
        <p:spPr bwMode="auto">
          <a:xfrm>
            <a:off x="4038600" y="1679575"/>
            <a:ext cx="838200" cy="369332"/>
          </a:xfrm>
          <a:prstGeom prst="rect">
            <a:avLst/>
          </a:prstGeom>
          <a:solidFill>
            <a:srgbClr val="CCFF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latin typeface="Times New Roman" panose="02020603050405020304" pitchFamily="18" charset="0"/>
              </a:rPr>
              <a:t>Data</a:t>
            </a:r>
          </a:p>
        </p:txBody>
      </p:sp>
      <p:sp>
        <p:nvSpPr>
          <p:cNvPr id="8221" name="Text Box 29"/>
          <p:cNvSpPr txBox="1">
            <a:spLocks noChangeArrowheads="1"/>
          </p:cNvSpPr>
          <p:nvPr/>
        </p:nvSpPr>
        <p:spPr bwMode="auto">
          <a:xfrm>
            <a:off x="2362200" y="4419601"/>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folHlink"/>
                </a:solidFill>
                <a:latin typeface="Times New Roman" panose="02020603050405020304" pitchFamily="18" charset="0"/>
              </a:rPr>
              <a:t>Other</a:t>
            </a:r>
          </a:p>
        </p:txBody>
      </p:sp>
      <p:sp>
        <p:nvSpPr>
          <p:cNvPr id="8222" name="Text Box 30"/>
          <p:cNvSpPr txBox="1">
            <a:spLocks noChangeArrowheads="1"/>
          </p:cNvSpPr>
          <p:nvPr/>
        </p:nvSpPr>
        <p:spPr bwMode="auto">
          <a:xfrm>
            <a:off x="1676400" y="1905001"/>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Source</a:t>
            </a:r>
          </a:p>
        </p:txBody>
      </p:sp>
      <p:sp>
        <p:nvSpPr>
          <p:cNvPr id="8223" name="Text Box 31"/>
          <p:cNvSpPr txBox="1">
            <a:spLocks noChangeArrowheads="1"/>
          </p:cNvSpPr>
          <p:nvPr/>
        </p:nvSpPr>
        <p:spPr bwMode="auto">
          <a:xfrm>
            <a:off x="1752600" y="2971801"/>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Destination</a:t>
            </a:r>
          </a:p>
        </p:txBody>
      </p:sp>
      <p:sp>
        <p:nvSpPr>
          <p:cNvPr id="8224" name="Text Box 32"/>
          <p:cNvSpPr txBox="1">
            <a:spLocks noChangeArrowheads="1"/>
          </p:cNvSpPr>
          <p:nvPr/>
        </p:nvSpPr>
        <p:spPr bwMode="auto">
          <a:xfrm>
            <a:off x="6553200" y="3429001"/>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DIFS</a:t>
            </a:r>
          </a:p>
        </p:txBody>
      </p:sp>
      <p:sp>
        <p:nvSpPr>
          <p:cNvPr id="8225" name="Text Box 33"/>
          <p:cNvSpPr txBox="1">
            <a:spLocks noChangeArrowheads="1"/>
          </p:cNvSpPr>
          <p:nvPr/>
        </p:nvSpPr>
        <p:spPr bwMode="auto">
          <a:xfrm>
            <a:off x="4724400" y="2362201"/>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SIFS</a:t>
            </a:r>
          </a:p>
        </p:txBody>
      </p:sp>
      <p:sp>
        <p:nvSpPr>
          <p:cNvPr id="8226" name="Text Box 34"/>
          <p:cNvSpPr txBox="1">
            <a:spLocks noChangeArrowheads="1"/>
          </p:cNvSpPr>
          <p:nvPr/>
        </p:nvSpPr>
        <p:spPr bwMode="auto">
          <a:xfrm>
            <a:off x="7391400" y="35052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Contention window</a:t>
            </a:r>
          </a:p>
        </p:txBody>
      </p:sp>
      <p:sp>
        <p:nvSpPr>
          <p:cNvPr id="8227" name="Line 35"/>
          <p:cNvSpPr>
            <a:spLocks noChangeShapeType="1"/>
          </p:cNvSpPr>
          <p:nvPr/>
        </p:nvSpPr>
        <p:spPr bwMode="auto">
          <a:xfrm>
            <a:off x="4038600" y="4876800"/>
            <a:ext cx="33528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28" name="Line 36"/>
          <p:cNvSpPr>
            <a:spLocks noChangeShapeType="1"/>
          </p:cNvSpPr>
          <p:nvPr/>
        </p:nvSpPr>
        <p:spPr bwMode="auto">
          <a:xfrm>
            <a:off x="7391400" y="4876800"/>
            <a:ext cx="2590800" cy="0"/>
          </a:xfrm>
          <a:prstGeom prst="line">
            <a:avLst/>
          </a:prstGeom>
          <a:noFill/>
          <a:ln w="9525">
            <a:solidFill>
              <a:schemeClr val="tx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29" name="Text Box 37"/>
          <p:cNvSpPr txBox="1">
            <a:spLocks noChangeArrowheads="1"/>
          </p:cNvSpPr>
          <p:nvPr/>
        </p:nvSpPr>
        <p:spPr bwMode="auto">
          <a:xfrm>
            <a:off x="4419600" y="48768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Defer access</a:t>
            </a:r>
          </a:p>
        </p:txBody>
      </p:sp>
      <p:sp>
        <p:nvSpPr>
          <p:cNvPr id="8230" name="Text Box 38"/>
          <p:cNvSpPr txBox="1">
            <a:spLocks noChangeArrowheads="1"/>
          </p:cNvSpPr>
          <p:nvPr/>
        </p:nvSpPr>
        <p:spPr bwMode="auto">
          <a:xfrm>
            <a:off x="7391400" y="4876801"/>
            <a:ext cx="2362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000">
                <a:solidFill>
                  <a:schemeClr val="folHlink"/>
                </a:solidFill>
                <a:latin typeface="Times New Roman" panose="02020603050405020304" pitchFamily="18" charset="0"/>
              </a:rPr>
              <a:t>Backoff after defer</a:t>
            </a:r>
          </a:p>
        </p:txBody>
      </p:sp>
      <p:sp>
        <p:nvSpPr>
          <p:cNvPr id="8231" name="Text Box 39"/>
          <p:cNvSpPr txBox="1">
            <a:spLocks noChangeArrowheads="1"/>
          </p:cNvSpPr>
          <p:nvPr/>
        </p:nvSpPr>
        <p:spPr bwMode="auto">
          <a:xfrm>
            <a:off x="2362200" y="5638801"/>
            <a:ext cx="449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chemeClr val="folHlink"/>
                </a:solidFill>
                <a:latin typeface="Times New Roman" panose="02020603050405020304" pitchFamily="18" charset="0"/>
              </a:rPr>
              <a:t>SIFS – Short Inter Frame Spacing</a:t>
            </a:r>
          </a:p>
        </p:txBody>
      </p:sp>
      <p:sp>
        <p:nvSpPr>
          <p:cNvPr id="8232" name="Line 40"/>
          <p:cNvSpPr>
            <a:spLocks noChangeShapeType="1"/>
          </p:cNvSpPr>
          <p:nvPr/>
        </p:nvSpPr>
        <p:spPr bwMode="auto">
          <a:xfrm>
            <a:off x="8153400" y="41910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233" name="Text Box 41"/>
          <p:cNvSpPr txBox="1">
            <a:spLocks noChangeArrowheads="1"/>
          </p:cNvSpPr>
          <p:nvPr/>
        </p:nvSpPr>
        <p:spPr bwMode="auto">
          <a:xfrm>
            <a:off x="9677400" y="1600201"/>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folHlink"/>
                </a:solidFill>
                <a:latin typeface="Times New Roman" panose="02020603050405020304" pitchFamily="18" charset="0"/>
              </a:rPr>
              <a:t>Time</a:t>
            </a:r>
          </a:p>
        </p:txBody>
      </p:sp>
      <p:sp>
        <p:nvSpPr>
          <p:cNvPr id="53250" name="Rectangle 2"/>
          <p:cNvSpPr>
            <a:spLocks noChangeArrowheads="1"/>
          </p:cNvSpPr>
          <p:nvPr/>
        </p:nvSpPr>
        <p:spPr bwMode="auto">
          <a:xfrm>
            <a:off x="3733800" y="16764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3251" name="Rectangle 3"/>
          <p:cNvSpPr>
            <a:spLocks noChangeArrowheads="1"/>
          </p:cNvSpPr>
          <p:nvPr/>
        </p:nvSpPr>
        <p:spPr bwMode="auto">
          <a:xfrm>
            <a:off x="3886200" y="1676400"/>
            <a:ext cx="152400" cy="457200"/>
          </a:xfrm>
          <a:prstGeom prst="rect">
            <a:avLst/>
          </a:prstGeom>
          <a:solidFill>
            <a:srgbClr val="FF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2745749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800" dirty="0">
                <a:latin typeface="Times New Roman" panose="02020603050405020304" pitchFamily="18" charset="0"/>
                <a:cs typeface="Times New Roman" panose="02020603050405020304" pitchFamily="18" charset="0"/>
              </a:rPr>
              <a:t>Performance of Random Access Protocols</a:t>
            </a:r>
          </a:p>
        </p:txBody>
      </p:sp>
      <p:sp>
        <p:nvSpPr>
          <p:cNvPr id="36867"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lnSpc>
                <a:spcPct val="90000"/>
              </a:lnSpc>
            </a:pPr>
            <a:r>
              <a:rPr lang="en-US" altLang="en-US" sz="2000">
                <a:latin typeface="Times New Roman" panose="02020603050405020304" pitchFamily="18" charset="0"/>
                <a:cs typeface="Times New Roman" panose="02020603050405020304" pitchFamily="18" charset="0"/>
              </a:rPr>
              <a:t>Simple and easy to implement</a:t>
            </a:r>
          </a:p>
          <a:p>
            <a:pPr eaLnBrk="1" hangingPunct="1">
              <a:lnSpc>
                <a:spcPct val="90000"/>
              </a:lnSpc>
            </a:pPr>
            <a:r>
              <a:rPr lang="en-US" altLang="en-US" sz="2000">
                <a:latin typeface="Times New Roman" panose="02020603050405020304" pitchFamily="18" charset="0"/>
                <a:cs typeface="Times New Roman" panose="02020603050405020304" pitchFamily="18" charset="0"/>
              </a:rPr>
              <a:t>Decentralized (no central device that can fail and bring down the entire system)</a:t>
            </a:r>
          </a:p>
          <a:p>
            <a:pPr eaLnBrk="1" hangingPunct="1">
              <a:lnSpc>
                <a:spcPct val="90000"/>
              </a:lnSpc>
            </a:pPr>
            <a:r>
              <a:rPr lang="en-US" altLang="en-US" sz="2000">
                <a:latin typeface="Times New Roman" panose="02020603050405020304" pitchFamily="18" charset="0"/>
                <a:cs typeface="Times New Roman" panose="02020603050405020304" pitchFamily="18" charset="0"/>
              </a:rPr>
              <a:t>In low-traffic, packet transfer has low-delay </a:t>
            </a:r>
          </a:p>
          <a:p>
            <a:pPr eaLnBrk="1" hangingPunct="1">
              <a:lnSpc>
                <a:spcPct val="90000"/>
              </a:lnSpc>
            </a:pPr>
            <a:r>
              <a:rPr lang="en-US" altLang="en-US" sz="2000">
                <a:latin typeface="Times New Roman" panose="02020603050405020304" pitchFamily="18" charset="0"/>
                <a:cs typeface="Times New Roman" panose="02020603050405020304" pitchFamily="18" charset="0"/>
              </a:rPr>
              <a:t>However, limited throughput and in heavier traffic, packet delay has no limit. </a:t>
            </a:r>
          </a:p>
          <a:p>
            <a:pPr eaLnBrk="1" hangingPunct="1">
              <a:lnSpc>
                <a:spcPct val="90000"/>
              </a:lnSpc>
            </a:pPr>
            <a:r>
              <a:rPr lang="en-US" altLang="en-US" sz="2000">
                <a:latin typeface="Times New Roman" panose="02020603050405020304" pitchFamily="18" charset="0"/>
                <a:cs typeface="Times New Roman" panose="02020603050405020304" pitchFamily="18" charset="0"/>
              </a:rPr>
              <a:t>In some cases, a station </a:t>
            </a:r>
            <a:r>
              <a:rPr lang="en-US" altLang="en-US" sz="2000" u="sng">
                <a:latin typeface="Times New Roman" panose="02020603050405020304" pitchFamily="18" charset="0"/>
                <a:cs typeface="Times New Roman" panose="02020603050405020304" pitchFamily="18" charset="0"/>
              </a:rPr>
              <a:t>may never</a:t>
            </a:r>
            <a:r>
              <a:rPr lang="en-US" altLang="en-US" sz="2000">
                <a:latin typeface="Times New Roman" panose="02020603050405020304" pitchFamily="18" charset="0"/>
                <a:cs typeface="Times New Roman" panose="02020603050405020304" pitchFamily="18" charset="0"/>
              </a:rPr>
              <a:t> have a chance to transfer its packet. (</a:t>
            </a:r>
            <a:r>
              <a:rPr lang="en-US" altLang="en-US" sz="2000" b="1">
                <a:latin typeface="Times New Roman" panose="02020603050405020304" pitchFamily="18" charset="0"/>
                <a:cs typeface="Times New Roman" panose="02020603050405020304" pitchFamily="18" charset="0"/>
              </a:rPr>
              <a:t>unfair protocol</a:t>
            </a:r>
            <a:r>
              <a:rPr lang="en-US" altLang="en-US" sz="2000">
                <a:latin typeface="Times New Roman" panose="02020603050405020304" pitchFamily="18" charset="0"/>
                <a:cs typeface="Times New Roman" panose="02020603050405020304" pitchFamily="18" charset="0"/>
              </a:rPr>
              <a:t>)</a:t>
            </a:r>
          </a:p>
          <a:p>
            <a:pPr eaLnBrk="1" hangingPunct="1">
              <a:lnSpc>
                <a:spcPct val="90000"/>
              </a:lnSpc>
              <a:spcBef>
                <a:spcPct val="50000"/>
              </a:spcBef>
            </a:pPr>
            <a:r>
              <a:rPr lang="en-US" altLang="en-US" sz="2000">
                <a:latin typeface="Times New Roman" panose="02020603050405020304" pitchFamily="18" charset="0"/>
                <a:cs typeface="Times New Roman" panose="02020603050405020304" pitchFamily="18" charset="0"/>
              </a:rPr>
              <a:t>A node that has frames to be transmitted  can </a:t>
            </a:r>
            <a:r>
              <a:rPr lang="en-US" altLang="en-US" sz="2000" b="1">
                <a:latin typeface="Times New Roman" panose="02020603050405020304" pitchFamily="18" charset="0"/>
                <a:cs typeface="Times New Roman" panose="02020603050405020304" pitchFamily="18" charset="0"/>
              </a:rPr>
              <a:t>transmit continuously</a:t>
            </a:r>
            <a:r>
              <a:rPr lang="en-US" altLang="en-US" sz="2000">
                <a:latin typeface="Times New Roman" panose="02020603050405020304" pitchFamily="18" charset="0"/>
                <a:cs typeface="Times New Roman" panose="02020603050405020304" pitchFamily="18" charset="0"/>
              </a:rPr>
              <a:t> at the </a:t>
            </a:r>
            <a:r>
              <a:rPr lang="en-US" altLang="en-US" sz="2000" b="1">
                <a:latin typeface="Times New Roman" panose="02020603050405020304" pitchFamily="18" charset="0"/>
                <a:cs typeface="Times New Roman" panose="02020603050405020304" pitchFamily="18" charset="0"/>
              </a:rPr>
              <a:t>full rate of channel (R)</a:t>
            </a:r>
            <a:r>
              <a:rPr lang="en-US" altLang="en-US" sz="2000">
                <a:latin typeface="Times New Roman" panose="02020603050405020304" pitchFamily="18" charset="0"/>
                <a:cs typeface="Times New Roman" panose="02020603050405020304" pitchFamily="18" charset="0"/>
              </a:rPr>
              <a:t> if it is the </a:t>
            </a:r>
            <a:r>
              <a:rPr lang="en-US" altLang="en-US" sz="2000" b="1">
                <a:latin typeface="Times New Roman" panose="02020603050405020304" pitchFamily="18" charset="0"/>
                <a:cs typeface="Times New Roman" panose="02020603050405020304" pitchFamily="18" charset="0"/>
              </a:rPr>
              <a:t>only node with frames</a:t>
            </a:r>
          </a:p>
          <a:p>
            <a:pPr eaLnBrk="1" hangingPunct="1">
              <a:lnSpc>
                <a:spcPct val="90000"/>
              </a:lnSpc>
              <a:spcBef>
                <a:spcPct val="50000"/>
              </a:spcBef>
            </a:pPr>
            <a:r>
              <a:rPr lang="en-US" altLang="en-US" sz="2000">
                <a:latin typeface="Times New Roman" panose="02020603050405020304" pitchFamily="18" charset="0"/>
                <a:cs typeface="Times New Roman" panose="02020603050405020304" pitchFamily="18" charset="0"/>
              </a:rPr>
              <a:t>If (M) nodes want to transmit, many collisions can occur and the rate for each node will </a:t>
            </a:r>
            <a:r>
              <a:rPr lang="en-US" altLang="en-US" sz="2000" b="1" u="sng">
                <a:latin typeface="Times New Roman" panose="02020603050405020304" pitchFamily="18" charset="0"/>
                <a:cs typeface="Times New Roman" panose="02020603050405020304" pitchFamily="18" charset="0"/>
              </a:rPr>
              <a:t>not be on average R/M</a:t>
            </a:r>
          </a:p>
          <a:p>
            <a:pPr eaLnBrk="1" hangingPunct="1">
              <a:lnSpc>
                <a:spcPct val="90000"/>
              </a:lnSpc>
            </a:pPr>
            <a:endParaRPr lang="en-US" altLang="en-US" sz="2400">
              <a:latin typeface="Times New Roman" panose="02020603050405020304" pitchFamily="18" charset="0"/>
              <a:cs typeface="Times New Roman" panose="02020603050405020304" pitchFamily="18" charset="0"/>
            </a:endParaRPr>
          </a:p>
          <a:p>
            <a:pPr eaLnBrk="1" hangingPunct="1">
              <a:lnSpc>
                <a:spcPct val="90000"/>
              </a:lnSpc>
            </a:pPr>
            <a:endParaRPr lang="en-US"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148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IEEE 802</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251939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33600" y="76200"/>
            <a:ext cx="7391400" cy="609600"/>
          </a:xfrm>
        </p:spPr>
        <p:txBody>
          <a:bodyPr/>
          <a:lstStyle/>
          <a:p>
            <a:r>
              <a:rPr lang="en-US" altLang="en-US" sz="3600"/>
              <a:t>IEEE 802 Standards Working Groups</a:t>
            </a:r>
          </a:p>
        </p:txBody>
      </p:sp>
      <p:pic>
        <p:nvPicPr>
          <p:cNvPr id="5123" name="Picture 3" descr="1-38"/>
          <p:cNvPicPr>
            <a:picLocks noChangeAspect="1" noChangeArrowheads="1"/>
          </p:cNvPicPr>
          <p:nvPr/>
        </p:nvPicPr>
        <p:blipFill>
          <a:blip r:embed="rId2">
            <a:extLst>
              <a:ext uri="{28A0092B-C50C-407E-A947-70E740481C1C}">
                <a14:useLocalDpi xmlns:a14="http://schemas.microsoft.com/office/drawing/2010/main" val="0"/>
              </a:ext>
            </a:extLst>
          </a:blip>
          <a:srcRect l="13138"/>
          <a:stretch>
            <a:fillRect/>
          </a:stretch>
        </p:blipFill>
        <p:spPr bwMode="auto">
          <a:xfrm>
            <a:off x="3051176" y="838201"/>
            <a:ext cx="5864225" cy="4486275"/>
          </a:xfrm>
          <a:prstGeom prst="rect">
            <a:avLst/>
          </a:prstGeom>
          <a:noFill/>
          <a:extLst>
            <a:ext uri="{909E8E84-426E-40DD-AFC4-6F175D3DCCD1}">
              <a14:hiddenFill xmlns:a14="http://schemas.microsoft.com/office/drawing/2010/main">
                <a:solidFill>
                  <a:srgbClr val="FFFFFF"/>
                </a:solidFill>
              </a14:hiddenFill>
            </a:ext>
          </a:extLst>
        </p:spPr>
      </p:pic>
      <p:sp>
        <p:nvSpPr>
          <p:cNvPr id="5125" name="Text Box 5"/>
          <p:cNvSpPr txBox="1">
            <a:spLocks noChangeArrowheads="1"/>
          </p:cNvSpPr>
          <p:nvPr/>
        </p:nvSpPr>
        <p:spPr bwMode="auto">
          <a:xfrm>
            <a:off x="1752600" y="5394326"/>
            <a:ext cx="8305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latin typeface="Times New Roman" panose="02020603050405020304" pitchFamily="18" charset="0"/>
              </a:rPr>
              <a:t>The important ones are marked with *.  The ones marked with </a:t>
            </a:r>
            <a:r>
              <a:rPr lang="en-US" altLang="en-US" sz="2000" dirty="0">
                <a:latin typeface="Times New Roman" panose="02020603050405020304" pitchFamily="18" charset="0"/>
                <a:sym typeface="Wingdings" panose="05000000000000000000" pitchFamily="2" charset="2"/>
              </a:rPr>
              <a:t> are hibernating.  The one marked with  † gave up.</a:t>
            </a:r>
          </a:p>
        </p:txBody>
      </p:sp>
    </p:spTree>
    <p:extLst>
      <p:ext uri="{BB962C8B-B14F-4D97-AF65-F5344CB8AC3E}">
        <p14:creationId xmlns:p14="http://schemas.microsoft.com/office/powerpoint/2010/main" val="42434127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tr-TR"/>
              <a:t>CSMA/CD (IEEE 802.3 – Ethernet)</a:t>
            </a:r>
          </a:p>
        </p:txBody>
      </p:sp>
      <p:sp>
        <p:nvSpPr>
          <p:cNvPr id="29699" name="Rectangle 3"/>
          <p:cNvSpPr>
            <a:spLocks noGrp="1" noChangeArrowheads="1"/>
          </p:cNvSpPr>
          <p:nvPr>
            <p:ph idx="1"/>
          </p:nvPr>
        </p:nvSpPr>
        <p:spPr/>
        <p:txBody>
          <a:bodyPr>
            <a:normAutofit lnSpcReduction="10000"/>
          </a:bodyPr>
          <a:lstStyle/>
          <a:p>
            <a:pPr>
              <a:lnSpc>
                <a:spcPct val="90000"/>
              </a:lnSpc>
            </a:pPr>
            <a:r>
              <a:rPr lang="en-US" altLang="tr-TR" dirty="0"/>
              <a:t>As in 1-persistent CSMA, but uses slotted channels</a:t>
            </a:r>
          </a:p>
          <a:p>
            <a:pPr lvl="1">
              <a:lnSpc>
                <a:spcPct val="90000"/>
              </a:lnSpc>
            </a:pPr>
            <a:r>
              <a:rPr lang="en-US" altLang="tr-TR" dirty="0"/>
              <a:t>If medium idle, transmit</a:t>
            </a:r>
          </a:p>
          <a:p>
            <a:pPr lvl="1">
              <a:lnSpc>
                <a:spcPct val="90000"/>
              </a:lnSpc>
            </a:pPr>
            <a:r>
              <a:rPr lang="en-US" altLang="tr-TR" dirty="0"/>
              <a:t>If busy, listen for idle</a:t>
            </a:r>
            <a:r>
              <a:rPr lang="tr-TR" altLang="tr-TR" dirty="0"/>
              <a:t> slot</a:t>
            </a:r>
            <a:r>
              <a:rPr lang="en-US" altLang="tr-TR" dirty="0"/>
              <a:t>, then transmit</a:t>
            </a:r>
          </a:p>
          <a:p>
            <a:pPr>
              <a:lnSpc>
                <a:spcPct val="90000"/>
              </a:lnSpc>
            </a:pPr>
            <a:r>
              <a:rPr lang="tr-TR" altLang="tr-TR" dirty="0"/>
              <a:t>In regular </a:t>
            </a:r>
            <a:r>
              <a:rPr lang="en-US" altLang="tr-TR" dirty="0"/>
              <a:t>CSMA, collision occupies medium for duration of transmission</a:t>
            </a:r>
          </a:p>
          <a:p>
            <a:pPr lvl="1">
              <a:lnSpc>
                <a:spcPct val="90000"/>
              </a:lnSpc>
            </a:pPr>
            <a:r>
              <a:rPr lang="en-US" altLang="tr-TR" dirty="0"/>
              <a:t>it is inefficient to complete the transmission of a collided packet</a:t>
            </a:r>
          </a:p>
          <a:p>
            <a:pPr>
              <a:lnSpc>
                <a:spcPct val="90000"/>
              </a:lnSpc>
            </a:pPr>
            <a:r>
              <a:rPr lang="tr-TR" altLang="tr-TR" dirty="0"/>
              <a:t>In CSMA/CD, </a:t>
            </a:r>
            <a:r>
              <a:rPr lang="en-US" altLang="tr-TR" dirty="0"/>
              <a:t>stations listen while transmitting </a:t>
            </a:r>
          </a:p>
          <a:p>
            <a:pPr>
              <a:lnSpc>
                <a:spcPct val="90000"/>
              </a:lnSpc>
            </a:pPr>
            <a:r>
              <a:rPr lang="en-US" altLang="tr-TR" dirty="0"/>
              <a:t>If collision detected (due to high voltage on bus), cease transmission and wait random time then start again</a:t>
            </a:r>
          </a:p>
          <a:p>
            <a:pPr lvl="1">
              <a:lnSpc>
                <a:spcPct val="90000"/>
              </a:lnSpc>
            </a:pPr>
            <a:r>
              <a:rPr lang="en-US" altLang="tr-TR" dirty="0"/>
              <a:t> random waiting time is determined using </a:t>
            </a:r>
            <a:r>
              <a:rPr lang="en-US" altLang="tr-TR" i="1" dirty="0"/>
              <a:t>binary exponential </a:t>
            </a:r>
            <a:r>
              <a:rPr lang="en-US" altLang="tr-TR" i="1" dirty="0" err="1"/>
              <a:t>backoff</a:t>
            </a:r>
            <a:r>
              <a:rPr lang="en-US" altLang="tr-TR" i="1" dirty="0"/>
              <a:t> mechanism</a:t>
            </a:r>
            <a:endParaRPr lang="en-US" altLang="tr-TR" dirty="0"/>
          </a:p>
        </p:txBody>
      </p:sp>
    </p:spTree>
    <p:extLst>
      <p:ext uri="{BB962C8B-B14F-4D97-AF65-F5344CB8AC3E}">
        <p14:creationId xmlns:p14="http://schemas.microsoft.com/office/powerpoint/2010/main" val="261167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tr-TR"/>
              <a:t>CSMA/CD - Details of Contention</a:t>
            </a:r>
          </a:p>
        </p:txBody>
      </p:sp>
      <p:sp>
        <p:nvSpPr>
          <p:cNvPr id="32771" name="Rectangle 3"/>
          <p:cNvSpPr>
            <a:spLocks noGrp="1" noChangeArrowheads="1"/>
          </p:cNvSpPr>
          <p:nvPr>
            <p:ph idx="1"/>
          </p:nvPr>
        </p:nvSpPr>
        <p:spPr/>
        <p:txBody>
          <a:bodyPr>
            <a:normAutofit lnSpcReduction="10000"/>
          </a:bodyPr>
          <a:lstStyle/>
          <a:p>
            <a:pPr>
              <a:lnSpc>
                <a:spcPct val="90000"/>
              </a:lnSpc>
            </a:pPr>
            <a:r>
              <a:rPr lang="tr-TR" altLang="tr-TR" dirty="0"/>
              <a:t>No </a:t>
            </a:r>
            <a:r>
              <a:rPr lang="en-US" altLang="tr-TR" dirty="0"/>
              <a:t>acknowledgments</a:t>
            </a:r>
            <a:r>
              <a:rPr lang="tr-TR" altLang="tr-TR" dirty="0"/>
              <a:t> in CSMA/CD, so s</a:t>
            </a:r>
            <a:r>
              <a:rPr lang="en-US" altLang="tr-TR" dirty="0"/>
              <a:t>ending station must make sure that</a:t>
            </a:r>
            <a:r>
              <a:rPr lang="tr-TR" altLang="tr-TR" dirty="0"/>
              <a:t>:</a:t>
            </a:r>
            <a:r>
              <a:rPr lang="en-US" altLang="tr-TR" dirty="0"/>
              <a:t> </a:t>
            </a:r>
          </a:p>
          <a:p>
            <a:pPr lvl="1">
              <a:lnSpc>
                <a:spcPct val="90000"/>
              </a:lnSpc>
            </a:pPr>
            <a:r>
              <a:rPr lang="en-US" altLang="tr-TR" dirty="0"/>
              <a:t> all other stations are aware of its transmission and </a:t>
            </a:r>
          </a:p>
          <a:p>
            <a:pPr lvl="1">
              <a:lnSpc>
                <a:spcPct val="90000"/>
              </a:lnSpc>
            </a:pPr>
            <a:r>
              <a:rPr lang="en-US" altLang="tr-TR" dirty="0"/>
              <a:t> there is no collision on the channel</a:t>
            </a:r>
          </a:p>
          <a:p>
            <a:pPr>
              <a:lnSpc>
                <a:spcPct val="90000"/>
              </a:lnSpc>
            </a:pPr>
            <a:r>
              <a:rPr lang="en-US" altLang="tr-TR" dirty="0"/>
              <a:t>so the sending station has to continue transmission for a duration of the worst case scenario in which understanding a collision takes as long as the round trip time </a:t>
            </a:r>
          </a:p>
          <a:p>
            <a:pPr lvl="1">
              <a:lnSpc>
                <a:spcPct val="90000"/>
              </a:lnSpc>
            </a:pPr>
            <a:r>
              <a:rPr lang="en-US" altLang="tr-TR" dirty="0"/>
              <a:t>this is closely related to the length of the cable (bus) and the propagation speed</a:t>
            </a:r>
          </a:p>
          <a:p>
            <a:pPr lvl="1">
              <a:lnSpc>
                <a:spcPct val="90000"/>
              </a:lnSpc>
            </a:pPr>
            <a:r>
              <a:rPr lang="en-US" altLang="tr-TR" dirty="0"/>
              <a:t>for 2500 meters of coax cable (standard for 10 Mbps Ethernet), round trip time is </a:t>
            </a:r>
            <a:r>
              <a:rPr lang="en-US" altLang="tr-TR" dirty="0" err="1"/>
              <a:t>approx</a:t>
            </a:r>
            <a:r>
              <a:rPr lang="en-US" altLang="tr-TR" dirty="0"/>
              <a:t> 50 microseconds</a:t>
            </a:r>
          </a:p>
        </p:txBody>
      </p:sp>
    </p:spTree>
    <p:extLst>
      <p:ext uri="{BB962C8B-B14F-4D97-AF65-F5344CB8AC3E}">
        <p14:creationId xmlns:p14="http://schemas.microsoft.com/office/powerpoint/2010/main" val="15940844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074"/>
          <p:cNvSpPr>
            <a:spLocks noGrp="1" noChangeArrowheads="1"/>
          </p:cNvSpPr>
          <p:nvPr>
            <p:ph type="title"/>
          </p:nvPr>
        </p:nvSpPr>
        <p:spPr/>
        <p:txBody>
          <a:bodyPr/>
          <a:lstStyle/>
          <a:p>
            <a:r>
              <a:rPr lang="en-US" altLang="tr-TR"/>
              <a:t>Minimum Frame Size </a:t>
            </a:r>
          </a:p>
        </p:txBody>
      </p:sp>
      <p:sp>
        <p:nvSpPr>
          <p:cNvPr id="33795" name="Rectangle 3075"/>
          <p:cNvSpPr>
            <a:spLocks noGrp="1" noChangeArrowheads="1"/>
          </p:cNvSpPr>
          <p:nvPr>
            <p:ph type="body" idx="1"/>
          </p:nvPr>
        </p:nvSpPr>
        <p:spPr/>
        <p:txBody>
          <a:bodyPr/>
          <a:lstStyle/>
          <a:p>
            <a:pPr marL="0" indent="0">
              <a:buNone/>
            </a:pPr>
            <a:r>
              <a:rPr lang="en-US" altLang="tr-TR" dirty="0"/>
              <a:t>at 10 Mbps: one bit takes 100 ns to be transmitted </a:t>
            </a:r>
          </a:p>
          <a:p>
            <a:pPr lvl="1"/>
            <a:r>
              <a:rPr lang="en-US" altLang="tr-TR" dirty="0"/>
              <a:t>In order to occupy the channel during 50 </a:t>
            </a:r>
            <a:r>
              <a:rPr lang="en-US" altLang="tr-TR" dirty="0" err="1"/>
              <a:t>microsecs</a:t>
            </a:r>
            <a:endParaRPr lang="en-US" altLang="tr-TR" dirty="0"/>
          </a:p>
          <a:p>
            <a:pPr lvl="2"/>
            <a:r>
              <a:rPr lang="en-US" altLang="tr-TR" dirty="0"/>
              <a:t>one frame at minimum should be 500 bits</a:t>
            </a:r>
          </a:p>
          <a:p>
            <a:pPr lvl="2"/>
            <a:r>
              <a:rPr lang="en-US" altLang="tr-TR" dirty="0"/>
              <a:t>plus some safety margins and rounding, minimum frame size is set to 512 bits (64 bytes) in IEEE 802.3</a:t>
            </a:r>
          </a:p>
          <a:p>
            <a:pPr lvl="2"/>
            <a:r>
              <a:rPr lang="en-US" altLang="tr-TR" dirty="0"/>
              <a:t>Maximum frame size is </a:t>
            </a:r>
            <a:r>
              <a:rPr lang="en-US" altLang="tr-TR"/>
              <a:t>1518 bytes </a:t>
            </a:r>
            <a:endParaRPr lang="en-US" altLang="tr-TR" dirty="0"/>
          </a:p>
          <a:p>
            <a:pPr lvl="1"/>
            <a:r>
              <a:rPr lang="en-US" altLang="tr-TR" dirty="0"/>
              <a:t>In TCP/IP world the encapsulation of IP datagrams is defined in RFC 894 for Ethernets and in RFC 1042 for IEEE 802 networks </a:t>
            </a:r>
          </a:p>
        </p:txBody>
      </p:sp>
    </p:spTree>
    <p:extLst>
      <p:ext uri="{BB962C8B-B14F-4D97-AF65-F5344CB8AC3E}">
        <p14:creationId xmlns:p14="http://schemas.microsoft.com/office/powerpoint/2010/main" val="18553339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tr-TR"/>
              <a:t>IEEE 802.3 Frame Format</a:t>
            </a:r>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b="18254"/>
          <a:stretch>
            <a:fillRect/>
          </a:stretch>
        </p:blipFill>
        <p:spPr bwMode="auto">
          <a:xfrm>
            <a:off x="1981200" y="1524001"/>
            <a:ext cx="81534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4"/>
          <p:cNvSpPr txBox="1">
            <a:spLocks noChangeArrowheads="1"/>
          </p:cNvSpPr>
          <p:nvPr/>
        </p:nvSpPr>
        <p:spPr bwMode="auto">
          <a:xfrm>
            <a:off x="7467600" y="1905000"/>
            <a:ext cx="381000"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rgbClr val="FF9900"/>
              </a:buClr>
              <a:buChar char="•"/>
              <a:defRPr kumimoji="1" sz="2800">
                <a:solidFill>
                  <a:schemeClr val="tx1"/>
                </a:solidFill>
                <a:latin typeface="Tahoma" panose="020B0604030504040204" pitchFamily="34" charset="0"/>
              </a:defRPr>
            </a:lvl1pPr>
            <a:lvl2pPr marL="742950" indent="-285750">
              <a:spcBef>
                <a:spcPct val="20000"/>
              </a:spcBef>
              <a:buClr>
                <a:srgbClr val="FF9900"/>
              </a:buClr>
              <a:buChar char="—"/>
              <a:defRPr kumimoji="1" sz="2400">
                <a:solidFill>
                  <a:schemeClr val="tx1"/>
                </a:solidFill>
                <a:latin typeface="Tahoma" panose="020B0604030504040204" pitchFamily="34" charset="0"/>
              </a:defRPr>
            </a:lvl2pPr>
            <a:lvl3pPr marL="1143000" indent="-228600">
              <a:spcBef>
                <a:spcPct val="20000"/>
              </a:spcBef>
              <a:buClr>
                <a:srgbClr val="FF9900"/>
              </a:buClr>
              <a:buChar char="•"/>
              <a:defRPr kumimoji="1" sz="2000">
                <a:solidFill>
                  <a:schemeClr val="tx1"/>
                </a:solidFill>
                <a:latin typeface="Tahoma" panose="020B0604030504040204" pitchFamily="34" charset="0"/>
              </a:defRPr>
            </a:lvl3pPr>
            <a:lvl4pPr marL="1600200" indent="-228600">
              <a:spcBef>
                <a:spcPct val="20000"/>
              </a:spcBef>
              <a:buClr>
                <a:srgbClr val="FF9900"/>
              </a:buClr>
              <a:buChar char="–"/>
              <a:defRPr kumimoji="1" sz="2000">
                <a:solidFill>
                  <a:schemeClr val="tx1"/>
                </a:solidFill>
                <a:latin typeface="Tahoma" panose="020B0604030504040204" pitchFamily="34" charset="0"/>
              </a:defRPr>
            </a:lvl4pPr>
            <a:lvl5pPr marL="2057400" indent="-228600">
              <a:spcBef>
                <a:spcPct val="20000"/>
              </a:spcBef>
              <a:buClr>
                <a:srgbClr val="FF99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9pPr>
          </a:lstStyle>
          <a:p>
            <a:pPr algn="ctr">
              <a:spcBef>
                <a:spcPct val="50000"/>
              </a:spcBef>
              <a:buClrTx/>
              <a:buFontTx/>
              <a:buNone/>
            </a:pPr>
            <a:r>
              <a:rPr kumimoji="0" lang="en-AU" altLang="tr-TR" sz="1200">
                <a:latin typeface="Times New Roman" panose="02020603050405020304" pitchFamily="18" charset="0"/>
              </a:rPr>
              <a:t>&gt;=</a:t>
            </a:r>
            <a:endParaRPr kumimoji="0" lang="en-AU" altLang="tr-TR" sz="2400">
              <a:latin typeface="Times New Roman" panose="02020603050405020304" pitchFamily="18" charset="0"/>
            </a:endParaRPr>
          </a:p>
        </p:txBody>
      </p:sp>
      <p:sp>
        <p:nvSpPr>
          <p:cNvPr id="34821" name="Text Box 5"/>
          <p:cNvSpPr txBox="1">
            <a:spLocks noChangeArrowheads="1"/>
          </p:cNvSpPr>
          <p:nvPr/>
        </p:nvSpPr>
        <p:spPr bwMode="auto">
          <a:xfrm>
            <a:off x="8686800" y="1905000"/>
            <a:ext cx="381000"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rgbClr val="FF9900"/>
              </a:buClr>
              <a:buChar char="•"/>
              <a:defRPr kumimoji="1" sz="2800">
                <a:solidFill>
                  <a:schemeClr val="tx1"/>
                </a:solidFill>
                <a:latin typeface="Tahoma" panose="020B0604030504040204" pitchFamily="34" charset="0"/>
              </a:defRPr>
            </a:lvl1pPr>
            <a:lvl2pPr marL="742950" indent="-285750">
              <a:spcBef>
                <a:spcPct val="20000"/>
              </a:spcBef>
              <a:buClr>
                <a:srgbClr val="FF9900"/>
              </a:buClr>
              <a:buChar char="—"/>
              <a:defRPr kumimoji="1" sz="2400">
                <a:solidFill>
                  <a:schemeClr val="tx1"/>
                </a:solidFill>
                <a:latin typeface="Tahoma" panose="020B0604030504040204" pitchFamily="34" charset="0"/>
              </a:defRPr>
            </a:lvl2pPr>
            <a:lvl3pPr marL="1143000" indent="-228600">
              <a:spcBef>
                <a:spcPct val="20000"/>
              </a:spcBef>
              <a:buClr>
                <a:srgbClr val="FF9900"/>
              </a:buClr>
              <a:buChar char="•"/>
              <a:defRPr kumimoji="1" sz="2000">
                <a:solidFill>
                  <a:schemeClr val="tx1"/>
                </a:solidFill>
                <a:latin typeface="Tahoma" panose="020B0604030504040204" pitchFamily="34" charset="0"/>
              </a:defRPr>
            </a:lvl3pPr>
            <a:lvl4pPr marL="1600200" indent="-228600">
              <a:spcBef>
                <a:spcPct val="20000"/>
              </a:spcBef>
              <a:buClr>
                <a:srgbClr val="FF9900"/>
              </a:buClr>
              <a:buChar char="–"/>
              <a:defRPr kumimoji="1" sz="2000">
                <a:solidFill>
                  <a:schemeClr val="tx1"/>
                </a:solidFill>
                <a:latin typeface="Tahoma" panose="020B0604030504040204" pitchFamily="34" charset="0"/>
              </a:defRPr>
            </a:lvl4pPr>
            <a:lvl5pPr marL="2057400" indent="-228600">
              <a:spcBef>
                <a:spcPct val="20000"/>
              </a:spcBef>
              <a:buClr>
                <a:srgbClr val="FF99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9pPr>
          </a:lstStyle>
          <a:p>
            <a:pPr algn="ctr">
              <a:spcBef>
                <a:spcPct val="50000"/>
              </a:spcBef>
              <a:buClrTx/>
              <a:buFontTx/>
              <a:buNone/>
            </a:pPr>
            <a:r>
              <a:rPr kumimoji="0" lang="en-AU" altLang="tr-TR" sz="1200">
                <a:latin typeface="Times New Roman" panose="02020603050405020304" pitchFamily="18" charset="0"/>
              </a:rPr>
              <a:t>&gt;=</a:t>
            </a:r>
            <a:endParaRPr kumimoji="0" lang="en-AU" altLang="tr-TR" sz="2400">
              <a:latin typeface="Times New Roman" panose="02020603050405020304" pitchFamily="18" charset="0"/>
            </a:endParaRPr>
          </a:p>
        </p:txBody>
      </p:sp>
      <p:sp>
        <p:nvSpPr>
          <p:cNvPr id="34822" name="Text Box 6"/>
          <p:cNvSpPr txBox="1">
            <a:spLocks noChangeArrowheads="1"/>
          </p:cNvSpPr>
          <p:nvPr/>
        </p:nvSpPr>
        <p:spPr bwMode="auto">
          <a:xfrm>
            <a:off x="1774825" y="3860801"/>
            <a:ext cx="8642350" cy="2556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rgbClr val="FF9900"/>
              </a:buClr>
              <a:buChar char="•"/>
              <a:defRPr kumimoji="1" sz="2800">
                <a:solidFill>
                  <a:schemeClr val="tx1"/>
                </a:solidFill>
                <a:latin typeface="Tahoma" panose="020B0604030504040204" pitchFamily="34" charset="0"/>
              </a:defRPr>
            </a:lvl1pPr>
            <a:lvl2pPr marL="742950" indent="-285750">
              <a:spcBef>
                <a:spcPct val="20000"/>
              </a:spcBef>
              <a:buClr>
                <a:srgbClr val="FF9900"/>
              </a:buClr>
              <a:buChar char="—"/>
              <a:defRPr kumimoji="1" sz="2400">
                <a:solidFill>
                  <a:schemeClr val="tx1"/>
                </a:solidFill>
                <a:latin typeface="Tahoma" panose="020B0604030504040204" pitchFamily="34" charset="0"/>
              </a:defRPr>
            </a:lvl2pPr>
            <a:lvl3pPr marL="1143000" indent="-228600">
              <a:spcBef>
                <a:spcPct val="20000"/>
              </a:spcBef>
              <a:buClr>
                <a:srgbClr val="FF9900"/>
              </a:buClr>
              <a:buChar char="•"/>
              <a:defRPr kumimoji="1" sz="2000">
                <a:solidFill>
                  <a:schemeClr val="tx1"/>
                </a:solidFill>
                <a:latin typeface="Tahoma" panose="020B0604030504040204" pitchFamily="34" charset="0"/>
              </a:defRPr>
            </a:lvl3pPr>
            <a:lvl4pPr marL="1600200" indent="-228600">
              <a:spcBef>
                <a:spcPct val="20000"/>
              </a:spcBef>
              <a:buClr>
                <a:srgbClr val="FF9900"/>
              </a:buClr>
              <a:buChar char="–"/>
              <a:defRPr kumimoji="1" sz="2000">
                <a:solidFill>
                  <a:schemeClr val="tx1"/>
                </a:solidFill>
                <a:latin typeface="Tahoma" panose="020B0604030504040204" pitchFamily="34" charset="0"/>
              </a:defRPr>
            </a:lvl4pPr>
            <a:lvl5pPr marL="2057400" indent="-228600">
              <a:spcBef>
                <a:spcPct val="20000"/>
              </a:spcBef>
              <a:buClr>
                <a:srgbClr val="FF99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9pPr>
          </a:lstStyle>
          <a:p>
            <a:pPr>
              <a:spcBef>
                <a:spcPct val="50000"/>
              </a:spcBef>
              <a:buClrTx/>
              <a:buFontTx/>
              <a:buNone/>
            </a:pPr>
            <a:r>
              <a:rPr kumimoji="0" lang="en-AU" altLang="tr-TR" sz="2000" dirty="0">
                <a:latin typeface="Arial" panose="020B0604020202020204" pitchFamily="34" charset="0"/>
              </a:rPr>
              <a:t>Preamble is alternating </a:t>
            </a:r>
            <a:r>
              <a:rPr kumimoji="0" lang="tr-TR" altLang="tr-TR" sz="2000" dirty="0">
                <a:latin typeface="Arial" panose="020B0604020202020204" pitchFamily="34" charset="0"/>
              </a:rPr>
              <a:t>1</a:t>
            </a:r>
            <a:r>
              <a:rPr kumimoji="0" lang="en-AU" altLang="tr-TR" sz="2000" dirty="0">
                <a:latin typeface="Arial" panose="020B0604020202020204" pitchFamily="34" charset="0"/>
              </a:rPr>
              <a:t>’s and </a:t>
            </a:r>
            <a:r>
              <a:rPr kumimoji="0" lang="tr-TR" altLang="tr-TR" sz="2000" dirty="0">
                <a:latin typeface="Arial" panose="020B0604020202020204" pitchFamily="34" charset="0"/>
              </a:rPr>
              <a:t>0</a:t>
            </a:r>
            <a:r>
              <a:rPr kumimoji="0" lang="en-AU" altLang="tr-TR" sz="2000" dirty="0">
                <a:latin typeface="Arial" panose="020B0604020202020204" pitchFamily="34" charset="0"/>
              </a:rPr>
              <a:t>’s (for clock synchronization)</a:t>
            </a:r>
          </a:p>
          <a:p>
            <a:pPr>
              <a:spcBef>
                <a:spcPct val="50000"/>
              </a:spcBef>
              <a:buClrTx/>
              <a:buFontTx/>
              <a:buNone/>
            </a:pPr>
            <a:r>
              <a:rPr kumimoji="0" lang="en-AU" altLang="tr-TR" sz="2000" dirty="0">
                <a:latin typeface="Arial" panose="020B0604020202020204" pitchFamily="34" charset="0"/>
              </a:rPr>
              <a:t>SFD is 10101011</a:t>
            </a:r>
            <a:endParaRPr kumimoji="0" lang="tr-TR" altLang="tr-TR" sz="2000" dirty="0">
              <a:latin typeface="Arial" panose="020B0604020202020204" pitchFamily="34" charset="0"/>
            </a:endParaRPr>
          </a:p>
          <a:p>
            <a:pPr>
              <a:spcBef>
                <a:spcPct val="50000"/>
              </a:spcBef>
              <a:buClrTx/>
              <a:buFontTx/>
              <a:buNone/>
            </a:pPr>
            <a:r>
              <a:rPr kumimoji="0" lang="tr-TR" altLang="tr-TR" sz="2000" dirty="0">
                <a:latin typeface="Arial" panose="020B0604020202020204" pitchFamily="34" charset="0"/>
              </a:rPr>
              <a:t>Length is of the LLC data</a:t>
            </a:r>
            <a:endParaRPr kumimoji="0" lang="en-AU" altLang="tr-TR" sz="2000" dirty="0">
              <a:latin typeface="Arial" panose="020B0604020202020204" pitchFamily="34" charset="0"/>
            </a:endParaRPr>
          </a:p>
          <a:p>
            <a:pPr>
              <a:spcBef>
                <a:spcPct val="50000"/>
              </a:spcBef>
              <a:buClrTx/>
              <a:buFontTx/>
              <a:buNone/>
            </a:pPr>
            <a:r>
              <a:rPr kumimoji="0" lang="en-AU" altLang="tr-TR" sz="2000" dirty="0">
                <a:latin typeface="Arial" panose="020B0604020202020204" pitchFamily="34" charset="0"/>
              </a:rPr>
              <a:t>FCS </a:t>
            </a:r>
            <a:r>
              <a:rPr kumimoji="0" lang="tr-TR" altLang="tr-TR" sz="2000" dirty="0">
                <a:latin typeface="Arial" panose="020B0604020202020204" pitchFamily="34" charset="0"/>
              </a:rPr>
              <a:t>is 32-bit CRC (Cyclic Redundancy Check) code and </a:t>
            </a:r>
            <a:r>
              <a:rPr kumimoji="0" lang="en-AU" altLang="tr-TR" sz="2000" dirty="0">
                <a:latin typeface="Arial" panose="020B0604020202020204" pitchFamily="34" charset="0"/>
              </a:rPr>
              <a:t>excludes Preamble and SFD</a:t>
            </a:r>
          </a:p>
          <a:p>
            <a:pPr>
              <a:spcBef>
                <a:spcPct val="50000"/>
              </a:spcBef>
              <a:buClrTx/>
              <a:buFontTx/>
              <a:buNone/>
            </a:pPr>
            <a:r>
              <a:rPr kumimoji="0" lang="en-AU" altLang="tr-TR" sz="2000" dirty="0">
                <a:latin typeface="Arial" panose="020B0604020202020204" pitchFamily="34" charset="0"/>
              </a:rPr>
              <a:t>Addresses are uniquely assigned by IEEE to manufacturers. </a:t>
            </a:r>
          </a:p>
        </p:txBody>
      </p:sp>
    </p:spTree>
    <p:extLst>
      <p:ext uri="{BB962C8B-B14F-4D97-AF65-F5344CB8AC3E}">
        <p14:creationId xmlns:p14="http://schemas.microsoft.com/office/powerpoint/2010/main" val="39011768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3" name="Content Placeholder 2"/>
          <p:cNvSpPr>
            <a:spLocks noGrp="1"/>
          </p:cNvSpPr>
          <p:nvPr>
            <p:ph idx="4294967295"/>
          </p:nvPr>
        </p:nvSpPr>
        <p:spPr>
          <a:xfrm>
            <a:off x="0" y="1825625"/>
            <a:ext cx="10515600" cy="4351338"/>
          </a:xfrm>
        </p:spPr>
        <p:txBody>
          <a:bodyPr>
            <a:normAutofit/>
          </a:bodyPr>
          <a:lstStyle/>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4" name="Object 4"/>
          <p:cNvGraphicFramePr>
            <a:graphicFrameLocks noChangeAspect="1"/>
          </p:cNvGraphicFramePr>
          <p:nvPr/>
        </p:nvGraphicFramePr>
        <p:xfrm>
          <a:off x="4095083" y="2300437"/>
          <a:ext cx="7746520" cy="2277373"/>
        </p:xfrm>
        <a:graphic>
          <a:graphicData uri="http://schemas.openxmlformats.org/presentationml/2006/ole">
            <mc:AlternateContent xmlns:mc="http://schemas.openxmlformats.org/markup-compatibility/2006">
              <mc:Choice xmlns:v="urn:schemas-microsoft-com:vml" Requires="v">
                <p:oleObj name="Photo Editor Photo" r:id="rId2" imgW="4686954" imgH="2276793" progId="MSPhotoEd.3">
                  <p:embed/>
                </p:oleObj>
              </mc:Choice>
              <mc:Fallback>
                <p:oleObj name="Photo Editor Photo" r:id="rId2" imgW="4686954" imgH="2276793" progId="MSPhotoEd.3">
                  <p:embed/>
                  <p:pic>
                    <p:nvPicPr>
                      <p:cNvPr id="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083" y="2300437"/>
                        <a:ext cx="7746520" cy="2277373"/>
                      </a:xfrm>
                      <a:prstGeom prst="rect">
                        <a:avLst/>
                      </a:prstGeom>
                      <a:noFill/>
                      <a:ln>
                        <a:noFill/>
                      </a:ln>
                      <a:effectLst/>
                    </p:spPr>
                  </p:pic>
                </p:oleObj>
              </mc:Fallback>
            </mc:AlternateContent>
          </a:graphicData>
        </a:graphic>
      </p:graphicFrame>
      <p:sp>
        <p:nvSpPr>
          <p:cNvPr id="6" name="Rectangle 5"/>
          <p:cNvSpPr/>
          <p:nvPr/>
        </p:nvSpPr>
        <p:spPr>
          <a:xfrm>
            <a:off x="299460" y="2354689"/>
            <a:ext cx="6096000" cy="3539430"/>
          </a:xfrm>
          <a:prstGeom prst="rect">
            <a:avLst/>
          </a:prstGeom>
        </p:spPr>
        <p:txBody>
          <a:bodyPr>
            <a:spAutoFit/>
          </a:bodyPr>
          <a:lstStyle/>
          <a:p>
            <a:r>
              <a:rPr lang="en-US" altLang="en-US" sz="1600" dirty="0"/>
              <a:t>Preamble</a:t>
            </a:r>
          </a:p>
          <a:p>
            <a:r>
              <a:rPr lang="en-US" altLang="en-US" sz="1600" dirty="0"/>
              <a:t>SD: Start of frame Delimiter</a:t>
            </a:r>
          </a:p>
          <a:p>
            <a:r>
              <a:rPr lang="en-US" altLang="en-US" sz="1600" dirty="0"/>
              <a:t>Destination MAC address</a:t>
            </a:r>
          </a:p>
          <a:p>
            <a:pPr lvl="1"/>
            <a:r>
              <a:rPr lang="en-US" altLang="en-US" sz="1600" dirty="0"/>
              <a:t>Unicast</a:t>
            </a:r>
          </a:p>
          <a:p>
            <a:pPr lvl="1"/>
            <a:r>
              <a:rPr lang="en-US" altLang="en-US" sz="1600" dirty="0"/>
              <a:t>Broadcast</a:t>
            </a:r>
          </a:p>
          <a:p>
            <a:pPr lvl="1"/>
            <a:r>
              <a:rPr lang="en-US" altLang="en-US" sz="1600" dirty="0"/>
              <a:t>Multicast</a:t>
            </a:r>
          </a:p>
          <a:p>
            <a:r>
              <a:rPr lang="en-US" altLang="en-US" sz="1600" dirty="0"/>
              <a:t>Source address</a:t>
            </a:r>
          </a:p>
          <a:p>
            <a:r>
              <a:rPr lang="en-US" altLang="en-US" sz="1600" dirty="0"/>
              <a:t>Length – total number of bytes following </a:t>
            </a:r>
          </a:p>
          <a:p>
            <a:r>
              <a:rPr lang="en-US" altLang="en-US" sz="1600" dirty="0"/>
              <a:t>excluding CRC at the end </a:t>
            </a:r>
          </a:p>
          <a:p>
            <a:r>
              <a:rPr lang="en-US" altLang="en-US" sz="1600" dirty="0"/>
              <a:t>DSAP SSAP, </a:t>
            </a:r>
          </a:p>
          <a:p>
            <a:r>
              <a:rPr lang="en-US" altLang="en-US" sz="1600" dirty="0"/>
              <a:t>Control </a:t>
            </a:r>
          </a:p>
          <a:p>
            <a:r>
              <a:rPr lang="en-US" altLang="en-US" sz="1600" dirty="0"/>
              <a:t>SNAP (Subnet Network Access Protocol)</a:t>
            </a:r>
          </a:p>
          <a:p>
            <a:r>
              <a:rPr lang="en-US" altLang="en-US" sz="1600" dirty="0"/>
              <a:t>Data  </a:t>
            </a:r>
          </a:p>
          <a:p>
            <a:r>
              <a:rPr lang="en-US" altLang="en-US" sz="1600" dirty="0"/>
              <a:t>Frame Check Sequence (FCS)</a:t>
            </a:r>
          </a:p>
        </p:txBody>
      </p:sp>
    </p:spTree>
    <p:extLst>
      <p:ext uri="{BB962C8B-B14F-4D97-AF65-F5344CB8AC3E}">
        <p14:creationId xmlns:p14="http://schemas.microsoft.com/office/powerpoint/2010/main" val="15243015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800" dirty="0">
                <a:latin typeface="Times New Roman" panose="02020603050405020304" pitchFamily="18" charset="0"/>
                <a:cs typeface="Times New Roman" panose="02020603050405020304" pitchFamily="18" charset="0"/>
              </a:rPr>
              <a:t>Controlled Access or Scheduling</a:t>
            </a:r>
          </a:p>
        </p:txBody>
      </p:sp>
      <p:sp>
        <p:nvSpPr>
          <p:cNvPr id="37891"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400">
                <a:latin typeface="Times New Roman" panose="02020603050405020304" pitchFamily="18" charset="0"/>
                <a:cs typeface="Times New Roman" panose="02020603050405020304" pitchFamily="18" charset="0"/>
              </a:rPr>
              <a:t>Provides </a:t>
            </a:r>
            <a:r>
              <a:rPr lang="en-US" altLang="en-US" sz="2400" b="1">
                <a:latin typeface="Times New Roman" panose="02020603050405020304" pitchFamily="18" charset="0"/>
                <a:cs typeface="Times New Roman" panose="02020603050405020304" pitchFamily="18" charset="0"/>
              </a:rPr>
              <a:t>in order access</a:t>
            </a:r>
            <a:r>
              <a:rPr lang="en-US" altLang="en-US" sz="2400">
                <a:latin typeface="Times New Roman" panose="02020603050405020304" pitchFamily="18" charset="0"/>
                <a:cs typeface="Times New Roman" panose="02020603050405020304" pitchFamily="18" charset="0"/>
              </a:rPr>
              <a:t> to shared medium so that every station has chance to transfer (</a:t>
            </a:r>
            <a:r>
              <a:rPr lang="en-US" altLang="en-US" sz="2400" b="1">
                <a:latin typeface="Times New Roman" panose="02020603050405020304" pitchFamily="18" charset="0"/>
                <a:cs typeface="Times New Roman" panose="02020603050405020304" pitchFamily="18" charset="0"/>
              </a:rPr>
              <a:t>fair protocol</a:t>
            </a:r>
            <a:r>
              <a:rPr lang="en-US" altLang="en-US" sz="2400">
                <a:latin typeface="Times New Roman" panose="02020603050405020304" pitchFamily="18" charset="0"/>
                <a:cs typeface="Times New Roman" panose="02020603050405020304" pitchFamily="18" charset="0"/>
              </a:rPr>
              <a:t>)</a:t>
            </a:r>
          </a:p>
          <a:p>
            <a:pPr eaLnBrk="1" hangingPunct="1"/>
            <a:endParaRPr lang="en-US" altLang="en-US" sz="2400">
              <a:latin typeface="Times New Roman" panose="02020603050405020304" pitchFamily="18" charset="0"/>
              <a:cs typeface="Times New Roman" panose="02020603050405020304" pitchFamily="18" charset="0"/>
            </a:endParaRPr>
          </a:p>
          <a:p>
            <a:pPr eaLnBrk="1" hangingPunct="1"/>
            <a:r>
              <a:rPr lang="en-US" altLang="en-US" sz="2400" b="1" i="1">
                <a:latin typeface="Times New Roman" panose="02020603050405020304" pitchFamily="18" charset="0"/>
                <a:cs typeface="Times New Roman" panose="02020603050405020304" pitchFamily="18" charset="0"/>
              </a:rPr>
              <a:t>Eliminates</a:t>
            </a:r>
            <a:r>
              <a:rPr lang="en-US" altLang="en-US" sz="2400">
                <a:latin typeface="Times New Roman" panose="02020603050405020304" pitchFamily="18" charset="0"/>
                <a:cs typeface="Times New Roman" panose="02020603050405020304" pitchFamily="18" charset="0"/>
              </a:rPr>
              <a:t> </a:t>
            </a:r>
            <a:r>
              <a:rPr lang="en-US" altLang="en-US" sz="2400" u="sng">
                <a:latin typeface="Times New Roman" panose="02020603050405020304" pitchFamily="18" charset="0"/>
                <a:cs typeface="Times New Roman" panose="02020603050405020304" pitchFamily="18" charset="0"/>
              </a:rPr>
              <a:t>collision completely</a:t>
            </a:r>
          </a:p>
          <a:p>
            <a:pPr eaLnBrk="1" hangingPunct="1"/>
            <a:r>
              <a:rPr lang="en-US" altLang="en-US" sz="2400" b="1">
                <a:latin typeface="Times New Roman" panose="02020603050405020304" pitchFamily="18" charset="0"/>
                <a:cs typeface="Times New Roman" panose="02020603050405020304" pitchFamily="18" charset="0"/>
              </a:rPr>
              <a:t>Three methods</a:t>
            </a:r>
            <a:r>
              <a:rPr lang="en-US" altLang="en-US" sz="2400">
                <a:latin typeface="Times New Roman" panose="02020603050405020304" pitchFamily="18" charset="0"/>
                <a:cs typeface="Times New Roman" panose="02020603050405020304" pitchFamily="18" charset="0"/>
              </a:rPr>
              <a:t> for controlled access:</a:t>
            </a:r>
          </a:p>
          <a:p>
            <a:pPr lvl="1" eaLnBrk="1" hangingPunct="1"/>
            <a:r>
              <a:rPr lang="en-US" altLang="en-US" sz="1800">
                <a:latin typeface="Times New Roman" panose="02020603050405020304" pitchFamily="18" charset="0"/>
                <a:cs typeface="Times New Roman" panose="02020603050405020304" pitchFamily="18" charset="0"/>
              </a:rPr>
              <a:t>Reservation</a:t>
            </a:r>
          </a:p>
          <a:p>
            <a:pPr lvl="1" eaLnBrk="1" hangingPunct="1"/>
            <a:r>
              <a:rPr lang="en-US" altLang="en-US" sz="1800">
                <a:latin typeface="Times New Roman" panose="02020603050405020304" pitchFamily="18" charset="0"/>
                <a:cs typeface="Times New Roman" panose="02020603050405020304" pitchFamily="18" charset="0"/>
              </a:rPr>
              <a:t>Polling</a:t>
            </a:r>
          </a:p>
          <a:p>
            <a:pPr lvl="1" eaLnBrk="1" hangingPunct="1"/>
            <a:r>
              <a:rPr lang="en-US" altLang="en-US" sz="1800">
                <a:latin typeface="Times New Roman" panose="02020603050405020304" pitchFamily="18" charset="0"/>
                <a:cs typeface="Times New Roman" panose="02020603050405020304" pitchFamily="18" charset="0"/>
              </a:rPr>
              <a:t>Token Passing</a:t>
            </a:r>
          </a:p>
        </p:txBody>
      </p:sp>
    </p:spTree>
    <p:extLst>
      <p:ext uri="{BB962C8B-B14F-4D97-AF65-F5344CB8AC3E}">
        <p14:creationId xmlns:p14="http://schemas.microsoft.com/office/powerpoint/2010/main" val="276775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en-US" altLang="tr-TR"/>
              <a:t>LAN Topologies</a:t>
            </a:r>
          </a:p>
        </p:txBody>
      </p:sp>
      <p:sp>
        <p:nvSpPr>
          <p:cNvPr id="11267" name="Rectangle 1027"/>
          <p:cNvSpPr>
            <a:spLocks noGrp="1" noChangeArrowheads="1"/>
          </p:cNvSpPr>
          <p:nvPr>
            <p:ph type="body" idx="1"/>
          </p:nvPr>
        </p:nvSpPr>
        <p:spPr/>
        <p:txBody>
          <a:bodyPr/>
          <a:lstStyle/>
          <a:p>
            <a:pPr marL="0" indent="0">
              <a:buNone/>
            </a:pPr>
            <a:endParaRPr lang="en-US" altLang="tr-TR" dirty="0"/>
          </a:p>
          <a:p>
            <a:endParaRPr lang="en-US" altLang="tr-TR" dirty="0"/>
          </a:p>
          <a:p>
            <a:endParaRPr lang="en-US" altLang="tr-TR" dirty="0"/>
          </a:p>
          <a:p>
            <a:pPr marL="0" indent="0">
              <a:buNone/>
            </a:pPr>
            <a:r>
              <a:rPr lang="en-US" altLang="tr-TR" dirty="0"/>
              <a:t>                Bus                                             </a:t>
            </a:r>
          </a:p>
          <a:p>
            <a:pPr marL="0" indent="0">
              <a:buNone/>
            </a:pPr>
            <a:r>
              <a:rPr lang="en-US" altLang="tr-TR" dirty="0"/>
              <a:t>								Ring</a:t>
            </a:r>
          </a:p>
          <a:p>
            <a:pPr marL="0" indent="0">
              <a:buNone/>
            </a:pPr>
            <a:endParaRPr lang="en-US" altLang="tr-TR" dirty="0"/>
          </a:p>
          <a:p>
            <a:pPr marL="0" indent="0">
              <a:buNone/>
            </a:pPr>
            <a:endParaRPr lang="en-US" altLang="tr-TR" dirty="0"/>
          </a:p>
          <a:p>
            <a:pPr marL="0" indent="0">
              <a:buNone/>
            </a:pPr>
            <a:r>
              <a:rPr lang="en-US" altLang="tr-TR" dirty="0"/>
              <a:t>                                           Star</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r="50211" b="72835"/>
          <a:stretch>
            <a:fillRect/>
          </a:stretch>
        </p:blipFill>
        <p:spPr bwMode="auto">
          <a:xfrm>
            <a:off x="1029461" y="1782497"/>
            <a:ext cx="3830637"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8"/>
          <p:cNvPicPr>
            <a:picLocks noChangeAspect="1" noChangeArrowheads="1"/>
          </p:cNvPicPr>
          <p:nvPr/>
        </p:nvPicPr>
        <p:blipFill>
          <a:blip r:embed="rId2">
            <a:extLst>
              <a:ext uri="{28A0092B-C50C-407E-A947-70E740481C1C}">
                <a14:useLocalDpi xmlns:a14="http://schemas.microsoft.com/office/drawing/2010/main" val="0"/>
              </a:ext>
            </a:extLst>
          </a:blip>
          <a:srcRect l="48625" b="62906"/>
          <a:stretch>
            <a:fillRect/>
          </a:stretch>
        </p:blipFill>
        <p:spPr bwMode="auto">
          <a:xfrm>
            <a:off x="6610328" y="1918799"/>
            <a:ext cx="3317875" cy="196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49153" t="36877" b="9007"/>
          <a:stretch>
            <a:fillRect/>
          </a:stretch>
        </p:blipFill>
        <p:spPr bwMode="auto">
          <a:xfrm>
            <a:off x="265134" y="4001295"/>
            <a:ext cx="3913188" cy="231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82433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rPr>
              <a:t>Reservation access method</a:t>
            </a:r>
            <a:endParaRPr lang="en-US" dirty="0"/>
          </a:p>
        </p:txBody>
      </p:sp>
      <p:sp>
        <p:nvSpPr>
          <p:cNvPr id="3" name="Content Placeholder 2"/>
          <p:cNvSpPr>
            <a:spLocks noGrp="1"/>
          </p:cNvSpPr>
          <p:nvPr>
            <p:ph idx="1"/>
          </p:nvPr>
        </p:nvSpPr>
        <p:spPr/>
        <p:txBody>
          <a:bodyPr>
            <a:normAutofit fontScale="92500" lnSpcReduction="10000"/>
          </a:bodyPr>
          <a:lstStyle/>
          <a:p>
            <a:pPr>
              <a:spcBef>
                <a:spcPct val="50000"/>
              </a:spcBef>
              <a:buFont typeface="Wingdings" panose="05000000000000000000" pitchFamily="2" charset="2"/>
              <a:buChar char="§"/>
            </a:pPr>
            <a:r>
              <a:rPr lang="en-US" altLang="en-US" dirty="0"/>
              <a:t>Stations </a:t>
            </a:r>
            <a:r>
              <a:rPr lang="en-US" altLang="en-US" b="1" dirty="0"/>
              <a:t>take turns transmitting a single frame </a:t>
            </a:r>
            <a:r>
              <a:rPr lang="en-US" altLang="en-US" dirty="0"/>
              <a:t>at a </a:t>
            </a:r>
            <a:r>
              <a:rPr lang="en-US" altLang="en-US" b="1" dirty="0"/>
              <a:t>full rate ( R ) bps</a:t>
            </a:r>
          </a:p>
          <a:p>
            <a:pPr>
              <a:spcBef>
                <a:spcPct val="50000"/>
              </a:spcBef>
              <a:buFont typeface="Wingdings" panose="05000000000000000000" pitchFamily="2" charset="2"/>
              <a:buChar char="§"/>
            </a:pPr>
            <a:r>
              <a:rPr lang="en-US" altLang="en-US" dirty="0"/>
              <a:t> Transmissions are organized into variable length cycles</a:t>
            </a:r>
          </a:p>
          <a:p>
            <a:pPr>
              <a:spcBef>
                <a:spcPct val="50000"/>
              </a:spcBef>
              <a:buFont typeface="Wingdings" panose="05000000000000000000" pitchFamily="2" charset="2"/>
              <a:buChar char="§"/>
            </a:pPr>
            <a:r>
              <a:rPr lang="en-US" altLang="en-US" dirty="0"/>
              <a:t> Each cycle begins with a </a:t>
            </a:r>
            <a:r>
              <a:rPr lang="en-US" altLang="en-US" u="sng" dirty="0"/>
              <a:t>reservation interval</a:t>
            </a:r>
            <a:r>
              <a:rPr lang="en-US" altLang="en-US" dirty="0"/>
              <a:t> that consists of (N) </a:t>
            </a:r>
            <a:r>
              <a:rPr lang="en-US" altLang="en-US" dirty="0" err="1"/>
              <a:t>minislots</a:t>
            </a:r>
            <a:r>
              <a:rPr lang="en-US" altLang="en-US" dirty="0"/>
              <a:t>. One </a:t>
            </a:r>
            <a:r>
              <a:rPr lang="en-US" altLang="en-US" dirty="0" err="1"/>
              <a:t>minislot</a:t>
            </a:r>
            <a:r>
              <a:rPr lang="en-US" altLang="en-US" dirty="0"/>
              <a:t> for each of the N stations</a:t>
            </a:r>
          </a:p>
          <a:p>
            <a:pPr>
              <a:spcBef>
                <a:spcPct val="50000"/>
              </a:spcBef>
              <a:buFont typeface="Wingdings" panose="05000000000000000000" pitchFamily="2" charset="2"/>
              <a:buChar char="§"/>
            </a:pPr>
            <a:r>
              <a:rPr lang="en-US" altLang="en-US" dirty="0"/>
              <a:t>When a station needs to send a data frame, it makes a </a:t>
            </a:r>
            <a:r>
              <a:rPr lang="en-US" altLang="en-US" b="1" dirty="0"/>
              <a:t>reservation</a:t>
            </a:r>
            <a:r>
              <a:rPr lang="en-US" altLang="en-US" dirty="0"/>
              <a:t> in its own </a:t>
            </a:r>
            <a:r>
              <a:rPr lang="en-US" altLang="en-US" dirty="0" err="1"/>
              <a:t>minislot</a:t>
            </a:r>
            <a:r>
              <a:rPr lang="en-US" altLang="en-US" dirty="0"/>
              <a:t>.</a:t>
            </a:r>
          </a:p>
          <a:p>
            <a:pPr>
              <a:spcBef>
                <a:spcPct val="50000"/>
              </a:spcBef>
              <a:buFont typeface="Wingdings" panose="05000000000000000000" pitchFamily="2" charset="2"/>
              <a:buChar char="§"/>
            </a:pPr>
            <a:r>
              <a:rPr lang="en-US" altLang="en-US" dirty="0"/>
              <a:t>By listening to the reservation interval,  every station knows which stations will transfer frames, and in which order.</a:t>
            </a:r>
          </a:p>
          <a:p>
            <a:pPr>
              <a:spcBef>
                <a:spcPct val="50000"/>
              </a:spcBef>
              <a:buFont typeface="Wingdings" panose="05000000000000000000" pitchFamily="2" charset="2"/>
              <a:buChar char="§"/>
            </a:pPr>
            <a:r>
              <a:rPr lang="en-US" altLang="en-US" dirty="0"/>
              <a:t>The stations that made reservations can send their data frames after the reservation frame.</a:t>
            </a:r>
          </a:p>
          <a:p>
            <a:endParaRPr lang="en-US" dirty="0"/>
          </a:p>
        </p:txBody>
      </p:sp>
    </p:spTree>
    <p:extLst>
      <p:ext uri="{BB962C8B-B14F-4D97-AF65-F5344CB8AC3E}">
        <p14:creationId xmlns:p14="http://schemas.microsoft.com/office/powerpoint/2010/main" val="42301711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11"/>
          <p:cNvSpPr txBox="1">
            <a:spLocks noChangeArrowheads="1"/>
          </p:cNvSpPr>
          <p:nvPr/>
        </p:nvSpPr>
        <p:spPr bwMode="auto">
          <a:xfrm>
            <a:off x="992777" y="685801"/>
            <a:ext cx="92136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dirty="0"/>
              <a:t> </a:t>
            </a:r>
          </a:p>
        </p:txBody>
      </p:sp>
      <p:pic>
        <p:nvPicPr>
          <p:cNvPr id="3891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157" y="2599112"/>
            <a:ext cx="78613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5082221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Polling</a:t>
            </a:r>
            <a:endParaRPr lang="en-IN" dirty="0"/>
          </a:p>
        </p:txBody>
      </p:sp>
      <p:sp>
        <p:nvSpPr>
          <p:cNvPr id="3" name="Content Placeholder 2"/>
          <p:cNvSpPr>
            <a:spLocks noGrp="1"/>
          </p:cNvSpPr>
          <p:nvPr>
            <p:ph idx="1"/>
          </p:nvPr>
        </p:nvSpPr>
        <p:spPr/>
        <p:txBody>
          <a:bodyPr>
            <a:normAutofit/>
          </a:bodyPr>
          <a:lstStyle/>
          <a:p>
            <a:pPr>
              <a:lnSpc>
                <a:spcPct val="8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Stations take turns accessing the medium</a:t>
            </a:r>
          </a:p>
          <a:p>
            <a:pPr>
              <a:lnSpc>
                <a:spcPct val="8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Two models: </a:t>
            </a:r>
            <a:r>
              <a:rPr lang="en-US" altLang="en-US" sz="2000" b="1" dirty="0">
                <a:latin typeface="Times New Roman" panose="02020603050405020304" pitchFamily="18" charset="0"/>
                <a:cs typeface="Times New Roman" panose="02020603050405020304" pitchFamily="18" charset="0"/>
              </a:rPr>
              <a:t>Centralized </a:t>
            </a:r>
            <a:r>
              <a:rPr lang="en-US" altLang="en-US" sz="2000" dirty="0">
                <a:latin typeface="Times New Roman" panose="02020603050405020304" pitchFamily="18" charset="0"/>
                <a:cs typeface="Times New Roman" panose="02020603050405020304" pitchFamily="18" charset="0"/>
              </a:rPr>
              <a:t>and </a:t>
            </a:r>
            <a:r>
              <a:rPr lang="en-US" altLang="en-US" sz="2000" b="1" dirty="0">
                <a:latin typeface="Times New Roman" panose="02020603050405020304" pitchFamily="18" charset="0"/>
                <a:cs typeface="Times New Roman" panose="02020603050405020304" pitchFamily="18" charset="0"/>
              </a:rPr>
              <a:t>distributed</a:t>
            </a:r>
            <a:r>
              <a:rPr lang="en-US" altLang="en-US" sz="2000" dirty="0">
                <a:latin typeface="Times New Roman" panose="02020603050405020304" pitchFamily="18" charset="0"/>
                <a:cs typeface="Times New Roman" panose="02020603050405020304" pitchFamily="18" charset="0"/>
              </a:rPr>
              <a:t> polling</a:t>
            </a:r>
          </a:p>
          <a:p>
            <a:pPr>
              <a:lnSpc>
                <a:spcPct val="8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Centralized polling</a:t>
            </a:r>
          </a:p>
          <a:p>
            <a:pPr lvl="1">
              <a:lnSpc>
                <a:spcPct val="80000"/>
              </a:lnSpc>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One device is assigned as </a:t>
            </a:r>
            <a:r>
              <a:rPr lang="en-US" altLang="en-US" sz="1800" b="1" dirty="0">
                <a:latin typeface="Times New Roman" panose="02020603050405020304" pitchFamily="18" charset="0"/>
                <a:cs typeface="Times New Roman" panose="02020603050405020304" pitchFamily="18" charset="0"/>
              </a:rPr>
              <a:t>primary station </a:t>
            </a:r>
            <a:r>
              <a:rPr lang="en-US" altLang="en-US" sz="1800" dirty="0">
                <a:latin typeface="Times New Roman" panose="02020603050405020304" pitchFamily="18" charset="0"/>
                <a:cs typeface="Times New Roman" panose="02020603050405020304" pitchFamily="18" charset="0"/>
              </a:rPr>
              <a:t>and the others as </a:t>
            </a:r>
            <a:r>
              <a:rPr lang="en-US" altLang="en-US" sz="1800" b="1" dirty="0">
                <a:latin typeface="Times New Roman" panose="02020603050405020304" pitchFamily="18" charset="0"/>
                <a:cs typeface="Times New Roman" panose="02020603050405020304" pitchFamily="18" charset="0"/>
              </a:rPr>
              <a:t>secondary stations</a:t>
            </a:r>
          </a:p>
          <a:p>
            <a:pPr lvl="1">
              <a:lnSpc>
                <a:spcPct val="80000"/>
              </a:lnSpc>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All data exchanges are done through the </a:t>
            </a:r>
            <a:r>
              <a:rPr lang="en-US" altLang="en-US" sz="1800" b="1" dirty="0">
                <a:latin typeface="Times New Roman" panose="02020603050405020304" pitchFamily="18" charset="0"/>
                <a:cs typeface="Times New Roman" panose="02020603050405020304" pitchFamily="18" charset="0"/>
              </a:rPr>
              <a:t>primary</a:t>
            </a:r>
          </a:p>
          <a:p>
            <a:pPr lvl="1">
              <a:lnSpc>
                <a:spcPct val="80000"/>
              </a:lnSpc>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When </a:t>
            </a:r>
            <a:r>
              <a:rPr lang="en-US" altLang="en-US" sz="1800" b="1" dirty="0">
                <a:latin typeface="Times New Roman" panose="02020603050405020304" pitchFamily="18" charset="0"/>
                <a:cs typeface="Times New Roman" panose="02020603050405020304" pitchFamily="18" charset="0"/>
              </a:rPr>
              <a:t>the primary has a frame to send</a:t>
            </a:r>
            <a:r>
              <a:rPr lang="en-US" altLang="en-US" sz="1800" dirty="0">
                <a:latin typeface="Times New Roman" panose="02020603050405020304" pitchFamily="18" charset="0"/>
                <a:cs typeface="Times New Roman" panose="02020603050405020304" pitchFamily="18" charset="0"/>
              </a:rPr>
              <a:t> it sends a </a:t>
            </a:r>
            <a:r>
              <a:rPr lang="en-US" altLang="en-US" sz="1800" b="1" dirty="0">
                <a:latin typeface="Times New Roman" panose="02020603050405020304" pitchFamily="18" charset="0"/>
                <a:cs typeface="Times New Roman" panose="02020603050405020304" pitchFamily="18" charset="0"/>
              </a:rPr>
              <a:t>select </a:t>
            </a:r>
            <a:r>
              <a:rPr lang="en-US" altLang="en-US" sz="1800" dirty="0">
                <a:latin typeface="Times New Roman" panose="02020603050405020304" pitchFamily="18" charset="0"/>
                <a:cs typeface="Times New Roman" panose="02020603050405020304" pitchFamily="18" charset="0"/>
              </a:rPr>
              <a:t>frame that includes the address of the intended secondary</a:t>
            </a:r>
          </a:p>
          <a:p>
            <a:pPr lvl="1">
              <a:lnSpc>
                <a:spcPct val="80000"/>
              </a:lnSpc>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When </a:t>
            </a:r>
            <a:r>
              <a:rPr lang="en-US" altLang="en-US" sz="1800" b="1" dirty="0">
                <a:latin typeface="Times New Roman" panose="02020603050405020304" pitchFamily="18" charset="0"/>
                <a:cs typeface="Times New Roman" panose="02020603050405020304" pitchFamily="18" charset="0"/>
              </a:rPr>
              <a:t>the primary  is ready to receive</a:t>
            </a:r>
            <a:r>
              <a:rPr lang="en-US" altLang="en-US" sz="1800" dirty="0">
                <a:latin typeface="Times New Roman" panose="02020603050405020304" pitchFamily="18" charset="0"/>
                <a:cs typeface="Times New Roman" panose="02020603050405020304" pitchFamily="18" charset="0"/>
              </a:rPr>
              <a:t> data it send  a </a:t>
            </a:r>
            <a:r>
              <a:rPr lang="en-US" altLang="en-US" sz="1800" b="1" dirty="0">
                <a:latin typeface="Times New Roman" panose="02020603050405020304" pitchFamily="18" charset="0"/>
                <a:cs typeface="Times New Roman" panose="02020603050405020304" pitchFamily="18" charset="0"/>
              </a:rPr>
              <a:t>Poll</a:t>
            </a:r>
            <a:r>
              <a:rPr lang="en-US" altLang="en-US" sz="1800" dirty="0">
                <a:latin typeface="Times New Roman" panose="02020603050405020304" pitchFamily="18" charset="0"/>
                <a:cs typeface="Times New Roman" panose="02020603050405020304" pitchFamily="18" charset="0"/>
              </a:rPr>
              <a:t> frame for each device to ask if it has data to send or not. If yes, </a:t>
            </a:r>
            <a:r>
              <a:rPr lang="en-US" altLang="en-US" sz="1800" b="1" dirty="0">
                <a:latin typeface="Times New Roman" panose="02020603050405020304" pitchFamily="18" charset="0"/>
                <a:cs typeface="Times New Roman" panose="02020603050405020304" pitchFamily="18" charset="0"/>
              </a:rPr>
              <a:t>data </a:t>
            </a:r>
            <a:r>
              <a:rPr lang="en-US" altLang="en-US" sz="1800" dirty="0">
                <a:latin typeface="Times New Roman" panose="02020603050405020304" pitchFamily="18" charset="0"/>
                <a:cs typeface="Times New Roman" panose="02020603050405020304" pitchFamily="18" charset="0"/>
              </a:rPr>
              <a:t>will be transmitted otherwise </a:t>
            </a:r>
            <a:r>
              <a:rPr lang="en-US" altLang="en-US" sz="1800" b="1" dirty="0">
                <a:latin typeface="Times New Roman" panose="02020603050405020304" pitchFamily="18" charset="0"/>
                <a:cs typeface="Times New Roman" panose="02020603050405020304" pitchFamily="18" charset="0"/>
              </a:rPr>
              <a:t>NAK </a:t>
            </a:r>
            <a:r>
              <a:rPr lang="en-US" altLang="en-US" sz="1800" dirty="0">
                <a:latin typeface="Times New Roman" panose="02020603050405020304" pitchFamily="18" charset="0"/>
                <a:cs typeface="Times New Roman" panose="02020603050405020304" pitchFamily="18" charset="0"/>
              </a:rPr>
              <a:t>is sent.</a:t>
            </a:r>
          </a:p>
          <a:p>
            <a:pPr lvl="1">
              <a:lnSpc>
                <a:spcPct val="80000"/>
              </a:lnSpc>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Polling can be done </a:t>
            </a:r>
            <a:r>
              <a:rPr lang="en-US" altLang="en-US" sz="1800" u="sng" dirty="0">
                <a:latin typeface="Times New Roman" panose="02020603050405020304" pitchFamily="18" charset="0"/>
                <a:cs typeface="Times New Roman" panose="02020603050405020304" pitchFamily="18" charset="0"/>
              </a:rPr>
              <a:t>in order</a:t>
            </a:r>
            <a:r>
              <a:rPr lang="en-US" altLang="en-US" sz="1800" dirty="0">
                <a:latin typeface="Times New Roman" panose="02020603050405020304" pitchFamily="18" charset="0"/>
                <a:cs typeface="Times New Roman" panose="02020603050405020304" pitchFamily="18" charset="0"/>
              </a:rPr>
              <a:t> (Round-Robin) or based on </a:t>
            </a:r>
            <a:r>
              <a:rPr lang="en-US" altLang="en-US" sz="1800" u="sng" dirty="0">
                <a:latin typeface="Times New Roman" panose="02020603050405020304" pitchFamily="18" charset="0"/>
                <a:cs typeface="Times New Roman" panose="02020603050405020304" pitchFamily="18" charset="0"/>
              </a:rPr>
              <a:t>predetermined order</a:t>
            </a:r>
          </a:p>
          <a:p>
            <a:pPr lvl="1">
              <a:lnSpc>
                <a:spcPct val="80000"/>
              </a:lnSpc>
              <a:buFont typeface="Wingdings" panose="05000000000000000000" pitchFamily="2" charset="2"/>
              <a:buChar char="§"/>
            </a:pPr>
            <a:endParaRPr lang="en-US" alt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921565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1828801" y="381000"/>
            <a:ext cx="5453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b="1" i="1" dirty="0">
                <a:latin typeface="Times New Roman" panose="02020603050405020304" pitchFamily="18" charset="0"/>
              </a:rPr>
              <a:t>Select and poll functions in polling access method</a:t>
            </a:r>
          </a:p>
        </p:txBody>
      </p:sp>
      <p:pic>
        <p:nvPicPr>
          <p:cNvPr id="409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1951038"/>
            <a:ext cx="84836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Box 6"/>
          <p:cNvSpPr txBox="1">
            <a:spLocks noChangeArrowheads="1"/>
          </p:cNvSpPr>
          <p:nvPr/>
        </p:nvSpPr>
        <p:spPr bwMode="auto">
          <a:xfrm>
            <a:off x="2590800" y="4876801"/>
            <a:ext cx="281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a:t>Primary is sending to Secondary</a:t>
            </a:r>
          </a:p>
        </p:txBody>
      </p:sp>
      <p:sp>
        <p:nvSpPr>
          <p:cNvPr id="40968" name="TextBox 7"/>
          <p:cNvSpPr txBox="1">
            <a:spLocks noChangeArrowheads="1"/>
          </p:cNvSpPr>
          <p:nvPr/>
        </p:nvSpPr>
        <p:spPr bwMode="auto">
          <a:xfrm>
            <a:off x="6934200" y="5105401"/>
            <a:ext cx="281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a:t> Secondary is sending to Primary</a:t>
            </a:r>
          </a:p>
        </p:txBody>
      </p:sp>
    </p:spTree>
    <p:extLst>
      <p:ext uri="{BB962C8B-B14F-4D97-AF65-F5344CB8AC3E}">
        <p14:creationId xmlns:p14="http://schemas.microsoft.com/office/powerpoint/2010/main" val="5959139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pPr>
              <a:lnSpc>
                <a:spcPct val="8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Distributed polling</a:t>
            </a:r>
          </a:p>
          <a:p>
            <a:pPr lvl="1">
              <a:lnSpc>
                <a:spcPct val="80000"/>
              </a:lnSpc>
              <a:buFont typeface="Wingdings" panose="05000000000000000000" pitchFamily="2" charset="2"/>
              <a:buChar char="§"/>
            </a:pPr>
            <a:endParaRPr lang="en-US" altLang="en-US" sz="1800" b="1" dirty="0">
              <a:latin typeface="Times New Roman" panose="02020603050405020304" pitchFamily="18" charset="0"/>
              <a:cs typeface="Times New Roman" panose="02020603050405020304" pitchFamily="18" charset="0"/>
            </a:endParaRPr>
          </a:p>
          <a:p>
            <a:pPr lvl="1">
              <a:lnSpc>
                <a:spcPct val="80000"/>
              </a:lnSpc>
              <a:buFont typeface="Wingdings" panose="05000000000000000000" pitchFamily="2" charset="2"/>
              <a:buChar char="§"/>
            </a:pPr>
            <a:r>
              <a:rPr lang="en-US" altLang="en-US" sz="1800" b="1" dirty="0">
                <a:latin typeface="Times New Roman" panose="02020603050405020304" pitchFamily="18" charset="0"/>
                <a:cs typeface="Times New Roman" panose="02020603050405020304" pitchFamily="18" charset="0"/>
              </a:rPr>
              <a:t>No primary and secondary</a:t>
            </a:r>
          </a:p>
          <a:p>
            <a:pPr lvl="1">
              <a:lnSpc>
                <a:spcPct val="80000"/>
              </a:lnSpc>
              <a:buFont typeface="Wingdings" panose="05000000000000000000" pitchFamily="2" charset="2"/>
              <a:buChar char="§"/>
            </a:pPr>
            <a:endParaRPr lang="en-US" altLang="en-US" sz="1800" dirty="0">
              <a:latin typeface="Times New Roman" panose="02020603050405020304" pitchFamily="18" charset="0"/>
              <a:cs typeface="Times New Roman" panose="02020603050405020304" pitchFamily="18" charset="0"/>
            </a:endParaRPr>
          </a:p>
          <a:p>
            <a:pPr lvl="1">
              <a:lnSpc>
                <a:spcPct val="80000"/>
              </a:lnSpc>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Stations have a </a:t>
            </a:r>
            <a:r>
              <a:rPr lang="en-US" altLang="en-US" sz="1800" b="1" dirty="0">
                <a:latin typeface="Times New Roman" panose="02020603050405020304" pitchFamily="18" charset="0"/>
                <a:cs typeface="Times New Roman" panose="02020603050405020304" pitchFamily="18" charset="0"/>
              </a:rPr>
              <a:t>known polling order</a:t>
            </a:r>
            <a:r>
              <a:rPr lang="en-US" altLang="en-US" sz="1800" dirty="0">
                <a:latin typeface="Times New Roman" panose="02020603050405020304" pitchFamily="18" charset="0"/>
                <a:cs typeface="Times New Roman" panose="02020603050405020304" pitchFamily="18" charset="0"/>
              </a:rPr>
              <a:t> list which is made based on some protocol</a:t>
            </a:r>
          </a:p>
          <a:p>
            <a:pPr lvl="1">
              <a:lnSpc>
                <a:spcPct val="80000"/>
              </a:lnSpc>
            </a:pPr>
            <a:endParaRPr lang="en-US" altLang="en-US" sz="1800" b="1" dirty="0">
              <a:latin typeface="Times New Roman" panose="02020603050405020304" pitchFamily="18" charset="0"/>
              <a:cs typeface="Times New Roman" panose="02020603050405020304" pitchFamily="18" charset="0"/>
            </a:endParaRPr>
          </a:p>
          <a:p>
            <a:pPr lvl="1">
              <a:lnSpc>
                <a:spcPct val="80000"/>
              </a:lnSpc>
            </a:pPr>
            <a:r>
              <a:rPr lang="en-US" altLang="en-US" sz="1800" b="1" dirty="0">
                <a:latin typeface="Times New Roman" panose="02020603050405020304" pitchFamily="18" charset="0"/>
                <a:cs typeface="Times New Roman" panose="02020603050405020304" pitchFamily="18" charset="0"/>
              </a:rPr>
              <a:t>station with the highest priority </a:t>
            </a:r>
            <a:r>
              <a:rPr lang="en-US" altLang="en-US" sz="1800" dirty="0">
                <a:latin typeface="Times New Roman" panose="02020603050405020304" pitchFamily="18" charset="0"/>
                <a:cs typeface="Times New Roman" panose="02020603050405020304" pitchFamily="18" charset="0"/>
              </a:rPr>
              <a:t>will have the access right first, then it passes the access right to the </a:t>
            </a:r>
            <a:r>
              <a:rPr lang="en-US" altLang="en-US" sz="1800" b="1" dirty="0">
                <a:latin typeface="Times New Roman" panose="02020603050405020304" pitchFamily="18" charset="0"/>
                <a:cs typeface="Times New Roman" panose="02020603050405020304" pitchFamily="18" charset="0"/>
              </a:rPr>
              <a:t>next station (it will send a pulling message to the next station in the pulling list)</a:t>
            </a:r>
            <a:r>
              <a:rPr lang="en-US" altLang="en-US" sz="1800" dirty="0">
                <a:latin typeface="Times New Roman" panose="02020603050405020304" pitchFamily="18" charset="0"/>
                <a:cs typeface="Times New Roman" panose="02020603050405020304" pitchFamily="18" charset="0"/>
              </a:rPr>
              <a:t>, which will passes the access right to the following next station,</a:t>
            </a:r>
            <a:endParaRPr lang="en-IN" sz="1800" dirty="0"/>
          </a:p>
        </p:txBody>
      </p:sp>
    </p:spTree>
    <p:extLst>
      <p:ext uri="{BB962C8B-B14F-4D97-AF65-F5344CB8AC3E}">
        <p14:creationId xmlns:p14="http://schemas.microsoft.com/office/powerpoint/2010/main" val="4936516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rPr>
              <a:t>Token-Passing network</a:t>
            </a:r>
            <a:endParaRPr lang="en-IN" dirty="0"/>
          </a:p>
        </p:txBody>
      </p:sp>
      <p:sp>
        <p:nvSpPr>
          <p:cNvPr id="3" name="Content Placeholder 2"/>
          <p:cNvSpPr>
            <a:spLocks noGrp="1"/>
          </p:cNvSpPr>
          <p:nvPr>
            <p:ph idx="1"/>
          </p:nvPr>
        </p:nvSpPr>
        <p:spPr/>
        <p:txBody>
          <a:bodyPr/>
          <a:lstStyle/>
          <a:p>
            <a:r>
              <a:rPr lang="en-IN" dirty="0"/>
              <a:t>On a local area network, </a:t>
            </a:r>
            <a:r>
              <a:rPr lang="en-IN" b="1" dirty="0"/>
              <a:t>token passing</a:t>
            </a:r>
            <a:r>
              <a:rPr lang="en-IN" dirty="0"/>
              <a:t> is a channel access method where a signal called a </a:t>
            </a:r>
            <a:r>
              <a:rPr lang="en-IN" i="1" dirty="0"/>
              <a:t>token</a:t>
            </a:r>
            <a:r>
              <a:rPr lang="en-IN" dirty="0"/>
              <a:t> is passed between nodes to authorize that node to communicate</a:t>
            </a:r>
          </a:p>
          <a:p>
            <a:r>
              <a:rPr lang="en-IN" dirty="0"/>
              <a:t> In contrast to polling access methods, there is no pre-defined "master" node</a:t>
            </a:r>
          </a:p>
          <a:p>
            <a:r>
              <a:rPr lang="en-US" altLang="en-US" dirty="0"/>
              <a:t>Implements Distributed Polling System</a:t>
            </a:r>
          </a:p>
          <a:p>
            <a:endParaRPr lang="en-US" altLang="en-US" dirty="0"/>
          </a:p>
          <a:p>
            <a:endParaRPr lang="en-IN" dirty="0"/>
          </a:p>
        </p:txBody>
      </p:sp>
      <p:pic>
        <p:nvPicPr>
          <p:cNvPr id="5"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567238"/>
            <a:ext cx="39624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7025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828800" y="228601"/>
            <a:ext cx="571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2800" dirty="0">
                <a:solidFill>
                  <a:schemeClr val="folHlink"/>
                </a:solidFill>
                <a:latin typeface="Times New Roman" panose="02020603050405020304" pitchFamily="18" charset="0"/>
              </a:rPr>
              <a:t>Token-Passing network</a:t>
            </a:r>
          </a:p>
        </p:txBody>
      </p:sp>
      <p:sp>
        <p:nvSpPr>
          <p:cNvPr id="41987" name="Text Box 11"/>
          <p:cNvSpPr txBox="1">
            <a:spLocks noChangeArrowheads="1"/>
          </p:cNvSpPr>
          <p:nvPr/>
        </p:nvSpPr>
        <p:spPr bwMode="auto">
          <a:xfrm>
            <a:off x="1804170" y="4130579"/>
            <a:ext cx="76962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buFont typeface="Wingdings" panose="05000000000000000000" pitchFamily="2" charset="2"/>
              <a:buChar char="§"/>
            </a:pPr>
            <a:r>
              <a:rPr lang="en-US" altLang="en-US" sz="1800" b="1" dirty="0">
                <a:latin typeface="Times New Roman" panose="02020603050405020304" pitchFamily="18" charset="0"/>
              </a:rPr>
              <a:t>Station Interface is in two states</a:t>
            </a:r>
            <a:r>
              <a:rPr lang="en-US" altLang="en-US" sz="1800" dirty="0">
                <a:latin typeface="Times New Roman" panose="02020603050405020304" pitchFamily="18" charset="0"/>
              </a:rPr>
              <a:t>:</a:t>
            </a:r>
          </a:p>
          <a:p>
            <a:pPr lvl="1">
              <a:spcBef>
                <a:spcPct val="50000"/>
              </a:spcBef>
              <a:buFont typeface="Wingdings" panose="05000000000000000000" pitchFamily="2" charset="2"/>
              <a:buChar char="§"/>
            </a:pPr>
            <a:r>
              <a:rPr lang="en-US" altLang="en-US" sz="1800" b="1" dirty="0">
                <a:latin typeface="Times New Roman" panose="02020603050405020304" pitchFamily="18" charset="0"/>
              </a:rPr>
              <a:t>Listen state</a:t>
            </a:r>
            <a:r>
              <a:rPr lang="en-US" altLang="en-US" sz="1800" dirty="0">
                <a:latin typeface="Times New Roman" panose="02020603050405020304" pitchFamily="18" charset="0"/>
              </a:rPr>
              <a:t>: Listen to the arriving bits and check the destination address to see if it is its own address. If yes the frame is copied to the station otherwise it is passed through the output port to the next station.</a:t>
            </a:r>
          </a:p>
          <a:p>
            <a:pPr lvl="1">
              <a:spcBef>
                <a:spcPct val="50000"/>
              </a:spcBef>
              <a:buFont typeface="Wingdings" panose="05000000000000000000" pitchFamily="2" charset="2"/>
              <a:buChar char="§"/>
            </a:pPr>
            <a:r>
              <a:rPr lang="en-US" altLang="en-US" sz="1800" b="1" dirty="0">
                <a:latin typeface="Times New Roman" panose="02020603050405020304" pitchFamily="18" charset="0"/>
              </a:rPr>
              <a:t>Transmit state</a:t>
            </a:r>
            <a:r>
              <a:rPr lang="en-US" altLang="en-US" sz="1800" dirty="0">
                <a:latin typeface="Times New Roman" panose="02020603050405020304" pitchFamily="18" charset="0"/>
              </a:rPr>
              <a:t>: station captures a special frame called  </a:t>
            </a:r>
            <a:r>
              <a:rPr lang="en-US" altLang="en-US" sz="1800" b="1" dirty="0">
                <a:latin typeface="Times New Roman" panose="02020603050405020304" pitchFamily="18" charset="0"/>
              </a:rPr>
              <a:t>free token</a:t>
            </a:r>
            <a:r>
              <a:rPr lang="en-US" altLang="en-US" sz="1800" dirty="0">
                <a:latin typeface="Times New Roman" panose="02020603050405020304" pitchFamily="18" charset="0"/>
              </a:rPr>
              <a:t> and transmits its frames. </a:t>
            </a:r>
            <a:r>
              <a:rPr lang="en-US" altLang="en-US" sz="1800" b="1" dirty="0">
                <a:latin typeface="Times New Roman" panose="02020603050405020304" pitchFamily="18" charset="0"/>
              </a:rPr>
              <a:t>Sending </a:t>
            </a:r>
            <a:r>
              <a:rPr lang="en-US" altLang="en-US" sz="1800" dirty="0">
                <a:latin typeface="Times New Roman" panose="02020603050405020304" pitchFamily="18" charset="0"/>
              </a:rPr>
              <a:t>station is responsible for </a:t>
            </a:r>
            <a:r>
              <a:rPr lang="en-US" altLang="en-US" sz="1800" b="1" dirty="0">
                <a:latin typeface="Times New Roman" panose="02020603050405020304" pitchFamily="18" charset="0"/>
              </a:rPr>
              <a:t>reinserting </a:t>
            </a:r>
            <a:r>
              <a:rPr lang="en-US" altLang="en-US" sz="1800" dirty="0">
                <a:latin typeface="Times New Roman" panose="02020603050405020304" pitchFamily="18" charset="0"/>
              </a:rPr>
              <a:t>the free token into the ring medium and for </a:t>
            </a:r>
            <a:r>
              <a:rPr lang="en-US" altLang="en-US" sz="1800" b="1" dirty="0">
                <a:latin typeface="Times New Roman" panose="02020603050405020304" pitchFamily="18" charset="0"/>
              </a:rPr>
              <a:t>removing </a:t>
            </a:r>
            <a:r>
              <a:rPr lang="en-US" altLang="en-US" sz="1800" dirty="0">
                <a:latin typeface="Times New Roman" panose="02020603050405020304" pitchFamily="18" charset="0"/>
              </a:rPr>
              <a:t>the transmitted frame from the medium.</a:t>
            </a:r>
          </a:p>
        </p:txBody>
      </p:sp>
      <p:grpSp>
        <p:nvGrpSpPr>
          <p:cNvPr id="41989" name="Group 41"/>
          <p:cNvGrpSpPr>
            <a:grpSpLocks/>
          </p:cNvGrpSpPr>
          <p:nvPr/>
        </p:nvGrpSpPr>
        <p:grpSpPr bwMode="auto">
          <a:xfrm>
            <a:off x="1905000" y="2203894"/>
            <a:ext cx="8229600" cy="1766569"/>
            <a:chOff x="144" y="2544"/>
            <a:chExt cx="5528" cy="1237"/>
          </a:xfrm>
        </p:grpSpPr>
        <p:sp>
          <p:nvSpPr>
            <p:cNvPr id="41993" name="Rectangle 42"/>
            <p:cNvSpPr>
              <a:spLocks noChangeArrowheads="1"/>
            </p:cNvSpPr>
            <p:nvPr/>
          </p:nvSpPr>
          <p:spPr bwMode="auto">
            <a:xfrm>
              <a:off x="768" y="2784"/>
              <a:ext cx="1304" cy="688"/>
            </a:xfrm>
            <a:prstGeom prst="rect">
              <a:avLst/>
            </a:prstGeom>
            <a:solidFill>
              <a:schemeClr val="accent1"/>
            </a:solidFill>
            <a:ln w="12700">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1994" name="Rectangle 43"/>
            <p:cNvSpPr>
              <a:spLocks noChangeArrowheads="1"/>
            </p:cNvSpPr>
            <p:nvPr/>
          </p:nvSpPr>
          <p:spPr bwMode="auto">
            <a:xfrm>
              <a:off x="1104" y="2544"/>
              <a:ext cx="83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listen mode</a:t>
              </a:r>
            </a:p>
          </p:txBody>
        </p:sp>
        <p:sp>
          <p:nvSpPr>
            <p:cNvPr id="41995" name="Rectangle 44"/>
            <p:cNvSpPr>
              <a:spLocks noChangeArrowheads="1"/>
            </p:cNvSpPr>
            <p:nvPr/>
          </p:nvSpPr>
          <p:spPr bwMode="auto">
            <a:xfrm>
              <a:off x="1248" y="3072"/>
              <a:ext cx="240" cy="148"/>
            </a:xfrm>
            <a:prstGeom prst="rect">
              <a:avLst/>
            </a:prstGeom>
            <a:solidFill>
              <a:schemeClr val="accent1"/>
            </a:solidFill>
            <a:ln w="12700">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1996" name="Rectangle 45"/>
            <p:cNvSpPr>
              <a:spLocks noChangeArrowheads="1"/>
            </p:cNvSpPr>
            <p:nvPr/>
          </p:nvSpPr>
          <p:spPr bwMode="auto">
            <a:xfrm>
              <a:off x="1152" y="2832"/>
              <a:ext cx="777"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1 bit delay</a:t>
              </a:r>
            </a:p>
          </p:txBody>
        </p:sp>
        <p:sp>
          <p:nvSpPr>
            <p:cNvPr id="41997" name="Rectangle 46"/>
            <p:cNvSpPr>
              <a:spLocks noChangeArrowheads="1"/>
            </p:cNvSpPr>
            <p:nvPr/>
          </p:nvSpPr>
          <p:spPr bwMode="auto">
            <a:xfrm>
              <a:off x="3644" y="2804"/>
              <a:ext cx="1304" cy="688"/>
            </a:xfrm>
            <a:prstGeom prst="rect">
              <a:avLst/>
            </a:prstGeom>
            <a:solidFill>
              <a:schemeClr val="accent1"/>
            </a:solidFill>
            <a:ln w="12700">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1998" name="Rectangle 47"/>
            <p:cNvSpPr>
              <a:spLocks noChangeArrowheads="1"/>
            </p:cNvSpPr>
            <p:nvPr/>
          </p:nvSpPr>
          <p:spPr bwMode="auto">
            <a:xfrm>
              <a:off x="3841" y="2544"/>
              <a:ext cx="100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transmit mode</a:t>
              </a:r>
            </a:p>
          </p:txBody>
        </p:sp>
        <p:sp>
          <p:nvSpPr>
            <p:cNvPr id="41999" name="Rectangle 48"/>
            <p:cNvSpPr>
              <a:spLocks noChangeArrowheads="1"/>
            </p:cNvSpPr>
            <p:nvPr/>
          </p:nvSpPr>
          <p:spPr bwMode="auto">
            <a:xfrm>
              <a:off x="3956" y="3044"/>
              <a:ext cx="672" cy="232"/>
            </a:xfrm>
            <a:prstGeom prst="rect">
              <a:avLst/>
            </a:prstGeom>
            <a:solidFill>
              <a:schemeClr val="accent1"/>
            </a:solidFill>
            <a:ln w="12700">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2000" name="Rectangle 49"/>
            <p:cNvSpPr>
              <a:spLocks noChangeArrowheads="1"/>
            </p:cNvSpPr>
            <p:nvPr/>
          </p:nvSpPr>
          <p:spPr bwMode="auto">
            <a:xfrm>
              <a:off x="4016" y="3035"/>
              <a:ext cx="459"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delay</a:t>
              </a:r>
            </a:p>
          </p:txBody>
        </p:sp>
        <p:sp>
          <p:nvSpPr>
            <p:cNvPr id="42001" name="Line 50"/>
            <p:cNvSpPr>
              <a:spLocks noChangeShapeType="1"/>
            </p:cNvSpPr>
            <p:nvPr/>
          </p:nvSpPr>
          <p:spPr bwMode="auto">
            <a:xfrm>
              <a:off x="3364" y="3136"/>
              <a:ext cx="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2002" name="Line 51"/>
            <p:cNvSpPr>
              <a:spLocks noChangeShapeType="1"/>
            </p:cNvSpPr>
            <p:nvPr/>
          </p:nvSpPr>
          <p:spPr bwMode="auto">
            <a:xfrm>
              <a:off x="4780" y="3160"/>
              <a:ext cx="46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2003" name="Line 52"/>
            <p:cNvSpPr>
              <a:spLocks noChangeShapeType="1"/>
            </p:cNvSpPr>
            <p:nvPr/>
          </p:nvSpPr>
          <p:spPr bwMode="auto">
            <a:xfrm>
              <a:off x="3736" y="3140"/>
              <a:ext cx="0" cy="4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2004" name="Line 53"/>
            <p:cNvSpPr>
              <a:spLocks noChangeShapeType="1"/>
            </p:cNvSpPr>
            <p:nvPr/>
          </p:nvSpPr>
          <p:spPr bwMode="auto">
            <a:xfrm>
              <a:off x="4784" y="3164"/>
              <a:ext cx="0" cy="424"/>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IN"/>
            </a:p>
          </p:txBody>
        </p:sp>
        <p:sp>
          <p:nvSpPr>
            <p:cNvPr id="42005" name="Rectangle 54"/>
            <p:cNvSpPr>
              <a:spLocks noChangeArrowheads="1"/>
            </p:cNvSpPr>
            <p:nvPr/>
          </p:nvSpPr>
          <p:spPr bwMode="auto">
            <a:xfrm>
              <a:off x="3407" y="3508"/>
              <a:ext cx="68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to station</a:t>
              </a:r>
            </a:p>
          </p:txBody>
        </p:sp>
        <p:sp>
          <p:nvSpPr>
            <p:cNvPr id="42006" name="Rectangle 55"/>
            <p:cNvSpPr>
              <a:spLocks noChangeArrowheads="1"/>
            </p:cNvSpPr>
            <p:nvPr/>
          </p:nvSpPr>
          <p:spPr bwMode="auto">
            <a:xfrm>
              <a:off x="4479" y="3524"/>
              <a:ext cx="87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from station</a:t>
              </a:r>
            </a:p>
          </p:txBody>
        </p:sp>
        <p:sp>
          <p:nvSpPr>
            <p:cNvPr id="42007" name="Rectangle 56"/>
            <p:cNvSpPr>
              <a:spLocks noChangeArrowheads="1"/>
            </p:cNvSpPr>
            <p:nvPr/>
          </p:nvSpPr>
          <p:spPr bwMode="auto">
            <a:xfrm>
              <a:off x="175" y="2837"/>
              <a:ext cx="441"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input</a:t>
              </a:r>
            </a:p>
            <a:p>
              <a:r>
                <a:rPr lang="en-US" altLang="en-US" sz="1800">
                  <a:latin typeface="Times New Roman" panose="02020603050405020304" pitchFamily="18" charset="0"/>
                </a:rPr>
                <a:t>from</a:t>
              </a:r>
            </a:p>
            <a:p>
              <a:r>
                <a:rPr lang="en-US" altLang="en-US" sz="1800">
                  <a:latin typeface="Times New Roman" panose="02020603050405020304" pitchFamily="18" charset="0"/>
                </a:rPr>
                <a:t>ring</a:t>
              </a:r>
            </a:p>
          </p:txBody>
        </p:sp>
        <p:sp>
          <p:nvSpPr>
            <p:cNvPr id="42008" name="Rectangle 57"/>
            <p:cNvSpPr>
              <a:spLocks noChangeArrowheads="1"/>
            </p:cNvSpPr>
            <p:nvPr/>
          </p:nvSpPr>
          <p:spPr bwMode="auto">
            <a:xfrm>
              <a:off x="2295" y="2837"/>
              <a:ext cx="514"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output</a:t>
              </a:r>
            </a:p>
            <a:p>
              <a:r>
                <a:rPr lang="en-US" altLang="en-US" sz="1800">
                  <a:latin typeface="Times New Roman" panose="02020603050405020304" pitchFamily="18" charset="0"/>
                </a:rPr>
                <a:t>to</a:t>
              </a:r>
            </a:p>
            <a:p>
              <a:r>
                <a:rPr lang="en-US" altLang="en-US" sz="1800">
                  <a:latin typeface="Times New Roman" panose="02020603050405020304" pitchFamily="18" charset="0"/>
                </a:rPr>
                <a:t>ring</a:t>
              </a:r>
            </a:p>
          </p:txBody>
        </p:sp>
        <p:sp>
          <p:nvSpPr>
            <p:cNvPr id="42009" name="Rectangle 58"/>
            <p:cNvSpPr>
              <a:spLocks noChangeArrowheads="1"/>
            </p:cNvSpPr>
            <p:nvPr/>
          </p:nvSpPr>
          <p:spPr bwMode="auto">
            <a:xfrm>
              <a:off x="144" y="2544"/>
              <a:ext cx="2744" cy="1176"/>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2010" name="Rectangle 59"/>
            <p:cNvSpPr>
              <a:spLocks noChangeArrowheads="1"/>
            </p:cNvSpPr>
            <p:nvPr/>
          </p:nvSpPr>
          <p:spPr bwMode="auto">
            <a:xfrm>
              <a:off x="2928" y="2544"/>
              <a:ext cx="2744" cy="1176"/>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2011" name="Line 60"/>
            <p:cNvSpPr>
              <a:spLocks noChangeShapeType="1"/>
            </p:cNvSpPr>
            <p:nvPr/>
          </p:nvSpPr>
          <p:spPr bwMode="auto">
            <a:xfrm>
              <a:off x="912" y="3120"/>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12" name="Line 61"/>
            <p:cNvSpPr>
              <a:spLocks noChangeShapeType="1"/>
            </p:cNvSpPr>
            <p:nvPr/>
          </p:nvSpPr>
          <p:spPr bwMode="auto">
            <a:xfrm flipV="1">
              <a:off x="1920" y="3120"/>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13" name="Rectangle 62"/>
            <p:cNvSpPr>
              <a:spLocks noChangeArrowheads="1"/>
            </p:cNvSpPr>
            <p:nvPr/>
          </p:nvSpPr>
          <p:spPr bwMode="auto">
            <a:xfrm>
              <a:off x="671" y="3504"/>
              <a:ext cx="68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to station</a:t>
              </a:r>
            </a:p>
          </p:txBody>
        </p:sp>
        <p:sp>
          <p:nvSpPr>
            <p:cNvPr id="42014" name="Rectangle 63"/>
            <p:cNvSpPr>
              <a:spLocks noChangeArrowheads="1"/>
            </p:cNvSpPr>
            <p:nvPr/>
          </p:nvSpPr>
          <p:spPr bwMode="auto">
            <a:xfrm>
              <a:off x="1584" y="3504"/>
              <a:ext cx="87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from station</a:t>
              </a:r>
            </a:p>
          </p:txBody>
        </p:sp>
        <p:sp>
          <p:nvSpPr>
            <p:cNvPr id="42015" name="Line 64"/>
            <p:cNvSpPr>
              <a:spLocks noChangeShapeType="1"/>
            </p:cNvSpPr>
            <p:nvPr/>
          </p:nvSpPr>
          <p:spPr bwMode="auto">
            <a:xfrm>
              <a:off x="624" y="312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2016" name="Line 65"/>
            <p:cNvSpPr>
              <a:spLocks noChangeShapeType="1"/>
            </p:cNvSpPr>
            <p:nvPr/>
          </p:nvSpPr>
          <p:spPr bwMode="auto">
            <a:xfrm>
              <a:off x="1536" y="3120"/>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41991" name="Text Box 68"/>
          <p:cNvSpPr txBox="1">
            <a:spLocks noChangeArrowheads="1"/>
          </p:cNvSpPr>
          <p:nvPr/>
        </p:nvSpPr>
        <p:spPr bwMode="auto">
          <a:xfrm>
            <a:off x="6462279" y="1576957"/>
            <a:ext cx="358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400" b="1" dirty="0">
                <a:latin typeface="Times New Roman" panose="02020603050405020304" pitchFamily="18" charset="0"/>
              </a:rPr>
              <a:t>Bits are inserted by the station</a:t>
            </a:r>
          </a:p>
        </p:txBody>
      </p:sp>
      <p:sp>
        <p:nvSpPr>
          <p:cNvPr id="41992" name="Text Box 69"/>
          <p:cNvSpPr txBox="1">
            <a:spLocks noChangeArrowheads="1"/>
          </p:cNvSpPr>
          <p:nvPr/>
        </p:nvSpPr>
        <p:spPr bwMode="auto">
          <a:xfrm>
            <a:off x="1197972" y="1206137"/>
            <a:ext cx="3581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400" b="1" dirty="0">
                <a:latin typeface="Times New Roman" panose="02020603050405020304" pitchFamily="18" charset="0"/>
              </a:rPr>
              <a:t>bits are copied to the output bits with a one bit delay </a:t>
            </a:r>
          </a:p>
        </p:txBody>
      </p:sp>
    </p:spTree>
    <p:extLst>
      <p:ext uri="{BB962C8B-B14F-4D97-AF65-F5344CB8AC3E}">
        <p14:creationId xmlns:p14="http://schemas.microsoft.com/office/powerpoint/2010/main" val="11649933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114" y="823914"/>
            <a:ext cx="6846887" cy="572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b="1" dirty="0">
                <a:latin typeface="Times New Roman" panose="02020603050405020304" pitchFamily="18" charset="0"/>
              </a:rPr>
              <a:t>Token-passing procedure</a:t>
            </a:r>
            <a:br>
              <a:rPr lang="en-US" altLang="en-US" b="1" dirty="0">
                <a:latin typeface="Times New Roman" panose="02020603050405020304" pitchFamily="18" charset="0"/>
              </a:rPr>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158586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Token Bus Frame Format </a:t>
            </a:r>
          </a:p>
        </p:txBody>
      </p:sp>
      <p:pic>
        <p:nvPicPr>
          <p:cNvPr id="4" name="Content Placeholder 3"/>
          <p:cNvPicPr>
            <a:picLocks noGrp="1" noChangeAspect="1"/>
          </p:cNvPicPr>
          <p:nvPr>
            <p:ph idx="1"/>
          </p:nvPr>
        </p:nvPicPr>
        <p:blipFill>
          <a:blip r:embed="rId2"/>
          <a:stretch>
            <a:fillRect/>
          </a:stretch>
        </p:blipFill>
        <p:spPr>
          <a:xfrm>
            <a:off x="878924" y="1358537"/>
            <a:ext cx="10434151" cy="1898470"/>
          </a:xfrm>
          <a:prstGeom prst="rect">
            <a:avLst/>
          </a:prstGeom>
        </p:spPr>
      </p:pic>
      <p:sp>
        <p:nvSpPr>
          <p:cNvPr id="3" name="Rectangle 2"/>
          <p:cNvSpPr/>
          <p:nvPr/>
        </p:nvSpPr>
        <p:spPr>
          <a:xfrm>
            <a:off x="975359" y="3188272"/>
            <a:ext cx="9544593" cy="3316870"/>
          </a:xfrm>
          <a:prstGeom prst="rect">
            <a:avLst/>
          </a:prstGeom>
        </p:spPr>
        <p:txBody>
          <a:bodyPr wrap="square">
            <a:spAutoFit/>
          </a:bodyPr>
          <a:lstStyle/>
          <a:p>
            <a:pPr marL="342900" lvl="0" indent="-342900" algn="just">
              <a:lnSpc>
                <a:spcPct val="107000"/>
              </a:lnSpc>
              <a:spcBef>
                <a:spcPts val="600"/>
              </a:spcBef>
              <a:spcAft>
                <a:spcPts val="840"/>
              </a:spcAft>
              <a:buSzPts val="1000"/>
              <a:buFont typeface="Symbol" panose="05050102010706020507" pitchFamily="18" charset="2"/>
              <a:buChar char=""/>
              <a:tabLst>
                <a:tab pos="457200" algn="l"/>
              </a:tabLst>
            </a:pPr>
            <a:r>
              <a:rPr lang="en-IN" sz="1600" b="1" dirty="0">
                <a:solidFill>
                  <a:srgbClr val="000000"/>
                </a:solidFill>
                <a:ea typeface="Times New Roman" panose="02020603050405020304" pitchFamily="18" charset="0"/>
                <a:cs typeface="Times New Roman" panose="02020603050405020304" pitchFamily="18" charset="0"/>
              </a:rPr>
              <a:t>Preamble:</a:t>
            </a:r>
            <a:r>
              <a:rPr lang="en-IN" sz="1600" dirty="0">
                <a:solidFill>
                  <a:srgbClr val="000000"/>
                </a:solidFill>
                <a:ea typeface="Times New Roman" panose="02020603050405020304" pitchFamily="18" charset="0"/>
                <a:cs typeface="Times New Roman" panose="02020603050405020304" pitchFamily="18" charset="0"/>
              </a:rPr>
              <a:t> 1 byte for synchronization.</a:t>
            </a:r>
            <a:endParaRPr lang="en-IN" sz="1600" dirty="0">
              <a:solidFill>
                <a:srgbClr val="000000"/>
              </a:solidFill>
              <a:ea typeface="Calibri" panose="020F0502020204030204" pitchFamily="34" charset="0"/>
              <a:cs typeface="Times New Roman" panose="02020603050405020304" pitchFamily="18" charset="0"/>
            </a:endParaRPr>
          </a:p>
          <a:p>
            <a:pPr marL="342900" lvl="0" indent="-342900" algn="just">
              <a:lnSpc>
                <a:spcPct val="107000"/>
              </a:lnSpc>
              <a:spcBef>
                <a:spcPts val="600"/>
              </a:spcBef>
              <a:spcAft>
                <a:spcPts val="840"/>
              </a:spcAft>
              <a:buSzPts val="1000"/>
              <a:buFont typeface="Symbol" panose="05050102010706020507" pitchFamily="18" charset="2"/>
              <a:buChar char=""/>
              <a:tabLst>
                <a:tab pos="457200" algn="l"/>
              </a:tabLst>
            </a:pPr>
            <a:r>
              <a:rPr lang="en-IN" sz="1600" b="1" dirty="0">
                <a:solidFill>
                  <a:srgbClr val="000000"/>
                </a:solidFill>
                <a:ea typeface="Times New Roman" panose="02020603050405020304" pitchFamily="18" charset="0"/>
                <a:cs typeface="Times New Roman" panose="02020603050405020304" pitchFamily="18" charset="0"/>
              </a:rPr>
              <a:t>Start Delimiter:</a:t>
            </a:r>
            <a:r>
              <a:rPr lang="en-IN" sz="1600" dirty="0">
                <a:solidFill>
                  <a:srgbClr val="000000"/>
                </a:solidFill>
                <a:ea typeface="Times New Roman" panose="02020603050405020304" pitchFamily="18" charset="0"/>
                <a:cs typeface="Times New Roman" panose="02020603050405020304" pitchFamily="18" charset="0"/>
              </a:rPr>
              <a:t> 1 byte that marks the beginning of the frame.</a:t>
            </a:r>
            <a:endParaRPr lang="en-IN" sz="1600" dirty="0">
              <a:solidFill>
                <a:srgbClr val="000000"/>
              </a:solidFill>
              <a:ea typeface="Calibri" panose="020F0502020204030204" pitchFamily="34" charset="0"/>
              <a:cs typeface="Times New Roman" panose="02020603050405020304" pitchFamily="18" charset="0"/>
            </a:endParaRPr>
          </a:p>
          <a:p>
            <a:pPr marL="342900" lvl="0" indent="-342900" algn="just">
              <a:lnSpc>
                <a:spcPct val="107000"/>
              </a:lnSpc>
              <a:spcBef>
                <a:spcPts val="600"/>
              </a:spcBef>
              <a:spcAft>
                <a:spcPts val="840"/>
              </a:spcAft>
              <a:buSzPts val="1000"/>
              <a:buFont typeface="Symbol" panose="05050102010706020507" pitchFamily="18" charset="2"/>
              <a:buChar char=""/>
              <a:tabLst>
                <a:tab pos="457200" algn="l"/>
              </a:tabLst>
            </a:pPr>
            <a:r>
              <a:rPr lang="en-IN" sz="1600" b="1" dirty="0">
                <a:solidFill>
                  <a:srgbClr val="000000"/>
                </a:solidFill>
                <a:ea typeface="Times New Roman" panose="02020603050405020304" pitchFamily="18" charset="0"/>
                <a:cs typeface="Times New Roman" panose="02020603050405020304" pitchFamily="18" charset="0"/>
              </a:rPr>
              <a:t>Frame Control:</a:t>
            </a:r>
            <a:r>
              <a:rPr lang="en-IN" sz="1600" dirty="0">
                <a:solidFill>
                  <a:srgbClr val="000000"/>
                </a:solidFill>
                <a:ea typeface="Times New Roman" panose="02020603050405020304" pitchFamily="18" charset="0"/>
                <a:cs typeface="Times New Roman" panose="02020603050405020304" pitchFamily="18" charset="0"/>
              </a:rPr>
              <a:t> 1 byte that specifies whether this is a data frame or control frame.</a:t>
            </a:r>
            <a:endParaRPr lang="en-IN" sz="1600" dirty="0">
              <a:solidFill>
                <a:srgbClr val="000000"/>
              </a:solidFill>
              <a:ea typeface="Calibri" panose="020F0502020204030204" pitchFamily="34" charset="0"/>
              <a:cs typeface="Times New Roman" panose="02020603050405020304" pitchFamily="18" charset="0"/>
            </a:endParaRPr>
          </a:p>
          <a:p>
            <a:pPr marL="342900" lvl="0" indent="-342900" algn="just">
              <a:lnSpc>
                <a:spcPct val="107000"/>
              </a:lnSpc>
              <a:spcBef>
                <a:spcPts val="600"/>
              </a:spcBef>
              <a:spcAft>
                <a:spcPts val="840"/>
              </a:spcAft>
              <a:buSzPts val="1000"/>
              <a:buFont typeface="Symbol" panose="05050102010706020507" pitchFamily="18" charset="2"/>
              <a:buChar char=""/>
              <a:tabLst>
                <a:tab pos="457200" algn="l"/>
              </a:tabLst>
            </a:pPr>
            <a:r>
              <a:rPr lang="en-IN" sz="1600" b="1" dirty="0">
                <a:solidFill>
                  <a:srgbClr val="000000"/>
                </a:solidFill>
                <a:ea typeface="Times New Roman" panose="02020603050405020304" pitchFamily="18" charset="0"/>
                <a:cs typeface="Times New Roman" panose="02020603050405020304" pitchFamily="18" charset="0"/>
              </a:rPr>
              <a:t>Destination Address:</a:t>
            </a:r>
            <a:r>
              <a:rPr lang="en-IN" sz="1600" dirty="0">
                <a:solidFill>
                  <a:srgbClr val="000000"/>
                </a:solidFill>
                <a:ea typeface="Times New Roman" panose="02020603050405020304" pitchFamily="18" charset="0"/>
                <a:cs typeface="Times New Roman" panose="02020603050405020304" pitchFamily="18" charset="0"/>
              </a:rPr>
              <a:t> 2-6 bytes that specifies address of destination station.</a:t>
            </a:r>
            <a:endParaRPr lang="en-IN" sz="1600" dirty="0">
              <a:solidFill>
                <a:srgbClr val="000000"/>
              </a:solidFill>
              <a:ea typeface="Calibri" panose="020F0502020204030204" pitchFamily="34" charset="0"/>
              <a:cs typeface="Times New Roman" panose="02020603050405020304" pitchFamily="18" charset="0"/>
            </a:endParaRPr>
          </a:p>
          <a:p>
            <a:pPr marL="342900" lvl="0" indent="-342900" algn="just">
              <a:lnSpc>
                <a:spcPct val="107000"/>
              </a:lnSpc>
              <a:spcBef>
                <a:spcPts val="600"/>
              </a:spcBef>
              <a:spcAft>
                <a:spcPts val="840"/>
              </a:spcAft>
              <a:buSzPts val="1000"/>
              <a:buFont typeface="Symbol" panose="05050102010706020507" pitchFamily="18" charset="2"/>
              <a:buChar char=""/>
              <a:tabLst>
                <a:tab pos="457200" algn="l"/>
              </a:tabLst>
            </a:pPr>
            <a:r>
              <a:rPr lang="en-IN" sz="1600" b="1" dirty="0">
                <a:solidFill>
                  <a:srgbClr val="000000"/>
                </a:solidFill>
                <a:ea typeface="Times New Roman" panose="02020603050405020304" pitchFamily="18" charset="0"/>
                <a:cs typeface="Times New Roman" panose="02020603050405020304" pitchFamily="18" charset="0"/>
              </a:rPr>
              <a:t>Source Address:</a:t>
            </a:r>
            <a:r>
              <a:rPr lang="en-IN" sz="1600" dirty="0">
                <a:solidFill>
                  <a:srgbClr val="000000"/>
                </a:solidFill>
                <a:ea typeface="Times New Roman" panose="02020603050405020304" pitchFamily="18" charset="0"/>
                <a:cs typeface="Times New Roman" panose="02020603050405020304" pitchFamily="18" charset="0"/>
              </a:rPr>
              <a:t> 2-6 bytes that specifies address of source station.</a:t>
            </a:r>
            <a:endParaRPr lang="en-IN" sz="1600" dirty="0">
              <a:solidFill>
                <a:srgbClr val="000000"/>
              </a:solidFill>
              <a:ea typeface="Calibri" panose="020F0502020204030204" pitchFamily="34" charset="0"/>
              <a:cs typeface="Times New Roman" panose="02020603050405020304" pitchFamily="18" charset="0"/>
            </a:endParaRPr>
          </a:p>
          <a:p>
            <a:pPr marL="342900" lvl="0" indent="-342900" algn="just">
              <a:lnSpc>
                <a:spcPct val="107000"/>
              </a:lnSpc>
              <a:spcBef>
                <a:spcPts val="600"/>
              </a:spcBef>
              <a:spcAft>
                <a:spcPts val="840"/>
              </a:spcAft>
              <a:buSzPts val="1000"/>
              <a:buFont typeface="Symbol" panose="05050102010706020507" pitchFamily="18" charset="2"/>
              <a:buChar char=""/>
              <a:tabLst>
                <a:tab pos="457200" algn="l"/>
              </a:tabLst>
            </a:pPr>
            <a:r>
              <a:rPr lang="en-IN" sz="1600" b="1" dirty="0">
                <a:solidFill>
                  <a:srgbClr val="000000"/>
                </a:solidFill>
                <a:ea typeface="Times New Roman" panose="02020603050405020304" pitchFamily="18" charset="0"/>
                <a:cs typeface="Times New Roman" panose="02020603050405020304" pitchFamily="18" charset="0"/>
              </a:rPr>
              <a:t>Payload:</a:t>
            </a:r>
            <a:r>
              <a:rPr lang="en-IN" sz="1600" dirty="0">
                <a:solidFill>
                  <a:srgbClr val="000000"/>
                </a:solidFill>
                <a:ea typeface="Times New Roman" panose="02020603050405020304" pitchFamily="18" charset="0"/>
                <a:cs typeface="Times New Roman" panose="02020603050405020304" pitchFamily="18" charset="0"/>
              </a:rPr>
              <a:t> A variable length field that carries the data from the network layer.</a:t>
            </a:r>
            <a:endParaRPr lang="en-IN" sz="1600" dirty="0">
              <a:solidFill>
                <a:srgbClr val="000000"/>
              </a:solidFill>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600" b="1" dirty="0">
                <a:ea typeface="Times New Roman" panose="02020603050405020304" pitchFamily="18" charset="0"/>
                <a:cs typeface="Times New Roman" panose="02020603050405020304" pitchFamily="18" charset="0"/>
              </a:rPr>
              <a:t>Checksum: </a:t>
            </a:r>
            <a:r>
              <a:rPr lang="en-IN" sz="1600" dirty="0">
                <a:ea typeface="Times New Roman" panose="02020603050405020304" pitchFamily="18" charset="0"/>
                <a:cs typeface="Times New Roman" panose="02020603050405020304" pitchFamily="18" charset="0"/>
              </a:rPr>
              <a:t>4 bytes frame check sequence for error detection.</a:t>
            </a:r>
            <a:endParaRPr lang="en-IN" sz="1600" dirty="0">
              <a:ea typeface="Calibri" panose="020F0502020204030204" pitchFamily="34" charset="0"/>
              <a:cs typeface="Times New Roman" panose="02020603050405020304" pitchFamily="18" charset="0"/>
            </a:endParaRPr>
          </a:p>
          <a:p>
            <a:pPr marL="342900" lvl="0" indent="-342900" algn="just">
              <a:lnSpc>
                <a:spcPct val="107000"/>
              </a:lnSpc>
              <a:spcBef>
                <a:spcPts val="600"/>
              </a:spcBef>
              <a:spcAft>
                <a:spcPts val="840"/>
              </a:spcAft>
              <a:buSzPts val="1000"/>
              <a:buFont typeface="Symbol" panose="05050102010706020507" pitchFamily="18" charset="2"/>
              <a:buChar char=""/>
              <a:tabLst>
                <a:tab pos="457200" algn="l"/>
              </a:tabLst>
            </a:pPr>
            <a:r>
              <a:rPr lang="en-IN" sz="1600" b="1" dirty="0">
                <a:solidFill>
                  <a:srgbClr val="000000"/>
                </a:solidFill>
                <a:ea typeface="Times New Roman" panose="02020603050405020304" pitchFamily="18" charset="0"/>
                <a:cs typeface="Times New Roman" panose="02020603050405020304" pitchFamily="18" charset="0"/>
              </a:rPr>
              <a:t>End Delimiter:</a:t>
            </a:r>
            <a:r>
              <a:rPr lang="en-IN" sz="1600" dirty="0">
                <a:solidFill>
                  <a:srgbClr val="000000"/>
                </a:solidFill>
                <a:ea typeface="Times New Roman" panose="02020603050405020304" pitchFamily="18" charset="0"/>
                <a:cs typeface="Times New Roman" panose="02020603050405020304" pitchFamily="18" charset="0"/>
              </a:rPr>
              <a:t> 1 byte that marks the end of the frame.</a:t>
            </a:r>
            <a:endParaRPr lang="en-IN" sz="1600" dirty="0">
              <a:solidFill>
                <a:srgbClr val="000000"/>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77086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GB" altLang="en-US" dirty="0"/>
              <a:t>Token Ring frame formats</a:t>
            </a:r>
            <a:endParaRPr lang="en-US" altLang="en-US" dirty="0"/>
          </a:p>
        </p:txBody>
      </p:sp>
      <p:graphicFrame>
        <p:nvGraphicFramePr>
          <p:cNvPr id="59555" name="Group 163"/>
          <p:cNvGraphicFramePr>
            <a:graphicFrameLocks noGrp="1"/>
          </p:cNvGraphicFramePr>
          <p:nvPr/>
        </p:nvGraphicFramePr>
        <p:xfrm>
          <a:off x="1582189" y="1696762"/>
          <a:ext cx="9144000" cy="824232"/>
        </p:xfrm>
        <a:graphic>
          <a:graphicData uri="http://schemas.openxmlformats.org/drawingml/2006/table">
            <a:tbl>
              <a:tblPr/>
              <a:tblGrid>
                <a:gridCol w="733425">
                  <a:extLst>
                    <a:ext uri="{9D8B030D-6E8A-4147-A177-3AD203B41FA5}">
                      <a16:colId xmlns:a16="http://schemas.microsoft.com/office/drawing/2014/main" val="2972011124"/>
                    </a:ext>
                  </a:extLst>
                </a:gridCol>
                <a:gridCol w="733425">
                  <a:extLst>
                    <a:ext uri="{9D8B030D-6E8A-4147-A177-3AD203B41FA5}">
                      <a16:colId xmlns:a16="http://schemas.microsoft.com/office/drawing/2014/main" val="2425061001"/>
                    </a:ext>
                  </a:extLst>
                </a:gridCol>
                <a:gridCol w="733425">
                  <a:extLst>
                    <a:ext uri="{9D8B030D-6E8A-4147-A177-3AD203B41FA5}">
                      <a16:colId xmlns:a16="http://schemas.microsoft.com/office/drawing/2014/main" val="2795687683"/>
                    </a:ext>
                  </a:extLst>
                </a:gridCol>
                <a:gridCol w="839788">
                  <a:extLst>
                    <a:ext uri="{9D8B030D-6E8A-4147-A177-3AD203B41FA5}">
                      <a16:colId xmlns:a16="http://schemas.microsoft.com/office/drawing/2014/main" val="1522659871"/>
                    </a:ext>
                  </a:extLst>
                </a:gridCol>
                <a:gridCol w="841375">
                  <a:extLst>
                    <a:ext uri="{9D8B030D-6E8A-4147-A177-3AD203B41FA5}">
                      <a16:colId xmlns:a16="http://schemas.microsoft.com/office/drawing/2014/main" val="105080295"/>
                    </a:ext>
                  </a:extLst>
                </a:gridCol>
                <a:gridCol w="2954337">
                  <a:extLst>
                    <a:ext uri="{9D8B030D-6E8A-4147-A177-3AD203B41FA5}">
                      <a16:colId xmlns:a16="http://schemas.microsoft.com/office/drawing/2014/main" val="4190495257"/>
                    </a:ext>
                  </a:extLst>
                </a:gridCol>
                <a:gridCol w="841375">
                  <a:extLst>
                    <a:ext uri="{9D8B030D-6E8A-4147-A177-3AD203B41FA5}">
                      <a16:colId xmlns:a16="http://schemas.microsoft.com/office/drawing/2014/main" val="2647078275"/>
                    </a:ext>
                  </a:extLst>
                </a:gridCol>
                <a:gridCol w="733425">
                  <a:extLst>
                    <a:ext uri="{9D8B030D-6E8A-4147-A177-3AD203B41FA5}">
                      <a16:colId xmlns:a16="http://schemas.microsoft.com/office/drawing/2014/main" val="669449058"/>
                    </a:ext>
                  </a:extLst>
                </a:gridCol>
                <a:gridCol w="733425">
                  <a:extLst>
                    <a:ext uri="{9D8B030D-6E8A-4147-A177-3AD203B41FA5}">
                      <a16:colId xmlns:a16="http://schemas.microsoft.com/office/drawing/2014/main" val="3942359655"/>
                    </a:ext>
                  </a:extLst>
                </a:gridCol>
              </a:tblGrid>
              <a:tr h="274638">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SD</a:t>
                      </a:r>
                      <a:endPar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AC</a:t>
                      </a:r>
                      <a:endPar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FC</a:t>
                      </a:r>
                      <a:endPar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DA</a:t>
                      </a:r>
                      <a:endPar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SA</a:t>
                      </a:r>
                      <a:endPar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PDU from LLC (IEEE 802.2)</a:t>
                      </a:r>
                      <a:endPar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CRC</a:t>
                      </a:r>
                      <a:endParaRPr kumimoji="0" lang="en-US" altLang="en-US" sz="1400" b="1"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ED</a:t>
                      </a:r>
                      <a:endPar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FS</a:t>
                      </a:r>
                      <a:endPar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49745535"/>
                  </a:ext>
                </a:extLst>
              </a:tr>
              <a:tr h="274638">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8 bits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8 bits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8 bits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48 bits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48 bits</a:t>
                      </a:r>
                      <a:endParaRPr kumimoji="0" lang="en-US" altLang="en-US" sz="14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up to </a:t>
                      </a:r>
                      <a:r>
                        <a:rPr kumimoji="0" lang="en-US" altLang="en-US" sz="14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18200</a:t>
                      </a:r>
                      <a:r>
                        <a:rPr kumimoji="0" lang="en-US" altLang="en-US"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x8 bits</a:t>
                      </a:r>
                      <a:endParaRPr kumimoji="0" lang="en-US" altLang="en-US"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32 bits</a:t>
                      </a:r>
                      <a:endParaRPr kumimoji="0" lang="en-US" altLang="en-US"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8 bits</a:t>
                      </a:r>
                      <a:endParaRPr kumimoji="0" lang="en-US" altLang="en-US"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8 bits</a:t>
                      </a:r>
                      <a:endParaRPr kumimoji="0" lang="en-US" altLang="en-US" sz="14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630356199"/>
                  </a:ext>
                </a:extLst>
              </a:tr>
            </a:tbl>
          </a:graphicData>
        </a:graphic>
      </p:graphicFrame>
      <p:graphicFrame>
        <p:nvGraphicFramePr>
          <p:cNvPr id="59631" name="Group 239"/>
          <p:cNvGraphicFramePr>
            <a:graphicFrameLocks noGrp="1"/>
          </p:cNvGraphicFramePr>
          <p:nvPr/>
        </p:nvGraphicFramePr>
        <p:xfrm>
          <a:off x="1164590" y="3192436"/>
          <a:ext cx="2484438" cy="549912"/>
        </p:xfrm>
        <a:graphic>
          <a:graphicData uri="http://schemas.openxmlformats.org/drawingml/2006/table">
            <a:tbl>
              <a:tblPr/>
              <a:tblGrid>
                <a:gridCol w="774700">
                  <a:extLst>
                    <a:ext uri="{9D8B030D-6E8A-4147-A177-3AD203B41FA5}">
                      <a16:colId xmlns:a16="http://schemas.microsoft.com/office/drawing/2014/main" val="1968492157"/>
                    </a:ext>
                  </a:extLst>
                </a:gridCol>
                <a:gridCol w="812800">
                  <a:extLst>
                    <a:ext uri="{9D8B030D-6E8A-4147-A177-3AD203B41FA5}">
                      <a16:colId xmlns:a16="http://schemas.microsoft.com/office/drawing/2014/main" val="1157925250"/>
                    </a:ext>
                  </a:extLst>
                </a:gridCol>
                <a:gridCol w="896938">
                  <a:extLst>
                    <a:ext uri="{9D8B030D-6E8A-4147-A177-3AD203B41FA5}">
                      <a16:colId xmlns:a16="http://schemas.microsoft.com/office/drawing/2014/main" val="368299209"/>
                    </a:ext>
                  </a:extLst>
                </a:gridCol>
              </a:tblGrid>
              <a:tr h="274638">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SD</a:t>
                      </a:r>
                      <a:endPar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AC</a:t>
                      </a:r>
                      <a:endPar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ED</a:t>
                      </a:r>
                      <a:endPar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60382196"/>
                  </a:ext>
                </a:extLst>
              </a:tr>
              <a:tr h="274638">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8 bits</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8 bits</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cs typeface="Times New Roman" panose="02020603050405020304" pitchFamily="18" charset="0"/>
                        </a:rPr>
                        <a:t>8 bits</a:t>
                      </a:r>
                      <a:endPar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Courier New" panose="02070309020205020404" pitchFamily="49"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47304868"/>
                  </a:ext>
                </a:extLst>
              </a:tr>
            </a:tbl>
          </a:graphicData>
        </a:graphic>
      </p:graphicFrame>
      <p:graphicFrame>
        <p:nvGraphicFramePr>
          <p:cNvPr id="59627" name="Group 235"/>
          <p:cNvGraphicFramePr>
            <a:graphicFrameLocks noGrp="1"/>
          </p:cNvGraphicFramePr>
          <p:nvPr/>
        </p:nvGraphicFramePr>
        <p:xfrm>
          <a:off x="6851651" y="3213100"/>
          <a:ext cx="1038225" cy="732792"/>
        </p:xfrm>
        <a:graphic>
          <a:graphicData uri="http://schemas.openxmlformats.org/drawingml/2006/table">
            <a:tbl>
              <a:tblPr/>
              <a:tblGrid>
                <a:gridCol w="519113">
                  <a:extLst>
                    <a:ext uri="{9D8B030D-6E8A-4147-A177-3AD203B41FA5}">
                      <a16:colId xmlns:a16="http://schemas.microsoft.com/office/drawing/2014/main" val="2127836821"/>
                    </a:ext>
                  </a:extLst>
                </a:gridCol>
                <a:gridCol w="519112">
                  <a:extLst>
                    <a:ext uri="{9D8B030D-6E8A-4147-A177-3AD203B41FA5}">
                      <a16:colId xmlns:a16="http://schemas.microsoft.com/office/drawing/2014/main" val="2580721947"/>
                    </a:ext>
                  </a:extLst>
                </a:gridCol>
              </a:tblGrid>
              <a:tr h="274638">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SD</a:t>
                      </a:r>
                      <a:endPar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Tahoma" panose="020B0604030504040204" pitchFamily="34"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ED</a:t>
                      </a:r>
                      <a:endPar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Tahoma" panose="020B0604030504040204" pitchFamily="34"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32906896"/>
                  </a:ext>
                </a:extLst>
              </a:tr>
              <a:tr h="228600">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8 bits</a:t>
                      </a:r>
                      <a:endParaRPr kumimoji="0" lang="en-US" altLang="en-US" sz="1800" b="0" i="0" u="none" strike="noStrike" cap="none" normalizeH="0" baseline="0">
                        <a:ln>
                          <a:noFill/>
                        </a:ln>
                        <a:solidFill>
                          <a:schemeClr val="tx1"/>
                        </a:solidFill>
                        <a:effectLst>
                          <a:outerShdw blurRad="38100" dist="38100" dir="2700000" algn="tl">
                            <a:srgbClr val="000000"/>
                          </a:outerShdw>
                        </a:effectLst>
                        <a:latin typeface="Tahoma" panose="020B0604030504040204" pitchFamily="34"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8 bits</a:t>
                      </a:r>
                      <a:endPar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Tahoma" panose="020B0604030504040204" pitchFamily="34" charset="0"/>
                      </a:endParaRPr>
                    </a:p>
                  </a:txBody>
                  <a:tcPr marL="92075" marR="92075" marT="46038" marB="46038" anchor="ctr" horzOverflow="overflow">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39035042"/>
                  </a:ext>
                </a:extLst>
              </a:tr>
            </a:tbl>
          </a:graphicData>
        </a:graphic>
      </p:graphicFrame>
      <p:sp>
        <p:nvSpPr>
          <p:cNvPr id="59624" name="Text Box 232"/>
          <p:cNvSpPr txBox="1">
            <a:spLocks noChangeArrowheads="1"/>
          </p:cNvSpPr>
          <p:nvPr/>
        </p:nvSpPr>
        <p:spPr bwMode="auto">
          <a:xfrm>
            <a:off x="3534020" y="1295081"/>
            <a:ext cx="524033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spcBef>
                <a:spcPct val="50000"/>
              </a:spcBef>
              <a:buFontTx/>
              <a:buNone/>
            </a:pPr>
            <a:r>
              <a:rPr lang="en-GB" altLang="en-US" b="1" dirty="0">
                <a:latin typeface="Arial" panose="020B0604020202020204" pitchFamily="34" charset="0"/>
              </a:rPr>
              <a:t>Data or command frame</a:t>
            </a:r>
            <a:endParaRPr lang="en-US" altLang="en-US" b="1" dirty="0">
              <a:latin typeface="Arial" panose="020B0604020202020204" pitchFamily="34" charset="0"/>
            </a:endParaRPr>
          </a:p>
        </p:txBody>
      </p:sp>
      <p:sp>
        <p:nvSpPr>
          <p:cNvPr id="59625" name="Text Box 233"/>
          <p:cNvSpPr txBox="1">
            <a:spLocks noChangeArrowheads="1"/>
          </p:cNvSpPr>
          <p:nvPr/>
        </p:nvSpPr>
        <p:spPr bwMode="auto">
          <a:xfrm>
            <a:off x="1740852" y="2765368"/>
            <a:ext cx="13319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spcBef>
                <a:spcPct val="50000"/>
              </a:spcBef>
              <a:buFontTx/>
              <a:buNone/>
            </a:pPr>
            <a:r>
              <a:rPr lang="en-GB" altLang="en-US" b="1" dirty="0">
                <a:latin typeface="Arial" panose="020B0604020202020204" pitchFamily="34" charset="0"/>
              </a:rPr>
              <a:t>Token</a:t>
            </a:r>
            <a:endParaRPr lang="en-US" altLang="en-US" b="1" dirty="0">
              <a:latin typeface="Arial" panose="020B0604020202020204" pitchFamily="34" charset="0"/>
            </a:endParaRPr>
          </a:p>
        </p:txBody>
      </p:sp>
      <p:sp>
        <p:nvSpPr>
          <p:cNvPr id="59626" name="Text Box 234"/>
          <p:cNvSpPr txBox="1">
            <a:spLocks noChangeArrowheads="1"/>
          </p:cNvSpPr>
          <p:nvPr/>
        </p:nvSpPr>
        <p:spPr bwMode="auto">
          <a:xfrm>
            <a:off x="6562726" y="2708275"/>
            <a:ext cx="244792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spcBef>
                <a:spcPct val="50000"/>
              </a:spcBef>
              <a:buFontTx/>
              <a:buNone/>
            </a:pPr>
            <a:r>
              <a:rPr lang="en-GB" altLang="en-US" b="1">
                <a:latin typeface="Arial" panose="020B0604020202020204" pitchFamily="34" charset="0"/>
              </a:rPr>
              <a:t>Abort frame</a:t>
            </a:r>
            <a:endParaRPr lang="en-US" altLang="en-US" b="1">
              <a:latin typeface="Arial" panose="020B0604020202020204" pitchFamily="34" charset="0"/>
            </a:endParaRPr>
          </a:p>
        </p:txBody>
      </p:sp>
      <p:sp>
        <p:nvSpPr>
          <p:cNvPr id="59632" name="Text Box 240"/>
          <p:cNvSpPr txBox="1">
            <a:spLocks noChangeArrowheads="1"/>
          </p:cNvSpPr>
          <p:nvPr/>
        </p:nvSpPr>
        <p:spPr bwMode="auto">
          <a:xfrm>
            <a:off x="731838" y="3856536"/>
            <a:ext cx="5111750" cy="327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spcBef>
                <a:spcPct val="50000"/>
              </a:spcBef>
              <a:buFontTx/>
              <a:buNone/>
            </a:pPr>
            <a:r>
              <a:rPr lang="en-US" altLang="en-US" b="1" dirty="0"/>
              <a:t>SD</a:t>
            </a:r>
            <a:r>
              <a:rPr lang="en-US" altLang="en-US" dirty="0"/>
              <a:t>: Starting delimiter   J K 0J K 0 0  J, K are non data symbols, Line codes</a:t>
            </a:r>
          </a:p>
          <a:p>
            <a:pPr algn="l">
              <a:spcBef>
                <a:spcPct val="50000"/>
              </a:spcBef>
              <a:buFontTx/>
              <a:buNone/>
            </a:pPr>
            <a:r>
              <a:rPr lang="en-GB" altLang="en-US" b="1" dirty="0"/>
              <a:t>AC</a:t>
            </a:r>
            <a:r>
              <a:rPr lang="en-GB" altLang="en-US" dirty="0"/>
              <a:t>: Access control  PPPTMRRR  P- Priority, T- Token bit, M- Monitor bit, R – Reservation bit</a:t>
            </a:r>
          </a:p>
          <a:p>
            <a:pPr algn="l">
              <a:spcBef>
                <a:spcPct val="50000"/>
              </a:spcBef>
              <a:buFontTx/>
              <a:buNone/>
            </a:pPr>
            <a:r>
              <a:rPr lang="en-GB" altLang="en-US" b="1" dirty="0"/>
              <a:t>FC</a:t>
            </a:r>
            <a:r>
              <a:rPr lang="en-GB" altLang="en-US" dirty="0"/>
              <a:t>: Frame control  FF ZZZ </a:t>
            </a:r>
            <a:r>
              <a:rPr lang="en-GB" altLang="en-US" dirty="0" err="1"/>
              <a:t>ZZZ</a:t>
            </a:r>
            <a:r>
              <a:rPr lang="en-GB" altLang="en-US" dirty="0"/>
              <a:t>   FF – frame Type , Z – control bits</a:t>
            </a:r>
          </a:p>
          <a:p>
            <a:pPr algn="l">
              <a:spcBef>
                <a:spcPct val="50000"/>
              </a:spcBef>
              <a:buFontTx/>
              <a:buNone/>
            </a:pPr>
            <a:r>
              <a:rPr lang="en-GB" altLang="en-US" b="1" dirty="0"/>
              <a:t>DA</a:t>
            </a:r>
            <a:r>
              <a:rPr lang="en-GB" altLang="en-US" dirty="0"/>
              <a:t>: Destination address</a:t>
            </a:r>
          </a:p>
          <a:p>
            <a:pPr algn="l">
              <a:spcBef>
                <a:spcPct val="50000"/>
              </a:spcBef>
              <a:buFontTx/>
              <a:buNone/>
            </a:pPr>
            <a:r>
              <a:rPr lang="en-GB" altLang="en-US" b="1" dirty="0"/>
              <a:t>SA</a:t>
            </a:r>
            <a:r>
              <a:rPr lang="en-GB" altLang="en-US" dirty="0"/>
              <a:t>: Source address</a:t>
            </a:r>
          </a:p>
          <a:p>
            <a:pPr algn="l">
              <a:spcBef>
                <a:spcPct val="50000"/>
              </a:spcBef>
              <a:buFontTx/>
              <a:buNone/>
            </a:pPr>
            <a:endParaRPr lang="en-US" altLang="en-US" dirty="0"/>
          </a:p>
        </p:txBody>
      </p:sp>
      <p:sp>
        <p:nvSpPr>
          <p:cNvPr id="59633" name="Text Box 241"/>
          <p:cNvSpPr txBox="1">
            <a:spLocks noChangeArrowheads="1"/>
          </p:cNvSpPr>
          <p:nvPr/>
        </p:nvSpPr>
        <p:spPr bwMode="auto">
          <a:xfrm>
            <a:off x="6806212" y="4272034"/>
            <a:ext cx="4408878" cy="2447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a:buFontTx/>
              <a:buNone/>
            </a:pPr>
            <a:r>
              <a:rPr lang="en-GB" altLang="en-US" b="1" dirty="0"/>
              <a:t>PDU</a:t>
            </a:r>
            <a:r>
              <a:rPr lang="en-GB" altLang="en-US" dirty="0"/>
              <a:t>: data </a:t>
            </a:r>
          </a:p>
          <a:p>
            <a:pPr algn="l">
              <a:buFontTx/>
              <a:buNone/>
            </a:pPr>
            <a:r>
              <a:rPr lang="en-GB" altLang="en-US" b="1" dirty="0"/>
              <a:t>CRC</a:t>
            </a:r>
            <a:r>
              <a:rPr lang="en-GB" altLang="en-US" dirty="0"/>
              <a:t>: check sum</a:t>
            </a:r>
          </a:p>
          <a:p>
            <a:pPr algn="l">
              <a:buFontTx/>
              <a:buNone/>
            </a:pPr>
            <a:r>
              <a:rPr lang="en-GB" altLang="en-US" b="1" dirty="0"/>
              <a:t>ED</a:t>
            </a:r>
            <a:r>
              <a:rPr lang="en-GB" altLang="en-US" dirty="0"/>
              <a:t>: End delimiter   JK1JK1 IE I Intermediate frame bit, E – Error detection bit</a:t>
            </a:r>
          </a:p>
          <a:p>
            <a:pPr algn="l">
              <a:buFontTx/>
              <a:buNone/>
            </a:pPr>
            <a:r>
              <a:rPr lang="en-GB" altLang="en-US" b="1" dirty="0"/>
              <a:t>FS</a:t>
            </a:r>
            <a:r>
              <a:rPr lang="en-GB" altLang="en-US" dirty="0"/>
              <a:t>: Frame status   A C xx AC xx , A Address recognized bit, C frame copied, xx undefined bit</a:t>
            </a:r>
          </a:p>
          <a:p>
            <a:pPr>
              <a:spcBef>
                <a:spcPct val="50000"/>
              </a:spcBef>
              <a:buFontTx/>
              <a:buNone/>
            </a:pPr>
            <a:endParaRPr lang="en-US" altLang="en-US" dirty="0"/>
          </a:p>
        </p:txBody>
      </p:sp>
    </p:spTree>
    <p:extLst>
      <p:ext uri="{BB962C8B-B14F-4D97-AF65-F5344CB8AC3E}">
        <p14:creationId xmlns:p14="http://schemas.microsoft.com/office/powerpoint/2010/main" val="252189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sz="4000" dirty="0">
                <a:latin typeface="Times New Roman" panose="02020603050405020304" pitchFamily="18" charset="0"/>
              </a:rPr>
              <a:t>Data link layer divided into two functionality-oriented </a:t>
            </a:r>
            <a:r>
              <a:rPr lang="en-US" altLang="en-US" sz="4000" dirty="0" err="1">
                <a:latin typeface="Times New Roman" panose="02020603050405020304" pitchFamily="18" charset="0"/>
              </a:rPr>
              <a:t>sublayers</a:t>
            </a:r>
            <a:endParaRPr lang="en-IN" sz="4000"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8430" y="2417293"/>
            <a:ext cx="6723000" cy="31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8531158" y="3157791"/>
            <a:ext cx="2656437" cy="646331"/>
          </a:xfrm>
          <a:prstGeom prst="rect">
            <a:avLst/>
          </a:prstGeom>
        </p:spPr>
        <p:txBody>
          <a:bodyPr wrap="square">
            <a:spAutoFit/>
          </a:bodyPr>
          <a:lstStyle/>
          <a:p>
            <a:pPr>
              <a:spcBef>
                <a:spcPct val="50000"/>
              </a:spcBef>
            </a:pPr>
            <a:r>
              <a:rPr lang="en-US" altLang="en-US" dirty="0">
                <a:latin typeface="Times New Roman" panose="02020603050405020304" pitchFamily="18" charset="0"/>
              </a:rPr>
              <a:t>Responsible for error and flow control</a:t>
            </a:r>
          </a:p>
        </p:txBody>
      </p:sp>
      <p:sp>
        <p:nvSpPr>
          <p:cNvPr id="6" name="Rectangle 5"/>
          <p:cNvSpPr/>
          <p:nvPr/>
        </p:nvSpPr>
        <p:spPr>
          <a:xfrm>
            <a:off x="8521430" y="4530727"/>
            <a:ext cx="3640360" cy="646331"/>
          </a:xfrm>
          <a:prstGeom prst="rect">
            <a:avLst/>
          </a:prstGeom>
        </p:spPr>
        <p:txBody>
          <a:bodyPr wrap="square">
            <a:spAutoFit/>
          </a:bodyPr>
          <a:lstStyle/>
          <a:p>
            <a:pPr>
              <a:spcBef>
                <a:spcPct val="50000"/>
              </a:spcBef>
            </a:pPr>
            <a:r>
              <a:rPr lang="en-US" altLang="en-US" dirty="0">
                <a:latin typeface="Times New Roman" panose="02020603050405020304" pitchFamily="18" charset="0"/>
              </a:rPr>
              <a:t>Responsible framing and MAC address and Multiple Access Control</a:t>
            </a:r>
          </a:p>
        </p:txBody>
      </p:sp>
    </p:spTree>
    <p:extLst>
      <p:ext uri="{BB962C8B-B14F-4D97-AF65-F5344CB8AC3E}">
        <p14:creationId xmlns:p14="http://schemas.microsoft.com/office/powerpoint/2010/main" val="3102608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CHANNELIZATION</a:t>
            </a:r>
          </a:p>
        </p:txBody>
      </p:sp>
      <p:sp>
        <p:nvSpPr>
          <p:cNvPr id="3" name="Content Placeholder 2"/>
          <p:cNvSpPr>
            <a:spLocks noGrp="1"/>
          </p:cNvSpPr>
          <p:nvPr>
            <p:ph idx="1"/>
          </p:nvPr>
        </p:nvSpPr>
        <p:spPr/>
        <p:txBody>
          <a:bodyPr/>
          <a:lstStyle/>
          <a:p>
            <a:r>
              <a:rPr lang="en-US" dirty="0"/>
              <a:t>Channelization is a multiple-access method in which the available bandwidth of a link is shared in time, frequency, or through code, between different stations. </a:t>
            </a:r>
          </a:p>
          <a:p>
            <a:pPr lvl="1">
              <a:buClr>
                <a:schemeClr val="tx1"/>
              </a:buClr>
              <a:buSzPct val="117000"/>
            </a:pPr>
            <a:r>
              <a:rPr lang="en-US" altLang="en-US" dirty="0">
                <a:latin typeface="Times New Roman" panose="02020603050405020304" pitchFamily="18" charset="0"/>
              </a:rPr>
              <a:t>Frequency-Division Multiple Access (FDMA) </a:t>
            </a:r>
          </a:p>
          <a:p>
            <a:pPr lvl="1">
              <a:buClr>
                <a:schemeClr val="tx1"/>
              </a:buClr>
              <a:buSzPct val="117000"/>
            </a:pPr>
            <a:r>
              <a:rPr lang="fr-FR" altLang="en-US" dirty="0">
                <a:latin typeface="Times New Roman" panose="02020603050405020304" pitchFamily="18" charset="0"/>
              </a:rPr>
              <a:t>Time-Division Multiple Access (TDMA)</a:t>
            </a:r>
          </a:p>
          <a:p>
            <a:pPr lvl="1">
              <a:buClr>
                <a:schemeClr val="tx1"/>
              </a:buClr>
              <a:buSzPct val="117000"/>
            </a:pPr>
            <a:r>
              <a:rPr lang="fr-FR" altLang="en-US" dirty="0">
                <a:latin typeface="Times New Roman" panose="02020603050405020304" pitchFamily="18" charset="0"/>
              </a:rPr>
              <a:t>Code-Division Multiple Access (CDMA)</a:t>
            </a:r>
            <a:endParaRPr lang="en-US" altLang="en-US" dirty="0">
              <a:latin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4660695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1828800" y="381000"/>
            <a:ext cx="48862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b="1" i="1" dirty="0">
                <a:latin typeface="Times New Roman" panose="02020603050405020304" pitchFamily="18" charset="0"/>
              </a:rPr>
              <a:t>Frequency-division multiple access (FDMA)</a:t>
            </a:r>
          </a:p>
        </p:txBody>
      </p:sp>
      <p:pic>
        <p:nvPicPr>
          <p:cNvPr id="450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788" y="1231900"/>
            <a:ext cx="7212012"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283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CHANNELIZATION - FDMA</a:t>
            </a:r>
          </a:p>
        </p:txBody>
      </p:sp>
      <p:sp>
        <p:nvSpPr>
          <p:cNvPr id="46082"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000" dirty="0">
                <a:latin typeface="Times New Roman" panose="02020603050405020304" pitchFamily="18" charset="0"/>
                <a:cs typeface="Times New Roman" panose="02020603050405020304" pitchFamily="18" charset="0"/>
              </a:rPr>
              <a:t>FDMA: Frequency Division Multiple Access: </a:t>
            </a:r>
          </a:p>
          <a:p>
            <a:pPr lvl="1" eaLnBrk="1" hangingPunct="1"/>
            <a:r>
              <a:rPr lang="en-US" altLang="en-US" sz="1800" dirty="0">
                <a:latin typeface="Times New Roman" panose="02020603050405020304" pitchFamily="18" charset="0"/>
                <a:cs typeface="Times New Roman" panose="02020603050405020304" pitchFamily="18" charset="0"/>
              </a:rPr>
              <a:t>Transmission medium is divided into M separate frequency bands</a:t>
            </a:r>
          </a:p>
          <a:p>
            <a:pPr lvl="1" eaLnBrk="1" hangingPunct="1"/>
            <a:r>
              <a:rPr lang="en-US" altLang="en-US" sz="1800" dirty="0">
                <a:latin typeface="Times New Roman" panose="02020603050405020304" pitchFamily="18" charset="0"/>
                <a:cs typeface="Times New Roman" panose="02020603050405020304" pitchFamily="18" charset="0"/>
              </a:rPr>
              <a:t>Each station transmits continuously on the assigned band at an average rate of R/M</a:t>
            </a:r>
          </a:p>
          <a:p>
            <a:pPr lvl="1" eaLnBrk="1" hangingPunct="1"/>
            <a:r>
              <a:rPr lang="en-US" altLang="en-US" sz="1800" dirty="0">
                <a:latin typeface="Times New Roman" panose="02020603050405020304" pitchFamily="18" charset="0"/>
                <a:cs typeface="Times New Roman" panose="02020603050405020304" pitchFamily="18" charset="0"/>
              </a:rPr>
              <a:t>A node is limited to an average rate equal R/M (where M is number of nodes) even when it is the only node with frame to be sent</a:t>
            </a:r>
          </a:p>
          <a:p>
            <a:pPr eaLnBrk="1" hangingPunct="1"/>
            <a:endParaRPr lang="en-US" altLang="en-US" dirty="0"/>
          </a:p>
        </p:txBody>
      </p:sp>
    </p:spTree>
    <p:extLst>
      <p:ext uri="{BB962C8B-B14F-4D97-AF65-F5344CB8AC3E}">
        <p14:creationId xmlns:p14="http://schemas.microsoft.com/office/powerpoint/2010/main" val="3843128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1828800" y="381000"/>
            <a:ext cx="44119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b="1" dirty="0">
                <a:latin typeface="Times New Roman" panose="02020603050405020304" pitchFamily="18" charset="0"/>
              </a:rPr>
              <a:t>Time-division multiple access (TDMA)</a:t>
            </a:r>
          </a:p>
        </p:txBody>
      </p:sp>
      <p:pic>
        <p:nvPicPr>
          <p:cNvPr id="471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243014"/>
            <a:ext cx="7212013"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30889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pitchFamily="18" charset="0"/>
              </a:rPr>
              <a:t>CHANNELIZATION - TDMA</a:t>
            </a:r>
            <a:endParaRPr lang="en-US" dirty="0"/>
          </a:p>
        </p:txBody>
      </p:sp>
      <p:sp>
        <p:nvSpPr>
          <p:cNvPr id="48130" name="Rectangle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000" b="1" dirty="0">
                <a:latin typeface="Times New Roman" panose="02020603050405020304" pitchFamily="18" charset="0"/>
                <a:cs typeface="Times New Roman" panose="02020603050405020304" pitchFamily="18" charset="0"/>
              </a:rPr>
              <a:t>TDMA: Time Division Multiple Access</a:t>
            </a:r>
          </a:p>
          <a:p>
            <a:pPr lvl="1" eaLnBrk="1" hangingPunct="1"/>
            <a:r>
              <a:rPr lang="en-US" altLang="en-US" sz="1800" dirty="0">
                <a:latin typeface="Times New Roman" panose="02020603050405020304" pitchFamily="18" charset="0"/>
                <a:cs typeface="Times New Roman" panose="02020603050405020304" pitchFamily="18" charset="0"/>
              </a:rPr>
              <a:t>The entire bandwidth capacity is a </a:t>
            </a:r>
            <a:r>
              <a:rPr lang="en-US" altLang="en-US" sz="1800" b="1" dirty="0">
                <a:latin typeface="Times New Roman" panose="02020603050405020304" pitchFamily="18" charset="0"/>
                <a:cs typeface="Times New Roman" panose="02020603050405020304" pitchFamily="18" charset="0"/>
              </a:rPr>
              <a:t>single channel</a:t>
            </a:r>
            <a:r>
              <a:rPr lang="en-US" altLang="en-US" sz="1800" dirty="0">
                <a:latin typeface="Times New Roman" panose="02020603050405020304" pitchFamily="18" charset="0"/>
                <a:cs typeface="Times New Roman" panose="02020603050405020304" pitchFamily="18" charset="0"/>
              </a:rPr>
              <a:t> with its capacity shared </a:t>
            </a:r>
            <a:r>
              <a:rPr lang="en-US" altLang="en-US" sz="1800" b="1" dirty="0">
                <a:latin typeface="Times New Roman" panose="02020603050405020304" pitchFamily="18" charset="0"/>
                <a:cs typeface="Times New Roman" panose="02020603050405020304" pitchFamily="18" charset="0"/>
              </a:rPr>
              <a:t>in time</a:t>
            </a:r>
            <a:r>
              <a:rPr lang="en-US" altLang="en-US" sz="1800" dirty="0">
                <a:latin typeface="Times New Roman" panose="02020603050405020304" pitchFamily="18" charset="0"/>
                <a:cs typeface="Times New Roman" panose="02020603050405020304" pitchFamily="18" charset="0"/>
              </a:rPr>
              <a:t> between </a:t>
            </a:r>
            <a:r>
              <a:rPr lang="en-US" altLang="en-US" sz="1800" b="1" dirty="0">
                <a:latin typeface="Times New Roman" panose="02020603050405020304" pitchFamily="18" charset="0"/>
                <a:cs typeface="Times New Roman" panose="02020603050405020304" pitchFamily="18" charset="0"/>
              </a:rPr>
              <a:t>M</a:t>
            </a:r>
            <a:r>
              <a:rPr lang="en-US" altLang="en-US" sz="1800" dirty="0">
                <a:latin typeface="Times New Roman" panose="02020603050405020304" pitchFamily="18" charset="0"/>
                <a:cs typeface="Times New Roman" panose="02020603050405020304" pitchFamily="18" charset="0"/>
              </a:rPr>
              <a:t> stations</a:t>
            </a:r>
          </a:p>
          <a:p>
            <a:pPr lvl="1" eaLnBrk="1" hangingPunct="1"/>
            <a:r>
              <a:rPr lang="en-US" altLang="en-US" sz="1800" dirty="0">
                <a:latin typeface="Times New Roman" panose="02020603050405020304" pitchFamily="18" charset="0"/>
                <a:cs typeface="Times New Roman" panose="02020603050405020304" pitchFamily="18" charset="0"/>
              </a:rPr>
              <a:t>A node must </a:t>
            </a:r>
            <a:r>
              <a:rPr lang="en-US" altLang="en-US" sz="1800" b="1" dirty="0">
                <a:latin typeface="Times New Roman" panose="02020603050405020304" pitchFamily="18" charset="0"/>
                <a:cs typeface="Times New Roman" panose="02020603050405020304" pitchFamily="18" charset="0"/>
              </a:rPr>
              <a:t>always wait for its turn</a:t>
            </a:r>
            <a:r>
              <a:rPr lang="en-US" altLang="en-US" sz="1800" dirty="0">
                <a:latin typeface="Times New Roman" panose="02020603050405020304" pitchFamily="18" charset="0"/>
                <a:cs typeface="Times New Roman" panose="02020603050405020304" pitchFamily="18" charset="0"/>
              </a:rPr>
              <a:t> until its slot time arrives even when it is the </a:t>
            </a:r>
            <a:r>
              <a:rPr lang="en-US" altLang="en-US" sz="1800" b="1" dirty="0">
                <a:latin typeface="Times New Roman" panose="02020603050405020304" pitchFamily="18" charset="0"/>
                <a:cs typeface="Times New Roman" panose="02020603050405020304" pitchFamily="18" charset="0"/>
              </a:rPr>
              <a:t>only node</a:t>
            </a:r>
            <a:r>
              <a:rPr lang="en-US" altLang="en-US" sz="1800" dirty="0">
                <a:latin typeface="Times New Roman" panose="02020603050405020304" pitchFamily="18" charset="0"/>
                <a:cs typeface="Times New Roman" panose="02020603050405020304" pitchFamily="18" charset="0"/>
              </a:rPr>
              <a:t> with frames to send</a:t>
            </a:r>
          </a:p>
          <a:p>
            <a:pPr lvl="1" eaLnBrk="1" hangingPunct="1"/>
            <a:r>
              <a:rPr lang="en-US" altLang="en-US" sz="1800" dirty="0">
                <a:latin typeface="Times New Roman" panose="02020603050405020304" pitchFamily="18" charset="0"/>
                <a:cs typeface="Times New Roman" panose="02020603050405020304" pitchFamily="18" charset="0"/>
              </a:rPr>
              <a:t>A node is limited to an average rate equal </a:t>
            </a:r>
            <a:r>
              <a:rPr lang="en-US" altLang="en-US" sz="1800" b="1" dirty="0">
                <a:latin typeface="Times New Roman" panose="02020603050405020304" pitchFamily="18" charset="0"/>
                <a:cs typeface="Times New Roman" panose="02020603050405020304" pitchFamily="18" charset="0"/>
              </a:rPr>
              <a:t>R/M</a:t>
            </a:r>
            <a:r>
              <a:rPr lang="en-US" altLang="en-US" sz="1800" dirty="0">
                <a:latin typeface="Times New Roman" panose="02020603050405020304" pitchFamily="18" charset="0"/>
                <a:cs typeface="Times New Roman" panose="02020603050405020304" pitchFamily="18" charset="0"/>
              </a:rPr>
              <a:t> (where M is number of nodes) even when it is the only node with frame to be sent</a:t>
            </a:r>
          </a:p>
          <a:p>
            <a:pPr eaLnBrk="1" hangingPunct="1"/>
            <a:endParaRPr lang="en-US" altLang="en-US" dirty="0"/>
          </a:p>
        </p:txBody>
      </p:sp>
    </p:spTree>
    <p:extLst>
      <p:ext uri="{BB962C8B-B14F-4D97-AF65-F5344CB8AC3E}">
        <p14:creationId xmlns:p14="http://schemas.microsoft.com/office/powerpoint/2010/main" val="3824275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CHANNELIZATION - CDMA</a:t>
            </a:r>
          </a:p>
        </p:txBody>
      </p:sp>
      <p:sp>
        <p:nvSpPr>
          <p:cNvPr id="3" name="Content Placeholder 2"/>
          <p:cNvSpPr>
            <a:spLocks noGrp="1"/>
          </p:cNvSpPr>
          <p:nvPr>
            <p:ph idx="1"/>
          </p:nvPr>
        </p:nvSpPr>
        <p:spPr/>
        <p:txBody>
          <a:bodyPr/>
          <a:lstStyle/>
          <a:p>
            <a:pPr marL="0" indent="0">
              <a:spcBef>
                <a:spcPct val="20000"/>
              </a:spcBef>
              <a:buSzPct val="60000"/>
              <a:buNone/>
            </a:pPr>
            <a:r>
              <a:rPr lang="en-US" altLang="en-US" dirty="0">
                <a:latin typeface="Times New Roman" panose="02020603050405020304" pitchFamily="18" charset="0"/>
              </a:rPr>
              <a:t>CDMA: Code Division Multiple Access</a:t>
            </a:r>
          </a:p>
          <a:p>
            <a:pPr marL="457200" lvl="1" indent="0">
              <a:spcBef>
                <a:spcPct val="20000"/>
              </a:spcBef>
              <a:buSzPct val="55000"/>
              <a:buNone/>
            </a:pPr>
            <a:r>
              <a:rPr lang="en-US" altLang="en-US" sz="1800" dirty="0">
                <a:latin typeface="Times New Roman" panose="02020603050405020304" pitchFamily="18" charset="0"/>
              </a:rPr>
              <a:t>In CDMA, </a:t>
            </a:r>
            <a:r>
              <a:rPr lang="en-US" altLang="en-US" sz="1800" u="sng" dirty="0">
                <a:latin typeface="Times New Roman" panose="02020603050405020304" pitchFamily="18" charset="0"/>
              </a:rPr>
              <a:t>one channel</a:t>
            </a:r>
            <a:r>
              <a:rPr lang="en-US" altLang="en-US" sz="1800" dirty="0">
                <a:latin typeface="Times New Roman" panose="02020603050405020304" pitchFamily="18" charset="0"/>
              </a:rPr>
              <a:t> carries all transmissions simultaneously</a:t>
            </a:r>
          </a:p>
          <a:p>
            <a:pPr marL="457200" lvl="1" indent="0">
              <a:spcBef>
                <a:spcPct val="20000"/>
              </a:spcBef>
              <a:buSzPct val="55000"/>
              <a:buNone/>
            </a:pPr>
            <a:r>
              <a:rPr lang="en-US" altLang="en-US" sz="1800" dirty="0">
                <a:latin typeface="Times New Roman" panose="02020603050405020304" pitchFamily="18" charset="0"/>
              </a:rPr>
              <a:t>Each station codes its data signal by a specific codes before transmission</a:t>
            </a:r>
          </a:p>
          <a:p>
            <a:pPr marL="457200" lvl="1" indent="0">
              <a:spcBef>
                <a:spcPct val="20000"/>
              </a:spcBef>
              <a:buSzPct val="55000"/>
              <a:buNone/>
            </a:pPr>
            <a:r>
              <a:rPr lang="en-US" altLang="en-US" sz="1800" dirty="0">
                <a:latin typeface="Times New Roman" panose="02020603050405020304" pitchFamily="18" charset="0"/>
              </a:rPr>
              <a:t>The stations’ receivers  use these codes to recover the data for the desired station</a:t>
            </a:r>
          </a:p>
          <a:p>
            <a:pPr marL="0" indent="0">
              <a:buNone/>
            </a:pPr>
            <a:endParaRPr lang="en-US" dirty="0"/>
          </a:p>
        </p:txBody>
      </p:sp>
    </p:spTree>
    <p:extLst>
      <p:ext uri="{BB962C8B-B14F-4D97-AF65-F5344CB8AC3E}">
        <p14:creationId xmlns:p14="http://schemas.microsoft.com/office/powerpoint/2010/main" val="41827059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4"/>
          <p:cNvSpPr txBox="1">
            <a:spLocks noChangeArrowheads="1"/>
          </p:cNvSpPr>
          <p:nvPr/>
        </p:nvSpPr>
        <p:spPr bwMode="auto">
          <a:xfrm>
            <a:off x="1828800" y="381001"/>
            <a:ext cx="47553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dirty="0"/>
              <a:t>Simple idea of communication with code</a:t>
            </a:r>
          </a:p>
        </p:txBody>
      </p:sp>
      <p:pic>
        <p:nvPicPr>
          <p:cNvPr id="501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3" y="1338264"/>
            <a:ext cx="7258050"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35C60C6-69B6-1746-8251-A77C940D74B1}"/>
                  </a:ext>
                </a:extLst>
              </p14:cNvPr>
              <p14:cNvContentPartPr/>
              <p14:nvPr/>
            </p14:nvContentPartPr>
            <p14:xfrm>
              <a:off x="1932960" y="548240"/>
              <a:ext cx="4538160" cy="103320"/>
            </p14:xfrm>
          </p:contentPart>
        </mc:Choice>
        <mc:Fallback>
          <p:pic>
            <p:nvPicPr>
              <p:cNvPr id="3" name="Ink 2">
                <a:extLst>
                  <a:ext uri="{FF2B5EF4-FFF2-40B4-BE49-F238E27FC236}">
                    <a16:creationId xmlns:a16="http://schemas.microsoft.com/office/drawing/2014/main" id="{F35C60C6-69B6-1746-8251-A77C940D74B1}"/>
                  </a:ext>
                </a:extLst>
              </p:cNvPr>
              <p:cNvPicPr/>
              <p:nvPr/>
            </p:nvPicPr>
            <p:blipFill>
              <a:blip r:embed="rId5"/>
              <a:stretch>
                <a:fillRect/>
              </a:stretch>
            </p:blipFill>
            <p:spPr>
              <a:xfrm>
                <a:off x="1878960" y="440240"/>
                <a:ext cx="4645800" cy="318960"/>
              </a:xfrm>
              <a:prstGeom prst="rect">
                <a:avLst/>
              </a:prstGeom>
            </p:spPr>
          </p:pic>
        </mc:Fallback>
      </mc:AlternateContent>
    </p:spTree>
    <p:extLst>
      <p:ext uri="{BB962C8B-B14F-4D97-AF65-F5344CB8AC3E}">
        <p14:creationId xmlns:p14="http://schemas.microsoft.com/office/powerpoint/2010/main" val="188159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Medium Access Control</a:t>
            </a:r>
            <a:endParaRPr lang="en-IN" dirty="0"/>
          </a:p>
        </p:txBody>
      </p:sp>
      <p:sp>
        <p:nvSpPr>
          <p:cNvPr id="3" name="Content Placeholder 2"/>
          <p:cNvSpPr>
            <a:spLocks noGrp="1"/>
          </p:cNvSpPr>
          <p:nvPr>
            <p:ph idx="1"/>
          </p:nvPr>
        </p:nvSpPr>
        <p:spPr/>
        <p:txBody>
          <a:bodyPr>
            <a:normAutofit/>
          </a:bodyPr>
          <a:lstStyle/>
          <a:p>
            <a:r>
              <a:rPr lang="en-IN" dirty="0"/>
              <a:t>In most networks, multiple nodes share a communication medium for transmitting their data packets</a:t>
            </a:r>
          </a:p>
          <a:p>
            <a:r>
              <a:rPr lang="en-IN" dirty="0"/>
              <a:t>The Medium Access Control (MAC) protocol is primarily responsible for regulating access to the shared medium</a:t>
            </a:r>
          </a:p>
        </p:txBody>
      </p:sp>
    </p:spTree>
    <p:extLst>
      <p:ext uri="{BB962C8B-B14F-4D97-AF65-F5344CB8AC3E}">
        <p14:creationId xmlns:p14="http://schemas.microsoft.com/office/powerpoint/2010/main" val="13512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4754</Words>
  <Application>Microsoft Office PowerPoint</Application>
  <PresentationFormat>Widescreen</PresentationFormat>
  <Paragraphs>535</Paragraphs>
  <Slides>86</Slides>
  <Notes>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9" baseType="lpstr">
      <vt:lpstr>Arial</vt:lpstr>
      <vt:lpstr>Calibri</vt:lpstr>
      <vt:lpstr>Calibri Light</vt:lpstr>
      <vt:lpstr>Comic Sans MS</vt:lpstr>
      <vt:lpstr>Courier New</vt:lpstr>
      <vt:lpstr>Symbol</vt:lpstr>
      <vt:lpstr>Tahoma</vt:lpstr>
      <vt:lpstr>Times</vt:lpstr>
      <vt:lpstr>Times New Roman</vt:lpstr>
      <vt:lpstr>Wingdings</vt:lpstr>
      <vt:lpstr>ZapfDingbats</vt:lpstr>
      <vt:lpstr>Office Theme</vt:lpstr>
      <vt:lpstr>Photo Editor Photo</vt:lpstr>
      <vt:lpstr>LAN Protocol Architecture</vt:lpstr>
      <vt:lpstr>IEEE 802 Protocol Layers vs. OSI Model</vt:lpstr>
      <vt:lpstr>IEEE 802 Layers - Physical</vt:lpstr>
      <vt:lpstr>802 Layers - Medium Access Control &amp; Logical Link Control</vt:lpstr>
      <vt:lpstr>LAN Protocols in Context</vt:lpstr>
      <vt:lpstr>Generic MAC &amp; LLC Format</vt:lpstr>
      <vt:lpstr>LAN Topologies</vt:lpstr>
      <vt:lpstr>Data link layer divided into two functionality-oriented sublayers</vt:lpstr>
      <vt:lpstr>Medium Access Control</vt:lpstr>
      <vt:lpstr>Multiple Access</vt:lpstr>
      <vt:lpstr>Multiple Access</vt:lpstr>
      <vt:lpstr>PowerPoint Presentation</vt:lpstr>
      <vt:lpstr>Taxonomy of multiple-access protocols</vt:lpstr>
      <vt:lpstr>Random Access</vt:lpstr>
      <vt:lpstr>Pure ALOHA Protocol</vt:lpstr>
      <vt:lpstr>PowerPoint Presentation</vt:lpstr>
      <vt:lpstr>PowerPoint Presentation</vt:lpstr>
      <vt:lpstr>Maximum Propagation Delay</vt:lpstr>
      <vt:lpstr>Procedure for ALOHA protocol</vt:lpstr>
      <vt:lpstr>Critical  time for pure ALOHA protocol</vt:lpstr>
      <vt:lpstr>PowerPoint Presentation</vt:lpstr>
      <vt:lpstr>PowerPoint Presentation</vt:lpstr>
      <vt:lpstr>Random Access – Slotted ALOHA</vt:lpstr>
      <vt:lpstr>In danger time for slotted ALOHA protocol</vt:lpstr>
      <vt:lpstr>Random Access – Slotted ALOHA</vt:lpstr>
      <vt:lpstr>PowerPoint Presentation</vt:lpstr>
      <vt:lpstr>PowerPoint Presentation</vt:lpstr>
      <vt:lpstr>Reservation ALOHA</vt:lpstr>
      <vt:lpstr>PowerPoint Presentation</vt:lpstr>
      <vt:lpstr>Random Access – Carrier Sense Multiple Access (CSMA)</vt:lpstr>
      <vt:lpstr> Random Access – Carrier Sense Multiple Access (CSMA) </vt:lpstr>
      <vt:lpstr>Types of CSMA Protocols</vt:lpstr>
      <vt:lpstr>Nonpersistent CSMA</vt:lpstr>
      <vt:lpstr>1-persistent CSMA</vt:lpstr>
      <vt:lpstr>p-Persistent CSMA</vt:lpstr>
      <vt:lpstr>P-persistent CSMA</vt:lpstr>
      <vt:lpstr>PowerPoint Presentation</vt:lpstr>
      <vt:lpstr>All CSMA Persistence schemes altogether</vt:lpstr>
      <vt:lpstr>CSMA/CD (Collision Detection)</vt:lpstr>
      <vt:lpstr>PowerPoint Presentation</vt:lpstr>
      <vt:lpstr> CSMA/CD Protocol</vt:lpstr>
      <vt:lpstr>CSMA/CD</vt:lpstr>
      <vt:lpstr> CSMA/CD</vt:lpstr>
      <vt:lpstr> Exponential Backoff Algorithm</vt:lpstr>
      <vt:lpstr> Exponential Backoff Algorithm </vt:lpstr>
      <vt:lpstr>PowerPoint Presentation</vt:lpstr>
      <vt:lpstr>PowerPoint Presentation</vt:lpstr>
      <vt:lpstr>Wireless Network </vt:lpstr>
      <vt:lpstr>Reference Model</vt:lpstr>
      <vt:lpstr>PowerPoint Presentation</vt:lpstr>
      <vt:lpstr>PowerPoint Presentation</vt:lpstr>
      <vt:lpstr>Figure 4-26.(a)The hidden station problem. (b) The exposed station problem. </vt:lpstr>
      <vt:lpstr>The Hidden Terminal Problem</vt:lpstr>
      <vt:lpstr>The Exposed Station Problem</vt:lpstr>
      <vt:lpstr>Distributed Coordination Function (DCF) basic access</vt:lpstr>
      <vt:lpstr>PowerPoint Presentation</vt:lpstr>
      <vt:lpstr>PowerPoint Presentation</vt:lpstr>
      <vt:lpstr>CSMA/CA</vt:lpstr>
      <vt:lpstr>CSMA/CA</vt:lpstr>
      <vt:lpstr>CSMA/CA/ACK</vt:lpstr>
      <vt:lpstr>Performance of Random Access Protocols</vt:lpstr>
      <vt:lpstr>IEEE 802</vt:lpstr>
      <vt:lpstr>IEEE 802 Standards Working Groups</vt:lpstr>
      <vt:lpstr>CSMA/CD (IEEE 802.3 – Ethernet)</vt:lpstr>
      <vt:lpstr>CSMA/CD - Details of Contention</vt:lpstr>
      <vt:lpstr>Minimum Frame Size </vt:lpstr>
      <vt:lpstr>IEEE 802.3 Frame Format</vt:lpstr>
      <vt:lpstr>PowerPoint Presentation</vt:lpstr>
      <vt:lpstr>Controlled Access or Scheduling</vt:lpstr>
      <vt:lpstr>Reservation access method</vt:lpstr>
      <vt:lpstr>PowerPoint Presentation</vt:lpstr>
      <vt:lpstr>Polling</vt:lpstr>
      <vt:lpstr>PowerPoint Presentation</vt:lpstr>
      <vt:lpstr>PowerPoint Presentation</vt:lpstr>
      <vt:lpstr>Token-Passing network</vt:lpstr>
      <vt:lpstr>PowerPoint Presentation</vt:lpstr>
      <vt:lpstr>Token-passing procedure </vt:lpstr>
      <vt:lpstr>Token Bus Frame Format </vt:lpstr>
      <vt:lpstr>Token Ring frame formats</vt:lpstr>
      <vt:lpstr>CHANNELIZATION</vt:lpstr>
      <vt:lpstr>PowerPoint Presentation</vt:lpstr>
      <vt:lpstr>CHANNELIZATION - FDMA</vt:lpstr>
      <vt:lpstr>PowerPoint Presentation</vt:lpstr>
      <vt:lpstr>CHANNELIZATION - TDMA</vt:lpstr>
      <vt:lpstr>CHANNELIZATION - CDMA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 Protocol Architecture</dc:title>
  <dc:creator>csemsb</dc:creator>
  <cp:lastModifiedBy>Ashwanth Kannan</cp:lastModifiedBy>
  <cp:revision>45</cp:revision>
  <dcterms:created xsi:type="dcterms:W3CDTF">2018-07-31T04:40:16Z</dcterms:created>
  <dcterms:modified xsi:type="dcterms:W3CDTF">2023-11-01T18:58:52Z</dcterms:modified>
</cp:coreProperties>
</file>