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D2D92C-44FD-4DCF-BD6F-0F9B963C9BF3}" type="datetimeFigureOut">
              <a:rPr lang="en-IN" smtClean="0"/>
              <a:t>19-10-2023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2A3389-4C87-453F-B7E0-D9D43BDD36A7}" type="slidenum">
              <a:rPr lang="en-IN" smtClean="0"/>
              <a:t>‹#›</a:t>
            </a:fld>
            <a:endParaRPr lang="en-IN"/>
          </a:p>
        </p:txBody>
      </p:sp>
    </p:spTree>
    <p:extLst>
      <p:ext uri="{BB962C8B-B14F-4D97-AF65-F5344CB8AC3E}">
        <p14:creationId xmlns:p14="http://schemas.microsoft.com/office/powerpoint/2010/main" val="14775171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D485366-D0C8-4910-B70C-D6AB3ED514CB}" type="slidenum">
              <a:rPr lang="en-US" altLang="en-US"/>
              <a:pPr/>
              <a:t>33</a:t>
            </a:fld>
            <a:endParaRPr lang="en-US" altLang="en-US"/>
          </a:p>
        </p:txBody>
      </p:sp>
      <p:sp>
        <p:nvSpPr>
          <p:cNvPr id="1843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1843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004613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DCEEA1A-9700-432F-A901-88EF86107EE2}" type="slidenum">
              <a:rPr lang="en-US" altLang="en-US"/>
              <a:pPr/>
              <a:t>34</a:t>
            </a:fld>
            <a:endParaRPr lang="en-US" altLang="en-US"/>
          </a:p>
        </p:txBody>
      </p:sp>
      <p:sp>
        <p:nvSpPr>
          <p:cNvPr id="2048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048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036061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477E93-E236-418B-99A0-551820E0CB4C}" type="slidenum">
              <a:rPr lang="en-US" altLang="en-US"/>
              <a:pPr/>
              <a:t>35</a:t>
            </a:fld>
            <a:endParaRPr lang="en-US" altLang="en-US"/>
          </a:p>
        </p:txBody>
      </p:sp>
      <p:sp>
        <p:nvSpPr>
          <p:cNvPr id="22530"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2531"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5198546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FD6D1EB-EA1C-4369-A473-58921814C83B}" type="slidenum">
              <a:rPr lang="en-US" altLang="en-US"/>
              <a:pPr/>
              <a:t>36</a:t>
            </a:fld>
            <a:endParaRPr lang="en-US" altLang="en-US"/>
          </a:p>
        </p:txBody>
      </p:sp>
      <p:sp>
        <p:nvSpPr>
          <p:cNvPr id="24578"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4579"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6518595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051945-06FD-4697-BB7D-6C829A7D97E9}" type="slidenum">
              <a:rPr lang="en-US" altLang="en-US"/>
              <a:pPr/>
              <a:t>37</a:t>
            </a:fld>
            <a:endParaRPr lang="en-US" altLang="en-US"/>
          </a:p>
        </p:txBody>
      </p:sp>
      <p:sp>
        <p:nvSpPr>
          <p:cNvPr id="26626"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6627"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3753670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84B55F2-8231-4D62-BAA3-E2EA6BC0562A}" type="slidenum">
              <a:rPr lang="en-US" altLang="en-US"/>
              <a:pPr/>
              <a:t>38</a:t>
            </a:fld>
            <a:endParaRPr lang="en-US" altLang="en-US"/>
          </a:p>
        </p:txBody>
      </p:sp>
      <p:sp>
        <p:nvSpPr>
          <p:cNvPr id="28674"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2867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2144484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57DC56-DD3A-4981-95C5-1A038F2CB50F}" type="slidenum">
              <a:rPr lang="en-US" altLang="en-US"/>
              <a:pPr/>
              <a:t>39</a:t>
            </a:fld>
            <a:endParaRPr lang="en-US" altLang="en-US"/>
          </a:p>
        </p:txBody>
      </p:sp>
      <p:sp>
        <p:nvSpPr>
          <p:cNvPr id="30722" name="Rectangle 2"/>
          <p:cNvSpPr>
            <a:spLocks noGrp="1" noRot="1" noChangeAspect="1" noChangeArrowheads="1"/>
          </p:cNvSpPr>
          <p:nvPr>
            <p:ph type="sldImg"/>
          </p:nvPr>
        </p:nvSpPr>
        <p:spPr bwMode="auto">
          <a:xfrm>
            <a:off x="381000" y="685800"/>
            <a:ext cx="6096000" cy="3429000"/>
          </a:xfrm>
          <a:prstGeom prst="rect">
            <a:avLst/>
          </a:prstGeom>
          <a:solidFill>
            <a:srgbClr val="FFFFFF"/>
          </a:solidFill>
          <a:ln>
            <a:solidFill>
              <a:srgbClr val="000000"/>
            </a:solidFill>
            <a:miter lim="800000"/>
            <a:headEnd/>
            <a:tailEnd/>
          </a:ln>
        </p:spPr>
      </p:sp>
      <p:sp>
        <p:nvSpPr>
          <p:cNvPr id="30723"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endParaRPr lang="en-US" altLang="en-US"/>
          </a:p>
        </p:txBody>
      </p:sp>
    </p:spTree>
    <p:extLst>
      <p:ext uri="{BB962C8B-B14F-4D97-AF65-F5344CB8AC3E}">
        <p14:creationId xmlns:p14="http://schemas.microsoft.com/office/powerpoint/2010/main" val="3717018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C819CC8-8B5B-4021-9343-BB351AA1A43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124395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19CC8-8B5B-4021-9343-BB351AA1A43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259699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19CC8-8B5B-4021-9343-BB351AA1A43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11994715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C819CC8-8B5B-4021-9343-BB351AA1A43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3158707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C819CC8-8B5B-4021-9343-BB351AA1A436}" type="datetimeFigureOut">
              <a:rPr lang="en-US" smtClean="0"/>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2274127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819CC8-8B5B-4021-9343-BB351AA1A436}"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3318206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C819CC8-8B5B-4021-9343-BB351AA1A436}" type="datetimeFigureOut">
              <a:rPr lang="en-US" smtClean="0"/>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289451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C819CC8-8B5B-4021-9343-BB351AA1A436}" type="datetimeFigureOut">
              <a:rPr lang="en-US" smtClean="0"/>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1199665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819CC8-8B5B-4021-9343-BB351AA1A436}" type="datetimeFigureOut">
              <a:rPr lang="en-US" smtClean="0"/>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3457655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819CC8-8B5B-4021-9343-BB351AA1A436}"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1743913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C819CC8-8B5B-4021-9343-BB351AA1A436}" type="datetimeFigureOut">
              <a:rPr lang="en-US" smtClean="0"/>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3E0C994-9900-4B09-8F78-783E44809C39}" type="slidenum">
              <a:rPr lang="en-US" smtClean="0"/>
              <a:t>‹#›</a:t>
            </a:fld>
            <a:endParaRPr lang="en-US"/>
          </a:p>
        </p:txBody>
      </p:sp>
    </p:spTree>
    <p:extLst>
      <p:ext uri="{BB962C8B-B14F-4D97-AF65-F5344CB8AC3E}">
        <p14:creationId xmlns:p14="http://schemas.microsoft.com/office/powerpoint/2010/main" val="32526003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819CC8-8B5B-4021-9343-BB351AA1A436}" type="datetimeFigureOut">
              <a:rPr lang="en-US" smtClean="0"/>
              <a:t>10/19/2023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E0C994-9900-4B09-8F78-783E44809C39}" type="slidenum">
              <a:rPr lang="en-US" smtClean="0"/>
              <a:t>‹#›</a:t>
            </a:fld>
            <a:endParaRPr lang="en-US"/>
          </a:p>
        </p:txBody>
      </p:sp>
    </p:spTree>
    <p:extLst>
      <p:ext uri="{BB962C8B-B14F-4D97-AF65-F5344CB8AC3E}">
        <p14:creationId xmlns:p14="http://schemas.microsoft.com/office/powerpoint/2010/main" val="40154719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INTERNET PROTOCOL (IP)</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917228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029"/>
          <p:cNvSpPr>
            <a:spLocks noGrp="1" noChangeArrowheads="1"/>
          </p:cNvSpPr>
          <p:nvPr>
            <p:ph type="title"/>
          </p:nvPr>
        </p:nvSpPr>
        <p:spPr/>
        <p:txBody>
          <a:bodyPr/>
          <a:lstStyle/>
          <a:p>
            <a:r>
              <a:rPr lang="en-GB" altLang="tr-TR"/>
              <a:t>Fragmentation Example</a:t>
            </a:r>
          </a:p>
        </p:txBody>
      </p:sp>
      <p:pic>
        <p:nvPicPr>
          <p:cNvPr id="14339" name="Picture 1030" descr="Fragmentation"/>
          <p:cNvPicPr>
            <a:picLocks noChangeAspect="1" noChangeArrowheads="1"/>
          </p:cNvPicPr>
          <p:nvPr/>
        </p:nvPicPr>
        <p:blipFill>
          <a:blip r:embed="rId2">
            <a:extLst>
              <a:ext uri="{28A0092B-C50C-407E-A947-70E740481C1C}">
                <a14:useLocalDpi xmlns:a14="http://schemas.microsoft.com/office/drawing/2010/main" val="0"/>
              </a:ext>
            </a:extLst>
          </a:blip>
          <a:srcRect b="5257"/>
          <a:stretch>
            <a:fillRect/>
          </a:stretch>
        </p:blipFill>
        <p:spPr bwMode="auto">
          <a:xfrm>
            <a:off x="2971800" y="1350964"/>
            <a:ext cx="5867400" cy="550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2338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tr-TR"/>
              <a:t>Dealing with Failure</a:t>
            </a:r>
          </a:p>
        </p:txBody>
      </p:sp>
      <p:sp>
        <p:nvSpPr>
          <p:cNvPr id="15363" name="Rectangle 3"/>
          <p:cNvSpPr>
            <a:spLocks noGrp="1" noChangeArrowheads="1"/>
          </p:cNvSpPr>
          <p:nvPr>
            <p:ph type="body" idx="1"/>
          </p:nvPr>
        </p:nvSpPr>
        <p:spPr/>
        <p:txBody>
          <a:bodyPr/>
          <a:lstStyle/>
          <a:p>
            <a:r>
              <a:rPr lang="en-AU" altLang="tr-TR"/>
              <a:t>Reassembly may fail if some fragments get lost</a:t>
            </a:r>
          </a:p>
          <a:p>
            <a:r>
              <a:rPr lang="en-AU" altLang="tr-TR"/>
              <a:t>Need to detect failure to free up the buffers</a:t>
            </a:r>
          </a:p>
          <a:p>
            <a:r>
              <a:rPr lang="tr-TR" altLang="tr-TR"/>
              <a:t>One solution: </a:t>
            </a:r>
            <a:r>
              <a:rPr lang="en-AU" altLang="tr-TR"/>
              <a:t>Reassembly time out</a:t>
            </a:r>
          </a:p>
          <a:p>
            <a:pPr lvl="1"/>
            <a:r>
              <a:rPr lang="en-AU" altLang="tr-TR"/>
              <a:t>Assign a reassembly lifetime to the first fragment</a:t>
            </a:r>
          </a:p>
          <a:p>
            <a:pPr lvl="1"/>
            <a:r>
              <a:rPr lang="en-AU" altLang="tr-TR"/>
              <a:t>If time</a:t>
            </a:r>
            <a:r>
              <a:rPr lang="tr-TR" altLang="tr-TR"/>
              <a:t>r</a:t>
            </a:r>
            <a:r>
              <a:rPr lang="en-AU" altLang="tr-TR"/>
              <a:t> expires before all fragments arrive, discard partial data</a:t>
            </a:r>
          </a:p>
        </p:txBody>
      </p:sp>
    </p:spTree>
    <p:extLst>
      <p:ext uri="{BB962C8B-B14F-4D97-AF65-F5344CB8AC3E}">
        <p14:creationId xmlns:p14="http://schemas.microsoft.com/office/powerpoint/2010/main" val="4241488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tr-TR"/>
              <a:t>Error Control</a:t>
            </a:r>
          </a:p>
        </p:txBody>
      </p:sp>
      <p:sp>
        <p:nvSpPr>
          <p:cNvPr id="16387" name="Rectangle 3"/>
          <p:cNvSpPr>
            <a:spLocks noGrp="1" noChangeArrowheads="1"/>
          </p:cNvSpPr>
          <p:nvPr>
            <p:ph idx="1"/>
          </p:nvPr>
        </p:nvSpPr>
        <p:spPr/>
        <p:txBody>
          <a:bodyPr/>
          <a:lstStyle/>
          <a:p>
            <a:r>
              <a:rPr lang="en-AU" altLang="tr-TR" dirty="0"/>
              <a:t>In IP, delivery is not guaranteed</a:t>
            </a:r>
          </a:p>
          <a:p>
            <a:r>
              <a:rPr lang="en-AU" altLang="tr-TR" dirty="0"/>
              <a:t>Router </a:t>
            </a:r>
            <a:r>
              <a:rPr lang="tr-TR" altLang="tr-TR" dirty="0"/>
              <a:t>may</a:t>
            </a:r>
            <a:r>
              <a:rPr lang="en-AU" altLang="tr-TR" dirty="0"/>
              <a:t> attempt to inform source if packet discarded, if possible </a:t>
            </a:r>
          </a:p>
          <a:p>
            <a:pPr lvl="1"/>
            <a:r>
              <a:rPr lang="tr-TR" altLang="tr-TR" dirty="0"/>
              <a:t> specify the reason of drop, </a:t>
            </a:r>
            <a:r>
              <a:rPr lang="en-AU" altLang="tr-TR" dirty="0"/>
              <a:t>e.g. for time to live expiration, congestion, bad checksum</a:t>
            </a:r>
            <a:r>
              <a:rPr lang="tr-TR" altLang="tr-TR" dirty="0"/>
              <a:t> (error detected)</a:t>
            </a:r>
            <a:endParaRPr lang="en-AU" altLang="tr-TR" dirty="0"/>
          </a:p>
          <a:p>
            <a:r>
              <a:rPr lang="en-AU" altLang="tr-TR" dirty="0"/>
              <a:t>Datagram identification needed </a:t>
            </a:r>
            <a:endParaRPr lang="tr-TR" altLang="tr-TR" dirty="0"/>
          </a:p>
          <a:p>
            <a:r>
              <a:rPr lang="en-AU" altLang="tr-TR" dirty="0"/>
              <a:t>When source receives failure notification, it</a:t>
            </a:r>
          </a:p>
          <a:p>
            <a:pPr lvl="1"/>
            <a:r>
              <a:rPr lang="en-AU" altLang="tr-TR" dirty="0"/>
              <a:t>may modify transmission strategy</a:t>
            </a:r>
          </a:p>
          <a:p>
            <a:pPr lvl="1"/>
            <a:r>
              <a:rPr lang="en-AU" altLang="tr-TR" dirty="0"/>
              <a:t>may inform high layer protocol</a:t>
            </a:r>
            <a:endParaRPr lang="tr-TR" altLang="tr-TR" dirty="0"/>
          </a:p>
          <a:p>
            <a:r>
              <a:rPr lang="tr-TR" altLang="tr-TR" dirty="0"/>
              <a:t>such a failure notification is not guaranteed </a:t>
            </a:r>
            <a:endParaRPr lang="en-AU" altLang="tr-TR" dirty="0"/>
          </a:p>
        </p:txBody>
      </p:sp>
    </p:spTree>
    <p:extLst>
      <p:ext uri="{BB962C8B-B14F-4D97-AF65-F5344CB8AC3E}">
        <p14:creationId xmlns:p14="http://schemas.microsoft.com/office/powerpoint/2010/main" val="1242535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tr-TR"/>
              <a:t>Flow Control (in IP layer)</a:t>
            </a:r>
          </a:p>
        </p:txBody>
      </p:sp>
      <p:sp>
        <p:nvSpPr>
          <p:cNvPr id="17411" name="Rectangle 3"/>
          <p:cNvSpPr>
            <a:spLocks noGrp="1" noChangeArrowheads="1"/>
          </p:cNvSpPr>
          <p:nvPr>
            <p:ph type="body" idx="1"/>
          </p:nvPr>
        </p:nvSpPr>
        <p:spPr/>
        <p:txBody>
          <a:bodyPr/>
          <a:lstStyle/>
          <a:p>
            <a:r>
              <a:rPr lang="en-US" altLang="tr-TR"/>
              <a:t>Allows routers and/or stations to limit rate of incoming data</a:t>
            </a:r>
          </a:p>
          <a:p>
            <a:r>
              <a:rPr lang="tr-TR" altLang="tr-TR"/>
              <a:t>I</a:t>
            </a:r>
            <a:r>
              <a:rPr lang="en-US" altLang="tr-TR"/>
              <a:t>n connectionless systems (such as IP)</a:t>
            </a:r>
            <a:r>
              <a:rPr lang="tr-TR" altLang="tr-TR"/>
              <a:t>, m</a:t>
            </a:r>
            <a:r>
              <a:rPr lang="en-US" altLang="tr-TR"/>
              <a:t>echanisms are limited </a:t>
            </a:r>
            <a:endParaRPr lang="tr-TR" altLang="tr-TR"/>
          </a:p>
          <a:p>
            <a:r>
              <a:rPr lang="en-US" altLang="tr-TR"/>
              <a:t>Send flow control packets requesting reduced flow</a:t>
            </a:r>
          </a:p>
          <a:p>
            <a:pPr lvl="1"/>
            <a:r>
              <a:rPr lang="en-US" altLang="tr-TR"/>
              <a:t>e.g. using </a:t>
            </a:r>
            <a:r>
              <a:rPr lang="en-US" altLang="tr-TR" i="1"/>
              <a:t>source quench</a:t>
            </a:r>
            <a:r>
              <a:rPr lang="en-US" altLang="tr-TR"/>
              <a:t> packet of ICMP</a:t>
            </a:r>
          </a:p>
        </p:txBody>
      </p:sp>
    </p:spTree>
    <p:extLst>
      <p:ext uri="{BB962C8B-B14F-4D97-AF65-F5344CB8AC3E}">
        <p14:creationId xmlns:p14="http://schemas.microsoft.com/office/powerpoint/2010/main" val="4269360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26"/>
          <p:cNvSpPr>
            <a:spLocks noGrp="1" noChangeArrowheads="1"/>
          </p:cNvSpPr>
          <p:nvPr>
            <p:ph type="title"/>
          </p:nvPr>
        </p:nvSpPr>
        <p:spPr/>
        <p:txBody>
          <a:bodyPr/>
          <a:lstStyle/>
          <a:p>
            <a:r>
              <a:rPr lang="en-GB" altLang="tr-TR"/>
              <a:t>Addressing in TCP/IP</a:t>
            </a:r>
          </a:p>
        </p:txBody>
      </p:sp>
      <p:pic>
        <p:nvPicPr>
          <p:cNvPr id="18435" name="Picture 1028"/>
          <p:cNvPicPr>
            <a:picLocks noChangeAspect="1" noChangeArrowheads="1"/>
          </p:cNvPicPr>
          <p:nvPr/>
        </p:nvPicPr>
        <p:blipFill>
          <a:blip r:embed="rId2">
            <a:extLst>
              <a:ext uri="{28A0092B-C50C-407E-A947-70E740481C1C}">
                <a14:useLocalDpi xmlns:a14="http://schemas.microsoft.com/office/drawing/2010/main" val="0"/>
              </a:ext>
            </a:extLst>
          </a:blip>
          <a:srcRect b="7607"/>
          <a:stretch>
            <a:fillRect/>
          </a:stretch>
        </p:blipFill>
        <p:spPr bwMode="auto">
          <a:xfrm>
            <a:off x="2438400" y="1368425"/>
            <a:ext cx="7467600" cy="5487988"/>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8436" name="Rectangle 1029"/>
          <p:cNvSpPr>
            <a:spLocks noChangeArrowheads="1"/>
          </p:cNvSpPr>
          <p:nvPr/>
        </p:nvSpPr>
        <p:spPr bwMode="auto">
          <a:xfrm>
            <a:off x="6681788" y="4443414"/>
            <a:ext cx="1471612" cy="471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9900"/>
              </a:buClr>
              <a:buChar char="•"/>
              <a:defRPr kumimoji="1" sz="2800">
                <a:solidFill>
                  <a:schemeClr val="tx1"/>
                </a:solidFill>
                <a:latin typeface="Tahoma" panose="020B0604030504040204" pitchFamily="34" charset="0"/>
              </a:defRPr>
            </a:lvl1pPr>
            <a:lvl2pPr marL="742950" indent="-285750">
              <a:spcBef>
                <a:spcPct val="20000"/>
              </a:spcBef>
              <a:buClr>
                <a:srgbClr val="FF9900"/>
              </a:buClr>
              <a:buChar char="—"/>
              <a:defRPr kumimoji="1" sz="2400">
                <a:solidFill>
                  <a:schemeClr val="tx1"/>
                </a:solidFill>
                <a:latin typeface="Tahoma" panose="020B0604030504040204" pitchFamily="34" charset="0"/>
              </a:defRPr>
            </a:lvl2pPr>
            <a:lvl3pPr marL="1143000" indent="-228600">
              <a:spcBef>
                <a:spcPct val="20000"/>
              </a:spcBef>
              <a:buClr>
                <a:srgbClr val="FF9900"/>
              </a:buClr>
              <a:buChar char="•"/>
              <a:defRPr kumimoji="1" sz="2000">
                <a:solidFill>
                  <a:schemeClr val="tx1"/>
                </a:solidFill>
                <a:latin typeface="Tahoma" panose="020B0604030504040204" pitchFamily="34" charset="0"/>
              </a:defRPr>
            </a:lvl3pPr>
            <a:lvl4pPr marL="1600200" indent="-228600">
              <a:spcBef>
                <a:spcPct val="20000"/>
              </a:spcBef>
              <a:buClr>
                <a:srgbClr val="FF9900"/>
              </a:buClr>
              <a:buChar char="–"/>
              <a:defRPr kumimoji="1" sz="2000">
                <a:solidFill>
                  <a:schemeClr val="tx1"/>
                </a:solidFill>
                <a:latin typeface="Tahoma" panose="020B0604030504040204" pitchFamily="34" charset="0"/>
              </a:defRPr>
            </a:lvl4pPr>
            <a:lvl5pPr marL="2057400" indent="-228600">
              <a:spcBef>
                <a:spcPct val="20000"/>
              </a:spcBef>
              <a:buClr>
                <a:srgbClr val="FF99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tr-TR" altLang="tr-TR" sz="2400">
              <a:latin typeface="Times New Roman" panose="02020603050405020304" pitchFamily="18" charset="0"/>
            </a:endParaRPr>
          </a:p>
        </p:txBody>
      </p:sp>
      <p:sp>
        <p:nvSpPr>
          <p:cNvPr id="18437" name="Freeform 1030"/>
          <p:cNvSpPr>
            <a:spLocks/>
          </p:cNvSpPr>
          <p:nvPr/>
        </p:nvSpPr>
        <p:spPr bwMode="auto">
          <a:xfrm>
            <a:off x="6910388" y="4643439"/>
            <a:ext cx="1357312" cy="1443037"/>
          </a:xfrm>
          <a:custGeom>
            <a:avLst/>
            <a:gdLst>
              <a:gd name="T0" fmla="*/ 2147483647 w 873"/>
              <a:gd name="T1" fmla="*/ 2147483647 h 909"/>
              <a:gd name="T2" fmla="*/ 2147483647 w 873"/>
              <a:gd name="T3" fmla="*/ 2147483647 h 909"/>
              <a:gd name="T4" fmla="*/ 2147483647 w 873"/>
              <a:gd name="T5" fmla="*/ 2147483647 h 909"/>
              <a:gd name="T6" fmla="*/ 2147483647 w 873"/>
              <a:gd name="T7" fmla="*/ 0 h 909"/>
              <a:gd name="T8" fmla="*/ 0 w 873"/>
              <a:gd name="T9" fmla="*/ 2147483647 h 909"/>
              <a:gd name="T10" fmla="*/ 0 60000 65536"/>
              <a:gd name="T11" fmla="*/ 0 60000 65536"/>
              <a:gd name="T12" fmla="*/ 0 60000 65536"/>
              <a:gd name="T13" fmla="*/ 0 60000 65536"/>
              <a:gd name="T14" fmla="*/ 0 60000 65536"/>
              <a:gd name="T15" fmla="*/ 0 w 873"/>
              <a:gd name="T16" fmla="*/ 0 h 909"/>
              <a:gd name="T17" fmla="*/ 873 w 873"/>
              <a:gd name="T18" fmla="*/ 909 h 909"/>
            </a:gdLst>
            <a:ahLst/>
            <a:cxnLst>
              <a:cxn ang="T10">
                <a:pos x="T0" y="T1"/>
              </a:cxn>
              <a:cxn ang="T11">
                <a:pos x="T2" y="T3"/>
              </a:cxn>
              <a:cxn ang="T12">
                <a:pos x="T4" y="T5"/>
              </a:cxn>
              <a:cxn ang="T13">
                <a:pos x="T6" y="T7"/>
              </a:cxn>
              <a:cxn ang="T14">
                <a:pos x="T8" y="T9"/>
              </a:cxn>
            </a:cxnLst>
            <a:rect l="T15" t="T16" r="T17" b="T18"/>
            <a:pathLst>
              <a:path w="873" h="909">
                <a:moveTo>
                  <a:pt x="18" y="288"/>
                </a:moveTo>
                <a:lnTo>
                  <a:pt x="18" y="909"/>
                </a:lnTo>
                <a:lnTo>
                  <a:pt x="873" y="207"/>
                </a:lnTo>
                <a:lnTo>
                  <a:pt x="873" y="0"/>
                </a:lnTo>
                <a:lnTo>
                  <a:pt x="0" y="576"/>
                </a:ln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p>
            <a:endParaRPr lang="en-US"/>
          </a:p>
        </p:txBody>
      </p:sp>
      <p:sp>
        <p:nvSpPr>
          <p:cNvPr id="18438" name="Rectangle 1031"/>
          <p:cNvSpPr>
            <a:spLocks noChangeArrowheads="1"/>
          </p:cNvSpPr>
          <p:nvPr/>
        </p:nvSpPr>
        <p:spPr bwMode="auto">
          <a:xfrm>
            <a:off x="8310564" y="4643438"/>
            <a:ext cx="185737" cy="157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ctr"/>
          <a:lstStyle>
            <a:lvl1pPr>
              <a:spcBef>
                <a:spcPct val="20000"/>
              </a:spcBef>
              <a:buClr>
                <a:srgbClr val="FF9900"/>
              </a:buClr>
              <a:buChar char="•"/>
              <a:defRPr kumimoji="1" sz="2800">
                <a:solidFill>
                  <a:schemeClr val="tx1"/>
                </a:solidFill>
                <a:latin typeface="Tahoma" panose="020B0604030504040204" pitchFamily="34" charset="0"/>
              </a:defRPr>
            </a:lvl1pPr>
            <a:lvl2pPr marL="742950" indent="-285750">
              <a:spcBef>
                <a:spcPct val="20000"/>
              </a:spcBef>
              <a:buClr>
                <a:srgbClr val="FF9900"/>
              </a:buClr>
              <a:buChar char="—"/>
              <a:defRPr kumimoji="1" sz="2400">
                <a:solidFill>
                  <a:schemeClr val="tx1"/>
                </a:solidFill>
                <a:latin typeface="Tahoma" panose="020B0604030504040204" pitchFamily="34" charset="0"/>
              </a:defRPr>
            </a:lvl2pPr>
            <a:lvl3pPr marL="1143000" indent="-228600">
              <a:spcBef>
                <a:spcPct val="20000"/>
              </a:spcBef>
              <a:buClr>
                <a:srgbClr val="FF9900"/>
              </a:buClr>
              <a:buChar char="•"/>
              <a:defRPr kumimoji="1" sz="2000">
                <a:solidFill>
                  <a:schemeClr val="tx1"/>
                </a:solidFill>
                <a:latin typeface="Tahoma" panose="020B0604030504040204" pitchFamily="34" charset="0"/>
              </a:defRPr>
            </a:lvl3pPr>
            <a:lvl4pPr marL="1600200" indent="-228600">
              <a:spcBef>
                <a:spcPct val="20000"/>
              </a:spcBef>
              <a:buClr>
                <a:srgbClr val="FF9900"/>
              </a:buClr>
              <a:buChar char="–"/>
              <a:defRPr kumimoji="1" sz="2000">
                <a:solidFill>
                  <a:schemeClr val="tx1"/>
                </a:solidFill>
                <a:latin typeface="Tahoma" panose="020B0604030504040204" pitchFamily="34" charset="0"/>
              </a:defRPr>
            </a:lvl4pPr>
            <a:lvl5pPr marL="2057400" indent="-228600">
              <a:spcBef>
                <a:spcPct val="20000"/>
              </a:spcBef>
              <a:buClr>
                <a:srgbClr val="FF99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9pPr>
          </a:lstStyle>
          <a:p>
            <a:pPr>
              <a:spcBef>
                <a:spcPct val="0"/>
              </a:spcBef>
              <a:buClrTx/>
              <a:buFontTx/>
              <a:buNone/>
            </a:pPr>
            <a:endParaRPr kumimoji="0" lang="tr-TR" altLang="tr-TR" sz="2400">
              <a:latin typeface="Times New Roman" panose="02020603050405020304" pitchFamily="18" charset="0"/>
            </a:endParaRPr>
          </a:p>
        </p:txBody>
      </p:sp>
      <p:sp>
        <p:nvSpPr>
          <p:cNvPr id="18439" name="Rectangle 1"/>
          <p:cNvSpPr>
            <a:spLocks noChangeArrowheads="1"/>
          </p:cNvSpPr>
          <p:nvPr/>
        </p:nvSpPr>
        <p:spPr bwMode="auto">
          <a:xfrm>
            <a:off x="6240463" y="1628775"/>
            <a:ext cx="1981200" cy="692150"/>
          </a:xfrm>
          <a:prstGeom prst="rect">
            <a:avLst/>
          </a:prstGeom>
          <a:solidFill>
            <a:schemeClr val="bg1"/>
          </a:solidFill>
          <a:ln>
            <a:noFill/>
          </a:ln>
          <a:extLst>
            <a:ext uri="{91240B29-F687-4F45-9708-019B960494DF}">
              <a14:hiddenLine xmlns:a14="http://schemas.microsoft.com/office/drawing/2010/main" w="9525" algn="ctr">
                <a:solidFill>
                  <a:srgbClr val="000000"/>
                </a:solidFill>
                <a:round/>
                <a:headEnd/>
                <a:tailEnd/>
              </a14:hiddenLine>
            </a:ext>
          </a:extLst>
        </p:spPr>
        <p:txBody>
          <a:bodyPr lIns="90000" tIns="46800" rIns="90000" bIns="46800"/>
          <a:lstStyle>
            <a:lvl1pPr>
              <a:spcBef>
                <a:spcPct val="20000"/>
              </a:spcBef>
              <a:buClr>
                <a:srgbClr val="FF9900"/>
              </a:buClr>
              <a:buChar char="•"/>
              <a:defRPr kumimoji="1" sz="2800">
                <a:solidFill>
                  <a:schemeClr val="tx1"/>
                </a:solidFill>
                <a:latin typeface="Tahoma" panose="020B0604030504040204" pitchFamily="34" charset="0"/>
              </a:defRPr>
            </a:lvl1pPr>
            <a:lvl2pPr marL="742950" indent="-285750">
              <a:spcBef>
                <a:spcPct val="20000"/>
              </a:spcBef>
              <a:buClr>
                <a:srgbClr val="FF9900"/>
              </a:buClr>
              <a:buChar char="—"/>
              <a:defRPr kumimoji="1" sz="2400">
                <a:solidFill>
                  <a:schemeClr val="tx1"/>
                </a:solidFill>
                <a:latin typeface="Tahoma" panose="020B0604030504040204" pitchFamily="34" charset="0"/>
              </a:defRPr>
            </a:lvl2pPr>
            <a:lvl3pPr marL="1143000" indent="-228600">
              <a:spcBef>
                <a:spcPct val="20000"/>
              </a:spcBef>
              <a:buClr>
                <a:srgbClr val="FF9900"/>
              </a:buClr>
              <a:buChar char="•"/>
              <a:defRPr kumimoji="1" sz="2000">
                <a:solidFill>
                  <a:schemeClr val="tx1"/>
                </a:solidFill>
                <a:latin typeface="Tahoma" panose="020B0604030504040204" pitchFamily="34" charset="0"/>
              </a:defRPr>
            </a:lvl3pPr>
            <a:lvl4pPr marL="1600200" indent="-228600">
              <a:spcBef>
                <a:spcPct val="20000"/>
              </a:spcBef>
              <a:buClr>
                <a:srgbClr val="FF9900"/>
              </a:buClr>
              <a:buChar char="–"/>
              <a:defRPr kumimoji="1" sz="2000">
                <a:solidFill>
                  <a:schemeClr val="tx1"/>
                </a:solidFill>
                <a:latin typeface="Tahoma" panose="020B0604030504040204" pitchFamily="34" charset="0"/>
              </a:defRPr>
            </a:lvl4pPr>
            <a:lvl5pPr marL="2057400" indent="-228600">
              <a:spcBef>
                <a:spcPct val="20000"/>
              </a:spcBef>
              <a:buClr>
                <a:srgbClr val="FF9900"/>
              </a:buClr>
              <a:buChar char="•"/>
              <a:defRPr kumimoji="1" sz="2000">
                <a:solidFill>
                  <a:schemeClr val="tx1"/>
                </a:solidFill>
                <a:latin typeface="Tahoma" panose="020B0604030504040204" pitchFamily="34" charset="0"/>
              </a:defRPr>
            </a:lvl5pPr>
            <a:lvl6pPr marL="25146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6pPr>
            <a:lvl7pPr marL="29718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7pPr>
            <a:lvl8pPr marL="34290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8pPr>
            <a:lvl9pPr marL="3886200" indent="-228600" eaLnBrk="0" fontAlgn="base" hangingPunct="0">
              <a:spcBef>
                <a:spcPct val="20000"/>
              </a:spcBef>
              <a:spcAft>
                <a:spcPct val="0"/>
              </a:spcAft>
              <a:buClr>
                <a:srgbClr val="FF9900"/>
              </a:buClr>
              <a:buChar char="•"/>
              <a:defRPr kumimoji="1" sz="2000">
                <a:solidFill>
                  <a:schemeClr val="tx1"/>
                </a:solidFill>
                <a:latin typeface="Tahoma" panose="020B0604030504040204" pitchFamily="34" charset="0"/>
              </a:defRPr>
            </a:lvl9pPr>
          </a:lstStyle>
          <a:p>
            <a:pPr algn="ctr">
              <a:spcBef>
                <a:spcPct val="0"/>
              </a:spcBef>
              <a:buClrTx/>
              <a:buFontTx/>
              <a:buNone/>
            </a:pPr>
            <a:endParaRPr kumimoji="0" lang="tr-TR" altLang="tr-TR" sz="1600">
              <a:latin typeface="Arial" panose="020B0604020202020204" pitchFamily="34" charset="0"/>
              <a:cs typeface="Arial" panose="020B0604020202020204" pitchFamily="34" charset="0"/>
            </a:endParaRPr>
          </a:p>
          <a:p>
            <a:pPr algn="ctr">
              <a:spcBef>
                <a:spcPct val="0"/>
              </a:spcBef>
              <a:buClrTx/>
              <a:buFontTx/>
              <a:buNone/>
            </a:pPr>
            <a:endParaRPr kumimoji="0" lang="tr-TR" altLang="tr-TR" sz="800">
              <a:latin typeface="Arial" panose="020B0604020202020204" pitchFamily="34" charset="0"/>
              <a:cs typeface="Arial" panose="020B0604020202020204" pitchFamily="34" charset="0"/>
            </a:endParaRPr>
          </a:p>
          <a:p>
            <a:pPr algn="ctr">
              <a:spcBef>
                <a:spcPct val="0"/>
              </a:spcBef>
              <a:buClrTx/>
              <a:buFontTx/>
              <a:buNone/>
            </a:pPr>
            <a:r>
              <a:rPr kumimoji="0" lang="tr-TR" altLang="tr-TR" sz="1600">
                <a:latin typeface="Arial" panose="020B0604020202020204" pitchFamily="34" charset="0"/>
                <a:cs typeface="Arial" panose="020B0604020202020204" pitchFamily="34" charset="0"/>
              </a:rPr>
              <a:t>          port</a:t>
            </a:r>
          </a:p>
        </p:txBody>
      </p:sp>
    </p:spTree>
    <p:extLst>
      <p:ext uri="{BB962C8B-B14F-4D97-AF65-F5344CB8AC3E}">
        <p14:creationId xmlns:p14="http://schemas.microsoft.com/office/powerpoint/2010/main" val="169797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8" name="Rectangle 4"/>
          <p:cNvSpPr>
            <a:spLocks noGrp="1" noChangeArrowheads="1"/>
          </p:cNvSpPr>
          <p:nvPr>
            <p:ph type="title"/>
          </p:nvPr>
        </p:nvSpPr>
        <p:spPr/>
        <p:txBody>
          <a:bodyPr/>
          <a:lstStyle/>
          <a:p>
            <a:r>
              <a:rPr lang="en-GB" altLang="en-US"/>
              <a:t>Addressing Level</a:t>
            </a:r>
            <a:endParaRPr lang="en-US" altLang="en-US"/>
          </a:p>
        </p:txBody>
      </p:sp>
      <p:sp>
        <p:nvSpPr>
          <p:cNvPr id="98309" name="Rectangle 5"/>
          <p:cNvSpPr>
            <a:spLocks noGrp="1" noChangeArrowheads="1"/>
          </p:cNvSpPr>
          <p:nvPr>
            <p:ph type="body" idx="1"/>
          </p:nvPr>
        </p:nvSpPr>
        <p:spPr/>
        <p:txBody>
          <a:bodyPr>
            <a:normAutofit fontScale="92500" lnSpcReduction="10000"/>
          </a:bodyPr>
          <a:lstStyle/>
          <a:p>
            <a:pPr>
              <a:lnSpc>
                <a:spcPct val="90000"/>
              </a:lnSpc>
            </a:pPr>
            <a:r>
              <a:rPr lang="en-US" altLang="en-US" sz="2400" dirty="0"/>
              <a:t>Level </a:t>
            </a:r>
            <a:r>
              <a:rPr lang="en-US" altLang="en-US" sz="2400"/>
              <a:t>in communication </a:t>
            </a:r>
            <a:r>
              <a:rPr lang="en-US" altLang="en-US" sz="2400" dirty="0"/>
              <a:t>architecture at which entity is named</a:t>
            </a:r>
            <a:endParaRPr lang="en-GB" altLang="en-US" sz="2400" dirty="0"/>
          </a:p>
          <a:p>
            <a:pPr>
              <a:lnSpc>
                <a:spcPct val="90000"/>
              </a:lnSpc>
            </a:pPr>
            <a:r>
              <a:rPr lang="en-US" altLang="en-US" sz="2400" dirty="0"/>
              <a:t>Unique address</a:t>
            </a:r>
            <a:r>
              <a:rPr lang="en-GB" altLang="en-US" sz="2400" dirty="0"/>
              <a:t> for</a:t>
            </a:r>
            <a:r>
              <a:rPr lang="en-US" altLang="en-US" sz="2400" dirty="0"/>
              <a:t> each end system </a:t>
            </a:r>
            <a:endParaRPr lang="en-GB" altLang="en-US" sz="2400" dirty="0"/>
          </a:p>
          <a:p>
            <a:pPr lvl="1">
              <a:lnSpc>
                <a:spcPct val="90000"/>
              </a:lnSpc>
            </a:pPr>
            <a:r>
              <a:rPr lang="en-US" altLang="en-US" sz="2000" dirty="0"/>
              <a:t>e.g. workstation or server</a:t>
            </a:r>
            <a:endParaRPr lang="en-GB" altLang="en-US" sz="2000" dirty="0"/>
          </a:p>
          <a:p>
            <a:pPr>
              <a:lnSpc>
                <a:spcPct val="90000"/>
              </a:lnSpc>
            </a:pPr>
            <a:r>
              <a:rPr lang="en-US" altLang="en-US" sz="2400" dirty="0"/>
              <a:t>And each intermediate system</a:t>
            </a:r>
            <a:endParaRPr lang="en-GB" altLang="en-US" sz="2400" dirty="0"/>
          </a:p>
          <a:p>
            <a:pPr lvl="1">
              <a:lnSpc>
                <a:spcPct val="90000"/>
              </a:lnSpc>
            </a:pPr>
            <a:r>
              <a:rPr lang="en-US" altLang="en-US" sz="2000" dirty="0"/>
              <a:t>(e.g., router)</a:t>
            </a:r>
            <a:endParaRPr lang="en-GB" altLang="en-US" sz="2000" dirty="0"/>
          </a:p>
          <a:p>
            <a:pPr>
              <a:lnSpc>
                <a:spcPct val="90000"/>
              </a:lnSpc>
            </a:pPr>
            <a:r>
              <a:rPr lang="en-US" altLang="en-US" sz="2400" dirty="0"/>
              <a:t>Network-level address</a:t>
            </a:r>
            <a:endParaRPr lang="en-GB" altLang="en-US" sz="2400" dirty="0"/>
          </a:p>
          <a:p>
            <a:pPr lvl="1">
              <a:lnSpc>
                <a:spcPct val="90000"/>
              </a:lnSpc>
            </a:pPr>
            <a:r>
              <a:rPr lang="en-US" altLang="en-US" sz="2000" dirty="0"/>
              <a:t>IP address or internet address</a:t>
            </a:r>
            <a:endParaRPr lang="en-GB" altLang="en-US" sz="2000" dirty="0"/>
          </a:p>
          <a:p>
            <a:pPr lvl="1">
              <a:lnSpc>
                <a:spcPct val="90000"/>
              </a:lnSpc>
            </a:pPr>
            <a:r>
              <a:rPr lang="en-US" altLang="en-US" sz="2000" dirty="0"/>
              <a:t>OSI </a:t>
            </a:r>
            <a:r>
              <a:rPr lang="en-GB" altLang="en-US" sz="2000" dirty="0"/>
              <a:t>- </a:t>
            </a:r>
            <a:r>
              <a:rPr lang="en-US" altLang="en-US" sz="2000" dirty="0"/>
              <a:t>network service access point (NSAP)</a:t>
            </a:r>
            <a:endParaRPr lang="en-GB" altLang="en-US" sz="2000" dirty="0"/>
          </a:p>
          <a:p>
            <a:pPr lvl="1">
              <a:lnSpc>
                <a:spcPct val="90000"/>
              </a:lnSpc>
            </a:pPr>
            <a:r>
              <a:rPr lang="en-US" altLang="en-US" sz="2000" dirty="0"/>
              <a:t>Used to route PDU through network</a:t>
            </a:r>
          </a:p>
          <a:p>
            <a:pPr>
              <a:lnSpc>
                <a:spcPct val="90000"/>
              </a:lnSpc>
            </a:pPr>
            <a:r>
              <a:rPr lang="en-US" altLang="en-US" sz="2400" dirty="0"/>
              <a:t>At destination</a:t>
            </a:r>
            <a:r>
              <a:rPr lang="en-GB" altLang="en-US" sz="2400" dirty="0"/>
              <a:t> data </a:t>
            </a:r>
            <a:r>
              <a:rPr lang="en-US" altLang="en-US" sz="2400" dirty="0"/>
              <a:t>must routed to some process</a:t>
            </a:r>
            <a:endParaRPr lang="en-GB" altLang="en-US" sz="2400" dirty="0"/>
          </a:p>
          <a:p>
            <a:pPr lvl="1">
              <a:lnSpc>
                <a:spcPct val="90000"/>
              </a:lnSpc>
            </a:pPr>
            <a:r>
              <a:rPr lang="en-GB" altLang="en-US" sz="2000" dirty="0"/>
              <a:t>Each process </a:t>
            </a:r>
            <a:r>
              <a:rPr lang="en-US" altLang="en-US" sz="2000" dirty="0"/>
              <a:t>assigned </a:t>
            </a:r>
            <a:r>
              <a:rPr lang="en-GB" altLang="en-US" sz="2000" dirty="0"/>
              <a:t>an </a:t>
            </a:r>
            <a:r>
              <a:rPr lang="en-US" altLang="en-US" sz="2000" dirty="0"/>
              <a:t>identifier</a:t>
            </a:r>
            <a:endParaRPr lang="en-GB" altLang="en-US" sz="2000" dirty="0"/>
          </a:p>
          <a:p>
            <a:pPr lvl="1">
              <a:lnSpc>
                <a:spcPct val="90000"/>
              </a:lnSpc>
            </a:pPr>
            <a:r>
              <a:rPr lang="en-GB" altLang="en-US" sz="2000" dirty="0"/>
              <a:t>TCP/IP port</a:t>
            </a:r>
          </a:p>
          <a:p>
            <a:pPr lvl="1">
              <a:lnSpc>
                <a:spcPct val="90000"/>
              </a:lnSpc>
            </a:pPr>
            <a:r>
              <a:rPr lang="en-US" altLang="en-US" sz="2000" dirty="0"/>
              <a:t>Service access point (SAP) in OSI</a:t>
            </a:r>
          </a:p>
        </p:txBody>
      </p:sp>
    </p:spTree>
    <p:extLst>
      <p:ext uri="{BB962C8B-B14F-4D97-AF65-F5344CB8AC3E}">
        <p14:creationId xmlns:p14="http://schemas.microsoft.com/office/powerpoint/2010/main" val="1309817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IP Datagram</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69095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sp>
        <p:nvSpPr>
          <p:cNvPr id="4" name="Content Placeholder 3"/>
          <p:cNvSpPr>
            <a:spLocks noGrp="1"/>
          </p:cNvSpPr>
          <p:nvPr>
            <p:ph idx="1"/>
          </p:nvPr>
        </p:nvSpPr>
        <p:spPr/>
        <p:txBody>
          <a:bodyPr/>
          <a:lstStyle/>
          <a:p>
            <a:r>
              <a:rPr lang="en-US" dirty="0"/>
              <a:t>Internet Protocol being a layer-3 protocol (OSI) takes data Segments from layer-4 (Transport) and divides it into packets. IP packet encapsulates data unit received from above layer and add to its own header information.</a:t>
            </a:r>
            <a:endParaRPr lang="en-IN" dirty="0"/>
          </a:p>
          <a:p>
            <a:r>
              <a:rPr lang="en-US" dirty="0"/>
              <a:t>The encapsulated data is referred to as IP Payload. IP header contains all the necessary information to deliver the packet at the other end.</a:t>
            </a:r>
            <a:endParaRPr lang="en-IN" dirty="0"/>
          </a:p>
          <a:p>
            <a:endParaRPr lang="en-IN" dirty="0"/>
          </a:p>
        </p:txBody>
      </p:sp>
    </p:spTree>
    <p:extLst>
      <p:ext uri="{BB962C8B-B14F-4D97-AF65-F5344CB8AC3E}">
        <p14:creationId xmlns:p14="http://schemas.microsoft.com/office/powerpoint/2010/main" val="41575246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IN"/>
          </a:p>
        </p:txBody>
      </p:sp>
      <p:pic>
        <p:nvPicPr>
          <p:cNvPr id="4" name="Content Placeholder 3" descr="IP Encapsulation"/>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099418" y="1744648"/>
            <a:ext cx="4886325" cy="1136576"/>
          </a:xfrm>
          <a:prstGeom prst="rect">
            <a:avLst/>
          </a:prstGeom>
          <a:noFill/>
          <a:ln>
            <a:noFill/>
          </a:ln>
        </p:spPr>
      </p:pic>
      <p:pic>
        <p:nvPicPr>
          <p:cNvPr id="5" name="Picture 4" descr="IP Header"/>
          <p:cNvPicPr/>
          <p:nvPr/>
        </p:nvPicPr>
        <p:blipFill>
          <a:blip r:embed="rId3">
            <a:extLst>
              <a:ext uri="{28A0092B-C50C-407E-A947-70E740481C1C}">
                <a14:useLocalDpi xmlns:a14="http://schemas.microsoft.com/office/drawing/2010/main" val="0"/>
              </a:ext>
            </a:extLst>
          </a:blip>
          <a:srcRect/>
          <a:stretch>
            <a:fillRect/>
          </a:stretch>
        </p:blipFill>
        <p:spPr bwMode="auto">
          <a:xfrm>
            <a:off x="1802920" y="3140015"/>
            <a:ext cx="7099539" cy="3131164"/>
          </a:xfrm>
          <a:prstGeom prst="rect">
            <a:avLst/>
          </a:prstGeom>
          <a:noFill/>
          <a:ln>
            <a:noFill/>
          </a:ln>
        </p:spPr>
      </p:pic>
    </p:spTree>
    <p:extLst>
      <p:ext uri="{BB962C8B-B14F-4D97-AF65-F5344CB8AC3E}">
        <p14:creationId xmlns:p14="http://schemas.microsoft.com/office/powerpoint/2010/main" val="25644695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tr-TR" dirty="0"/>
              <a:t>Header Fields</a:t>
            </a:r>
          </a:p>
        </p:txBody>
      </p:sp>
      <p:sp>
        <p:nvSpPr>
          <p:cNvPr id="26627" name="Rectangle 3"/>
          <p:cNvSpPr>
            <a:spLocks noGrp="1" noChangeArrowheads="1"/>
          </p:cNvSpPr>
          <p:nvPr>
            <p:ph type="body" idx="1"/>
          </p:nvPr>
        </p:nvSpPr>
        <p:spPr/>
        <p:txBody>
          <a:bodyPr>
            <a:normAutofit fontScale="92500" lnSpcReduction="10000"/>
          </a:bodyPr>
          <a:lstStyle/>
          <a:p>
            <a:pPr>
              <a:lnSpc>
                <a:spcPct val="90000"/>
              </a:lnSpc>
            </a:pPr>
            <a:r>
              <a:rPr lang="en-US" altLang="tr-TR" sz="2400" dirty="0"/>
              <a:t>Version</a:t>
            </a:r>
          </a:p>
          <a:p>
            <a:pPr lvl="1"/>
            <a:r>
              <a:rPr lang="en-US" sz="2000" dirty="0"/>
              <a:t>Version no. of Internet Protocol used (e.g. IPv4).</a:t>
            </a:r>
            <a:endParaRPr lang="en-IN" sz="2000" dirty="0"/>
          </a:p>
          <a:p>
            <a:pPr lvl="0"/>
            <a:r>
              <a:rPr lang="en-US" altLang="tr-TR" sz="2800" dirty="0"/>
              <a:t>Internet header length </a:t>
            </a:r>
          </a:p>
          <a:p>
            <a:pPr lvl="1"/>
            <a:r>
              <a:rPr lang="en-US" dirty="0"/>
              <a:t>Length of entire IP header.</a:t>
            </a:r>
            <a:endParaRPr lang="en-IN" dirty="0"/>
          </a:p>
          <a:p>
            <a:pPr lvl="1">
              <a:lnSpc>
                <a:spcPct val="90000"/>
              </a:lnSpc>
            </a:pPr>
            <a:r>
              <a:rPr lang="tr-TR" altLang="tr-TR" sz="2000" dirty="0"/>
              <a:t>Unit is </a:t>
            </a:r>
            <a:r>
              <a:rPr lang="en-US" altLang="tr-TR" sz="2000" dirty="0"/>
              <a:t> 32 bit words</a:t>
            </a:r>
          </a:p>
          <a:p>
            <a:pPr lvl="1">
              <a:lnSpc>
                <a:spcPct val="90000"/>
              </a:lnSpc>
            </a:pPr>
            <a:r>
              <a:rPr lang="en-US" altLang="tr-TR" sz="2000" dirty="0"/>
              <a:t>Including options</a:t>
            </a:r>
          </a:p>
          <a:p>
            <a:pPr lvl="1">
              <a:lnSpc>
                <a:spcPct val="90000"/>
              </a:lnSpc>
            </a:pPr>
            <a:r>
              <a:rPr lang="en-US" altLang="tr-TR" sz="2000" dirty="0"/>
              <a:t>minimum 5</a:t>
            </a:r>
            <a:r>
              <a:rPr lang="tr-TR" altLang="tr-TR" sz="2000" dirty="0"/>
              <a:t> (means 20 octets)</a:t>
            </a:r>
            <a:endParaRPr lang="en-IN" altLang="tr-TR" sz="2000" dirty="0"/>
          </a:p>
          <a:p>
            <a:r>
              <a:rPr lang="en-US" dirty="0"/>
              <a:t>DSCP</a:t>
            </a:r>
            <a:r>
              <a:rPr lang="en-US" b="1" dirty="0"/>
              <a:t> </a:t>
            </a:r>
            <a:r>
              <a:rPr lang="en-US" dirty="0"/>
              <a:t>Differentiated Services Code Point</a:t>
            </a:r>
          </a:p>
          <a:p>
            <a:pPr lvl="1"/>
            <a:r>
              <a:rPr lang="en-US" altLang="tr-TR" dirty="0"/>
              <a:t>Earlier it is “Type of Service”</a:t>
            </a:r>
          </a:p>
          <a:p>
            <a:pPr lvl="1"/>
            <a:r>
              <a:rPr lang="en-US" altLang="tr-TR" dirty="0"/>
              <a:t>Used for QoS support </a:t>
            </a:r>
          </a:p>
          <a:p>
            <a:pPr>
              <a:lnSpc>
                <a:spcPct val="90000"/>
              </a:lnSpc>
            </a:pPr>
            <a:r>
              <a:rPr lang="en-US" altLang="tr-TR" sz="2400" dirty="0"/>
              <a:t>ECN (Explicit Congestion Notification)</a:t>
            </a:r>
          </a:p>
          <a:p>
            <a:pPr lvl="1"/>
            <a:r>
              <a:rPr lang="en-US" sz="2000" dirty="0"/>
              <a:t>It carries information about the congestion seen in the route.</a:t>
            </a:r>
            <a:endParaRPr lang="en-US" altLang="tr-TR" sz="2000" dirty="0"/>
          </a:p>
        </p:txBody>
      </p:sp>
    </p:spTree>
    <p:extLst>
      <p:ext uri="{BB962C8B-B14F-4D97-AF65-F5344CB8AC3E}">
        <p14:creationId xmlns:p14="http://schemas.microsoft.com/office/powerpoint/2010/main" val="113497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050"/>
          <p:cNvSpPr>
            <a:spLocks noGrp="1" noChangeArrowheads="1"/>
          </p:cNvSpPr>
          <p:nvPr>
            <p:ph type="title"/>
          </p:nvPr>
        </p:nvSpPr>
        <p:spPr/>
        <p:txBody>
          <a:bodyPr/>
          <a:lstStyle/>
          <a:p>
            <a:r>
              <a:rPr lang="en-US" altLang="tr-TR"/>
              <a:t>Protocols of TCP/IP Protocol Suite</a:t>
            </a:r>
          </a:p>
        </p:txBody>
      </p:sp>
      <p:pic>
        <p:nvPicPr>
          <p:cNvPr id="5123" name="Picture 2051"/>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1676400" y="1524001"/>
            <a:ext cx="8686800" cy="4976813"/>
          </a:xfrm>
        </p:spPr>
      </p:pic>
    </p:spTree>
    <p:extLst>
      <p:ext uri="{BB962C8B-B14F-4D97-AF65-F5344CB8AC3E}">
        <p14:creationId xmlns:p14="http://schemas.microsoft.com/office/powerpoint/2010/main" val="7062180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tr-TR" dirty="0"/>
              <a:t>Header Fields</a:t>
            </a:r>
          </a:p>
        </p:txBody>
      </p:sp>
      <p:sp>
        <p:nvSpPr>
          <p:cNvPr id="27651" name="Rectangle 3"/>
          <p:cNvSpPr>
            <a:spLocks noGrp="1" noChangeArrowheads="1"/>
          </p:cNvSpPr>
          <p:nvPr>
            <p:ph type="body" idx="1"/>
          </p:nvPr>
        </p:nvSpPr>
        <p:spPr/>
        <p:txBody>
          <a:bodyPr>
            <a:normAutofit/>
          </a:bodyPr>
          <a:lstStyle/>
          <a:p>
            <a:pPr>
              <a:lnSpc>
                <a:spcPct val="90000"/>
              </a:lnSpc>
            </a:pPr>
            <a:r>
              <a:rPr lang="en-US" altLang="tr-TR" sz="2400" dirty="0"/>
              <a:t>Total length</a:t>
            </a:r>
          </a:p>
          <a:p>
            <a:pPr lvl="1"/>
            <a:r>
              <a:rPr lang="en-US" sz="2000" dirty="0"/>
              <a:t>Length of entire IP Packet (including IP header and IP Payload)</a:t>
            </a:r>
            <a:r>
              <a:rPr lang="en-US" altLang="tr-TR" sz="2000" dirty="0"/>
              <a:t> in octets</a:t>
            </a:r>
          </a:p>
          <a:p>
            <a:pPr>
              <a:lnSpc>
                <a:spcPct val="90000"/>
              </a:lnSpc>
            </a:pPr>
            <a:r>
              <a:rPr lang="en-US" altLang="tr-TR" sz="2400" dirty="0"/>
              <a:t>Identification</a:t>
            </a:r>
          </a:p>
          <a:p>
            <a:pPr lvl="1"/>
            <a:r>
              <a:rPr lang="en-US" sz="2000" dirty="0"/>
              <a:t>If IP packet is fragmented during the transmission, all the fragments contain same identification number to identify original IP packet they belong to.</a:t>
            </a:r>
            <a:endParaRPr lang="en-IN" sz="2000" dirty="0"/>
          </a:p>
          <a:p>
            <a:pPr lvl="1">
              <a:lnSpc>
                <a:spcPct val="90000"/>
              </a:lnSpc>
            </a:pPr>
            <a:r>
              <a:rPr lang="en-US" altLang="tr-TR" sz="2000" dirty="0"/>
              <a:t>Sequence number</a:t>
            </a:r>
          </a:p>
          <a:p>
            <a:pPr lvl="1">
              <a:lnSpc>
                <a:spcPct val="90000"/>
              </a:lnSpc>
            </a:pPr>
            <a:r>
              <a:rPr lang="en-US" altLang="tr-TR" sz="2000" dirty="0"/>
              <a:t>Used with addresses and user protocol to identify datagram uniquely</a:t>
            </a:r>
          </a:p>
          <a:p>
            <a:pPr>
              <a:lnSpc>
                <a:spcPct val="90000"/>
              </a:lnSpc>
            </a:pPr>
            <a:r>
              <a:rPr lang="en-US" altLang="tr-TR" sz="2400" dirty="0"/>
              <a:t>Flags</a:t>
            </a:r>
          </a:p>
          <a:p>
            <a:pPr lvl="1"/>
            <a:r>
              <a:rPr lang="en-US" sz="1800" dirty="0"/>
              <a:t>As required by the network resources, if IP Packet is too large to handle, these ‘flags’ tells if they can be fragmented or not.</a:t>
            </a:r>
          </a:p>
          <a:p>
            <a:pPr lvl="1"/>
            <a:r>
              <a:rPr lang="en-US" altLang="tr-TR" sz="2000" dirty="0"/>
              <a:t>More bit</a:t>
            </a:r>
          </a:p>
          <a:p>
            <a:pPr lvl="1">
              <a:lnSpc>
                <a:spcPct val="90000"/>
              </a:lnSpc>
            </a:pPr>
            <a:r>
              <a:rPr lang="en-US" altLang="tr-TR" sz="2000" dirty="0"/>
              <a:t>Don’t fragment</a:t>
            </a:r>
          </a:p>
        </p:txBody>
      </p:sp>
    </p:spTree>
    <p:extLst>
      <p:ext uri="{BB962C8B-B14F-4D97-AF65-F5344CB8AC3E}">
        <p14:creationId xmlns:p14="http://schemas.microsoft.com/office/powerpoint/2010/main" val="3408436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altLang="tr-TR" sz="2400" dirty="0"/>
              <a:t>Fragmentation offset</a:t>
            </a:r>
          </a:p>
          <a:p>
            <a:pPr lvl="1"/>
            <a:r>
              <a:rPr lang="en-US" sz="1800" dirty="0"/>
              <a:t>This offset tells the exact position of the fragment in the original IP Packet.</a:t>
            </a:r>
            <a:endParaRPr lang="en-US" altLang="tr-TR" sz="2000" dirty="0"/>
          </a:p>
          <a:p>
            <a:r>
              <a:rPr lang="en-US" altLang="tr-TR" sz="2400" dirty="0"/>
              <a:t>Time to live</a:t>
            </a:r>
          </a:p>
          <a:p>
            <a:pPr lvl="1"/>
            <a:r>
              <a:rPr lang="en-US" sz="1600" dirty="0"/>
              <a:t>To avoid looping in the network, every packet is sent with some TTL value set, which tells the network how many routers (hops) this packet can cross. At each hop, its value is decremented by one and when the value reaches zero, the packet is discarded.</a:t>
            </a:r>
            <a:endParaRPr lang="en-IN" sz="1600" dirty="0"/>
          </a:p>
          <a:p>
            <a:r>
              <a:rPr lang="en-US" altLang="tr-TR" sz="2400" dirty="0"/>
              <a:t>Protocol</a:t>
            </a:r>
          </a:p>
          <a:p>
            <a:pPr lvl="1"/>
            <a:r>
              <a:rPr lang="en-US" altLang="tr-TR" sz="2000" dirty="0"/>
              <a:t>Next higher layer to receive data field at destination</a:t>
            </a:r>
          </a:p>
          <a:p>
            <a:pPr lvl="1"/>
            <a:r>
              <a:rPr lang="en-US" sz="2000" dirty="0"/>
              <a:t>Tells the Network layer at the destination host, to which Protocol this packet belongs to, i.e. the next level Protocol. For example protocol number of ICMP is 1, TCP is 6 and UDP is 17.</a:t>
            </a:r>
            <a:endParaRPr lang="en-IN" sz="2000" dirty="0"/>
          </a:p>
          <a:p>
            <a:pPr lvl="1"/>
            <a:endParaRPr lang="en-US" altLang="tr-TR" sz="2000" dirty="0"/>
          </a:p>
          <a:p>
            <a:endParaRPr lang="en-IN" dirty="0"/>
          </a:p>
        </p:txBody>
      </p:sp>
    </p:spTree>
    <p:extLst>
      <p:ext uri="{BB962C8B-B14F-4D97-AF65-F5344CB8AC3E}">
        <p14:creationId xmlns:p14="http://schemas.microsoft.com/office/powerpoint/2010/main" val="27974752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tr-TR" dirty="0"/>
              <a:t>Header Fields</a:t>
            </a:r>
          </a:p>
        </p:txBody>
      </p:sp>
      <p:sp>
        <p:nvSpPr>
          <p:cNvPr id="28675" name="Rectangle 3"/>
          <p:cNvSpPr>
            <a:spLocks noGrp="1" noChangeArrowheads="1"/>
          </p:cNvSpPr>
          <p:nvPr>
            <p:ph type="body" idx="1"/>
          </p:nvPr>
        </p:nvSpPr>
        <p:spPr/>
        <p:txBody>
          <a:bodyPr>
            <a:normAutofit/>
          </a:bodyPr>
          <a:lstStyle/>
          <a:p>
            <a:r>
              <a:rPr lang="en-US" altLang="tr-TR" dirty="0"/>
              <a:t>Header checksum</a:t>
            </a:r>
          </a:p>
          <a:p>
            <a:pPr lvl="1"/>
            <a:r>
              <a:rPr lang="en-US" dirty="0"/>
              <a:t>This field is used to keep checksum value of entire header which is then used to check if the packet is received error-free.</a:t>
            </a:r>
            <a:endParaRPr lang="en-IN" dirty="0"/>
          </a:p>
          <a:p>
            <a:pPr lvl="1"/>
            <a:r>
              <a:rPr lang="en-US" altLang="tr-TR" dirty="0"/>
              <a:t>Verified and recomputed at each router</a:t>
            </a:r>
          </a:p>
          <a:p>
            <a:r>
              <a:rPr lang="en-US" altLang="tr-TR" dirty="0"/>
              <a:t>Source address</a:t>
            </a:r>
          </a:p>
          <a:p>
            <a:pPr lvl="1"/>
            <a:r>
              <a:rPr lang="en-US" dirty="0"/>
              <a:t>32-bit address of the Sender (or source) of the packet.</a:t>
            </a:r>
            <a:endParaRPr lang="en-IN" dirty="0"/>
          </a:p>
          <a:p>
            <a:r>
              <a:rPr lang="en-US" altLang="tr-TR" dirty="0"/>
              <a:t>Destination address</a:t>
            </a:r>
          </a:p>
          <a:p>
            <a:pPr lvl="1"/>
            <a:r>
              <a:rPr lang="en-US" dirty="0"/>
              <a:t>32-bit address of the Receiver (or destination) of the packet.</a:t>
            </a:r>
            <a:endParaRPr lang="en-US" altLang="tr-TR" dirty="0"/>
          </a:p>
        </p:txBody>
      </p:sp>
    </p:spTree>
    <p:extLst>
      <p:ext uri="{BB962C8B-B14F-4D97-AF65-F5344CB8AC3E}">
        <p14:creationId xmlns:p14="http://schemas.microsoft.com/office/powerpoint/2010/main" val="19893807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altLang="tr-TR" dirty="0"/>
              <a:t>Options</a:t>
            </a:r>
          </a:p>
          <a:p>
            <a:pPr lvl="1"/>
            <a:r>
              <a:rPr lang="en-US" dirty="0"/>
              <a:t>This is optional field, which is used if the value of IHL is greater than 5. These options may contain values for options such as Security, Record Route, Time Stamp, etc.</a:t>
            </a:r>
          </a:p>
          <a:p>
            <a:endParaRPr lang="en-US" altLang="tr-TR" dirty="0"/>
          </a:p>
          <a:p>
            <a:endParaRPr lang="en-US" altLang="tr-TR" dirty="0"/>
          </a:p>
          <a:p>
            <a:endParaRPr lang="en-US" altLang="tr-TR" dirty="0"/>
          </a:p>
          <a:p>
            <a:r>
              <a:rPr lang="en-US" altLang="tr-TR" dirty="0"/>
              <a:t>Padding</a:t>
            </a:r>
          </a:p>
          <a:p>
            <a:pPr lvl="1"/>
            <a:r>
              <a:rPr lang="en-US" altLang="tr-TR" dirty="0"/>
              <a:t>To fill to multiple of 32 bits long</a:t>
            </a:r>
          </a:p>
          <a:p>
            <a:endParaRPr lang="en-US" dirty="0"/>
          </a:p>
        </p:txBody>
      </p:sp>
      <p:pic>
        <p:nvPicPr>
          <p:cNvPr id="4" name="Content Placeholder 3"/>
          <p:cNvPicPr>
            <a:picLocks noChangeAspect="1"/>
          </p:cNvPicPr>
          <p:nvPr/>
        </p:nvPicPr>
        <p:blipFill>
          <a:blip r:embed="rId2"/>
          <a:stretch>
            <a:fillRect/>
          </a:stretch>
        </p:blipFill>
        <p:spPr>
          <a:xfrm>
            <a:off x="2767732" y="3268744"/>
            <a:ext cx="5376376" cy="1465100"/>
          </a:xfrm>
          <a:prstGeom prst="rect">
            <a:avLst/>
          </a:prstGeom>
        </p:spPr>
      </p:pic>
    </p:spTree>
    <p:extLst>
      <p:ext uri="{BB962C8B-B14F-4D97-AF65-F5344CB8AC3E}">
        <p14:creationId xmlns:p14="http://schemas.microsoft.com/office/powerpoint/2010/main" val="40677474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tr-TR"/>
              <a:t>Data Field</a:t>
            </a:r>
          </a:p>
        </p:txBody>
      </p:sp>
      <p:sp>
        <p:nvSpPr>
          <p:cNvPr id="29699" name="Rectangle 3"/>
          <p:cNvSpPr>
            <a:spLocks noGrp="1" noChangeArrowheads="1"/>
          </p:cNvSpPr>
          <p:nvPr>
            <p:ph type="body" idx="1"/>
          </p:nvPr>
        </p:nvSpPr>
        <p:spPr/>
        <p:txBody>
          <a:bodyPr/>
          <a:lstStyle/>
          <a:p>
            <a:r>
              <a:rPr lang="en-US" altLang="tr-TR" dirty="0"/>
              <a:t>User</a:t>
            </a:r>
            <a:r>
              <a:rPr lang="tr-TR" altLang="tr-TR" dirty="0"/>
              <a:t> (upper layer)</a:t>
            </a:r>
            <a:r>
              <a:rPr lang="en-US" altLang="tr-TR" dirty="0"/>
              <a:t> data</a:t>
            </a:r>
          </a:p>
          <a:p>
            <a:r>
              <a:rPr lang="en-US" altLang="tr-TR" dirty="0"/>
              <a:t>any octet length is OK</a:t>
            </a:r>
          </a:p>
          <a:p>
            <a:pPr lvl="1"/>
            <a:r>
              <a:rPr lang="tr-TR" altLang="tr-TR" dirty="0"/>
              <a:t>But m</a:t>
            </a:r>
            <a:r>
              <a:rPr lang="en-US" altLang="tr-TR" dirty="0"/>
              <a:t>ax length of </a:t>
            </a:r>
            <a:r>
              <a:rPr lang="tr-TR" altLang="tr-TR" dirty="0"/>
              <a:t>IP </a:t>
            </a:r>
            <a:r>
              <a:rPr lang="en-US" altLang="tr-TR" dirty="0"/>
              <a:t>datagram (header plus data)</a:t>
            </a:r>
            <a:r>
              <a:rPr lang="tr-TR" altLang="tr-TR" dirty="0"/>
              <a:t> is</a:t>
            </a:r>
            <a:r>
              <a:rPr lang="en-US" altLang="tr-TR" dirty="0"/>
              <a:t> 65,535 octets</a:t>
            </a:r>
          </a:p>
          <a:p>
            <a:endParaRPr lang="en-US" altLang="tr-TR" dirty="0"/>
          </a:p>
        </p:txBody>
      </p:sp>
    </p:spTree>
    <p:extLst>
      <p:ext uri="{BB962C8B-B14F-4D97-AF65-F5344CB8AC3E}">
        <p14:creationId xmlns:p14="http://schemas.microsoft.com/office/powerpoint/2010/main" val="25180795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IP Fragmentation</a:t>
            </a:r>
            <a:endParaRPr lang="en-IN"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1608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t>Maximum Transmission Unit (MTU)</a:t>
            </a:r>
            <a:endParaRPr lang="en-IN" dirty="0"/>
          </a:p>
        </p:txBody>
      </p:sp>
      <p:sp>
        <p:nvSpPr>
          <p:cNvPr id="3" name="Content Placeholder 2"/>
          <p:cNvSpPr>
            <a:spLocks noGrp="1"/>
          </p:cNvSpPr>
          <p:nvPr>
            <p:ph idx="1"/>
          </p:nvPr>
        </p:nvSpPr>
        <p:spPr/>
        <p:txBody>
          <a:bodyPr/>
          <a:lstStyle/>
          <a:p>
            <a:r>
              <a:rPr lang="en-US" dirty="0"/>
              <a:t>An IP packet that is larger than the Maximum Transmission Unit (MTU) of an interface, is too large for transmission over that interface. </a:t>
            </a:r>
          </a:p>
          <a:p>
            <a:r>
              <a:rPr lang="en-US" dirty="0"/>
              <a:t>The packet must either be fragmented, or discarded (and an ICMP error message returned to the sender). </a:t>
            </a:r>
          </a:p>
          <a:p>
            <a:r>
              <a:rPr lang="en-US" dirty="0"/>
              <a:t>In either case, the original data will be fragmented into smaller packets (less than the smallest MTU) in order to allow it to be received by the final destination system.</a:t>
            </a:r>
            <a:endParaRPr lang="en-IN" dirty="0"/>
          </a:p>
          <a:p>
            <a:endParaRPr lang="en-IN" dirty="0"/>
          </a:p>
        </p:txBody>
      </p:sp>
    </p:spTree>
    <p:extLst>
      <p:ext uri="{BB962C8B-B14F-4D97-AF65-F5344CB8AC3E}">
        <p14:creationId xmlns:p14="http://schemas.microsoft.com/office/powerpoint/2010/main" val="25240113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pPr lvl="0"/>
            <a:endParaRPr lang="en-US" dirty="0"/>
          </a:p>
          <a:p>
            <a:pPr lvl="0"/>
            <a:endParaRPr lang="en-US" dirty="0"/>
          </a:p>
          <a:p>
            <a:pPr lvl="0"/>
            <a:endParaRPr lang="en-US" dirty="0"/>
          </a:p>
          <a:p>
            <a:pPr lvl="0"/>
            <a:r>
              <a:rPr lang="en-US" dirty="0"/>
              <a:t>Two Approaches</a:t>
            </a:r>
          </a:p>
          <a:p>
            <a:pPr lvl="0"/>
            <a:r>
              <a:rPr lang="en-US" dirty="0"/>
              <a:t>IP Router Segmentation - performing the fragmentation in the routers</a:t>
            </a:r>
            <a:endParaRPr lang="en-IN" dirty="0"/>
          </a:p>
          <a:p>
            <a:pPr lvl="0"/>
            <a:r>
              <a:rPr lang="en-US" dirty="0"/>
              <a:t>IP Path MTU Discovery - forcing the sender to perform the fragmentation</a:t>
            </a:r>
            <a:endParaRPr lang="en-IN" dirty="0"/>
          </a:p>
          <a:p>
            <a:pPr marL="0" indent="0">
              <a:buNone/>
            </a:pPr>
            <a:endParaRPr lang="en-IN" dirty="0"/>
          </a:p>
        </p:txBody>
      </p:sp>
      <p:pic>
        <p:nvPicPr>
          <p:cNvPr id="4" name="Content Placeholder 3" descr="https://erg.abdn.ac.uk/users/gorry/eg3567/images/PMTU.gif"/>
          <p:cNvPicPr>
            <a:picLocks/>
          </p:cNvPicPr>
          <p:nvPr/>
        </p:nvPicPr>
        <p:blipFill>
          <a:blip r:embed="rId2">
            <a:extLst>
              <a:ext uri="{28A0092B-C50C-407E-A947-70E740481C1C}">
                <a14:useLocalDpi xmlns:a14="http://schemas.microsoft.com/office/drawing/2010/main" val="0"/>
              </a:ext>
            </a:extLst>
          </a:blip>
          <a:srcRect/>
          <a:stretch>
            <a:fillRect/>
          </a:stretch>
        </p:blipFill>
        <p:spPr bwMode="auto">
          <a:xfrm>
            <a:off x="2800170" y="1906348"/>
            <a:ext cx="5314950" cy="1285875"/>
          </a:xfrm>
          <a:prstGeom prst="rect">
            <a:avLst/>
          </a:prstGeom>
          <a:noFill/>
          <a:ln>
            <a:noFill/>
          </a:ln>
        </p:spPr>
      </p:pic>
    </p:spTree>
    <p:extLst>
      <p:ext uri="{BB962C8B-B14F-4D97-AF65-F5344CB8AC3E}">
        <p14:creationId xmlns:p14="http://schemas.microsoft.com/office/powerpoint/2010/main" val="2084825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Fragmentation processing at a Router/</a:t>
            </a:r>
            <a:br>
              <a:rPr lang="en-IN" dirty="0"/>
            </a:br>
            <a:r>
              <a:rPr lang="en-US" dirty="0"/>
              <a:t>IP Router Segmentation</a:t>
            </a:r>
            <a:endParaRPr lang="en-IN" dirty="0"/>
          </a:p>
        </p:txBody>
      </p:sp>
      <p:sp>
        <p:nvSpPr>
          <p:cNvPr id="3" name="Content Placeholder 2"/>
          <p:cNvSpPr>
            <a:spLocks noGrp="1"/>
          </p:cNvSpPr>
          <p:nvPr>
            <p:ph idx="1"/>
          </p:nvPr>
        </p:nvSpPr>
        <p:spPr/>
        <p:txBody>
          <a:bodyPr>
            <a:normAutofit/>
          </a:bodyPr>
          <a:lstStyle/>
          <a:p>
            <a:r>
              <a:rPr lang="en-US" dirty="0"/>
              <a:t>In this simple approach, the sender simply has to ensure that each packet is less than the MTU of the link on which it is sent. (The router always knows this from the link interface configuration information).</a:t>
            </a:r>
            <a:endParaRPr lang="en-IN" dirty="0"/>
          </a:p>
          <a:p>
            <a:r>
              <a:rPr lang="en-US" dirty="0"/>
              <a:t>The network layer then has to arrange to cut packets up into smaller fragments whenever a router encounters a link with an MTU smaller than the received IP packet size. </a:t>
            </a:r>
          </a:p>
          <a:p>
            <a:r>
              <a:rPr lang="en-US" dirty="0"/>
              <a:t>All the fragments of an IP packet carry the same ID in the IP packet header (allowing the final receiver to reassemble the fragmented parts into the original PDU). This is called "IP fragmentation" or "IP segmentation".</a:t>
            </a:r>
          </a:p>
          <a:p>
            <a:endParaRPr lang="en-IN" dirty="0"/>
          </a:p>
        </p:txBody>
      </p:sp>
    </p:spTree>
    <p:extLst>
      <p:ext uri="{BB962C8B-B14F-4D97-AF65-F5344CB8AC3E}">
        <p14:creationId xmlns:p14="http://schemas.microsoft.com/office/powerpoint/2010/main" val="6235035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problem is, this offloads a lot of work on to routers, and in the worst case, can also result in packets being segmented by several IP routers one after another, resulting in very peculiar fragmentation.</a:t>
            </a:r>
          </a:p>
          <a:p>
            <a:endParaRPr lang="en-US" dirty="0"/>
          </a:p>
          <a:p>
            <a:r>
              <a:rPr lang="en-US" dirty="0"/>
              <a:t>IP Router fragmentation is not recommended in the modern Internet</a:t>
            </a:r>
            <a:endParaRPr lang="en-IN" dirty="0"/>
          </a:p>
          <a:p>
            <a:endParaRPr lang="en-IN" dirty="0"/>
          </a:p>
        </p:txBody>
      </p:sp>
    </p:spTree>
    <p:extLst>
      <p:ext uri="{BB962C8B-B14F-4D97-AF65-F5344CB8AC3E}">
        <p14:creationId xmlns:p14="http://schemas.microsoft.com/office/powerpoint/2010/main" val="266080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US" altLang="tr-TR"/>
              <a:t>Internet Protocol (IP)</a:t>
            </a:r>
          </a:p>
        </p:txBody>
      </p:sp>
      <p:sp>
        <p:nvSpPr>
          <p:cNvPr id="6147" name="Rectangle 3"/>
          <p:cNvSpPr>
            <a:spLocks noGrp="1" noChangeArrowheads="1"/>
          </p:cNvSpPr>
          <p:nvPr>
            <p:ph type="body" idx="1"/>
          </p:nvPr>
        </p:nvSpPr>
        <p:spPr/>
        <p:txBody>
          <a:bodyPr>
            <a:normAutofit fontScale="92500" lnSpcReduction="10000"/>
          </a:bodyPr>
          <a:lstStyle/>
          <a:p>
            <a:r>
              <a:rPr lang="en-US" dirty="0"/>
              <a:t>Internet Protocol is one of the major protocols in the TCP/IP protocols suite. </a:t>
            </a:r>
          </a:p>
          <a:p>
            <a:r>
              <a:rPr lang="en-US" dirty="0"/>
              <a:t>This protocol works at the network layer of the OSI model and at the Internet layer of the TCP/IP model. </a:t>
            </a:r>
          </a:p>
          <a:p>
            <a:r>
              <a:rPr lang="en-US" altLang="tr-TR" dirty="0"/>
              <a:t>IP provides connectionless (datagram) service ; </a:t>
            </a:r>
            <a:r>
              <a:rPr lang="en-AU" altLang="tr-TR" dirty="0"/>
              <a:t>Each packet treated separately</a:t>
            </a:r>
          </a:p>
          <a:p>
            <a:pPr eaLnBrk="0" fontAlgn="base" hangingPunct="0"/>
            <a:r>
              <a:rPr lang="en-US" dirty="0"/>
              <a:t>Datagrams </a:t>
            </a:r>
          </a:p>
          <a:p>
            <a:pPr lvl="1" eaLnBrk="0" fontAlgn="base" hangingPunct="0"/>
            <a:r>
              <a:rPr lang="en-US" dirty="0"/>
              <a:t>Packets in the network (internet) layer are called </a:t>
            </a:r>
            <a:r>
              <a:rPr lang="en-US" i="1" dirty="0"/>
              <a:t>datagrams</a:t>
            </a:r>
            <a:r>
              <a:rPr lang="en-US" dirty="0"/>
              <a:t>. </a:t>
            </a:r>
          </a:p>
          <a:p>
            <a:pPr lvl="1" eaLnBrk="0" fontAlgn="base" hangingPunct="0"/>
            <a:r>
              <a:rPr lang="en-US" dirty="0"/>
              <a:t>A datagram is a variable-length packet consisting of two parts: header and data. </a:t>
            </a:r>
          </a:p>
          <a:p>
            <a:pPr lvl="1" eaLnBrk="0" fontAlgn="base" hangingPunct="0"/>
            <a:r>
              <a:rPr lang="en-US" dirty="0"/>
              <a:t>The header is 20 to 60 bytes in length and contains information essential to routing and delivery.</a:t>
            </a:r>
          </a:p>
          <a:p>
            <a:pPr lvl="1" eaLnBrk="0" fontAlgn="base" hangingPunct="0"/>
            <a:r>
              <a:rPr lang="en-US" dirty="0"/>
              <a:t> It is customary in TCP/IP to show the header in 4-byte sections.</a:t>
            </a:r>
          </a:p>
          <a:p>
            <a:pPr>
              <a:buFontTx/>
              <a:buNone/>
            </a:pPr>
            <a:endParaRPr lang="en-US" altLang="tr-TR" dirty="0"/>
          </a:p>
        </p:txBody>
      </p:sp>
    </p:spTree>
    <p:extLst>
      <p:ext uri="{BB962C8B-B14F-4D97-AF65-F5344CB8AC3E}">
        <p14:creationId xmlns:p14="http://schemas.microsoft.com/office/powerpoint/2010/main" val="39033236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 Fragmentation processing at a Sender/ IP Path MTU Discovery</a:t>
            </a:r>
            <a:endParaRPr lang="en-IN" dirty="0"/>
          </a:p>
        </p:txBody>
      </p:sp>
      <p:sp>
        <p:nvSpPr>
          <p:cNvPr id="3" name="Content Placeholder 2"/>
          <p:cNvSpPr>
            <a:spLocks noGrp="1"/>
          </p:cNvSpPr>
          <p:nvPr>
            <p:ph idx="1"/>
          </p:nvPr>
        </p:nvSpPr>
        <p:spPr/>
        <p:txBody>
          <a:bodyPr/>
          <a:lstStyle/>
          <a:p>
            <a:r>
              <a:rPr lang="en-US" dirty="0"/>
              <a:t>Path MTU Discovery</a:t>
            </a:r>
            <a:r>
              <a:rPr lang="en-US" u="sng" dirty="0"/>
              <a:t> </a:t>
            </a:r>
            <a:r>
              <a:rPr lang="en-US" dirty="0"/>
              <a:t>allows a sender to fragment/segment a long internet packet, rather than relying on routers to perform IP-level fragmentation. </a:t>
            </a:r>
          </a:p>
          <a:p>
            <a:r>
              <a:rPr lang="en-US" dirty="0"/>
              <a:t>This is more efficient and more scalable. </a:t>
            </a:r>
          </a:p>
          <a:p>
            <a:r>
              <a:rPr lang="en-US" dirty="0"/>
              <a:t>It is therefore the recommended method in the current Internet. </a:t>
            </a:r>
            <a:endParaRPr lang="en-IN" dirty="0"/>
          </a:p>
        </p:txBody>
      </p:sp>
    </p:spTree>
    <p:extLst>
      <p:ext uri="{BB962C8B-B14F-4D97-AF65-F5344CB8AC3E}">
        <p14:creationId xmlns:p14="http://schemas.microsoft.com/office/powerpoint/2010/main" val="645089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IP Reassembly processing at the Receiving End System</a:t>
            </a:r>
            <a:endParaRPr lang="en-IN" dirty="0"/>
          </a:p>
        </p:txBody>
      </p:sp>
      <p:sp>
        <p:nvSpPr>
          <p:cNvPr id="3" name="Content Placeholder 2"/>
          <p:cNvSpPr>
            <a:spLocks noGrp="1"/>
          </p:cNvSpPr>
          <p:nvPr>
            <p:ph idx="1"/>
          </p:nvPr>
        </p:nvSpPr>
        <p:spPr/>
        <p:txBody>
          <a:bodyPr/>
          <a:lstStyle/>
          <a:p>
            <a:r>
              <a:rPr lang="en-US" dirty="0"/>
              <a:t>IP fragmentation and reassembly employs updating and using the values in the second 32 bits of the IPv4 packet header. </a:t>
            </a:r>
          </a:p>
          <a:p>
            <a:r>
              <a:rPr lang="en-US" dirty="0"/>
              <a:t>An end system that accepts an IP packet (with a destination IP address that matches its own IP source address) will also reassemble any fragmented IP packets before these are passed to the next higher protocol layer.</a:t>
            </a:r>
            <a:endParaRPr lang="en-IN" dirty="0"/>
          </a:p>
          <a:p>
            <a:endParaRPr lang="en-IN" dirty="0"/>
          </a:p>
        </p:txBody>
      </p:sp>
    </p:spTree>
    <p:extLst>
      <p:ext uri="{BB962C8B-B14F-4D97-AF65-F5344CB8AC3E}">
        <p14:creationId xmlns:p14="http://schemas.microsoft.com/office/powerpoint/2010/main" val="26122678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US" dirty="0"/>
              <a:t>The system stores all received fragments (i.e., IP packets with a more-fragments flag (MF)set to one, or where the fragment offset is non-zero), in one of a number of buffers (memory space). </a:t>
            </a:r>
          </a:p>
          <a:p>
            <a:r>
              <a:rPr lang="en-US" dirty="0"/>
              <a:t>Packets with the same 16-bit Identification value are stored in the same buffer, at the offset specified by the fragment offset field specified in the packet header.</a:t>
            </a:r>
          </a:p>
          <a:p>
            <a:r>
              <a:rPr lang="en-US" dirty="0"/>
              <a:t>Packets which are incomplete remain stored in the buffer until either all fragments are received, OR a timer expires, indicating that the receiver does not expect to receive any more fragments. </a:t>
            </a:r>
          </a:p>
          <a:p>
            <a:r>
              <a:rPr lang="en-US" dirty="0"/>
              <a:t>Completed packets are forwarded to the next higher protocol layer.</a:t>
            </a:r>
            <a:endParaRPr lang="en-IN" dirty="0"/>
          </a:p>
          <a:p>
            <a:endParaRPr lang="en-IN" dirty="0"/>
          </a:p>
          <a:p>
            <a:endParaRPr lang="en-IN" dirty="0"/>
          </a:p>
        </p:txBody>
      </p:sp>
    </p:spTree>
    <p:extLst>
      <p:ext uri="{BB962C8B-B14F-4D97-AF65-F5344CB8AC3E}">
        <p14:creationId xmlns:p14="http://schemas.microsoft.com/office/powerpoint/2010/main" val="42150235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a:t>Fragmentation and IP Fields</a:t>
            </a:r>
          </a:p>
        </p:txBody>
      </p:sp>
      <p:sp>
        <p:nvSpPr>
          <p:cNvPr id="17411" name="Rectangle 3"/>
          <p:cNvSpPr>
            <a:spLocks noGrp="1" noChangeArrowheads="1"/>
          </p:cNvSpPr>
          <p:nvPr>
            <p:ph idx="1"/>
          </p:nvPr>
        </p:nvSpPr>
        <p:spPr/>
        <p:txBody>
          <a:bodyPr/>
          <a:lstStyle/>
          <a:p>
            <a:pPr>
              <a:lnSpc>
                <a:spcPct val="90000"/>
              </a:lnSpc>
            </a:pPr>
            <a:r>
              <a:rPr lang="en-US" altLang="en-US" i="1"/>
              <a:t>More Fragments</a:t>
            </a:r>
            <a:r>
              <a:rPr lang="en-US" altLang="en-US"/>
              <a:t> field (1 bit)</a:t>
            </a:r>
          </a:p>
          <a:p>
            <a:pPr lvl="1">
              <a:lnSpc>
                <a:spcPct val="90000"/>
              </a:lnSpc>
            </a:pPr>
            <a:r>
              <a:rPr lang="en-US" altLang="en-US"/>
              <a:t>1 if more fragments</a:t>
            </a:r>
          </a:p>
          <a:p>
            <a:pPr lvl="1">
              <a:lnSpc>
                <a:spcPct val="90000"/>
              </a:lnSpc>
            </a:pPr>
            <a:r>
              <a:rPr lang="en-US" altLang="en-US"/>
              <a:t>0 if not</a:t>
            </a:r>
          </a:p>
          <a:p>
            <a:pPr lvl="1">
              <a:lnSpc>
                <a:spcPct val="90000"/>
              </a:lnSpc>
            </a:pPr>
            <a:r>
              <a:rPr lang="en-US" altLang="en-US"/>
              <a:t>Source host internet process sets to 0</a:t>
            </a:r>
          </a:p>
          <a:p>
            <a:pPr lvl="1">
              <a:lnSpc>
                <a:spcPct val="90000"/>
              </a:lnSpc>
            </a:pPr>
            <a:r>
              <a:rPr lang="en-US" altLang="en-US"/>
              <a:t>If router fragments, sets More Fragments field in last fragment to 0</a:t>
            </a:r>
          </a:p>
          <a:p>
            <a:pPr lvl="1">
              <a:lnSpc>
                <a:spcPct val="90000"/>
              </a:lnSpc>
            </a:pPr>
            <a:r>
              <a:rPr lang="en-US" altLang="en-US"/>
              <a:t>In all other fragments, sets to 1</a:t>
            </a:r>
          </a:p>
          <a:p>
            <a:pPr>
              <a:lnSpc>
                <a:spcPct val="90000"/>
              </a:lnSpc>
            </a:pPr>
            <a:endParaRPr lang="en-US" altLang="en-US"/>
          </a:p>
          <a:p>
            <a:pPr lvl="1">
              <a:lnSpc>
                <a:spcPct val="90000"/>
              </a:lnSpc>
            </a:pPr>
            <a:endParaRPr lang="en-US" altLang="en-US"/>
          </a:p>
        </p:txBody>
      </p:sp>
      <p:sp>
        <p:nvSpPr>
          <p:cNvPr id="17412" name="Rectangle 4"/>
          <p:cNvSpPr>
            <a:spLocks noChangeArrowheads="1"/>
          </p:cNvSpPr>
          <p:nvPr/>
        </p:nvSpPr>
        <p:spPr bwMode="auto">
          <a:xfrm>
            <a:off x="2819400" y="5257800"/>
            <a:ext cx="25146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3" name="Rectangle 5"/>
          <p:cNvSpPr>
            <a:spLocks noChangeArrowheads="1"/>
          </p:cNvSpPr>
          <p:nvPr/>
        </p:nvSpPr>
        <p:spPr bwMode="auto">
          <a:xfrm>
            <a:off x="3124200" y="5257800"/>
            <a:ext cx="457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0</a:t>
            </a:r>
          </a:p>
        </p:txBody>
      </p:sp>
      <p:sp>
        <p:nvSpPr>
          <p:cNvPr id="17414" name="Rectangle 6"/>
          <p:cNvSpPr>
            <a:spLocks noChangeArrowheads="1"/>
          </p:cNvSpPr>
          <p:nvPr/>
        </p:nvSpPr>
        <p:spPr bwMode="auto">
          <a:xfrm>
            <a:off x="6096000" y="52578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5" name="Rectangle 7"/>
          <p:cNvSpPr>
            <a:spLocks noChangeArrowheads="1"/>
          </p:cNvSpPr>
          <p:nvPr/>
        </p:nvSpPr>
        <p:spPr bwMode="auto">
          <a:xfrm>
            <a:off x="6477000" y="5257800"/>
            <a:ext cx="457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0</a:t>
            </a:r>
          </a:p>
        </p:txBody>
      </p:sp>
      <p:sp>
        <p:nvSpPr>
          <p:cNvPr id="17416" name="Rectangle 8"/>
          <p:cNvSpPr>
            <a:spLocks noChangeArrowheads="1"/>
          </p:cNvSpPr>
          <p:nvPr/>
        </p:nvSpPr>
        <p:spPr bwMode="auto">
          <a:xfrm>
            <a:off x="7467600" y="52578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7" name="Rectangle 9"/>
          <p:cNvSpPr>
            <a:spLocks noChangeArrowheads="1"/>
          </p:cNvSpPr>
          <p:nvPr/>
        </p:nvSpPr>
        <p:spPr bwMode="auto">
          <a:xfrm>
            <a:off x="7848600" y="5257800"/>
            <a:ext cx="457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1</a:t>
            </a:r>
          </a:p>
        </p:txBody>
      </p:sp>
      <p:sp>
        <p:nvSpPr>
          <p:cNvPr id="17418" name="Rectangle 10"/>
          <p:cNvSpPr>
            <a:spLocks noChangeArrowheads="1"/>
          </p:cNvSpPr>
          <p:nvPr/>
        </p:nvSpPr>
        <p:spPr bwMode="auto">
          <a:xfrm>
            <a:off x="8839200" y="5257800"/>
            <a:ext cx="12192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19" name="Rectangle 11"/>
          <p:cNvSpPr>
            <a:spLocks noChangeArrowheads="1"/>
          </p:cNvSpPr>
          <p:nvPr/>
        </p:nvSpPr>
        <p:spPr bwMode="auto">
          <a:xfrm>
            <a:off x="9220200" y="5257800"/>
            <a:ext cx="457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1</a:t>
            </a:r>
          </a:p>
        </p:txBody>
      </p:sp>
      <p:sp>
        <p:nvSpPr>
          <p:cNvPr id="17420" name="Line 12"/>
          <p:cNvSpPr>
            <a:spLocks noChangeShapeType="1"/>
          </p:cNvSpPr>
          <p:nvPr/>
        </p:nvSpPr>
        <p:spPr bwMode="auto">
          <a:xfrm>
            <a:off x="2819400" y="5867400"/>
            <a:ext cx="2514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1" name="Line 13"/>
          <p:cNvSpPr>
            <a:spLocks noChangeShapeType="1"/>
          </p:cNvSpPr>
          <p:nvPr/>
        </p:nvSpPr>
        <p:spPr bwMode="auto">
          <a:xfrm>
            <a:off x="6096000" y="5867400"/>
            <a:ext cx="4038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7422" name="Text Box 14"/>
          <p:cNvSpPr txBox="1">
            <a:spLocks noChangeArrowheads="1"/>
          </p:cNvSpPr>
          <p:nvPr/>
        </p:nvSpPr>
        <p:spPr bwMode="auto">
          <a:xfrm>
            <a:off x="2959141" y="5943600"/>
            <a:ext cx="20271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rial" panose="020B0604020202020204" pitchFamily="34" charset="0"/>
              </a:rPr>
              <a:t>Original IP Packet</a:t>
            </a:r>
          </a:p>
        </p:txBody>
      </p:sp>
      <p:sp>
        <p:nvSpPr>
          <p:cNvPr id="17423" name="Text Box 15"/>
          <p:cNvSpPr txBox="1">
            <a:spLocks noChangeArrowheads="1"/>
          </p:cNvSpPr>
          <p:nvPr/>
        </p:nvSpPr>
        <p:spPr bwMode="auto">
          <a:xfrm>
            <a:off x="7496934" y="5943600"/>
            <a:ext cx="12875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rial" panose="020B0604020202020204" pitchFamily="34" charset="0"/>
              </a:rPr>
              <a:t>Fragments</a:t>
            </a:r>
          </a:p>
        </p:txBody>
      </p:sp>
    </p:spTree>
    <p:extLst>
      <p:ext uri="{BB962C8B-B14F-4D97-AF65-F5344CB8AC3E}">
        <p14:creationId xmlns:p14="http://schemas.microsoft.com/office/powerpoint/2010/main" val="994133348"/>
      </p:ext>
    </p:extLst>
  </p:cSld>
  <p:clrMapOvr>
    <a:masterClrMapping/>
  </p:clrMapOvr>
  <p:transition advTm="33276"/>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a:t>Identification Field</a:t>
            </a:r>
          </a:p>
        </p:txBody>
      </p:sp>
      <p:sp>
        <p:nvSpPr>
          <p:cNvPr id="19459" name="Rectangle 3"/>
          <p:cNvSpPr>
            <a:spLocks noGrp="1" noChangeArrowheads="1"/>
          </p:cNvSpPr>
          <p:nvPr>
            <p:ph idx="1"/>
          </p:nvPr>
        </p:nvSpPr>
        <p:spPr/>
        <p:txBody>
          <a:bodyPr/>
          <a:lstStyle/>
          <a:p>
            <a:r>
              <a:rPr lang="en-US" altLang="en-US"/>
              <a:t>IP packet has a 16-bit </a:t>
            </a:r>
            <a:r>
              <a:rPr lang="en-US" altLang="en-US" i="1"/>
              <a:t>Identification</a:t>
            </a:r>
            <a:r>
              <a:rPr lang="en-US" altLang="en-US"/>
              <a:t> field</a:t>
            </a:r>
          </a:p>
        </p:txBody>
      </p:sp>
      <p:sp>
        <p:nvSpPr>
          <p:cNvPr id="19461" name="Rectangle 5"/>
          <p:cNvSpPr>
            <a:spLocks noChangeArrowheads="1"/>
          </p:cNvSpPr>
          <p:nvPr/>
        </p:nvSpPr>
        <p:spPr bwMode="auto">
          <a:xfrm>
            <a:off x="6400800" y="2895600"/>
            <a:ext cx="3657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Total Length in bytes (16)</a:t>
            </a:r>
          </a:p>
        </p:txBody>
      </p:sp>
      <p:sp>
        <p:nvSpPr>
          <p:cNvPr id="19462" name="Rectangle 6"/>
          <p:cNvSpPr>
            <a:spLocks noChangeArrowheads="1"/>
          </p:cNvSpPr>
          <p:nvPr/>
        </p:nvSpPr>
        <p:spPr bwMode="auto">
          <a:xfrm>
            <a:off x="2743200" y="3810000"/>
            <a:ext cx="1828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Time to Live (8)</a:t>
            </a:r>
          </a:p>
        </p:txBody>
      </p:sp>
      <p:sp>
        <p:nvSpPr>
          <p:cNvPr id="19463" name="Rectangle 7"/>
          <p:cNvSpPr>
            <a:spLocks noChangeArrowheads="1"/>
          </p:cNvSpPr>
          <p:nvPr/>
        </p:nvSpPr>
        <p:spPr bwMode="auto">
          <a:xfrm>
            <a:off x="2743200" y="5181600"/>
            <a:ext cx="5486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Options (if any)</a:t>
            </a:r>
          </a:p>
        </p:txBody>
      </p:sp>
      <p:sp>
        <p:nvSpPr>
          <p:cNvPr id="19464" name="Rectangle 8"/>
          <p:cNvSpPr>
            <a:spLocks noChangeArrowheads="1"/>
          </p:cNvSpPr>
          <p:nvPr/>
        </p:nvSpPr>
        <p:spPr bwMode="auto">
          <a:xfrm>
            <a:off x="2743200" y="2895600"/>
            <a:ext cx="914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Arial" panose="020B0604020202020204" pitchFamily="34" charset="0"/>
              </a:rPr>
              <a:t>Version</a:t>
            </a:r>
          </a:p>
          <a:p>
            <a:pPr algn="ctr" eaLnBrk="0" hangingPunct="0"/>
            <a:r>
              <a:rPr lang="en-US" altLang="en-US" sz="1600">
                <a:latin typeface="Arial" panose="020B0604020202020204" pitchFamily="34" charset="0"/>
              </a:rPr>
              <a:t>(4)</a:t>
            </a:r>
          </a:p>
        </p:txBody>
      </p:sp>
      <p:sp>
        <p:nvSpPr>
          <p:cNvPr id="19465" name="Rectangle 9"/>
          <p:cNvSpPr>
            <a:spLocks noChangeArrowheads="1"/>
          </p:cNvSpPr>
          <p:nvPr/>
        </p:nvSpPr>
        <p:spPr bwMode="auto">
          <a:xfrm>
            <a:off x="3657600" y="2895600"/>
            <a:ext cx="914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Arial" panose="020B0604020202020204" pitchFamily="34" charset="0"/>
              </a:rPr>
              <a:t>Hdr Len</a:t>
            </a:r>
          </a:p>
          <a:p>
            <a:pPr algn="ctr" eaLnBrk="0" hangingPunct="0"/>
            <a:r>
              <a:rPr lang="en-US" altLang="en-US" sz="1600">
                <a:latin typeface="Arial" panose="020B0604020202020204" pitchFamily="34" charset="0"/>
              </a:rPr>
              <a:t>(4)</a:t>
            </a:r>
          </a:p>
        </p:txBody>
      </p:sp>
      <p:sp>
        <p:nvSpPr>
          <p:cNvPr id="19466" name="Rectangle 10"/>
          <p:cNvSpPr>
            <a:spLocks noChangeArrowheads="1"/>
          </p:cNvSpPr>
          <p:nvPr/>
        </p:nvSpPr>
        <p:spPr bwMode="auto">
          <a:xfrm>
            <a:off x="4572000" y="2895600"/>
            <a:ext cx="1828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TOS (8)</a:t>
            </a:r>
          </a:p>
        </p:txBody>
      </p:sp>
      <p:sp>
        <p:nvSpPr>
          <p:cNvPr id="19467" name="Rectangle 11"/>
          <p:cNvSpPr>
            <a:spLocks noChangeArrowheads="1"/>
          </p:cNvSpPr>
          <p:nvPr/>
        </p:nvSpPr>
        <p:spPr bwMode="auto">
          <a:xfrm>
            <a:off x="2743200" y="3352800"/>
            <a:ext cx="3657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dirty="0">
                <a:latin typeface="Arial" panose="020B0604020202020204" pitchFamily="34" charset="0"/>
              </a:rPr>
              <a:t>IDENTIFICATION</a:t>
            </a:r>
            <a:r>
              <a:rPr lang="en-US" altLang="en-US" dirty="0">
                <a:latin typeface="Arial" panose="020B0604020202020204" pitchFamily="34" charset="0"/>
              </a:rPr>
              <a:t> (16 bits)</a:t>
            </a:r>
          </a:p>
        </p:txBody>
      </p:sp>
      <p:sp>
        <p:nvSpPr>
          <p:cNvPr id="19468" name="Rectangle 12"/>
          <p:cNvSpPr>
            <a:spLocks noChangeArrowheads="1"/>
          </p:cNvSpPr>
          <p:nvPr/>
        </p:nvSpPr>
        <p:spPr bwMode="auto">
          <a:xfrm>
            <a:off x="6400800" y="3352800"/>
            <a:ext cx="914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Flags (3)</a:t>
            </a:r>
          </a:p>
        </p:txBody>
      </p:sp>
      <p:sp>
        <p:nvSpPr>
          <p:cNvPr id="19469" name="Rectangle 13"/>
          <p:cNvSpPr>
            <a:spLocks noChangeArrowheads="1"/>
          </p:cNvSpPr>
          <p:nvPr/>
        </p:nvSpPr>
        <p:spPr bwMode="auto">
          <a:xfrm>
            <a:off x="7315200" y="3352800"/>
            <a:ext cx="2743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Fragment Offset (13)</a:t>
            </a:r>
          </a:p>
        </p:txBody>
      </p:sp>
      <p:sp>
        <p:nvSpPr>
          <p:cNvPr id="19470" name="Rectangle 14"/>
          <p:cNvSpPr>
            <a:spLocks noChangeArrowheads="1"/>
          </p:cNvSpPr>
          <p:nvPr/>
        </p:nvSpPr>
        <p:spPr bwMode="auto">
          <a:xfrm>
            <a:off x="2743200" y="4267200"/>
            <a:ext cx="7315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Source IP Address</a:t>
            </a:r>
          </a:p>
        </p:txBody>
      </p:sp>
      <p:sp>
        <p:nvSpPr>
          <p:cNvPr id="19471" name="Rectangle 15"/>
          <p:cNvSpPr>
            <a:spLocks noChangeArrowheads="1"/>
          </p:cNvSpPr>
          <p:nvPr/>
        </p:nvSpPr>
        <p:spPr bwMode="auto">
          <a:xfrm>
            <a:off x="2743200" y="4724400"/>
            <a:ext cx="7315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Destination IP Address</a:t>
            </a:r>
          </a:p>
        </p:txBody>
      </p:sp>
      <p:sp>
        <p:nvSpPr>
          <p:cNvPr id="19472" name="Rectangle 16"/>
          <p:cNvSpPr>
            <a:spLocks noChangeArrowheads="1"/>
          </p:cNvSpPr>
          <p:nvPr/>
        </p:nvSpPr>
        <p:spPr bwMode="auto">
          <a:xfrm>
            <a:off x="6400800" y="3810000"/>
            <a:ext cx="3657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Header Checksum (16)</a:t>
            </a:r>
          </a:p>
        </p:txBody>
      </p:sp>
      <p:sp>
        <p:nvSpPr>
          <p:cNvPr id="19473" name="Rectangle 17"/>
          <p:cNvSpPr>
            <a:spLocks noChangeArrowheads="1"/>
          </p:cNvSpPr>
          <p:nvPr/>
        </p:nvSpPr>
        <p:spPr bwMode="auto">
          <a:xfrm>
            <a:off x="4572000" y="3810000"/>
            <a:ext cx="1828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Protocol (8)</a:t>
            </a:r>
          </a:p>
        </p:txBody>
      </p:sp>
      <p:sp>
        <p:nvSpPr>
          <p:cNvPr id="19474" name="Rectangle 18"/>
          <p:cNvSpPr>
            <a:spLocks noChangeArrowheads="1"/>
          </p:cNvSpPr>
          <p:nvPr/>
        </p:nvSpPr>
        <p:spPr bwMode="auto">
          <a:xfrm>
            <a:off x="8229600" y="5181600"/>
            <a:ext cx="1828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PAD</a:t>
            </a:r>
          </a:p>
        </p:txBody>
      </p:sp>
      <p:sp>
        <p:nvSpPr>
          <p:cNvPr id="19475" name="Rectangle 19"/>
          <p:cNvSpPr>
            <a:spLocks noChangeArrowheads="1"/>
          </p:cNvSpPr>
          <p:nvPr/>
        </p:nvSpPr>
        <p:spPr bwMode="auto">
          <a:xfrm>
            <a:off x="2743200" y="5638800"/>
            <a:ext cx="7315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Data Field</a:t>
            </a:r>
          </a:p>
        </p:txBody>
      </p:sp>
    </p:spTree>
    <p:extLst>
      <p:ext uri="{BB962C8B-B14F-4D97-AF65-F5344CB8AC3E}">
        <p14:creationId xmlns:p14="http://schemas.microsoft.com/office/powerpoint/2010/main" val="3927141035"/>
      </p:ext>
    </p:extLst>
  </p:cSld>
  <p:clrMapOvr>
    <a:masterClrMapping/>
  </p:clrMapOvr>
  <p:transition advTm="6568"/>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Identification Field</a:t>
            </a:r>
          </a:p>
        </p:txBody>
      </p:sp>
      <p:sp>
        <p:nvSpPr>
          <p:cNvPr id="21507" name="Rectangle 3"/>
          <p:cNvSpPr>
            <a:spLocks noGrp="1" noChangeArrowheads="1"/>
          </p:cNvSpPr>
          <p:nvPr>
            <p:ph type="body" idx="1"/>
          </p:nvPr>
        </p:nvSpPr>
        <p:spPr/>
        <p:txBody>
          <a:bodyPr/>
          <a:lstStyle/>
          <a:p>
            <a:r>
              <a:rPr lang="en-US" altLang="en-US"/>
              <a:t>IP packet has a 16-bit </a:t>
            </a:r>
            <a:r>
              <a:rPr lang="en-US" altLang="en-US" i="1"/>
              <a:t>Identification</a:t>
            </a:r>
            <a:r>
              <a:rPr lang="en-US" altLang="en-US"/>
              <a:t> field</a:t>
            </a:r>
          </a:p>
          <a:p>
            <a:pPr lvl="1">
              <a:spcBef>
                <a:spcPct val="50000"/>
              </a:spcBef>
            </a:pPr>
            <a:r>
              <a:rPr lang="en-US" altLang="en-US"/>
              <a:t>Source host internet process places a random number in the Identification field</a:t>
            </a:r>
          </a:p>
          <a:p>
            <a:pPr lvl="1">
              <a:spcBef>
                <a:spcPct val="50000"/>
              </a:spcBef>
            </a:pPr>
            <a:r>
              <a:rPr lang="en-US" altLang="en-US"/>
              <a:t>Different for each IP packet</a:t>
            </a:r>
          </a:p>
        </p:txBody>
      </p:sp>
      <p:sp>
        <p:nvSpPr>
          <p:cNvPr id="21510" name="Rectangle 6"/>
          <p:cNvSpPr>
            <a:spLocks noChangeArrowheads="1"/>
          </p:cNvSpPr>
          <p:nvPr/>
        </p:nvSpPr>
        <p:spPr bwMode="auto">
          <a:xfrm>
            <a:off x="6400800" y="4343400"/>
            <a:ext cx="3657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Total Length in bytes (16)</a:t>
            </a:r>
          </a:p>
        </p:txBody>
      </p:sp>
      <p:sp>
        <p:nvSpPr>
          <p:cNvPr id="21511" name="Rectangle 7"/>
          <p:cNvSpPr>
            <a:spLocks noChangeArrowheads="1"/>
          </p:cNvSpPr>
          <p:nvPr/>
        </p:nvSpPr>
        <p:spPr bwMode="auto">
          <a:xfrm>
            <a:off x="2743200" y="5257800"/>
            <a:ext cx="1828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Time to Live (8)</a:t>
            </a:r>
          </a:p>
        </p:txBody>
      </p:sp>
      <p:sp>
        <p:nvSpPr>
          <p:cNvPr id="21512" name="Rectangle 8"/>
          <p:cNvSpPr>
            <a:spLocks noChangeArrowheads="1"/>
          </p:cNvSpPr>
          <p:nvPr/>
        </p:nvSpPr>
        <p:spPr bwMode="auto">
          <a:xfrm>
            <a:off x="2743200" y="4343400"/>
            <a:ext cx="914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Arial" panose="020B0604020202020204" pitchFamily="34" charset="0"/>
              </a:rPr>
              <a:t>Version</a:t>
            </a:r>
          </a:p>
          <a:p>
            <a:pPr algn="ctr" eaLnBrk="0" hangingPunct="0"/>
            <a:r>
              <a:rPr lang="en-US" altLang="en-US" sz="1600">
                <a:latin typeface="Arial" panose="020B0604020202020204" pitchFamily="34" charset="0"/>
              </a:rPr>
              <a:t>(4)</a:t>
            </a:r>
          </a:p>
        </p:txBody>
      </p:sp>
      <p:sp>
        <p:nvSpPr>
          <p:cNvPr id="21513" name="Rectangle 9"/>
          <p:cNvSpPr>
            <a:spLocks noChangeArrowheads="1"/>
          </p:cNvSpPr>
          <p:nvPr/>
        </p:nvSpPr>
        <p:spPr bwMode="auto">
          <a:xfrm>
            <a:off x="3657600" y="4343400"/>
            <a:ext cx="914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Arial" panose="020B0604020202020204" pitchFamily="34" charset="0"/>
              </a:rPr>
              <a:t>Hdr Len</a:t>
            </a:r>
          </a:p>
          <a:p>
            <a:pPr algn="ctr" eaLnBrk="0" hangingPunct="0"/>
            <a:r>
              <a:rPr lang="en-US" altLang="en-US" sz="1600">
                <a:latin typeface="Arial" panose="020B0604020202020204" pitchFamily="34" charset="0"/>
              </a:rPr>
              <a:t>(4)</a:t>
            </a:r>
          </a:p>
        </p:txBody>
      </p:sp>
      <p:sp>
        <p:nvSpPr>
          <p:cNvPr id="21514" name="Rectangle 10"/>
          <p:cNvSpPr>
            <a:spLocks noChangeArrowheads="1"/>
          </p:cNvSpPr>
          <p:nvPr/>
        </p:nvSpPr>
        <p:spPr bwMode="auto">
          <a:xfrm>
            <a:off x="4572000" y="4343400"/>
            <a:ext cx="1828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TOS (8)</a:t>
            </a:r>
          </a:p>
        </p:txBody>
      </p:sp>
      <p:sp>
        <p:nvSpPr>
          <p:cNvPr id="21515" name="Rectangle 11"/>
          <p:cNvSpPr>
            <a:spLocks noChangeArrowheads="1"/>
          </p:cNvSpPr>
          <p:nvPr/>
        </p:nvSpPr>
        <p:spPr bwMode="auto">
          <a:xfrm>
            <a:off x="2743200" y="4800600"/>
            <a:ext cx="36576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Indication (16 bits)</a:t>
            </a:r>
          </a:p>
        </p:txBody>
      </p:sp>
      <p:sp>
        <p:nvSpPr>
          <p:cNvPr id="21516" name="Rectangle 12"/>
          <p:cNvSpPr>
            <a:spLocks noChangeArrowheads="1"/>
          </p:cNvSpPr>
          <p:nvPr/>
        </p:nvSpPr>
        <p:spPr bwMode="auto">
          <a:xfrm>
            <a:off x="6400800" y="4800600"/>
            <a:ext cx="914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Flags (3)</a:t>
            </a:r>
          </a:p>
        </p:txBody>
      </p:sp>
      <p:sp>
        <p:nvSpPr>
          <p:cNvPr id="21517" name="Rectangle 13"/>
          <p:cNvSpPr>
            <a:spLocks noChangeArrowheads="1"/>
          </p:cNvSpPr>
          <p:nvPr/>
        </p:nvSpPr>
        <p:spPr bwMode="auto">
          <a:xfrm>
            <a:off x="7315200" y="4800600"/>
            <a:ext cx="27432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Fragment Offset (13)</a:t>
            </a:r>
          </a:p>
        </p:txBody>
      </p:sp>
      <p:sp>
        <p:nvSpPr>
          <p:cNvPr id="21518" name="Rectangle 14"/>
          <p:cNvSpPr>
            <a:spLocks noChangeArrowheads="1"/>
          </p:cNvSpPr>
          <p:nvPr/>
        </p:nvSpPr>
        <p:spPr bwMode="auto">
          <a:xfrm>
            <a:off x="6400800" y="5257800"/>
            <a:ext cx="3657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Header Checksum (16)</a:t>
            </a:r>
          </a:p>
        </p:txBody>
      </p:sp>
      <p:sp>
        <p:nvSpPr>
          <p:cNvPr id="21519" name="Rectangle 15"/>
          <p:cNvSpPr>
            <a:spLocks noChangeArrowheads="1"/>
          </p:cNvSpPr>
          <p:nvPr/>
        </p:nvSpPr>
        <p:spPr bwMode="auto">
          <a:xfrm>
            <a:off x="4572000" y="5257800"/>
            <a:ext cx="1828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Protocol (8)</a:t>
            </a:r>
          </a:p>
        </p:txBody>
      </p:sp>
    </p:spTree>
    <p:extLst>
      <p:ext uri="{BB962C8B-B14F-4D97-AF65-F5344CB8AC3E}">
        <p14:creationId xmlns:p14="http://schemas.microsoft.com/office/powerpoint/2010/main" val="3139105311"/>
      </p:ext>
    </p:extLst>
  </p:cSld>
  <p:clrMapOvr>
    <a:masterClrMapping/>
  </p:clrMapOvr>
  <p:transition advTm="16387"/>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t>Identification Field</a:t>
            </a:r>
          </a:p>
        </p:txBody>
      </p:sp>
      <p:sp>
        <p:nvSpPr>
          <p:cNvPr id="23555" name="Rectangle 3"/>
          <p:cNvSpPr>
            <a:spLocks noGrp="1" noChangeArrowheads="1"/>
          </p:cNvSpPr>
          <p:nvPr>
            <p:ph idx="1"/>
          </p:nvPr>
        </p:nvSpPr>
        <p:spPr/>
        <p:txBody>
          <a:bodyPr/>
          <a:lstStyle/>
          <a:p>
            <a:r>
              <a:rPr lang="en-US" altLang="en-US"/>
              <a:t>IP packet has a 16-bit Identification field</a:t>
            </a:r>
          </a:p>
          <a:p>
            <a:pPr lvl="1">
              <a:spcBef>
                <a:spcPct val="50000"/>
              </a:spcBef>
            </a:pPr>
            <a:r>
              <a:rPr lang="en-US" altLang="en-US"/>
              <a:t>If router fragments, places the original Identification field value in the Identification field of each fragment</a:t>
            </a:r>
          </a:p>
        </p:txBody>
      </p:sp>
      <p:sp>
        <p:nvSpPr>
          <p:cNvPr id="23556" name="Rectangle 4"/>
          <p:cNvSpPr>
            <a:spLocks noChangeArrowheads="1"/>
          </p:cNvSpPr>
          <p:nvPr/>
        </p:nvSpPr>
        <p:spPr bwMode="auto">
          <a:xfrm>
            <a:off x="2971800" y="4953000"/>
            <a:ext cx="2743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7" name="Rectangle 5"/>
          <p:cNvSpPr>
            <a:spLocks noChangeArrowheads="1"/>
          </p:cNvSpPr>
          <p:nvPr/>
        </p:nvSpPr>
        <p:spPr bwMode="auto">
          <a:xfrm>
            <a:off x="3505200" y="4953000"/>
            <a:ext cx="5334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47</a:t>
            </a:r>
          </a:p>
        </p:txBody>
      </p:sp>
      <p:sp>
        <p:nvSpPr>
          <p:cNvPr id="23558" name="Rectangle 6"/>
          <p:cNvSpPr>
            <a:spLocks noChangeArrowheads="1"/>
          </p:cNvSpPr>
          <p:nvPr/>
        </p:nvSpPr>
        <p:spPr bwMode="auto">
          <a:xfrm>
            <a:off x="6400800" y="4953000"/>
            <a:ext cx="1066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59" name="Rectangle 7"/>
          <p:cNvSpPr>
            <a:spLocks noChangeArrowheads="1"/>
          </p:cNvSpPr>
          <p:nvPr/>
        </p:nvSpPr>
        <p:spPr bwMode="auto">
          <a:xfrm>
            <a:off x="6553200" y="4953000"/>
            <a:ext cx="5334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47</a:t>
            </a:r>
          </a:p>
        </p:txBody>
      </p:sp>
      <p:sp>
        <p:nvSpPr>
          <p:cNvPr id="23560" name="Rectangle 8"/>
          <p:cNvSpPr>
            <a:spLocks noChangeArrowheads="1"/>
          </p:cNvSpPr>
          <p:nvPr/>
        </p:nvSpPr>
        <p:spPr bwMode="auto">
          <a:xfrm>
            <a:off x="7696200" y="4953000"/>
            <a:ext cx="1066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1" name="Rectangle 9"/>
          <p:cNvSpPr>
            <a:spLocks noChangeArrowheads="1"/>
          </p:cNvSpPr>
          <p:nvPr/>
        </p:nvSpPr>
        <p:spPr bwMode="auto">
          <a:xfrm>
            <a:off x="7848600" y="4953000"/>
            <a:ext cx="5334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47</a:t>
            </a:r>
          </a:p>
        </p:txBody>
      </p:sp>
      <p:sp>
        <p:nvSpPr>
          <p:cNvPr id="23562" name="Rectangle 10"/>
          <p:cNvSpPr>
            <a:spLocks noChangeArrowheads="1"/>
          </p:cNvSpPr>
          <p:nvPr/>
        </p:nvSpPr>
        <p:spPr bwMode="auto">
          <a:xfrm>
            <a:off x="8991600" y="4953000"/>
            <a:ext cx="1066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3" name="Rectangle 11"/>
          <p:cNvSpPr>
            <a:spLocks noChangeArrowheads="1"/>
          </p:cNvSpPr>
          <p:nvPr/>
        </p:nvSpPr>
        <p:spPr bwMode="auto">
          <a:xfrm>
            <a:off x="9144000" y="4953000"/>
            <a:ext cx="5334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47</a:t>
            </a:r>
          </a:p>
        </p:txBody>
      </p:sp>
      <p:sp>
        <p:nvSpPr>
          <p:cNvPr id="23564" name="Line 12"/>
          <p:cNvSpPr>
            <a:spLocks noChangeShapeType="1"/>
          </p:cNvSpPr>
          <p:nvPr/>
        </p:nvSpPr>
        <p:spPr bwMode="auto">
          <a:xfrm>
            <a:off x="3124200" y="5638800"/>
            <a:ext cx="2514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5" name="Line 13"/>
          <p:cNvSpPr>
            <a:spLocks noChangeShapeType="1"/>
          </p:cNvSpPr>
          <p:nvPr/>
        </p:nvSpPr>
        <p:spPr bwMode="auto">
          <a:xfrm>
            <a:off x="6324600" y="5638800"/>
            <a:ext cx="3810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566" name="Text Box 14"/>
          <p:cNvSpPr txBox="1">
            <a:spLocks noChangeArrowheads="1"/>
          </p:cNvSpPr>
          <p:nvPr/>
        </p:nvSpPr>
        <p:spPr bwMode="auto">
          <a:xfrm>
            <a:off x="3263941" y="5715000"/>
            <a:ext cx="20271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rial" panose="020B0604020202020204" pitchFamily="34" charset="0"/>
              </a:rPr>
              <a:t>Original IP Packet</a:t>
            </a:r>
          </a:p>
        </p:txBody>
      </p:sp>
      <p:sp>
        <p:nvSpPr>
          <p:cNvPr id="23567" name="Text Box 15"/>
          <p:cNvSpPr txBox="1">
            <a:spLocks noChangeArrowheads="1"/>
          </p:cNvSpPr>
          <p:nvPr/>
        </p:nvSpPr>
        <p:spPr bwMode="auto">
          <a:xfrm>
            <a:off x="7496934" y="5715000"/>
            <a:ext cx="12875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rial" panose="020B0604020202020204" pitchFamily="34" charset="0"/>
              </a:rPr>
              <a:t>Fragments</a:t>
            </a:r>
          </a:p>
        </p:txBody>
      </p:sp>
    </p:spTree>
    <p:extLst>
      <p:ext uri="{BB962C8B-B14F-4D97-AF65-F5344CB8AC3E}">
        <p14:creationId xmlns:p14="http://schemas.microsoft.com/office/powerpoint/2010/main" val="296675717"/>
      </p:ext>
    </p:extLst>
  </p:cSld>
  <p:clrMapOvr>
    <a:masterClrMapping/>
  </p:clrMapOvr>
  <p:transition advTm="14443"/>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r>
              <a:rPr lang="en-US" altLang="en-US"/>
              <a:t>Identification Field</a:t>
            </a:r>
          </a:p>
        </p:txBody>
      </p:sp>
      <p:sp>
        <p:nvSpPr>
          <p:cNvPr id="25603" name="Rectangle 3"/>
          <p:cNvSpPr>
            <a:spLocks noGrp="1" noChangeArrowheads="1"/>
          </p:cNvSpPr>
          <p:nvPr>
            <p:ph idx="1"/>
          </p:nvPr>
        </p:nvSpPr>
        <p:spPr/>
        <p:txBody>
          <a:bodyPr/>
          <a:lstStyle/>
          <a:p>
            <a:r>
              <a:rPr lang="en-US" altLang="en-US"/>
              <a:t>Purpose</a:t>
            </a:r>
          </a:p>
          <a:p>
            <a:pPr lvl="1">
              <a:spcBef>
                <a:spcPct val="50000"/>
              </a:spcBef>
            </a:pPr>
            <a:r>
              <a:rPr lang="en-US" altLang="en-US"/>
              <a:t>Allows receiving host’s internet layer process know what fragments belong to each original packet</a:t>
            </a:r>
          </a:p>
          <a:p>
            <a:pPr lvl="1">
              <a:spcBef>
                <a:spcPct val="50000"/>
              </a:spcBef>
            </a:pPr>
            <a:r>
              <a:rPr lang="en-US" altLang="en-US"/>
              <a:t>Works even if an IP packet is fragmented several times</a:t>
            </a:r>
          </a:p>
        </p:txBody>
      </p:sp>
      <p:sp>
        <p:nvSpPr>
          <p:cNvPr id="25604" name="Rectangle 4"/>
          <p:cNvSpPr>
            <a:spLocks noChangeArrowheads="1"/>
          </p:cNvSpPr>
          <p:nvPr/>
        </p:nvSpPr>
        <p:spPr bwMode="auto">
          <a:xfrm>
            <a:off x="2971800" y="4876800"/>
            <a:ext cx="27432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5" name="Rectangle 5"/>
          <p:cNvSpPr>
            <a:spLocks noChangeArrowheads="1"/>
          </p:cNvSpPr>
          <p:nvPr/>
        </p:nvSpPr>
        <p:spPr bwMode="auto">
          <a:xfrm>
            <a:off x="3505200" y="4876800"/>
            <a:ext cx="5334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47</a:t>
            </a:r>
          </a:p>
        </p:txBody>
      </p:sp>
      <p:sp>
        <p:nvSpPr>
          <p:cNvPr id="25606" name="Rectangle 6"/>
          <p:cNvSpPr>
            <a:spLocks noChangeArrowheads="1"/>
          </p:cNvSpPr>
          <p:nvPr/>
        </p:nvSpPr>
        <p:spPr bwMode="auto">
          <a:xfrm>
            <a:off x="6400800" y="4876800"/>
            <a:ext cx="1066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7" name="Rectangle 7"/>
          <p:cNvSpPr>
            <a:spLocks noChangeArrowheads="1"/>
          </p:cNvSpPr>
          <p:nvPr/>
        </p:nvSpPr>
        <p:spPr bwMode="auto">
          <a:xfrm>
            <a:off x="6553200" y="4876800"/>
            <a:ext cx="5334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47</a:t>
            </a:r>
          </a:p>
        </p:txBody>
      </p:sp>
      <p:sp>
        <p:nvSpPr>
          <p:cNvPr id="25608" name="Rectangle 8"/>
          <p:cNvSpPr>
            <a:spLocks noChangeArrowheads="1"/>
          </p:cNvSpPr>
          <p:nvPr/>
        </p:nvSpPr>
        <p:spPr bwMode="auto">
          <a:xfrm>
            <a:off x="7696200" y="4876800"/>
            <a:ext cx="1066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09" name="Rectangle 9"/>
          <p:cNvSpPr>
            <a:spLocks noChangeArrowheads="1"/>
          </p:cNvSpPr>
          <p:nvPr/>
        </p:nvSpPr>
        <p:spPr bwMode="auto">
          <a:xfrm>
            <a:off x="7848600" y="4876800"/>
            <a:ext cx="5334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47</a:t>
            </a:r>
          </a:p>
        </p:txBody>
      </p:sp>
      <p:sp>
        <p:nvSpPr>
          <p:cNvPr id="25610" name="Rectangle 10"/>
          <p:cNvSpPr>
            <a:spLocks noChangeArrowheads="1"/>
          </p:cNvSpPr>
          <p:nvPr/>
        </p:nvSpPr>
        <p:spPr bwMode="auto">
          <a:xfrm>
            <a:off x="8991600" y="4876800"/>
            <a:ext cx="1066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1" name="Rectangle 11"/>
          <p:cNvSpPr>
            <a:spLocks noChangeArrowheads="1"/>
          </p:cNvSpPr>
          <p:nvPr/>
        </p:nvSpPr>
        <p:spPr bwMode="auto">
          <a:xfrm>
            <a:off x="9144000" y="4876800"/>
            <a:ext cx="533400" cy="5334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47</a:t>
            </a:r>
          </a:p>
        </p:txBody>
      </p:sp>
      <p:sp>
        <p:nvSpPr>
          <p:cNvPr id="25612" name="Line 12"/>
          <p:cNvSpPr>
            <a:spLocks noChangeShapeType="1"/>
          </p:cNvSpPr>
          <p:nvPr/>
        </p:nvSpPr>
        <p:spPr bwMode="auto">
          <a:xfrm>
            <a:off x="3124200" y="5562600"/>
            <a:ext cx="25146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3" name="Line 13"/>
          <p:cNvSpPr>
            <a:spLocks noChangeShapeType="1"/>
          </p:cNvSpPr>
          <p:nvPr/>
        </p:nvSpPr>
        <p:spPr bwMode="auto">
          <a:xfrm>
            <a:off x="6324600" y="5562600"/>
            <a:ext cx="38100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5614" name="Text Box 14"/>
          <p:cNvSpPr txBox="1">
            <a:spLocks noChangeArrowheads="1"/>
          </p:cNvSpPr>
          <p:nvPr/>
        </p:nvSpPr>
        <p:spPr bwMode="auto">
          <a:xfrm>
            <a:off x="3263941" y="5638800"/>
            <a:ext cx="202715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rial" panose="020B0604020202020204" pitchFamily="34" charset="0"/>
              </a:rPr>
              <a:t>Original IP Packet</a:t>
            </a:r>
          </a:p>
        </p:txBody>
      </p:sp>
      <p:sp>
        <p:nvSpPr>
          <p:cNvPr id="25615" name="Text Box 15"/>
          <p:cNvSpPr txBox="1">
            <a:spLocks noChangeArrowheads="1"/>
          </p:cNvSpPr>
          <p:nvPr/>
        </p:nvSpPr>
        <p:spPr bwMode="auto">
          <a:xfrm>
            <a:off x="7496934" y="5638800"/>
            <a:ext cx="128753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rial" panose="020B0604020202020204" pitchFamily="34" charset="0"/>
              </a:rPr>
              <a:t>Fragments</a:t>
            </a:r>
          </a:p>
        </p:txBody>
      </p:sp>
    </p:spTree>
    <p:extLst>
      <p:ext uri="{BB962C8B-B14F-4D97-AF65-F5344CB8AC3E}">
        <p14:creationId xmlns:p14="http://schemas.microsoft.com/office/powerpoint/2010/main" val="3146744181"/>
      </p:ext>
    </p:extLst>
  </p:cSld>
  <p:clrMapOvr>
    <a:masterClrMapping/>
  </p:clrMapOvr>
  <p:transition advTm="20843"/>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i="1"/>
              <a:t>Fragment Offset Field</a:t>
            </a:r>
          </a:p>
        </p:txBody>
      </p:sp>
      <p:sp>
        <p:nvSpPr>
          <p:cNvPr id="27651" name="Rectangle 3"/>
          <p:cNvSpPr>
            <a:spLocks noGrp="1" noChangeArrowheads="1"/>
          </p:cNvSpPr>
          <p:nvPr>
            <p:ph idx="1"/>
          </p:nvPr>
        </p:nvSpPr>
        <p:spPr/>
        <p:txBody>
          <a:bodyPr/>
          <a:lstStyle/>
          <a:p>
            <a:r>
              <a:rPr lang="en-US" altLang="en-US"/>
              <a:t>Fragment offset field (13 bits) is used to reorder fragments with the same Identification field</a:t>
            </a:r>
          </a:p>
          <a:p>
            <a:r>
              <a:rPr lang="en-US" altLang="en-US"/>
              <a:t>Contains the data field’s starting point (in octets) from the start of the data field in the original IP packet</a:t>
            </a:r>
          </a:p>
        </p:txBody>
      </p:sp>
      <p:sp>
        <p:nvSpPr>
          <p:cNvPr id="27653" name="Rectangle 5"/>
          <p:cNvSpPr>
            <a:spLocks noChangeArrowheads="1"/>
          </p:cNvSpPr>
          <p:nvPr/>
        </p:nvSpPr>
        <p:spPr bwMode="auto">
          <a:xfrm>
            <a:off x="6400800" y="4953000"/>
            <a:ext cx="3657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Total Length in bytes (16)</a:t>
            </a:r>
          </a:p>
        </p:txBody>
      </p:sp>
      <p:sp>
        <p:nvSpPr>
          <p:cNvPr id="27654" name="Rectangle 6"/>
          <p:cNvSpPr>
            <a:spLocks noChangeArrowheads="1"/>
          </p:cNvSpPr>
          <p:nvPr/>
        </p:nvSpPr>
        <p:spPr bwMode="auto">
          <a:xfrm>
            <a:off x="2743200" y="4953000"/>
            <a:ext cx="914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Arial" panose="020B0604020202020204" pitchFamily="34" charset="0"/>
              </a:rPr>
              <a:t>Version</a:t>
            </a:r>
          </a:p>
          <a:p>
            <a:pPr algn="ctr" eaLnBrk="0" hangingPunct="0"/>
            <a:r>
              <a:rPr lang="en-US" altLang="en-US" sz="1600">
                <a:latin typeface="Arial" panose="020B0604020202020204" pitchFamily="34" charset="0"/>
              </a:rPr>
              <a:t>(4)</a:t>
            </a:r>
          </a:p>
        </p:txBody>
      </p:sp>
      <p:sp>
        <p:nvSpPr>
          <p:cNvPr id="27655" name="Rectangle 7"/>
          <p:cNvSpPr>
            <a:spLocks noChangeArrowheads="1"/>
          </p:cNvSpPr>
          <p:nvPr/>
        </p:nvSpPr>
        <p:spPr bwMode="auto">
          <a:xfrm>
            <a:off x="3657600" y="4953000"/>
            <a:ext cx="914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sz="1600">
                <a:latin typeface="Arial" panose="020B0604020202020204" pitchFamily="34" charset="0"/>
              </a:rPr>
              <a:t>Hdr Len</a:t>
            </a:r>
          </a:p>
          <a:p>
            <a:pPr algn="ctr" eaLnBrk="0" hangingPunct="0"/>
            <a:r>
              <a:rPr lang="en-US" altLang="en-US" sz="1600">
                <a:latin typeface="Arial" panose="020B0604020202020204" pitchFamily="34" charset="0"/>
              </a:rPr>
              <a:t>(4)</a:t>
            </a:r>
          </a:p>
        </p:txBody>
      </p:sp>
      <p:sp>
        <p:nvSpPr>
          <p:cNvPr id="27656" name="Rectangle 8"/>
          <p:cNvSpPr>
            <a:spLocks noChangeArrowheads="1"/>
          </p:cNvSpPr>
          <p:nvPr/>
        </p:nvSpPr>
        <p:spPr bwMode="auto">
          <a:xfrm>
            <a:off x="4572000" y="4953000"/>
            <a:ext cx="1828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TOS (8)</a:t>
            </a:r>
          </a:p>
        </p:txBody>
      </p:sp>
      <p:sp>
        <p:nvSpPr>
          <p:cNvPr id="27657" name="Rectangle 9"/>
          <p:cNvSpPr>
            <a:spLocks noChangeArrowheads="1"/>
          </p:cNvSpPr>
          <p:nvPr/>
        </p:nvSpPr>
        <p:spPr bwMode="auto">
          <a:xfrm>
            <a:off x="2743200" y="5410200"/>
            <a:ext cx="36576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Indication (16 bits)</a:t>
            </a:r>
          </a:p>
        </p:txBody>
      </p:sp>
      <p:sp>
        <p:nvSpPr>
          <p:cNvPr id="27658" name="Rectangle 10"/>
          <p:cNvSpPr>
            <a:spLocks noChangeArrowheads="1"/>
          </p:cNvSpPr>
          <p:nvPr/>
        </p:nvSpPr>
        <p:spPr bwMode="auto">
          <a:xfrm>
            <a:off x="6400800" y="5410200"/>
            <a:ext cx="9144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Flags (3)</a:t>
            </a:r>
          </a:p>
        </p:txBody>
      </p:sp>
      <p:sp>
        <p:nvSpPr>
          <p:cNvPr id="27659" name="Rectangle 11"/>
          <p:cNvSpPr>
            <a:spLocks noChangeArrowheads="1"/>
          </p:cNvSpPr>
          <p:nvPr/>
        </p:nvSpPr>
        <p:spPr bwMode="auto">
          <a:xfrm>
            <a:off x="7315200" y="5410200"/>
            <a:ext cx="27432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Fragment Offset (13)</a:t>
            </a:r>
          </a:p>
        </p:txBody>
      </p:sp>
    </p:spTree>
    <p:extLst>
      <p:ext uri="{BB962C8B-B14F-4D97-AF65-F5344CB8AC3E}">
        <p14:creationId xmlns:p14="http://schemas.microsoft.com/office/powerpoint/2010/main" val="64440317"/>
      </p:ext>
    </p:extLst>
  </p:cSld>
  <p:clrMapOvr>
    <a:masterClrMapping/>
  </p:clrMapOvr>
  <p:transition advTm="23957"/>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a:t>Fragment Offset Field</a:t>
            </a:r>
          </a:p>
        </p:txBody>
      </p:sp>
      <p:sp>
        <p:nvSpPr>
          <p:cNvPr id="29699" name="Rectangle 3"/>
          <p:cNvSpPr>
            <a:spLocks noGrp="1" noChangeArrowheads="1"/>
          </p:cNvSpPr>
          <p:nvPr>
            <p:ph idx="1"/>
          </p:nvPr>
        </p:nvSpPr>
        <p:spPr/>
        <p:txBody>
          <a:bodyPr/>
          <a:lstStyle/>
          <a:p>
            <a:pPr>
              <a:lnSpc>
                <a:spcPct val="95000"/>
              </a:lnSpc>
            </a:pPr>
            <a:r>
              <a:rPr lang="en-US" altLang="en-US"/>
              <a:t>Receiving host’s internet layer process assembles fragments in order of increasing fragment offset field value</a:t>
            </a:r>
          </a:p>
          <a:p>
            <a:pPr>
              <a:lnSpc>
                <a:spcPct val="95000"/>
              </a:lnSpc>
              <a:spcBef>
                <a:spcPct val="45000"/>
              </a:spcBef>
            </a:pPr>
            <a:r>
              <a:rPr lang="en-US" altLang="en-US"/>
              <a:t>This works even if fragments arrive out of order!</a:t>
            </a:r>
          </a:p>
          <a:p>
            <a:pPr>
              <a:lnSpc>
                <a:spcPct val="95000"/>
              </a:lnSpc>
              <a:spcBef>
                <a:spcPct val="45000"/>
              </a:spcBef>
            </a:pPr>
            <a:r>
              <a:rPr lang="en-US" altLang="en-US"/>
              <a:t>Works even if fragmentation occurs multiple times</a:t>
            </a:r>
          </a:p>
        </p:txBody>
      </p:sp>
      <p:sp>
        <p:nvSpPr>
          <p:cNvPr id="29700" name="Rectangle 4"/>
          <p:cNvSpPr>
            <a:spLocks noChangeArrowheads="1"/>
          </p:cNvSpPr>
          <p:nvPr/>
        </p:nvSpPr>
        <p:spPr bwMode="auto">
          <a:xfrm>
            <a:off x="7848600" y="5638800"/>
            <a:ext cx="2438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1" name="Rectangle 5"/>
          <p:cNvSpPr>
            <a:spLocks noChangeArrowheads="1"/>
          </p:cNvSpPr>
          <p:nvPr/>
        </p:nvSpPr>
        <p:spPr bwMode="auto">
          <a:xfrm>
            <a:off x="8077200" y="5638800"/>
            <a:ext cx="7620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0</a:t>
            </a:r>
          </a:p>
        </p:txBody>
      </p:sp>
      <p:sp>
        <p:nvSpPr>
          <p:cNvPr id="29702" name="Rectangle 6"/>
          <p:cNvSpPr>
            <a:spLocks noChangeArrowheads="1"/>
          </p:cNvSpPr>
          <p:nvPr/>
        </p:nvSpPr>
        <p:spPr bwMode="auto">
          <a:xfrm>
            <a:off x="5105400" y="5638800"/>
            <a:ext cx="2438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3" name="Rectangle 7"/>
          <p:cNvSpPr>
            <a:spLocks noChangeArrowheads="1"/>
          </p:cNvSpPr>
          <p:nvPr/>
        </p:nvSpPr>
        <p:spPr bwMode="auto">
          <a:xfrm>
            <a:off x="5486400" y="5638800"/>
            <a:ext cx="7620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212</a:t>
            </a:r>
          </a:p>
        </p:txBody>
      </p:sp>
      <p:sp>
        <p:nvSpPr>
          <p:cNvPr id="29704" name="Rectangle 8"/>
          <p:cNvSpPr>
            <a:spLocks noChangeArrowheads="1"/>
          </p:cNvSpPr>
          <p:nvPr/>
        </p:nvSpPr>
        <p:spPr bwMode="auto">
          <a:xfrm>
            <a:off x="2362200" y="5638800"/>
            <a:ext cx="2438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5" name="Rectangle 9"/>
          <p:cNvSpPr>
            <a:spLocks noChangeArrowheads="1"/>
          </p:cNvSpPr>
          <p:nvPr/>
        </p:nvSpPr>
        <p:spPr bwMode="auto">
          <a:xfrm>
            <a:off x="2743200" y="5638800"/>
            <a:ext cx="762000" cy="457200"/>
          </a:xfrm>
          <a:prstGeom prst="rect">
            <a:avLst/>
          </a:prstGeom>
          <a:solidFill>
            <a:schemeClr val="folHlink"/>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lang="en-US" altLang="en-US">
                <a:latin typeface="Arial" panose="020B0604020202020204" pitchFamily="34" charset="0"/>
              </a:rPr>
              <a:t>730</a:t>
            </a:r>
          </a:p>
        </p:txBody>
      </p:sp>
      <p:sp>
        <p:nvSpPr>
          <p:cNvPr id="29706" name="Line 10"/>
          <p:cNvSpPr>
            <a:spLocks noChangeShapeType="1"/>
          </p:cNvSpPr>
          <p:nvPr/>
        </p:nvSpPr>
        <p:spPr bwMode="auto">
          <a:xfrm>
            <a:off x="2362200" y="6324600"/>
            <a:ext cx="8077200"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9708" name="Text Box 12"/>
          <p:cNvSpPr txBox="1">
            <a:spLocks noChangeArrowheads="1"/>
          </p:cNvSpPr>
          <p:nvPr/>
        </p:nvSpPr>
        <p:spPr bwMode="auto">
          <a:xfrm>
            <a:off x="7217336" y="4800600"/>
            <a:ext cx="241187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a:latin typeface="Arial" panose="020B0604020202020204" pitchFamily="34" charset="0"/>
              </a:rPr>
              <a:t>Fragment Offset Field</a:t>
            </a:r>
          </a:p>
        </p:txBody>
      </p:sp>
      <p:sp>
        <p:nvSpPr>
          <p:cNvPr id="29709" name="Line 13"/>
          <p:cNvSpPr>
            <a:spLocks noChangeShapeType="1"/>
          </p:cNvSpPr>
          <p:nvPr/>
        </p:nvSpPr>
        <p:spPr bwMode="auto">
          <a:xfrm>
            <a:off x="8408988" y="5181600"/>
            <a:ext cx="0" cy="38100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Tree>
    <p:extLst>
      <p:ext uri="{BB962C8B-B14F-4D97-AF65-F5344CB8AC3E}">
        <p14:creationId xmlns:p14="http://schemas.microsoft.com/office/powerpoint/2010/main" val="1751597881"/>
      </p:ext>
    </p:extLst>
  </p:cSld>
  <p:clrMapOvr>
    <a:masterClrMapping/>
  </p:clrMapOvr>
  <p:transition advTm="19490"/>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AU" altLang="tr-TR" dirty="0"/>
              <a:t>Network layer protocol common to all routers</a:t>
            </a:r>
          </a:p>
          <a:p>
            <a:r>
              <a:rPr lang="en-US" dirty="0"/>
              <a:t>This protocol has the responsibility of identifying hosts based upon their logical addresses and to route data among them over the underlying network.</a:t>
            </a:r>
          </a:p>
          <a:p>
            <a:r>
              <a:rPr lang="en-US" dirty="0"/>
              <a:t>IP provides a mechanism to uniquely identify hosts by an IP addressing scheme. </a:t>
            </a:r>
          </a:p>
          <a:p>
            <a:r>
              <a:rPr lang="en-US" dirty="0"/>
              <a:t>IP uses best effort delivery, i.e. it does not guarantee that packets would be delivered to the destined host, but it will do its best to reach the destination. </a:t>
            </a:r>
          </a:p>
          <a:p>
            <a:r>
              <a:rPr lang="en-US" dirty="0"/>
              <a:t>Internet Protocol version 4 uses 32-bit logical address.</a:t>
            </a:r>
            <a:endParaRPr lang="en-IN" dirty="0"/>
          </a:p>
          <a:p>
            <a:endParaRPr lang="en-IN" dirty="0"/>
          </a:p>
        </p:txBody>
      </p:sp>
    </p:spTree>
    <p:extLst>
      <p:ext uri="{BB962C8B-B14F-4D97-AF65-F5344CB8AC3E}">
        <p14:creationId xmlns:p14="http://schemas.microsoft.com/office/powerpoint/2010/main" val="378083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tr-TR"/>
              <a:t>Design Issues</a:t>
            </a:r>
          </a:p>
        </p:txBody>
      </p:sp>
      <p:sp>
        <p:nvSpPr>
          <p:cNvPr id="9219" name="Rectangle 3"/>
          <p:cNvSpPr>
            <a:spLocks noGrp="1" noChangeArrowheads="1"/>
          </p:cNvSpPr>
          <p:nvPr>
            <p:ph type="body" idx="1"/>
          </p:nvPr>
        </p:nvSpPr>
        <p:spPr/>
        <p:txBody>
          <a:bodyPr/>
          <a:lstStyle/>
          <a:p>
            <a:r>
              <a:rPr lang="en-US" altLang="tr-TR"/>
              <a:t>Routing</a:t>
            </a:r>
          </a:p>
          <a:p>
            <a:r>
              <a:rPr lang="en-US" altLang="tr-TR"/>
              <a:t>Datagram lifetime</a:t>
            </a:r>
          </a:p>
          <a:p>
            <a:r>
              <a:rPr lang="en-US" altLang="tr-TR"/>
              <a:t>Fragmentation and re-assembly</a:t>
            </a:r>
          </a:p>
          <a:p>
            <a:r>
              <a:rPr lang="en-US" altLang="tr-TR"/>
              <a:t>Error control</a:t>
            </a:r>
          </a:p>
          <a:p>
            <a:r>
              <a:rPr lang="en-US" altLang="tr-TR"/>
              <a:t>Flow control</a:t>
            </a:r>
          </a:p>
          <a:p>
            <a:r>
              <a:rPr lang="en-US" altLang="tr-TR"/>
              <a:t>Addressing</a:t>
            </a:r>
          </a:p>
          <a:p>
            <a:endParaRPr lang="en-US" altLang="tr-TR"/>
          </a:p>
        </p:txBody>
      </p:sp>
    </p:spTree>
    <p:extLst>
      <p:ext uri="{BB962C8B-B14F-4D97-AF65-F5344CB8AC3E}">
        <p14:creationId xmlns:p14="http://schemas.microsoft.com/office/powerpoint/2010/main" val="21909431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altLang="tr-TR"/>
              <a:t>Routing</a:t>
            </a:r>
          </a:p>
        </p:txBody>
      </p:sp>
      <p:sp>
        <p:nvSpPr>
          <p:cNvPr id="10243" name="Rectangle 3"/>
          <p:cNvSpPr>
            <a:spLocks noGrp="1" noChangeArrowheads="1"/>
          </p:cNvSpPr>
          <p:nvPr>
            <p:ph idx="1"/>
          </p:nvPr>
        </p:nvSpPr>
        <p:spPr/>
        <p:txBody>
          <a:bodyPr>
            <a:normAutofit fontScale="92500" lnSpcReduction="10000"/>
          </a:bodyPr>
          <a:lstStyle/>
          <a:p>
            <a:pPr>
              <a:lnSpc>
                <a:spcPct val="90000"/>
              </a:lnSpc>
            </a:pPr>
            <a:r>
              <a:rPr lang="en-AU" altLang="tr-TR" sz="2400" dirty="0"/>
              <a:t>End systems and routers maintain routing tables</a:t>
            </a:r>
          </a:p>
          <a:p>
            <a:pPr lvl="1">
              <a:lnSpc>
                <a:spcPct val="90000"/>
              </a:lnSpc>
            </a:pPr>
            <a:r>
              <a:rPr lang="en-AU" altLang="tr-TR" sz="2000" dirty="0"/>
              <a:t>Indicate next router to which datagram should be sent</a:t>
            </a:r>
          </a:p>
          <a:p>
            <a:pPr lvl="1">
              <a:lnSpc>
                <a:spcPct val="90000"/>
              </a:lnSpc>
            </a:pPr>
            <a:r>
              <a:rPr lang="en-AU" altLang="tr-TR" sz="2000" dirty="0"/>
              <a:t>Static </a:t>
            </a:r>
          </a:p>
          <a:p>
            <a:pPr lvl="2">
              <a:lnSpc>
                <a:spcPct val="90000"/>
              </a:lnSpc>
            </a:pPr>
            <a:r>
              <a:rPr lang="en-AU" altLang="tr-TR" sz="1800" dirty="0"/>
              <a:t>Tables do not change but may contain alternative routes</a:t>
            </a:r>
          </a:p>
          <a:p>
            <a:pPr lvl="1">
              <a:lnSpc>
                <a:spcPct val="90000"/>
              </a:lnSpc>
            </a:pPr>
            <a:r>
              <a:rPr lang="en-AU" altLang="tr-TR" sz="2000" dirty="0"/>
              <a:t>Dynamic</a:t>
            </a:r>
          </a:p>
          <a:p>
            <a:pPr lvl="2">
              <a:lnSpc>
                <a:spcPct val="90000"/>
              </a:lnSpc>
            </a:pPr>
            <a:r>
              <a:rPr lang="en-AU" altLang="tr-TR" sz="1800" dirty="0"/>
              <a:t>If needed</a:t>
            </a:r>
            <a:r>
              <a:rPr lang="tr-TR" altLang="tr-TR" sz="1800" dirty="0"/>
              <a:t>,</a:t>
            </a:r>
            <a:r>
              <a:rPr lang="en-AU" altLang="tr-TR" sz="1800" dirty="0"/>
              <a:t> the tables are dynamically updated</a:t>
            </a:r>
          </a:p>
          <a:p>
            <a:pPr lvl="2">
              <a:lnSpc>
                <a:spcPct val="90000"/>
              </a:lnSpc>
            </a:pPr>
            <a:r>
              <a:rPr lang="en-AU" altLang="tr-TR" sz="1800" dirty="0"/>
              <a:t>Flexible response to congestion and errors</a:t>
            </a:r>
          </a:p>
          <a:p>
            <a:pPr lvl="2">
              <a:lnSpc>
                <a:spcPct val="90000"/>
              </a:lnSpc>
            </a:pPr>
            <a:r>
              <a:rPr lang="en-AU" altLang="tr-TR" sz="1800" dirty="0"/>
              <a:t>status reports issued by neighbours </a:t>
            </a:r>
            <a:r>
              <a:rPr lang="tr-TR" altLang="tr-TR" sz="1800" dirty="0"/>
              <a:t>about </a:t>
            </a:r>
            <a:r>
              <a:rPr lang="en-AU" altLang="tr-TR" sz="1800" dirty="0"/>
              <a:t>down routers</a:t>
            </a:r>
          </a:p>
          <a:p>
            <a:pPr>
              <a:lnSpc>
                <a:spcPct val="90000"/>
              </a:lnSpc>
            </a:pPr>
            <a:r>
              <a:rPr lang="en-AU" altLang="tr-TR" sz="2400" dirty="0"/>
              <a:t>Source routing</a:t>
            </a:r>
          </a:p>
          <a:p>
            <a:pPr lvl="1">
              <a:lnSpc>
                <a:spcPct val="90000"/>
              </a:lnSpc>
            </a:pPr>
            <a:r>
              <a:rPr lang="en-AU" altLang="tr-TR" sz="2000" dirty="0"/>
              <a:t>Source specifies route as sequential list of routers to be followed</a:t>
            </a:r>
          </a:p>
          <a:p>
            <a:pPr lvl="1">
              <a:lnSpc>
                <a:spcPct val="90000"/>
              </a:lnSpc>
            </a:pPr>
            <a:r>
              <a:rPr lang="en-AU" altLang="tr-TR" sz="2000" dirty="0"/>
              <a:t>useful, for example, if the data is top secret and should follow a set of trusted routers.</a:t>
            </a:r>
          </a:p>
          <a:p>
            <a:pPr>
              <a:lnSpc>
                <a:spcPct val="90000"/>
              </a:lnSpc>
            </a:pPr>
            <a:r>
              <a:rPr lang="en-AU" altLang="tr-TR" sz="2400" dirty="0"/>
              <a:t>Route recording</a:t>
            </a:r>
          </a:p>
          <a:p>
            <a:pPr lvl="1">
              <a:lnSpc>
                <a:spcPct val="90000"/>
              </a:lnSpc>
            </a:pPr>
            <a:r>
              <a:rPr lang="en-AU" altLang="tr-TR" sz="2000" dirty="0"/>
              <a:t>routers add their address to datagrams</a:t>
            </a:r>
          </a:p>
          <a:p>
            <a:pPr lvl="1">
              <a:lnSpc>
                <a:spcPct val="90000"/>
              </a:lnSpc>
            </a:pPr>
            <a:r>
              <a:rPr lang="en-AU" altLang="tr-TR" sz="2000" dirty="0"/>
              <a:t>good for tracing and debugging purposes</a:t>
            </a:r>
          </a:p>
        </p:txBody>
      </p:sp>
    </p:spTree>
    <p:extLst>
      <p:ext uri="{BB962C8B-B14F-4D97-AF65-F5344CB8AC3E}">
        <p14:creationId xmlns:p14="http://schemas.microsoft.com/office/powerpoint/2010/main" val="1384913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altLang="tr-TR"/>
              <a:t>Datagram Lifetime</a:t>
            </a:r>
          </a:p>
        </p:txBody>
      </p:sp>
      <p:sp>
        <p:nvSpPr>
          <p:cNvPr id="11267" name="Rectangle 3"/>
          <p:cNvSpPr>
            <a:spLocks noGrp="1" noChangeArrowheads="1"/>
          </p:cNvSpPr>
          <p:nvPr>
            <p:ph idx="1"/>
          </p:nvPr>
        </p:nvSpPr>
        <p:spPr/>
        <p:txBody>
          <a:bodyPr>
            <a:normAutofit lnSpcReduction="10000"/>
          </a:bodyPr>
          <a:lstStyle/>
          <a:p>
            <a:pPr>
              <a:lnSpc>
                <a:spcPct val="90000"/>
              </a:lnSpc>
            </a:pPr>
            <a:r>
              <a:rPr lang="en-US" altLang="tr-TR" dirty="0"/>
              <a:t>Datagrams could loop indefinitely</a:t>
            </a:r>
          </a:p>
          <a:p>
            <a:pPr lvl="1">
              <a:lnSpc>
                <a:spcPct val="90000"/>
              </a:lnSpc>
            </a:pPr>
            <a:r>
              <a:rPr lang="tr-TR" altLang="tr-TR" dirty="0"/>
              <a:t>Not good </a:t>
            </a:r>
          </a:p>
          <a:p>
            <a:pPr lvl="2">
              <a:lnSpc>
                <a:spcPct val="90000"/>
              </a:lnSpc>
            </a:pPr>
            <a:r>
              <a:rPr lang="en-US" altLang="tr-TR" dirty="0"/>
              <a:t>Unnecessary resource consumption</a:t>
            </a:r>
          </a:p>
          <a:p>
            <a:pPr lvl="2">
              <a:lnSpc>
                <a:spcPct val="90000"/>
              </a:lnSpc>
            </a:pPr>
            <a:r>
              <a:rPr lang="en-AU" altLang="tr-TR" dirty="0"/>
              <a:t>Transport protocol needs upper bound on datagram life</a:t>
            </a:r>
          </a:p>
          <a:p>
            <a:pPr>
              <a:lnSpc>
                <a:spcPct val="90000"/>
              </a:lnSpc>
            </a:pPr>
            <a:r>
              <a:rPr lang="en-AU" altLang="tr-TR" dirty="0"/>
              <a:t>Datagram marked with lifetime </a:t>
            </a:r>
          </a:p>
          <a:p>
            <a:pPr lvl="1">
              <a:lnSpc>
                <a:spcPct val="90000"/>
              </a:lnSpc>
            </a:pPr>
            <a:r>
              <a:rPr lang="en-AU" altLang="tr-TR" dirty="0"/>
              <a:t>Time To Live </a:t>
            </a:r>
            <a:r>
              <a:rPr lang="tr-TR" altLang="tr-TR" dirty="0"/>
              <a:t>(TTL) </a:t>
            </a:r>
            <a:r>
              <a:rPr lang="en-AU" altLang="tr-TR" dirty="0"/>
              <a:t>field in IP</a:t>
            </a:r>
          </a:p>
          <a:p>
            <a:pPr lvl="1">
              <a:lnSpc>
                <a:spcPct val="90000"/>
              </a:lnSpc>
            </a:pPr>
            <a:r>
              <a:rPr lang="en-AU" altLang="tr-TR" dirty="0"/>
              <a:t>Once lifetime expires, datagram is discarded (not forwarded)</a:t>
            </a:r>
          </a:p>
          <a:p>
            <a:pPr lvl="1">
              <a:lnSpc>
                <a:spcPct val="90000"/>
              </a:lnSpc>
            </a:pPr>
            <a:r>
              <a:rPr lang="en-AU" altLang="tr-TR" dirty="0"/>
              <a:t>Hop count</a:t>
            </a:r>
          </a:p>
          <a:p>
            <a:pPr lvl="2">
              <a:lnSpc>
                <a:spcPct val="90000"/>
              </a:lnSpc>
            </a:pPr>
            <a:r>
              <a:rPr lang="en-AU" altLang="tr-TR" dirty="0"/>
              <a:t>Decrement time to live on passing through each router</a:t>
            </a:r>
          </a:p>
          <a:p>
            <a:pPr lvl="1">
              <a:lnSpc>
                <a:spcPct val="90000"/>
              </a:lnSpc>
            </a:pPr>
            <a:r>
              <a:rPr lang="en-AU" altLang="tr-TR" dirty="0"/>
              <a:t>Time count</a:t>
            </a:r>
          </a:p>
          <a:p>
            <a:pPr lvl="2">
              <a:lnSpc>
                <a:spcPct val="90000"/>
              </a:lnSpc>
            </a:pPr>
            <a:r>
              <a:rPr lang="en-AU" altLang="tr-TR" dirty="0"/>
              <a:t>Need to know how long since last router</a:t>
            </a:r>
          </a:p>
          <a:p>
            <a:pPr lvl="2">
              <a:lnSpc>
                <a:spcPct val="90000"/>
              </a:lnSpc>
            </a:pPr>
            <a:r>
              <a:rPr lang="en-AU" altLang="tr-TR" dirty="0"/>
              <a:t>global clock is needed</a:t>
            </a:r>
          </a:p>
        </p:txBody>
      </p:sp>
    </p:spTree>
    <p:extLst>
      <p:ext uri="{BB962C8B-B14F-4D97-AF65-F5344CB8AC3E}">
        <p14:creationId xmlns:p14="http://schemas.microsoft.com/office/powerpoint/2010/main" val="57158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ltLang="tr-TR" dirty="0"/>
              <a:t>Fragmentation and Re-assembly</a:t>
            </a:r>
          </a:p>
        </p:txBody>
      </p:sp>
      <p:sp>
        <p:nvSpPr>
          <p:cNvPr id="12291" name="Rectangle 3"/>
          <p:cNvSpPr>
            <a:spLocks noGrp="1" noChangeArrowheads="1"/>
          </p:cNvSpPr>
          <p:nvPr>
            <p:ph idx="1"/>
          </p:nvPr>
        </p:nvSpPr>
        <p:spPr/>
        <p:txBody>
          <a:bodyPr/>
          <a:lstStyle/>
          <a:p>
            <a:pPr>
              <a:lnSpc>
                <a:spcPct val="90000"/>
              </a:lnSpc>
            </a:pPr>
            <a:r>
              <a:rPr lang="en-AU" altLang="tr-TR"/>
              <a:t>Different maximum packet sizes for different networks</a:t>
            </a:r>
          </a:p>
          <a:p>
            <a:pPr lvl="1">
              <a:lnSpc>
                <a:spcPct val="90000"/>
              </a:lnSpc>
            </a:pPr>
            <a:r>
              <a:rPr lang="en-AU" altLang="tr-TR"/>
              <a:t>routers may need to split the datagrams into smaller fragments</a:t>
            </a:r>
          </a:p>
          <a:p>
            <a:pPr>
              <a:lnSpc>
                <a:spcPct val="90000"/>
              </a:lnSpc>
            </a:pPr>
            <a:r>
              <a:rPr lang="en-AU" altLang="tr-TR"/>
              <a:t>When to re-assemble</a:t>
            </a:r>
          </a:p>
          <a:p>
            <a:pPr lvl="1">
              <a:lnSpc>
                <a:spcPct val="90000"/>
              </a:lnSpc>
            </a:pPr>
            <a:r>
              <a:rPr lang="en-AU" altLang="tr-TR"/>
              <a:t>At destination</a:t>
            </a:r>
          </a:p>
          <a:p>
            <a:pPr lvl="2">
              <a:lnSpc>
                <a:spcPct val="90000"/>
              </a:lnSpc>
            </a:pPr>
            <a:r>
              <a:rPr lang="en-AU" altLang="tr-TR"/>
              <a:t>Packets get smaller as data travel</a:t>
            </a:r>
          </a:p>
          <a:p>
            <a:pPr lvl="3">
              <a:lnSpc>
                <a:spcPct val="90000"/>
              </a:lnSpc>
            </a:pPr>
            <a:r>
              <a:rPr lang="en-AU" altLang="tr-TR"/>
              <a:t>inefficiency due to headers</a:t>
            </a:r>
          </a:p>
          <a:p>
            <a:pPr lvl="1">
              <a:lnSpc>
                <a:spcPct val="90000"/>
              </a:lnSpc>
            </a:pPr>
            <a:r>
              <a:rPr lang="en-AU" altLang="tr-TR"/>
              <a:t>Intermediate reassembly</a:t>
            </a:r>
          </a:p>
          <a:p>
            <a:pPr lvl="2">
              <a:lnSpc>
                <a:spcPct val="90000"/>
              </a:lnSpc>
            </a:pPr>
            <a:r>
              <a:rPr lang="en-AU" altLang="tr-TR"/>
              <a:t>Need large buffers at routers</a:t>
            </a:r>
          </a:p>
          <a:p>
            <a:pPr lvl="2">
              <a:lnSpc>
                <a:spcPct val="90000"/>
              </a:lnSpc>
            </a:pPr>
            <a:r>
              <a:rPr lang="en-AU" altLang="tr-TR"/>
              <a:t>All fragments must go through same router</a:t>
            </a:r>
          </a:p>
          <a:p>
            <a:pPr lvl="3">
              <a:lnSpc>
                <a:spcPct val="90000"/>
              </a:lnSpc>
            </a:pPr>
            <a:r>
              <a:rPr lang="en-AU" altLang="tr-TR"/>
              <a:t>Inhibits dynamic routing</a:t>
            </a:r>
            <a:endParaRPr lang="en-US" altLang="tr-TR"/>
          </a:p>
        </p:txBody>
      </p:sp>
    </p:spTree>
    <p:extLst>
      <p:ext uri="{BB962C8B-B14F-4D97-AF65-F5344CB8AC3E}">
        <p14:creationId xmlns:p14="http://schemas.microsoft.com/office/powerpoint/2010/main" val="23734543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tr-TR"/>
              <a:t>IP Fragmentation</a:t>
            </a:r>
          </a:p>
        </p:txBody>
      </p:sp>
      <p:sp>
        <p:nvSpPr>
          <p:cNvPr id="13315" name="Rectangle 3"/>
          <p:cNvSpPr>
            <a:spLocks noGrp="1" noChangeArrowheads="1"/>
          </p:cNvSpPr>
          <p:nvPr>
            <p:ph idx="1"/>
          </p:nvPr>
        </p:nvSpPr>
        <p:spPr/>
        <p:txBody>
          <a:bodyPr>
            <a:normAutofit fontScale="92500" lnSpcReduction="20000"/>
          </a:bodyPr>
          <a:lstStyle/>
          <a:p>
            <a:pPr>
              <a:tabLst>
                <a:tab pos="6811963" algn="l"/>
              </a:tabLst>
              <a:defRPr/>
            </a:pPr>
            <a:r>
              <a:rPr lang="en-AU" sz="2400" dirty="0"/>
              <a:t>In IP</a:t>
            </a:r>
            <a:r>
              <a:rPr lang="tr-TR" sz="2400" dirty="0"/>
              <a:t>,</a:t>
            </a:r>
            <a:r>
              <a:rPr lang="en-AU" sz="2400" dirty="0"/>
              <a:t> reassembly is </a:t>
            </a:r>
            <a:r>
              <a:rPr lang="en-AU" sz="2400" b="1" dirty="0"/>
              <a:t>at destination</a:t>
            </a:r>
            <a:r>
              <a:rPr lang="en-AU" sz="2400" dirty="0"/>
              <a:t> only</a:t>
            </a:r>
          </a:p>
          <a:p>
            <a:pPr>
              <a:tabLst>
                <a:tab pos="6811963" algn="l"/>
              </a:tabLst>
              <a:defRPr/>
            </a:pPr>
            <a:r>
              <a:rPr lang="en-AU" sz="2400" dirty="0"/>
              <a:t>Uses fields in header</a:t>
            </a:r>
          </a:p>
          <a:p>
            <a:pPr lvl="1">
              <a:tabLst>
                <a:tab pos="6811963" algn="l"/>
              </a:tabLst>
              <a:defRPr/>
            </a:pPr>
            <a:r>
              <a:rPr lang="en-AU" sz="2000" dirty="0"/>
              <a:t>Data Unit Identifier</a:t>
            </a:r>
            <a:r>
              <a:rPr lang="tr-TR" sz="2000" dirty="0"/>
              <a:t> –</a:t>
            </a:r>
            <a:r>
              <a:rPr lang="en-AU" sz="2000" dirty="0"/>
              <a:t> </a:t>
            </a:r>
          </a:p>
          <a:p>
            <a:pPr lvl="1">
              <a:tabLst>
                <a:tab pos="6811963" algn="l"/>
              </a:tabLst>
              <a:defRPr/>
            </a:pPr>
            <a:r>
              <a:rPr lang="tr-TR" sz="2000" dirty="0"/>
              <a:t>In order to uniquely i</a:t>
            </a:r>
            <a:r>
              <a:rPr lang="en-AU" sz="2000" dirty="0"/>
              <a:t>dentif</a:t>
            </a:r>
            <a:r>
              <a:rPr lang="tr-TR" sz="2000" dirty="0"/>
              <a:t>y</a:t>
            </a:r>
            <a:r>
              <a:rPr lang="en-AU" sz="2000" dirty="0"/>
              <a:t> datagram</a:t>
            </a:r>
            <a:r>
              <a:rPr lang="tr-TR" sz="2000" dirty="0"/>
              <a:t> – all</a:t>
            </a:r>
            <a:r>
              <a:rPr lang="en-IN" sz="2000" dirty="0"/>
              <a:t> </a:t>
            </a:r>
            <a:r>
              <a:rPr lang="tr-TR" sz="2000" dirty="0"/>
              <a:t>fragments that</a:t>
            </a:r>
            <a:r>
              <a:rPr lang="en-IN" sz="2000" dirty="0"/>
              <a:t> </a:t>
            </a:r>
            <a:r>
              <a:rPr lang="tr-TR" sz="2000" dirty="0"/>
              <a:t>belong to a datagram share the same</a:t>
            </a:r>
            <a:r>
              <a:rPr lang="en-IN" sz="2000" dirty="0"/>
              <a:t> </a:t>
            </a:r>
            <a:r>
              <a:rPr lang="tr-TR" sz="2000" dirty="0"/>
              <a:t>identifier</a:t>
            </a:r>
            <a:endParaRPr lang="en-AU" sz="2000" dirty="0"/>
          </a:p>
          <a:p>
            <a:pPr marL="1257300" lvl="2" indent="-342900">
              <a:buFont typeface="+mj-lt"/>
              <a:buAutoNum type="arabicPeriod"/>
              <a:tabLst>
                <a:tab pos="6811963" algn="l"/>
              </a:tabLst>
              <a:defRPr/>
            </a:pPr>
            <a:r>
              <a:rPr lang="en-AU" sz="1800" dirty="0"/>
              <a:t>Source and destination addresses</a:t>
            </a:r>
          </a:p>
          <a:p>
            <a:pPr marL="1257300" lvl="2" indent="-342900">
              <a:buFont typeface="+mj-lt"/>
              <a:buAutoNum type="arabicPeriod"/>
              <a:tabLst>
                <a:tab pos="6811963" algn="l"/>
              </a:tabLst>
              <a:defRPr/>
            </a:pPr>
            <a:r>
              <a:rPr lang="tr-TR" sz="1800" dirty="0"/>
              <a:t>Upper</a:t>
            </a:r>
            <a:r>
              <a:rPr lang="en-IN" sz="1800" dirty="0"/>
              <a:t> protocol </a:t>
            </a:r>
            <a:r>
              <a:rPr lang="en-AU" sz="1800" dirty="0"/>
              <a:t>layer (e.g. TCP)</a:t>
            </a:r>
          </a:p>
          <a:p>
            <a:pPr marL="1257300" lvl="2" indent="-342900">
              <a:buFont typeface="+mj-lt"/>
              <a:buAutoNum type="arabicPeriod"/>
              <a:tabLst>
                <a:tab pos="6811963" algn="l"/>
              </a:tabLst>
              <a:defRPr/>
            </a:pPr>
            <a:r>
              <a:rPr lang="en-AU" sz="1800" dirty="0"/>
              <a:t>Identification supplied by that layer</a:t>
            </a:r>
          </a:p>
          <a:p>
            <a:pPr lvl="1">
              <a:tabLst>
                <a:tab pos="6811963" algn="l"/>
              </a:tabLst>
              <a:defRPr/>
            </a:pPr>
            <a:r>
              <a:rPr lang="en-AU" sz="2000" dirty="0"/>
              <a:t>Data length</a:t>
            </a:r>
          </a:p>
          <a:p>
            <a:pPr lvl="2">
              <a:tabLst>
                <a:tab pos="6811963" algn="l"/>
              </a:tabLst>
              <a:defRPr/>
            </a:pPr>
            <a:r>
              <a:rPr lang="en-AU" sz="1800" dirty="0"/>
              <a:t>Length of user data in octets</a:t>
            </a:r>
            <a:r>
              <a:rPr lang="tr-TR" sz="1800" dirty="0"/>
              <a:t> (if</a:t>
            </a:r>
            <a:r>
              <a:rPr lang="en-IN" sz="1800" dirty="0"/>
              <a:t> </a:t>
            </a:r>
            <a:r>
              <a:rPr lang="tr-TR" sz="1800" dirty="0"/>
              <a:t>fragment, lengt</a:t>
            </a:r>
            <a:r>
              <a:rPr lang="en-IN" sz="1800" dirty="0"/>
              <a:t>h</a:t>
            </a:r>
            <a:r>
              <a:rPr lang="tr-TR" sz="1800" dirty="0"/>
              <a:t> of fragment</a:t>
            </a:r>
            <a:r>
              <a:rPr lang="en-IN" sz="1800" dirty="0"/>
              <a:t> </a:t>
            </a:r>
            <a:r>
              <a:rPr lang="tr-TR" sz="1800" dirty="0"/>
              <a:t>data)</a:t>
            </a:r>
          </a:p>
          <a:p>
            <a:pPr lvl="2">
              <a:tabLst>
                <a:tab pos="6811963" algn="l"/>
              </a:tabLst>
              <a:defRPr/>
            </a:pPr>
            <a:r>
              <a:rPr lang="tr-TR" sz="1800" dirty="0"/>
              <a:t>Actually</a:t>
            </a:r>
            <a:r>
              <a:rPr lang="en-IN" sz="1800" dirty="0"/>
              <a:t> </a:t>
            </a:r>
            <a:r>
              <a:rPr lang="tr-TR" sz="1800" dirty="0"/>
              <a:t>header contains total lengt</a:t>
            </a:r>
            <a:r>
              <a:rPr lang="en-IN" sz="1800" dirty="0"/>
              <a:t>h</a:t>
            </a:r>
            <a:r>
              <a:rPr lang="tr-TR" sz="1800" dirty="0"/>
              <a:t> but data length can be calculated</a:t>
            </a:r>
            <a:endParaRPr lang="en-AU" sz="1800" dirty="0"/>
          </a:p>
          <a:p>
            <a:pPr lvl="1">
              <a:tabLst>
                <a:tab pos="6811963" algn="l"/>
              </a:tabLst>
              <a:defRPr/>
            </a:pPr>
            <a:r>
              <a:rPr lang="en-AU" sz="2000" dirty="0"/>
              <a:t>Offset</a:t>
            </a:r>
          </a:p>
          <a:p>
            <a:pPr lvl="2">
              <a:tabLst>
                <a:tab pos="6811963" algn="l"/>
              </a:tabLst>
              <a:defRPr/>
            </a:pPr>
            <a:r>
              <a:rPr lang="en-AU" sz="1800" dirty="0"/>
              <a:t>Position of fragment of user data in original datagram</a:t>
            </a:r>
            <a:r>
              <a:rPr lang="tr-TR" sz="1800" dirty="0"/>
              <a:t> (position</a:t>
            </a:r>
            <a:r>
              <a:rPr lang="en-IN" sz="1800" dirty="0"/>
              <a:t> </a:t>
            </a:r>
            <a:r>
              <a:rPr lang="tr-TR" sz="1800" dirty="0"/>
              <a:t>of</a:t>
            </a:r>
            <a:r>
              <a:rPr lang="en-IN" sz="1800" dirty="0"/>
              <a:t> </a:t>
            </a:r>
            <a:r>
              <a:rPr lang="tr-TR" sz="1800" dirty="0"/>
              <a:t>the first byte</a:t>
            </a:r>
            <a:r>
              <a:rPr lang="en-IN" sz="1800" dirty="0"/>
              <a:t> </a:t>
            </a:r>
            <a:r>
              <a:rPr lang="tr-TR" sz="1800" dirty="0"/>
              <a:t>of </a:t>
            </a:r>
            <a:r>
              <a:rPr lang="en-IN" sz="1800" dirty="0"/>
              <a:t> t</a:t>
            </a:r>
            <a:r>
              <a:rPr lang="tr-TR" sz="1800" dirty="0"/>
              <a:t>he fragment)</a:t>
            </a:r>
            <a:endParaRPr lang="en-AU" sz="1800" dirty="0"/>
          </a:p>
          <a:p>
            <a:pPr lvl="2">
              <a:tabLst>
                <a:tab pos="6811963" algn="l"/>
              </a:tabLst>
              <a:defRPr/>
            </a:pPr>
            <a:r>
              <a:rPr lang="en-AU" sz="1800" dirty="0"/>
              <a:t>In multiples of 64 bits (8 octets)</a:t>
            </a:r>
          </a:p>
          <a:p>
            <a:pPr lvl="1">
              <a:tabLst>
                <a:tab pos="6811963" algn="l"/>
              </a:tabLst>
              <a:defRPr/>
            </a:pPr>
            <a:r>
              <a:rPr lang="en-AU" sz="2000" i="1" dirty="0"/>
              <a:t>More</a:t>
            </a:r>
            <a:r>
              <a:rPr lang="en-AU" sz="2000" dirty="0"/>
              <a:t> flag</a:t>
            </a:r>
          </a:p>
          <a:p>
            <a:pPr lvl="2">
              <a:tabLst>
                <a:tab pos="6811963" algn="l"/>
              </a:tabLst>
              <a:defRPr/>
            </a:pPr>
            <a:r>
              <a:rPr lang="en-AU" sz="1800" dirty="0"/>
              <a:t>Indicates that this is not the last fragment</a:t>
            </a:r>
            <a:r>
              <a:rPr lang="tr-TR" sz="1800" dirty="0"/>
              <a:t> (if</a:t>
            </a:r>
            <a:r>
              <a:rPr lang="en-IN" sz="1800" dirty="0"/>
              <a:t> </a:t>
            </a:r>
            <a:r>
              <a:rPr lang="tr-TR" sz="1800" dirty="0"/>
              <a:t>this fla</a:t>
            </a:r>
            <a:r>
              <a:rPr lang="en-IN" sz="1800" dirty="0"/>
              <a:t>g</a:t>
            </a:r>
            <a:r>
              <a:rPr lang="tr-TR" sz="1800" dirty="0"/>
              <a:t> is 1)</a:t>
            </a:r>
            <a:endParaRPr lang="en-US" sz="1800" dirty="0"/>
          </a:p>
        </p:txBody>
      </p:sp>
    </p:spTree>
    <p:extLst>
      <p:ext uri="{BB962C8B-B14F-4D97-AF65-F5344CB8AC3E}">
        <p14:creationId xmlns:p14="http://schemas.microsoft.com/office/powerpoint/2010/main" val="26841020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TotalTime>
  <Words>2267</Words>
  <Application>Microsoft Office PowerPoint</Application>
  <PresentationFormat>Widescreen</PresentationFormat>
  <Paragraphs>293</Paragraphs>
  <Slides>39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Calibri Light</vt:lpstr>
      <vt:lpstr>Times New Roman</vt:lpstr>
      <vt:lpstr>Office Theme</vt:lpstr>
      <vt:lpstr>INTERNET PROTOCOL (IP)</vt:lpstr>
      <vt:lpstr>Protocols of TCP/IP Protocol Suite</vt:lpstr>
      <vt:lpstr>Internet Protocol (IP)</vt:lpstr>
      <vt:lpstr>PowerPoint Presentation</vt:lpstr>
      <vt:lpstr>Design Issues</vt:lpstr>
      <vt:lpstr>Routing</vt:lpstr>
      <vt:lpstr>Datagram Lifetime</vt:lpstr>
      <vt:lpstr>Fragmentation and Re-assembly</vt:lpstr>
      <vt:lpstr>IP Fragmentation</vt:lpstr>
      <vt:lpstr>Fragmentation Example</vt:lpstr>
      <vt:lpstr>Dealing with Failure</vt:lpstr>
      <vt:lpstr>Error Control</vt:lpstr>
      <vt:lpstr>Flow Control (in IP layer)</vt:lpstr>
      <vt:lpstr>Addressing in TCP/IP</vt:lpstr>
      <vt:lpstr>Addressing Level</vt:lpstr>
      <vt:lpstr>IP Datagram</vt:lpstr>
      <vt:lpstr>PowerPoint Presentation</vt:lpstr>
      <vt:lpstr>PowerPoint Presentation</vt:lpstr>
      <vt:lpstr>Header Fields</vt:lpstr>
      <vt:lpstr>Header Fields</vt:lpstr>
      <vt:lpstr>PowerPoint Presentation</vt:lpstr>
      <vt:lpstr>Header Fields</vt:lpstr>
      <vt:lpstr>PowerPoint Presentation</vt:lpstr>
      <vt:lpstr>Data Field</vt:lpstr>
      <vt:lpstr>IP Fragmentation</vt:lpstr>
      <vt:lpstr>Maximum Transmission Unit (MTU)</vt:lpstr>
      <vt:lpstr>PowerPoint Presentation</vt:lpstr>
      <vt:lpstr>IP Fragmentation processing at a Router/ IP Router Segmentation</vt:lpstr>
      <vt:lpstr>PowerPoint Presentation</vt:lpstr>
      <vt:lpstr>IP Fragmentation processing at a Sender/ IP Path MTU Discovery</vt:lpstr>
      <vt:lpstr>IP Reassembly processing at the Receiving End System</vt:lpstr>
      <vt:lpstr>PowerPoint Presentation</vt:lpstr>
      <vt:lpstr>Fragmentation and IP Fields</vt:lpstr>
      <vt:lpstr>Identification Field</vt:lpstr>
      <vt:lpstr>Identification Field</vt:lpstr>
      <vt:lpstr>Identification Field</vt:lpstr>
      <vt:lpstr>Identification Field</vt:lpstr>
      <vt:lpstr>Fragment Offset Field</vt:lpstr>
      <vt:lpstr>Fragment Offset Field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PROTOCOL (IP)</dc:title>
  <dc:creator>csemsb</dc:creator>
  <cp:lastModifiedBy>S Mary  Saira Bhanu</cp:lastModifiedBy>
  <cp:revision>4</cp:revision>
  <dcterms:created xsi:type="dcterms:W3CDTF">2019-09-10T05:16:42Z</dcterms:created>
  <dcterms:modified xsi:type="dcterms:W3CDTF">2023-10-19T04:38:19Z</dcterms:modified>
</cp:coreProperties>
</file>