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71" r:id="rId3"/>
    <p:sldId id="288" r:id="rId4"/>
    <p:sldId id="272" r:id="rId5"/>
    <p:sldId id="273" r:id="rId6"/>
    <p:sldId id="274" r:id="rId7"/>
    <p:sldId id="275" r:id="rId8"/>
    <p:sldId id="276" r:id="rId9"/>
    <p:sldId id="300" r:id="rId10"/>
    <p:sldId id="265" r:id="rId11"/>
    <p:sldId id="266" r:id="rId12"/>
    <p:sldId id="277" r:id="rId13"/>
    <p:sldId id="297" r:id="rId14"/>
    <p:sldId id="257" r:id="rId15"/>
    <p:sldId id="279" r:id="rId16"/>
    <p:sldId id="280" r:id="rId17"/>
    <p:sldId id="281" r:id="rId18"/>
    <p:sldId id="282" r:id="rId19"/>
    <p:sldId id="283" r:id="rId20"/>
    <p:sldId id="268" r:id="rId21"/>
    <p:sldId id="263" r:id="rId22"/>
    <p:sldId id="301" r:id="rId23"/>
    <p:sldId id="302" r:id="rId24"/>
    <p:sldId id="304" r:id="rId25"/>
    <p:sldId id="305" r:id="rId26"/>
    <p:sldId id="306" r:id="rId27"/>
    <p:sldId id="303" r:id="rId28"/>
    <p:sldId id="296" r:id="rId29"/>
    <p:sldId id="308" r:id="rId30"/>
    <p:sldId id="309" r:id="rId31"/>
    <p:sldId id="335" r:id="rId32"/>
    <p:sldId id="261" r:id="rId33"/>
    <p:sldId id="292" r:id="rId34"/>
    <p:sldId id="293" r:id="rId35"/>
    <p:sldId id="290" r:id="rId36"/>
    <p:sldId id="291" r:id="rId37"/>
    <p:sldId id="310" r:id="rId38"/>
    <p:sldId id="311" r:id="rId39"/>
    <p:sldId id="333" r:id="rId40"/>
    <p:sldId id="334" r:id="rId41"/>
    <p:sldId id="312" r:id="rId42"/>
    <p:sldId id="313" r:id="rId43"/>
    <p:sldId id="314" r:id="rId44"/>
    <p:sldId id="315" r:id="rId45"/>
    <p:sldId id="316" r:id="rId46"/>
    <p:sldId id="317" r:id="rId47"/>
    <p:sldId id="318" r:id="rId48"/>
    <p:sldId id="319" r:id="rId49"/>
    <p:sldId id="320" r:id="rId50"/>
    <p:sldId id="321" r:id="rId51"/>
    <p:sldId id="322" r:id="rId52"/>
    <p:sldId id="323" r:id="rId53"/>
    <p:sldId id="324" r:id="rId54"/>
    <p:sldId id="325" r:id="rId55"/>
    <p:sldId id="326" r:id="rId56"/>
    <p:sldId id="327" r:id="rId57"/>
    <p:sldId id="328" r:id="rId58"/>
    <p:sldId id="329" r:id="rId59"/>
    <p:sldId id="330" r:id="rId60"/>
    <p:sldId id="331"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33" d="100"/>
          <a:sy n="33" d="100"/>
        </p:scale>
        <p:origin x="109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DE984B-EA84-4199-9469-2D040B0ED65C}" type="datetimeFigureOut">
              <a:rPr lang="en-US" smtClean="0"/>
              <a:t>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CB9770-DD68-4F55-9FE9-3181733D5683}" type="slidenum">
              <a:rPr lang="en-US" smtClean="0"/>
              <a:t>‹#›</a:t>
            </a:fld>
            <a:endParaRPr lang="en-US"/>
          </a:p>
        </p:txBody>
      </p:sp>
    </p:spTree>
    <p:extLst>
      <p:ext uri="{BB962C8B-B14F-4D97-AF65-F5344CB8AC3E}">
        <p14:creationId xmlns:p14="http://schemas.microsoft.com/office/powerpoint/2010/main" val="87159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428B8DE-D7EF-4181-A85E-509C415FECAE}" type="slidenum">
              <a:rPr lang="en-US" smtClean="0"/>
              <a:pPr/>
              <a:t>10</a:t>
            </a:fld>
            <a:endParaRPr lang="en-US"/>
          </a:p>
        </p:txBody>
      </p:sp>
    </p:spTree>
    <p:extLst>
      <p:ext uri="{BB962C8B-B14F-4D97-AF65-F5344CB8AC3E}">
        <p14:creationId xmlns:p14="http://schemas.microsoft.com/office/powerpoint/2010/main" val="4002574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428B8DE-D7EF-4181-A85E-509C415FECAE}" type="slidenum">
              <a:rPr lang="en-US" smtClean="0"/>
              <a:pPr/>
              <a:t>11</a:t>
            </a:fld>
            <a:endParaRPr lang="en-US"/>
          </a:p>
        </p:txBody>
      </p:sp>
    </p:spTree>
    <p:extLst>
      <p:ext uri="{BB962C8B-B14F-4D97-AF65-F5344CB8AC3E}">
        <p14:creationId xmlns:p14="http://schemas.microsoft.com/office/powerpoint/2010/main" val="2853669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5B61B14-B4A8-4DF3-A6FE-65621EE09120}" type="slidenum">
              <a:rPr lang="en-US" altLang="tr-TR" sz="1200"/>
              <a:pPr/>
              <a:t>40</a:t>
            </a:fld>
            <a:endParaRPr lang="en-US" altLang="tr-TR"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a:t>Lowest   128.140.168.1</a:t>
            </a:r>
          </a:p>
          <a:p>
            <a:r>
              <a:rPr lang="tr-TR" altLang="tr-TR"/>
              <a:t>Highest  128.140.175.254</a:t>
            </a:r>
            <a:endParaRPr lang="en-US" altLang="tr-TR"/>
          </a:p>
        </p:txBody>
      </p:sp>
    </p:spTree>
    <p:extLst>
      <p:ext uri="{BB962C8B-B14F-4D97-AF65-F5344CB8AC3E}">
        <p14:creationId xmlns:p14="http://schemas.microsoft.com/office/powerpoint/2010/main" val="798516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300865-9738-4556-8D4F-BEEC74045171}"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7116CA-53CB-4AF6-85FB-3CCCF2172369}" type="slidenum">
              <a:rPr lang="en-US" smtClean="0"/>
              <a:t>‹#›</a:t>
            </a:fld>
            <a:endParaRPr lang="en-US"/>
          </a:p>
        </p:txBody>
      </p:sp>
    </p:spTree>
    <p:extLst>
      <p:ext uri="{BB962C8B-B14F-4D97-AF65-F5344CB8AC3E}">
        <p14:creationId xmlns:p14="http://schemas.microsoft.com/office/powerpoint/2010/main" val="677580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300865-9738-4556-8D4F-BEEC74045171}"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7116CA-53CB-4AF6-85FB-3CCCF2172369}" type="slidenum">
              <a:rPr lang="en-US" smtClean="0"/>
              <a:t>‹#›</a:t>
            </a:fld>
            <a:endParaRPr lang="en-US"/>
          </a:p>
        </p:txBody>
      </p:sp>
    </p:spTree>
    <p:extLst>
      <p:ext uri="{BB962C8B-B14F-4D97-AF65-F5344CB8AC3E}">
        <p14:creationId xmlns:p14="http://schemas.microsoft.com/office/powerpoint/2010/main" val="399759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300865-9738-4556-8D4F-BEEC74045171}"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7116CA-53CB-4AF6-85FB-3CCCF2172369}" type="slidenum">
              <a:rPr lang="en-US" smtClean="0"/>
              <a:t>‹#›</a:t>
            </a:fld>
            <a:endParaRPr lang="en-US"/>
          </a:p>
        </p:txBody>
      </p:sp>
    </p:spTree>
    <p:extLst>
      <p:ext uri="{BB962C8B-B14F-4D97-AF65-F5344CB8AC3E}">
        <p14:creationId xmlns:p14="http://schemas.microsoft.com/office/powerpoint/2010/main" val="2263295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41867" y="152400"/>
            <a:ext cx="10938933" cy="1143000"/>
          </a:xfrm>
        </p:spPr>
        <p:txBody>
          <a:bodyPr/>
          <a:lstStyle/>
          <a:p>
            <a:r>
              <a:rPr lang="en-US"/>
              <a:t>Click to edit Master title style</a:t>
            </a:r>
            <a:endParaRPr lang="tr-TR"/>
          </a:p>
        </p:txBody>
      </p:sp>
      <p:sp>
        <p:nvSpPr>
          <p:cNvPr id="3" name="Table Placeholder 2"/>
          <p:cNvSpPr>
            <a:spLocks noGrp="1"/>
          </p:cNvSpPr>
          <p:nvPr>
            <p:ph type="tbl" idx="1"/>
          </p:nvPr>
        </p:nvSpPr>
        <p:spPr>
          <a:xfrm>
            <a:off x="609600" y="1371600"/>
            <a:ext cx="10905067" cy="4686300"/>
          </a:xfrm>
        </p:spPr>
        <p:txBody>
          <a:bodyPr/>
          <a:lstStyle/>
          <a:p>
            <a:pPr lvl="0"/>
            <a:endParaRPr lang="tr-TR" noProof="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E1585422-6DBD-455F-9936-8578C877BF34}" type="slidenum">
              <a:rPr lang="en-GB" altLang="en-US"/>
              <a:pPr/>
              <a:t>‹#›</a:t>
            </a:fld>
            <a:endParaRPr lang="en-GB" altLang="en-US"/>
          </a:p>
        </p:txBody>
      </p:sp>
    </p:spTree>
    <p:extLst>
      <p:ext uri="{BB962C8B-B14F-4D97-AF65-F5344CB8AC3E}">
        <p14:creationId xmlns:p14="http://schemas.microsoft.com/office/powerpoint/2010/main" val="666344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300865-9738-4556-8D4F-BEEC74045171}"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7116CA-53CB-4AF6-85FB-3CCCF2172369}" type="slidenum">
              <a:rPr lang="en-US" smtClean="0"/>
              <a:t>‹#›</a:t>
            </a:fld>
            <a:endParaRPr lang="en-US"/>
          </a:p>
        </p:txBody>
      </p:sp>
    </p:spTree>
    <p:extLst>
      <p:ext uri="{BB962C8B-B14F-4D97-AF65-F5344CB8AC3E}">
        <p14:creationId xmlns:p14="http://schemas.microsoft.com/office/powerpoint/2010/main" val="395339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300865-9738-4556-8D4F-BEEC74045171}"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7116CA-53CB-4AF6-85FB-3CCCF2172369}" type="slidenum">
              <a:rPr lang="en-US" smtClean="0"/>
              <a:t>‹#›</a:t>
            </a:fld>
            <a:endParaRPr lang="en-US"/>
          </a:p>
        </p:txBody>
      </p:sp>
    </p:spTree>
    <p:extLst>
      <p:ext uri="{BB962C8B-B14F-4D97-AF65-F5344CB8AC3E}">
        <p14:creationId xmlns:p14="http://schemas.microsoft.com/office/powerpoint/2010/main" val="2698040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300865-9738-4556-8D4F-BEEC74045171}"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7116CA-53CB-4AF6-85FB-3CCCF2172369}" type="slidenum">
              <a:rPr lang="en-US" smtClean="0"/>
              <a:t>‹#›</a:t>
            </a:fld>
            <a:endParaRPr lang="en-US"/>
          </a:p>
        </p:txBody>
      </p:sp>
    </p:spTree>
    <p:extLst>
      <p:ext uri="{BB962C8B-B14F-4D97-AF65-F5344CB8AC3E}">
        <p14:creationId xmlns:p14="http://schemas.microsoft.com/office/powerpoint/2010/main" val="1578586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300865-9738-4556-8D4F-BEEC74045171}"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7116CA-53CB-4AF6-85FB-3CCCF2172369}" type="slidenum">
              <a:rPr lang="en-US" smtClean="0"/>
              <a:t>‹#›</a:t>
            </a:fld>
            <a:endParaRPr lang="en-US"/>
          </a:p>
        </p:txBody>
      </p:sp>
    </p:spTree>
    <p:extLst>
      <p:ext uri="{BB962C8B-B14F-4D97-AF65-F5344CB8AC3E}">
        <p14:creationId xmlns:p14="http://schemas.microsoft.com/office/powerpoint/2010/main" val="2964202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300865-9738-4556-8D4F-BEEC74045171}"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7116CA-53CB-4AF6-85FB-3CCCF2172369}" type="slidenum">
              <a:rPr lang="en-US" smtClean="0"/>
              <a:t>‹#›</a:t>
            </a:fld>
            <a:endParaRPr lang="en-US"/>
          </a:p>
        </p:txBody>
      </p:sp>
    </p:spTree>
    <p:extLst>
      <p:ext uri="{BB962C8B-B14F-4D97-AF65-F5344CB8AC3E}">
        <p14:creationId xmlns:p14="http://schemas.microsoft.com/office/powerpoint/2010/main" val="304520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300865-9738-4556-8D4F-BEEC74045171}"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7116CA-53CB-4AF6-85FB-3CCCF2172369}" type="slidenum">
              <a:rPr lang="en-US" smtClean="0"/>
              <a:t>‹#›</a:t>
            </a:fld>
            <a:endParaRPr lang="en-US"/>
          </a:p>
        </p:txBody>
      </p:sp>
    </p:spTree>
    <p:extLst>
      <p:ext uri="{BB962C8B-B14F-4D97-AF65-F5344CB8AC3E}">
        <p14:creationId xmlns:p14="http://schemas.microsoft.com/office/powerpoint/2010/main" val="725701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3300865-9738-4556-8D4F-BEEC74045171}"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7116CA-53CB-4AF6-85FB-3CCCF2172369}" type="slidenum">
              <a:rPr lang="en-US" smtClean="0"/>
              <a:t>‹#›</a:t>
            </a:fld>
            <a:endParaRPr lang="en-US"/>
          </a:p>
        </p:txBody>
      </p:sp>
    </p:spTree>
    <p:extLst>
      <p:ext uri="{BB962C8B-B14F-4D97-AF65-F5344CB8AC3E}">
        <p14:creationId xmlns:p14="http://schemas.microsoft.com/office/powerpoint/2010/main" val="756128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3300865-9738-4556-8D4F-BEEC74045171}"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7116CA-53CB-4AF6-85FB-3CCCF2172369}" type="slidenum">
              <a:rPr lang="en-US" smtClean="0"/>
              <a:t>‹#›</a:t>
            </a:fld>
            <a:endParaRPr lang="en-US"/>
          </a:p>
        </p:txBody>
      </p:sp>
    </p:spTree>
    <p:extLst>
      <p:ext uri="{BB962C8B-B14F-4D97-AF65-F5344CB8AC3E}">
        <p14:creationId xmlns:p14="http://schemas.microsoft.com/office/powerpoint/2010/main" val="576984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00865-9738-4556-8D4F-BEEC74045171}" type="datetimeFigureOut">
              <a:rPr lang="en-US" smtClean="0"/>
              <a:t>11/2/2023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7116CA-53CB-4AF6-85FB-3CCCF2172369}" type="slidenum">
              <a:rPr lang="en-US" smtClean="0"/>
              <a:t>‹#›</a:t>
            </a:fld>
            <a:endParaRPr lang="en-US"/>
          </a:p>
        </p:txBody>
      </p:sp>
    </p:spTree>
    <p:extLst>
      <p:ext uri="{BB962C8B-B14F-4D97-AF65-F5344CB8AC3E}">
        <p14:creationId xmlns:p14="http://schemas.microsoft.com/office/powerpoint/2010/main" val="3479942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IP Addressing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9707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Internet Addressing</a:t>
            </a:r>
          </a:p>
        </p:txBody>
      </p:sp>
      <p:pic>
        <p:nvPicPr>
          <p:cNvPr id="41985" name="Object 9"/>
          <p:cNvPicPr>
            <a:picLocks noChangeAspect="1" noChangeArrowheads="1"/>
          </p:cNvPicPr>
          <p:nvPr/>
        </p:nvPicPr>
        <p:blipFill>
          <a:blip r:embed="rId3"/>
          <a:srcRect t="-11343" b="-1260"/>
          <a:stretch>
            <a:fillRect/>
          </a:stretch>
        </p:blipFill>
        <p:spPr bwMode="auto">
          <a:xfrm>
            <a:off x="2704454" y="2647131"/>
            <a:ext cx="7265263" cy="1071485"/>
          </a:xfrm>
          <a:prstGeom prst="rect">
            <a:avLst/>
          </a:prstGeom>
          <a:noFill/>
          <a:ln w="9525">
            <a:noFill/>
            <a:miter lim="800000"/>
            <a:headEnd/>
            <a:tailEnd/>
          </a:ln>
        </p:spPr>
      </p:pic>
      <p:grpSp>
        <p:nvGrpSpPr>
          <p:cNvPr id="8" name="Group 7"/>
          <p:cNvGrpSpPr/>
          <p:nvPr/>
        </p:nvGrpSpPr>
        <p:grpSpPr>
          <a:xfrm>
            <a:off x="2846753" y="4775315"/>
            <a:ext cx="6958360" cy="769442"/>
            <a:chOff x="1081669" y="3431892"/>
            <a:chExt cx="6958360" cy="769442"/>
          </a:xfrm>
        </p:grpSpPr>
        <p:sp>
          <p:nvSpPr>
            <p:cNvPr id="4" name="TextBox 3"/>
            <p:cNvSpPr txBox="1"/>
            <p:nvPr/>
          </p:nvSpPr>
          <p:spPr>
            <a:xfrm>
              <a:off x="1081669" y="3801224"/>
              <a:ext cx="5218770" cy="400110"/>
            </a:xfrm>
            <a:prstGeom prst="rect">
              <a:avLst/>
            </a:prstGeom>
            <a:solidFill>
              <a:srgbClr val="92D050"/>
            </a:solidFill>
            <a:ln>
              <a:solidFill>
                <a:schemeClr val="accent1"/>
              </a:solidFill>
            </a:ln>
          </p:spPr>
          <p:txBody>
            <a:bodyPr wrap="square" rtlCol="0">
              <a:spAutoFit/>
            </a:bodyPr>
            <a:lstStyle/>
            <a:p>
              <a:pPr algn="ctr"/>
              <a:r>
                <a:rPr lang="en-US" sz="2000" b="1" dirty="0"/>
                <a:t>IP Network</a:t>
              </a:r>
            </a:p>
          </p:txBody>
        </p:sp>
        <p:sp>
          <p:nvSpPr>
            <p:cNvPr id="5" name="TextBox 4"/>
            <p:cNvSpPr txBox="1"/>
            <p:nvPr/>
          </p:nvSpPr>
          <p:spPr>
            <a:xfrm>
              <a:off x="6300439" y="3801224"/>
              <a:ext cx="1739590" cy="400110"/>
            </a:xfrm>
            <a:prstGeom prst="rect">
              <a:avLst/>
            </a:prstGeom>
            <a:solidFill>
              <a:srgbClr val="92D050"/>
            </a:solidFill>
            <a:ln>
              <a:solidFill>
                <a:schemeClr val="accent1"/>
              </a:solidFill>
            </a:ln>
          </p:spPr>
          <p:txBody>
            <a:bodyPr wrap="square" rtlCol="0">
              <a:spAutoFit/>
            </a:bodyPr>
            <a:lstStyle/>
            <a:p>
              <a:pPr algn="ctr"/>
              <a:r>
                <a:rPr lang="en-US" sz="2000" b="1" dirty="0"/>
                <a:t>Device</a:t>
              </a:r>
            </a:p>
          </p:txBody>
        </p:sp>
        <p:sp>
          <p:nvSpPr>
            <p:cNvPr id="6" name="TextBox 5"/>
            <p:cNvSpPr txBox="1"/>
            <p:nvPr/>
          </p:nvSpPr>
          <p:spPr>
            <a:xfrm>
              <a:off x="3233854" y="3431892"/>
              <a:ext cx="813043" cy="369332"/>
            </a:xfrm>
            <a:prstGeom prst="rect">
              <a:avLst/>
            </a:prstGeom>
            <a:noFill/>
          </p:spPr>
          <p:txBody>
            <a:bodyPr wrap="none" rtlCol="0">
              <a:spAutoFit/>
            </a:bodyPr>
            <a:lstStyle/>
            <a:p>
              <a:r>
                <a:rPr lang="en-US" dirty="0"/>
                <a:t>24 bits</a:t>
              </a:r>
            </a:p>
          </p:txBody>
        </p:sp>
        <p:sp>
          <p:nvSpPr>
            <p:cNvPr id="7" name="TextBox 6"/>
            <p:cNvSpPr txBox="1"/>
            <p:nvPr/>
          </p:nvSpPr>
          <p:spPr>
            <a:xfrm>
              <a:off x="6824546" y="3431892"/>
              <a:ext cx="696024" cy="369332"/>
            </a:xfrm>
            <a:prstGeom prst="rect">
              <a:avLst/>
            </a:prstGeom>
            <a:noFill/>
          </p:spPr>
          <p:txBody>
            <a:bodyPr wrap="none" rtlCol="0">
              <a:spAutoFit/>
            </a:bodyPr>
            <a:lstStyle/>
            <a:p>
              <a:r>
                <a:rPr lang="en-US" dirty="0"/>
                <a:t>8 bits</a:t>
              </a:r>
            </a:p>
          </p:txBody>
        </p:sp>
      </p:grpSp>
      <p:sp>
        <p:nvSpPr>
          <p:cNvPr id="9" name="TextBox 8"/>
          <p:cNvSpPr txBox="1"/>
          <p:nvPr/>
        </p:nvSpPr>
        <p:spPr>
          <a:xfrm>
            <a:off x="2222285" y="2073149"/>
            <a:ext cx="1988365" cy="369332"/>
          </a:xfrm>
          <a:prstGeom prst="rect">
            <a:avLst/>
          </a:prstGeom>
          <a:noFill/>
        </p:spPr>
        <p:txBody>
          <a:bodyPr wrap="none" rtlCol="0">
            <a:spAutoFit/>
          </a:bodyPr>
          <a:lstStyle/>
          <a:p>
            <a:r>
              <a:rPr lang="en-US" dirty="0"/>
              <a:t>Telephone Number</a:t>
            </a:r>
          </a:p>
        </p:txBody>
      </p:sp>
      <p:sp>
        <p:nvSpPr>
          <p:cNvPr id="10" name="TextBox 9"/>
          <p:cNvSpPr txBox="1"/>
          <p:nvPr/>
        </p:nvSpPr>
        <p:spPr>
          <a:xfrm>
            <a:off x="2222284" y="4209279"/>
            <a:ext cx="2583656" cy="369332"/>
          </a:xfrm>
          <a:prstGeom prst="rect">
            <a:avLst/>
          </a:prstGeom>
          <a:noFill/>
        </p:spPr>
        <p:txBody>
          <a:bodyPr wrap="none" rtlCol="0">
            <a:spAutoFit/>
          </a:bodyPr>
          <a:lstStyle/>
          <a:p>
            <a:r>
              <a:rPr lang="en-US" dirty="0"/>
              <a:t>Internet Protocol Address</a:t>
            </a:r>
          </a:p>
        </p:txBody>
      </p:sp>
    </p:spTree>
    <p:extLst>
      <p:ext uri="{BB962C8B-B14F-4D97-AF65-F5344CB8AC3E}">
        <p14:creationId xmlns:p14="http://schemas.microsoft.com/office/powerpoint/2010/main" val="374139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Internet Addressing</a:t>
            </a:r>
          </a:p>
        </p:txBody>
      </p:sp>
      <p:sp>
        <p:nvSpPr>
          <p:cNvPr id="17" name="Content Placeholder 16"/>
          <p:cNvSpPr>
            <a:spLocks noGrp="1"/>
          </p:cNvSpPr>
          <p:nvPr>
            <p:ph idx="1"/>
          </p:nvPr>
        </p:nvSpPr>
        <p:spPr/>
        <p:txBody>
          <a:bodyPr/>
          <a:lstStyle/>
          <a:p>
            <a:r>
              <a:rPr lang="en-US" dirty="0"/>
              <a:t>Consider this 32 bit IP Address</a:t>
            </a:r>
          </a:p>
          <a:p>
            <a:pPr lvl="1"/>
            <a:r>
              <a:rPr lang="en-US" dirty="0"/>
              <a:t>(10000000 00111101 00010111 11011000)</a:t>
            </a:r>
            <a:r>
              <a:rPr lang="en-US" baseline="-25000" dirty="0"/>
              <a:t>2</a:t>
            </a:r>
          </a:p>
          <a:p>
            <a:r>
              <a:rPr lang="en-US" dirty="0"/>
              <a:t>Convert each 8-bit octet into a decimal number and separate each with a decimal</a:t>
            </a:r>
          </a:p>
          <a:p>
            <a:pPr lvl="1"/>
            <a:r>
              <a:rPr lang="en-US" dirty="0"/>
              <a:t>128.61.23.216</a:t>
            </a:r>
          </a:p>
          <a:p>
            <a:r>
              <a:rPr lang="en-US" dirty="0"/>
              <a:t>In this address the first 24 bits are network while the last 8 are the device</a:t>
            </a:r>
          </a:p>
          <a:p>
            <a:pPr lvl="1"/>
            <a:r>
              <a:rPr lang="en-US" dirty="0"/>
              <a:t>128.61.23.216/24 (classless address)</a:t>
            </a:r>
          </a:p>
          <a:p>
            <a:endParaRPr lang="en-US" dirty="0"/>
          </a:p>
          <a:p>
            <a:endParaRPr lang="en-US" dirty="0"/>
          </a:p>
          <a:p>
            <a:endParaRPr lang="en-US" dirty="0"/>
          </a:p>
        </p:txBody>
      </p:sp>
    </p:spTree>
    <p:extLst>
      <p:ext uri="{BB962C8B-B14F-4D97-AF65-F5344CB8AC3E}">
        <p14:creationId xmlns:p14="http://schemas.microsoft.com/office/powerpoint/2010/main" val="931021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Hierarchical Addressing Scheme</a:t>
            </a:r>
            <a:endParaRPr lang="en-IN" dirty="0"/>
          </a:p>
        </p:txBody>
      </p:sp>
      <p:sp>
        <p:nvSpPr>
          <p:cNvPr id="3" name="Content Placeholder 2"/>
          <p:cNvSpPr>
            <a:spLocks noGrp="1"/>
          </p:cNvSpPr>
          <p:nvPr>
            <p:ph idx="1"/>
          </p:nvPr>
        </p:nvSpPr>
        <p:spPr/>
        <p:txBody>
          <a:bodyPr>
            <a:normAutofit fontScale="92500" lnSpcReduction="10000"/>
          </a:bodyPr>
          <a:lstStyle/>
          <a:p>
            <a:pPr lvl="0"/>
            <a:r>
              <a:rPr lang="en-US" dirty="0"/>
              <a:t>IPv4 uses hierarchical addressing scheme. An IP address, which is 32-bits in length, is divided into two or three parts as depicted −</a:t>
            </a:r>
            <a:endParaRPr lang="en-IN" dirty="0"/>
          </a:p>
          <a:p>
            <a:endParaRPr lang="en-IN" dirty="0"/>
          </a:p>
          <a:p>
            <a:endParaRPr lang="en-IN" dirty="0"/>
          </a:p>
          <a:p>
            <a:endParaRPr lang="en-IN" dirty="0"/>
          </a:p>
          <a:p>
            <a:endParaRPr lang="en-IN" dirty="0"/>
          </a:p>
          <a:p>
            <a:pPr lvl="0"/>
            <a:r>
              <a:rPr lang="en-US" dirty="0"/>
              <a:t>A single IP address can contain information about the network and its sub-network and ultimately the host. </a:t>
            </a:r>
          </a:p>
          <a:p>
            <a:pPr lvl="0"/>
            <a:r>
              <a:rPr lang="en-US" dirty="0"/>
              <a:t>This scheme enables the IP Address to be hierarchical where a network can have many sub-networks which in turn can have many hosts.</a:t>
            </a:r>
            <a:endParaRPr lang="en-IN" dirty="0"/>
          </a:p>
          <a:p>
            <a:endParaRPr lang="en-IN" dirty="0"/>
          </a:p>
        </p:txBody>
      </p:sp>
      <p:pic>
        <p:nvPicPr>
          <p:cNvPr id="10" name="Picture 9" descr="IP Addressing"/>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067050"/>
            <a:ext cx="5334000" cy="723900"/>
          </a:xfrm>
          <a:prstGeom prst="rect">
            <a:avLst/>
          </a:prstGeom>
          <a:noFill/>
          <a:ln>
            <a:noFill/>
          </a:ln>
        </p:spPr>
      </p:pic>
    </p:spTree>
    <p:extLst>
      <p:ext uri="{BB962C8B-B14F-4D97-AF65-F5344CB8AC3E}">
        <p14:creationId xmlns:p14="http://schemas.microsoft.com/office/powerpoint/2010/main" val="2444240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Classful Addressing</a:t>
            </a:r>
          </a:p>
        </p:txBody>
      </p:sp>
      <p:sp>
        <p:nvSpPr>
          <p:cNvPr id="3" name="Content Placeholder 2"/>
          <p:cNvSpPr>
            <a:spLocks noGrp="1"/>
          </p:cNvSpPr>
          <p:nvPr>
            <p:ph idx="1"/>
          </p:nvPr>
        </p:nvSpPr>
        <p:spPr/>
        <p:txBody>
          <a:bodyPr/>
          <a:lstStyle/>
          <a:p>
            <a:r>
              <a:rPr lang="en-IN" dirty="0"/>
              <a:t>In </a:t>
            </a:r>
            <a:r>
              <a:rPr lang="en-IN" dirty="0" err="1"/>
              <a:t>classful</a:t>
            </a:r>
            <a:r>
              <a:rPr lang="en-IN" dirty="0"/>
              <a:t> addressing, the address space is divided into five classes:</a:t>
            </a:r>
          </a:p>
          <a:p>
            <a:pPr marL="0" indent="0">
              <a:buNone/>
            </a:pPr>
            <a:r>
              <a:rPr lang="en-IN" dirty="0"/>
              <a:t>A, B, C, D, and E.</a:t>
            </a:r>
          </a:p>
        </p:txBody>
      </p:sp>
    </p:spTree>
    <p:extLst>
      <p:ext uri="{BB962C8B-B14F-4D97-AF65-F5344CB8AC3E}">
        <p14:creationId xmlns:p14="http://schemas.microsoft.com/office/powerpoint/2010/main" val="2066200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altLang="en-US"/>
              <a:t>IPv4 Address Formats</a:t>
            </a:r>
            <a:endParaRPr lang="en-US" altLang="en-US"/>
          </a:p>
        </p:txBody>
      </p:sp>
      <p:pic>
        <p:nvPicPr>
          <p:cNvPr id="108548" name="Picture 4"/>
          <p:cNvPicPr>
            <a:picLocks noChangeAspect="1" noChangeArrowheads="1"/>
          </p:cNvPicPr>
          <p:nvPr/>
        </p:nvPicPr>
        <p:blipFill>
          <a:blip r:embed="rId2">
            <a:extLst>
              <a:ext uri="{28A0092B-C50C-407E-A947-70E740481C1C}">
                <a14:useLocalDpi xmlns:a14="http://schemas.microsoft.com/office/drawing/2010/main" val="0"/>
              </a:ext>
            </a:extLst>
          </a:blip>
          <a:srcRect b="14595"/>
          <a:stretch>
            <a:fillRect/>
          </a:stretch>
        </p:blipFill>
        <p:spPr bwMode="auto">
          <a:xfrm>
            <a:off x="1600200" y="1384300"/>
            <a:ext cx="8991600" cy="539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690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Class A Address</a:t>
            </a:r>
            <a:endParaRPr lang="en-IN" dirty="0"/>
          </a:p>
        </p:txBody>
      </p:sp>
      <p:sp>
        <p:nvSpPr>
          <p:cNvPr id="3" name="Content Placeholder 2"/>
          <p:cNvSpPr>
            <a:spLocks noGrp="1"/>
          </p:cNvSpPr>
          <p:nvPr>
            <p:ph idx="1"/>
          </p:nvPr>
        </p:nvSpPr>
        <p:spPr/>
        <p:txBody>
          <a:bodyPr>
            <a:normAutofit fontScale="85000" lnSpcReduction="10000"/>
          </a:bodyPr>
          <a:lstStyle/>
          <a:p>
            <a:r>
              <a:rPr lang="en-US" altLang="en-US" dirty="0"/>
              <a:t>32 bit global internet address</a:t>
            </a:r>
          </a:p>
          <a:p>
            <a:r>
              <a:rPr lang="en-US" altLang="en-US" dirty="0"/>
              <a:t>Network part (8)and host part (24)</a:t>
            </a:r>
          </a:p>
          <a:p>
            <a:r>
              <a:rPr lang="en-US" dirty="0"/>
              <a:t>The first bit of the first octet is always set to 0 (zero). </a:t>
            </a:r>
          </a:p>
          <a:p>
            <a:r>
              <a:rPr lang="en-US" altLang="en-US" dirty="0"/>
              <a:t>Range 0.0.0.0-to-127.255.255.255 ; All 0 reserved</a:t>
            </a:r>
          </a:p>
          <a:p>
            <a:pPr lvl="0"/>
            <a:r>
              <a:rPr lang="en-US" dirty="0"/>
              <a:t>Class A addresses only include IP starting from 1.x.x.x to 126.x.x.x only. </a:t>
            </a:r>
          </a:p>
          <a:p>
            <a:pPr lvl="0"/>
            <a:r>
              <a:rPr lang="en-US" dirty="0"/>
              <a:t>The IP range 127.x.x.x is reserved for loopback IP addresses.</a:t>
            </a:r>
            <a:endParaRPr lang="en-IN" dirty="0"/>
          </a:p>
          <a:p>
            <a:pPr lvl="0"/>
            <a:r>
              <a:rPr lang="en-US" dirty="0"/>
              <a:t>The default subnet mask for Class A IP address is 255.0.0.0 which implies that Class A addressing can have 126 networks (2</a:t>
            </a:r>
            <a:r>
              <a:rPr lang="en-US" baseline="30000" dirty="0"/>
              <a:t>7</a:t>
            </a:r>
            <a:r>
              <a:rPr lang="en-US" dirty="0"/>
              <a:t>-2) and 16777214 hosts (2</a:t>
            </a:r>
            <a:r>
              <a:rPr lang="en-US" baseline="30000" dirty="0"/>
              <a:t>24</a:t>
            </a:r>
            <a:r>
              <a:rPr lang="en-US" dirty="0"/>
              <a:t>-2).</a:t>
            </a:r>
            <a:endParaRPr lang="en-IN" dirty="0"/>
          </a:p>
          <a:p>
            <a:pPr lvl="0"/>
            <a:r>
              <a:rPr lang="en-US" dirty="0"/>
              <a:t>Class A IP address format is thus: </a:t>
            </a:r>
            <a:r>
              <a:rPr lang="en-US" b="1" dirty="0"/>
              <a:t>0NNNNNNN</a:t>
            </a:r>
            <a:r>
              <a:rPr lang="en-US" dirty="0"/>
              <a:t>.HHHHHHHH.HHHHHHHH.HHHHHHHH</a:t>
            </a:r>
            <a:endParaRPr lang="en-IN" dirty="0"/>
          </a:p>
          <a:p>
            <a:r>
              <a:rPr lang="en-US" altLang="en-US" dirty="0"/>
              <a:t>All allocated</a:t>
            </a:r>
          </a:p>
          <a:p>
            <a:endParaRPr lang="en-IN" dirty="0"/>
          </a:p>
        </p:txBody>
      </p:sp>
      <p:pic>
        <p:nvPicPr>
          <p:cNvPr id="4" name="Picture 3" descr="Class A Addresses"/>
          <p:cNvPicPr/>
          <p:nvPr/>
        </p:nvPicPr>
        <p:blipFill>
          <a:blip r:embed="rId2">
            <a:extLst>
              <a:ext uri="{28A0092B-C50C-407E-A947-70E740481C1C}">
                <a14:useLocalDpi xmlns:a14="http://schemas.microsoft.com/office/drawing/2010/main" val="0"/>
              </a:ext>
            </a:extLst>
          </a:blip>
          <a:srcRect/>
          <a:stretch>
            <a:fillRect/>
          </a:stretch>
        </p:blipFill>
        <p:spPr bwMode="auto">
          <a:xfrm>
            <a:off x="7743467" y="2653761"/>
            <a:ext cx="2381250" cy="533400"/>
          </a:xfrm>
          <a:prstGeom prst="rect">
            <a:avLst/>
          </a:prstGeom>
          <a:noFill/>
          <a:ln>
            <a:noFill/>
          </a:ln>
        </p:spPr>
      </p:pic>
    </p:spTree>
    <p:extLst>
      <p:ext uri="{BB962C8B-B14F-4D97-AF65-F5344CB8AC3E}">
        <p14:creationId xmlns:p14="http://schemas.microsoft.com/office/powerpoint/2010/main" val="2519768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Class B Address</a:t>
            </a:r>
            <a:endParaRPr lang="en-IN" dirty="0"/>
          </a:p>
        </p:txBody>
      </p:sp>
      <p:sp>
        <p:nvSpPr>
          <p:cNvPr id="3" name="Content Placeholder 2"/>
          <p:cNvSpPr>
            <a:spLocks noGrp="1"/>
          </p:cNvSpPr>
          <p:nvPr>
            <p:ph idx="1"/>
          </p:nvPr>
        </p:nvSpPr>
        <p:spPr/>
        <p:txBody>
          <a:bodyPr>
            <a:normAutofit fontScale="85000" lnSpcReduction="10000"/>
          </a:bodyPr>
          <a:lstStyle/>
          <a:p>
            <a:r>
              <a:rPr lang="en-US" dirty="0"/>
              <a:t>An IP address which belongs to class B has the first two bits in the first octet set to 10</a:t>
            </a:r>
          </a:p>
          <a:p>
            <a:r>
              <a:rPr lang="en-US" dirty="0"/>
              <a:t> </a:t>
            </a:r>
            <a:r>
              <a:rPr lang="en-US" altLang="en-US" dirty="0"/>
              <a:t>Network part (16)and host part (16)</a:t>
            </a:r>
          </a:p>
          <a:p>
            <a:r>
              <a:rPr lang="en-US" altLang="en-US" dirty="0"/>
              <a:t>Range 128.x.x.x to 191.x.x.x</a:t>
            </a:r>
          </a:p>
          <a:p>
            <a:r>
              <a:rPr lang="en-US" altLang="en-US" dirty="0"/>
              <a:t>Second Octet also included in network address</a:t>
            </a:r>
          </a:p>
          <a:p>
            <a:r>
              <a:rPr lang="en-US" altLang="en-US" dirty="0"/>
              <a:t>2</a:t>
            </a:r>
            <a:r>
              <a:rPr lang="en-US" altLang="en-US" baseline="30000" dirty="0"/>
              <a:t>14</a:t>
            </a:r>
            <a:r>
              <a:rPr lang="en-US" altLang="en-US" dirty="0"/>
              <a:t> = 16,384 class B addresses</a:t>
            </a:r>
          </a:p>
          <a:p>
            <a:pPr lvl="0"/>
            <a:r>
              <a:rPr lang="en-US" dirty="0"/>
              <a:t>Class B IP Addresses range from 128.0.x.x to 191.255.x.x. The default subnet mask for Class B is 255.255.x.x.</a:t>
            </a:r>
            <a:endParaRPr lang="en-IN" dirty="0"/>
          </a:p>
          <a:p>
            <a:pPr lvl="0"/>
            <a:r>
              <a:rPr lang="en-US" dirty="0"/>
              <a:t>Class B has 16384 (2</a:t>
            </a:r>
            <a:r>
              <a:rPr lang="en-US" baseline="30000" dirty="0"/>
              <a:t>14</a:t>
            </a:r>
            <a:r>
              <a:rPr lang="en-US" dirty="0"/>
              <a:t>) Network addresses and 65534 (2</a:t>
            </a:r>
            <a:r>
              <a:rPr lang="en-US" baseline="30000" dirty="0"/>
              <a:t>16</a:t>
            </a:r>
            <a:r>
              <a:rPr lang="en-US" dirty="0"/>
              <a:t>-2) Host addresses.</a:t>
            </a:r>
            <a:endParaRPr lang="en-IN" dirty="0"/>
          </a:p>
          <a:p>
            <a:pPr lvl="0"/>
            <a:r>
              <a:rPr lang="en-US" dirty="0"/>
              <a:t>Class B IP address format is: </a:t>
            </a:r>
            <a:r>
              <a:rPr lang="en-US" b="1" dirty="0"/>
              <a:t>10NNNNNN.NNNNNNNN</a:t>
            </a:r>
            <a:r>
              <a:rPr lang="en-US" dirty="0"/>
              <a:t>.HHHHHHHH.HHHHHHHH</a:t>
            </a:r>
          </a:p>
          <a:p>
            <a:r>
              <a:rPr lang="en-US" altLang="en-US" dirty="0"/>
              <a:t>All allocated</a:t>
            </a:r>
          </a:p>
          <a:p>
            <a:pPr marL="0" lvl="0" indent="0">
              <a:buNone/>
            </a:pPr>
            <a:endParaRPr lang="en-IN" dirty="0"/>
          </a:p>
          <a:p>
            <a:endParaRPr lang="en-IN" dirty="0"/>
          </a:p>
        </p:txBody>
      </p:sp>
      <p:pic>
        <p:nvPicPr>
          <p:cNvPr id="4" name="Picture 3" descr="Class B Addresses"/>
          <p:cNvPicPr/>
          <p:nvPr/>
        </p:nvPicPr>
        <p:blipFill>
          <a:blip r:embed="rId2">
            <a:extLst>
              <a:ext uri="{28A0092B-C50C-407E-A947-70E740481C1C}">
                <a14:useLocalDpi xmlns:a14="http://schemas.microsoft.com/office/drawing/2010/main" val="0"/>
              </a:ext>
            </a:extLst>
          </a:blip>
          <a:srcRect/>
          <a:stretch>
            <a:fillRect/>
          </a:stretch>
        </p:blipFill>
        <p:spPr bwMode="auto">
          <a:xfrm>
            <a:off x="8343180" y="2230646"/>
            <a:ext cx="2286000" cy="533400"/>
          </a:xfrm>
          <a:prstGeom prst="rect">
            <a:avLst/>
          </a:prstGeom>
          <a:noFill/>
          <a:ln>
            <a:noFill/>
          </a:ln>
        </p:spPr>
      </p:pic>
    </p:spTree>
    <p:extLst>
      <p:ext uri="{BB962C8B-B14F-4D97-AF65-F5344CB8AC3E}">
        <p14:creationId xmlns:p14="http://schemas.microsoft.com/office/powerpoint/2010/main" val="3583342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Class C Address</a:t>
            </a:r>
            <a:endParaRPr lang="en-IN" dirty="0"/>
          </a:p>
        </p:txBody>
      </p:sp>
      <p:sp>
        <p:nvSpPr>
          <p:cNvPr id="3" name="Content Placeholder 2"/>
          <p:cNvSpPr>
            <a:spLocks noGrp="1"/>
          </p:cNvSpPr>
          <p:nvPr>
            <p:ph idx="1"/>
          </p:nvPr>
        </p:nvSpPr>
        <p:spPr/>
        <p:txBody>
          <a:bodyPr>
            <a:normAutofit fontScale="85000" lnSpcReduction="10000"/>
          </a:bodyPr>
          <a:lstStyle/>
          <a:p>
            <a:r>
              <a:rPr lang="en-US" dirty="0"/>
              <a:t>The first octet of Class C IP address has its first 3 bits set to 110, </a:t>
            </a:r>
            <a:endParaRPr lang="en-IN" dirty="0"/>
          </a:p>
          <a:p>
            <a:r>
              <a:rPr lang="en-US" altLang="en-US" dirty="0"/>
              <a:t>Network part (24)and host part (8)</a:t>
            </a:r>
          </a:p>
          <a:p>
            <a:r>
              <a:rPr lang="en-US" altLang="en-US" dirty="0"/>
              <a:t>Range 192.x.x.x to 223.x.x.x</a:t>
            </a:r>
          </a:p>
          <a:p>
            <a:r>
              <a:rPr lang="en-US" altLang="en-US" dirty="0"/>
              <a:t>Second and third octet also part of network address</a:t>
            </a:r>
          </a:p>
          <a:p>
            <a:r>
              <a:rPr lang="en-US" altLang="en-US" dirty="0"/>
              <a:t>2</a:t>
            </a:r>
            <a:r>
              <a:rPr lang="en-US" altLang="en-US" baseline="30000" dirty="0"/>
              <a:t>21</a:t>
            </a:r>
            <a:r>
              <a:rPr lang="en-US" altLang="en-US" dirty="0"/>
              <a:t> = 2,097,152 addresses</a:t>
            </a:r>
          </a:p>
          <a:p>
            <a:r>
              <a:rPr lang="en-US" altLang="en-US" dirty="0"/>
              <a:t>Nearly all allocated</a:t>
            </a:r>
          </a:p>
          <a:p>
            <a:pPr lvl="0"/>
            <a:r>
              <a:rPr lang="en-US" dirty="0"/>
              <a:t>Class C IP addresses range from 192.0.0.x to 223.255.255.x. The default subnet mask for Class C is 255.255.255.x.</a:t>
            </a:r>
            <a:endParaRPr lang="en-IN" dirty="0"/>
          </a:p>
          <a:p>
            <a:pPr lvl="0"/>
            <a:r>
              <a:rPr lang="en-US" dirty="0"/>
              <a:t>Class C gives 2097152 (2</a:t>
            </a:r>
            <a:r>
              <a:rPr lang="en-US" baseline="30000" dirty="0"/>
              <a:t>21</a:t>
            </a:r>
            <a:r>
              <a:rPr lang="en-US" dirty="0"/>
              <a:t>) Network addresses and 254 (2</a:t>
            </a:r>
            <a:r>
              <a:rPr lang="en-US" baseline="30000" dirty="0"/>
              <a:t>8</a:t>
            </a:r>
            <a:r>
              <a:rPr lang="en-US" dirty="0"/>
              <a:t>-2) Host addresses.</a:t>
            </a:r>
            <a:endParaRPr lang="en-IN" dirty="0"/>
          </a:p>
          <a:p>
            <a:pPr lvl="0"/>
            <a:r>
              <a:rPr lang="en-US" dirty="0"/>
              <a:t>Class C IP address format is: </a:t>
            </a:r>
            <a:r>
              <a:rPr lang="en-US" b="1" dirty="0"/>
              <a:t>110NNNNN.NNNNNNNN.NNNNNNNN</a:t>
            </a:r>
            <a:r>
              <a:rPr lang="en-US" dirty="0"/>
              <a:t>.HHHHHHHH</a:t>
            </a:r>
            <a:endParaRPr lang="en-IN" dirty="0"/>
          </a:p>
          <a:p>
            <a:endParaRPr lang="en-IN" dirty="0"/>
          </a:p>
        </p:txBody>
      </p:sp>
      <p:pic>
        <p:nvPicPr>
          <p:cNvPr id="4" name="Picture 3" descr="Class C Addresses"/>
          <p:cNvPicPr/>
          <p:nvPr/>
        </p:nvPicPr>
        <p:blipFill>
          <a:blip r:embed="rId2">
            <a:extLst>
              <a:ext uri="{28A0092B-C50C-407E-A947-70E740481C1C}">
                <a14:useLocalDpi xmlns:a14="http://schemas.microsoft.com/office/drawing/2010/main" val="0"/>
              </a:ext>
            </a:extLst>
          </a:blip>
          <a:srcRect/>
          <a:stretch>
            <a:fillRect/>
          </a:stretch>
        </p:blipFill>
        <p:spPr bwMode="auto">
          <a:xfrm>
            <a:off x="8807929" y="2262457"/>
            <a:ext cx="2857500" cy="590550"/>
          </a:xfrm>
          <a:prstGeom prst="rect">
            <a:avLst/>
          </a:prstGeom>
          <a:noFill/>
          <a:ln>
            <a:noFill/>
          </a:ln>
        </p:spPr>
      </p:pic>
    </p:spTree>
    <p:extLst>
      <p:ext uri="{BB962C8B-B14F-4D97-AF65-F5344CB8AC3E}">
        <p14:creationId xmlns:p14="http://schemas.microsoft.com/office/powerpoint/2010/main" val="1552981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Class D Address</a:t>
            </a:r>
            <a:endParaRPr lang="en-IN" dirty="0"/>
          </a:p>
        </p:txBody>
      </p:sp>
      <p:sp>
        <p:nvSpPr>
          <p:cNvPr id="3" name="Content Placeholder 2"/>
          <p:cNvSpPr>
            <a:spLocks noGrp="1"/>
          </p:cNvSpPr>
          <p:nvPr>
            <p:ph idx="1"/>
          </p:nvPr>
        </p:nvSpPr>
        <p:spPr/>
        <p:txBody>
          <a:bodyPr>
            <a:normAutofit lnSpcReduction="10000"/>
          </a:bodyPr>
          <a:lstStyle/>
          <a:p>
            <a:pPr lvl="0"/>
            <a:r>
              <a:rPr lang="en-US" dirty="0"/>
              <a:t>Very first four bits of the first octet in Class D IP addresses are set to 1110, giving a range of −</a:t>
            </a:r>
            <a:endParaRPr lang="en-IN" dirty="0"/>
          </a:p>
          <a:p>
            <a:endParaRPr lang="en-IN" dirty="0"/>
          </a:p>
          <a:p>
            <a:endParaRPr lang="en-IN" dirty="0"/>
          </a:p>
          <a:p>
            <a:endParaRPr lang="en-IN" dirty="0"/>
          </a:p>
          <a:p>
            <a:pPr lvl="0"/>
            <a:r>
              <a:rPr lang="en-US" dirty="0"/>
              <a:t>Class D has IP address range from 224.0.0.0 to 239.255.255.255. </a:t>
            </a:r>
          </a:p>
          <a:p>
            <a:pPr lvl="0"/>
            <a:r>
              <a:rPr lang="en-US" dirty="0"/>
              <a:t>Class D is reserved for Multicasting. In multicasting data is not destined for a particular host, that is why there is no need to extract host address from the IP address, and Class D does not have any subnet mask.</a:t>
            </a:r>
            <a:endParaRPr lang="en-IN" dirty="0"/>
          </a:p>
          <a:p>
            <a:endParaRPr lang="en-IN" dirty="0"/>
          </a:p>
        </p:txBody>
      </p:sp>
      <p:pic>
        <p:nvPicPr>
          <p:cNvPr id="4" name="Picture 3" descr="Class D Addresses"/>
          <p:cNvPicPr/>
          <p:nvPr/>
        </p:nvPicPr>
        <p:blipFill>
          <a:blip r:embed="rId2">
            <a:extLst>
              <a:ext uri="{28A0092B-C50C-407E-A947-70E740481C1C}">
                <a14:useLocalDpi xmlns:a14="http://schemas.microsoft.com/office/drawing/2010/main" val="0"/>
              </a:ext>
            </a:extLst>
          </a:blip>
          <a:srcRect/>
          <a:stretch>
            <a:fillRect/>
          </a:stretch>
        </p:blipFill>
        <p:spPr bwMode="auto">
          <a:xfrm>
            <a:off x="4758726" y="3004958"/>
            <a:ext cx="2381250" cy="485775"/>
          </a:xfrm>
          <a:prstGeom prst="rect">
            <a:avLst/>
          </a:prstGeom>
          <a:noFill/>
          <a:ln>
            <a:noFill/>
          </a:ln>
        </p:spPr>
      </p:pic>
    </p:spTree>
    <p:extLst>
      <p:ext uri="{BB962C8B-B14F-4D97-AF65-F5344CB8AC3E}">
        <p14:creationId xmlns:p14="http://schemas.microsoft.com/office/powerpoint/2010/main" val="729249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Class E Address</a:t>
            </a:r>
            <a:endParaRPr lang="en-IN" dirty="0"/>
          </a:p>
        </p:txBody>
      </p:sp>
      <p:sp>
        <p:nvSpPr>
          <p:cNvPr id="3" name="Content Placeholder 2"/>
          <p:cNvSpPr>
            <a:spLocks noGrp="1"/>
          </p:cNvSpPr>
          <p:nvPr>
            <p:ph idx="1"/>
          </p:nvPr>
        </p:nvSpPr>
        <p:spPr/>
        <p:txBody>
          <a:bodyPr/>
          <a:lstStyle/>
          <a:p>
            <a:pPr lvl="0"/>
            <a:r>
              <a:rPr lang="en-US" dirty="0"/>
              <a:t>This IP Class is reserved for experimental purposes only for R&amp;D or Study. IP addresses in this class ranges from 240.0.0.0 to 255.255.255.254. Like Class D, this class too is not equipped with any subnet mask.</a:t>
            </a:r>
            <a:endParaRPr lang="en-IN" dirty="0"/>
          </a:p>
          <a:p>
            <a:r>
              <a:rPr lang="en-US" dirty="0"/>
              <a:t>Each IP class is equipped with its own default subnet mask which bounds that IP class to have prefixed number of Networks and prefixed number of Hosts per network. </a:t>
            </a:r>
          </a:p>
          <a:p>
            <a:r>
              <a:rPr lang="en-US" dirty="0" err="1"/>
              <a:t>Classful</a:t>
            </a:r>
            <a:r>
              <a:rPr lang="en-US" dirty="0"/>
              <a:t> IP addressing does not provide any flexibility of having less number of Hosts per Network or more Networks per IP Class.</a:t>
            </a:r>
            <a:endParaRPr lang="en-IN" dirty="0"/>
          </a:p>
          <a:p>
            <a:endParaRPr lang="en-IN" dirty="0"/>
          </a:p>
        </p:txBody>
      </p:sp>
    </p:spTree>
    <p:extLst>
      <p:ext uri="{BB962C8B-B14F-4D97-AF65-F5344CB8AC3E}">
        <p14:creationId xmlns:p14="http://schemas.microsoft.com/office/powerpoint/2010/main" val="3288398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Addressing Modes</a:t>
            </a:r>
          </a:p>
        </p:txBody>
      </p:sp>
      <p:sp>
        <p:nvSpPr>
          <p:cNvPr id="3" name="Content Placeholder 2"/>
          <p:cNvSpPr>
            <a:spLocks noGrp="1"/>
          </p:cNvSpPr>
          <p:nvPr>
            <p:ph idx="1"/>
          </p:nvPr>
        </p:nvSpPr>
        <p:spPr/>
        <p:txBody>
          <a:bodyPr>
            <a:normAutofit/>
          </a:bodyPr>
          <a:lstStyle/>
          <a:p>
            <a:pPr marL="0" lvl="0" indent="0">
              <a:buNone/>
            </a:pPr>
            <a:r>
              <a:rPr lang="en-US" dirty="0"/>
              <a:t>IPv4 supports three different types of addressing modes. </a:t>
            </a:r>
          </a:p>
          <a:p>
            <a:pPr marL="457200" lvl="1" indent="0">
              <a:buNone/>
            </a:pPr>
            <a:r>
              <a:rPr lang="en-US" dirty="0"/>
              <a:t>Unicast Addressing Mode</a:t>
            </a:r>
          </a:p>
          <a:p>
            <a:pPr marL="457200" lvl="1" indent="0">
              <a:buNone/>
            </a:pPr>
            <a:r>
              <a:rPr lang="en-US" dirty="0"/>
              <a:t>Broadcast Addressing Mode</a:t>
            </a:r>
          </a:p>
          <a:p>
            <a:pPr marL="457200" lvl="1" indent="0">
              <a:buNone/>
            </a:pPr>
            <a:r>
              <a:rPr lang="en-US" dirty="0"/>
              <a:t>Multicast Addressing Mode</a:t>
            </a:r>
            <a:endParaRPr lang="en-IN" dirty="0"/>
          </a:p>
          <a:p>
            <a:pPr marL="0" lvl="0" indent="0">
              <a:buNone/>
            </a:pPr>
            <a:endParaRPr lang="en-US" dirty="0"/>
          </a:p>
          <a:p>
            <a:pPr marL="0" indent="0">
              <a:buNone/>
            </a:pPr>
            <a:r>
              <a:rPr lang="en-US" dirty="0"/>
              <a:t>Every network has one IP address reserved for the Network Number which represents the network and one IP address reserved for the Broadcast Address, which represents all the hosts in that network.</a:t>
            </a:r>
            <a:endParaRPr lang="en-IN" dirty="0"/>
          </a:p>
          <a:p>
            <a:pPr marL="0" lvl="0" indent="0">
              <a:buNone/>
            </a:pPr>
            <a:endParaRPr lang="en-IN" dirty="0"/>
          </a:p>
          <a:p>
            <a:endParaRPr lang="en-IN" dirty="0"/>
          </a:p>
        </p:txBody>
      </p:sp>
    </p:spTree>
    <p:extLst>
      <p:ext uri="{BB962C8B-B14F-4D97-AF65-F5344CB8AC3E}">
        <p14:creationId xmlns:p14="http://schemas.microsoft.com/office/powerpoint/2010/main" val="3587815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802921" y="1820174"/>
            <a:ext cx="8876581" cy="4416724"/>
          </a:xfrm>
          <a:prstGeom prst="rect">
            <a:avLst/>
          </a:prstGeom>
        </p:spPr>
      </p:pic>
    </p:spTree>
    <p:extLst>
      <p:ext uri="{BB962C8B-B14F-4D97-AF65-F5344CB8AC3E}">
        <p14:creationId xmlns:p14="http://schemas.microsoft.com/office/powerpoint/2010/main" val="609151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tr-TR" altLang="tr-TR"/>
              <a:t>Some Special IP address forms</a:t>
            </a:r>
            <a:endParaRPr lang="en-US" altLang="tr-TR"/>
          </a:p>
        </p:txBody>
      </p:sp>
      <p:graphicFrame>
        <p:nvGraphicFramePr>
          <p:cNvPr id="145441" name="Group 33"/>
          <p:cNvGraphicFramePr>
            <a:graphicFrameLocks noGrp="1"/>
          </p:cNvGraphicFramePr>
          <p:nvPr>
            <p:ph type="tbl" idx="1"/>
          </p:nvPr>
        </p:nvGraphicFramePr>
        <p:xfrm>
          <a:off x="1981200" y="1371600"/>
          <a:ext cx="8178800" cy="5272114"/>
        </p:xfrm>
        <a:graphic>
          <a:graphicData uri="http://schemas.openxmlformats.org/drawingml/2006/table">
            <a:tbl>
              <a:tblPr/>
              <a:tblGrid>
                <a:gridCol w="2725738">
                  <a:extLst>
                    <a:ext uri="{9D8B030D-6E8A-4147-A177-3AD203B41FA5}">
                      <a16:colId xmlns:a16="http://schemas.microsoft.com/office/drawing/2014/main" val="20000"/>
                    </a:ext>
                  </a:extLst>
                </a:gridCol>
                <a:gridCol w="2727325">
                  <a:extLst>
                    <a:ext uri="{9D8B030D-6E8A-4147-A177-3AD203B41FA5}">
                      <a16:colId xmlns:a16="http://schemas.microsoft.com/office/drawing/2014/main" val="20001"/>
                    </a:ext>
                  </a:extLst>
                </a:gridCol>
                <a:gridCol w="2725737">
                  <a:extLst>
                    <a:ext uri="{9D8B030D-6E8A-4147-A177-3AD203B41FA5}">
                      <a16:colId xmlns:a16="http://schemas.microsoft.com/office/drawing/2014/main" val="20002"/>
                    </a:ext>
                  </a:extLst>
                </a:gridCol>
              </a:tblGrid>
              <a:tr h="825093">
                <a:tc>
                  <a:txBody>
                    <a:bodyPr/>
                    <a:lstStyle/>
                    <a:p>
                      <a:pPr marL="0" marR="0" lvl="0" indent="0" algn="ctr" defTabSz="914400" rtl="0" eaLnBrk="0" fontAlgn="base" latinLnBrk="0" hangingPunct="0">
                        <a:lnSpc>
                          <a:spcPct val="100000"/>
                        </a:lnSpc>
                        <a:spcBef>
                          <a:spcPct val="20000"/>
                        </a:spcBef>
                        <a:spcAft>
                          <a:spcPct val="0"/>
                        </a:spcAft>
                        <a:buClr>
                          <a:srgbClr val="FF9900"/>
                        </a:buClr>
                        <a:buSzTx/>
                        <a:buFontTx/>
                        <a:buNone/>
                        <a:tabLst/>
                      </a:pPr>
                      <a:r>
                        <a:rPr kumimoji="1" lang="en-US" sz="2400" b="1" i="0" u="none" strike="noStrike" cap="none" normalizeH="0" baseline="0">
                          <a:ln>
                            <a:noFill/>
                          </a:ln>
                          <a:solidFill>
                            <a:schemeClr val="tx1"/>
                          </a:solidFill>
                          <a:effectLst/>
                          <a:latin typeface="Tahoma" pitchFamily="34" charset="0"/>
                        </a:rPr>
                        <a:t>Prefix</a:t>
                      </a:r>
                      <a:r>
                        <a:rPr kumimoji="1" lang="tr-TR" sz="2400" b="1" i="0" u="none" strike="noStrike" cap="none" normalizeH="0" baseline="0">
                          <a:ln>
                            <a:noFill/>
                          </a:ln>
                          <a:solidFill>
                            <a:schemeClr val="tx1"/>
                          </a:solidFill>
                          <a:effectLst/>
                          <a:latin typeface="Tahoma" pitchFamily="34" charset="0"/>
                        </a:rPr>
                        <a:t> (network)</a:t>
                      </a:r>
                      <a:endParaRPr kumimoji="1" lang="en-US" sz="2400" b="1" i="0" u="none" strike="noStrike" cap="none" normalizeH="0" baseline="0">
                        <a:ln>
                          <a:noFill/>
                        </a:ln>
                        <a:solidFill>
                          <a:schemeClr val="tx1"/>
                        </a:solidFill>
                        <a:effectLst/>
                        <a:latin typeface="Tahoma" pitchFamily="34" charset="0"/>
                      </a:endParaRPr>
                    </a:p>
                  </a:txBody>
                  <a:tcPr marL="90000" marR="90000" marT="46789" marB="467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9900"/>
                        </a:buClr>
                        <a:buSzTx/>
                        <a:buFontTx/>
                        <a:buNone/>
                        <a:tabLst/>
                      </a:pPr>
                      <a:r>
                        <a:rPr kumimoji="1" lang="en-US" sz="2400" b="1" i="0" u="none" strike="noStrike" cap="none" normalizeH="0" baseline="0">
                          <a:ln>
                            <a:noFill/>
                          </a:ln>
                          <a:solidFill>
                            <a:schemeClr val="tx1"/>
                          </a:solidFill>
                          <a:effectLst/>
                          <a:latin typeface="Tahoma" pitchFamily="34" charset="0"/>
                        </a:rPr>
                        <a:t>Suffix</a:t>
                      </a:r>
                      <a:r>
                        <a:rPr kumimoji="1" lang="tr-TR" sz="2400" b="1" i="0" u="none" strike="noStrike" cap="none" normalizeH="0" baseline="0">
                          <a:ln>
                            <a:noFill/>
                          </a:ln>
                          <a:solidFill>
                            <a:schemeClr val="tx1"/>
                          </a:solidFill>
                          <a:effectLst/>
                          <a:latin typeface="Tahoma" pitchFamily="34" charset="0"/>
                        </a:rPr>
                        <a:t> (host)</a:t>
                      </a:r>
                      <a:endParaRPr kumimoji="1" lang="en-US" sz="2400" b="1" i="0" u="none" strike="noStrike" cap="none" normalizeH="0" baseline="0">
                        <a:ln>
                          <a:noFill/>
                        </a:ln>
                        <a:solidFill>
                          <a:schemeClr val="tx1"/>
                        </a:solidFill>
                        <a:effectLst/>
                        <a:latin typeface="Tahoma" pitchFamily="34" charset="0"/>
                      </a:endParaRPr>
                    </a:p>
                  </a:txBody>
                  <a:tcPr marL="90000" marR="90000"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FF9900"/>
                        </a:buClr>
                        <a:buSzTx/>
                        <a:buFontTx/>
                        <a:buNone/>
                        <a:tabLst/>
                      </a:pPr>
                      <a:r>
                        <a:rPr kumimoji="1" lang="en-US" sz="2400" b="1" i="0" u="none" strike="noStrike" cap="none" normalizeH="0" baseline="0">
                          <a:ln>
                            <a:noFill/>
                          </a:ln>
                          <a:solidFill>
                            <a:schemeClr val="tx1"/>
                          </a:solidFill>
                          <a:effectLst/>
                          <a:latin typeface="Tahoma" pitchFamily="34" charset="0"/>
                        </a:rPr>
                        <a:t>Type</a:t>
                      </a:r>
                      <a:r>
                        <a:rPr kumimoji="1" lang="tr-TR" sz="2400" b="1" i="0" u="none" strike="noStrike" cap="none" normalizeH="0" baseline="0">
                          <a:ln>
                            <a:noFill/>
                          </a:ln>
                          <a:solidFill>
                            <a:schemeClr val="tx1"/>
                          </a:solidFill>
                          <a:effectLst/>
                          <a:latin typeface="Tahoma" pitchFamily="34" charset="0"/>
                        </a:rPr>
                        <a:t> &amp; Meaning</a:t>
                      </a:r>
                      <a:endParaRPr kumimoji="1" lang="en-US" sz="2400" b="1" i="0" u="none" strike="noStrike" cap="none" normalizeH="0" baseline="0">
                        <a:ln>
                          <a:noFill/>
                        </a:ln>
                        <a:solidFill>
                          <a:schemeClr val="tx1"/>
                        </a:solidFill>
                        <a:effectLst/>
                        <a:latin typeface="Tahoma" pitchFamily="34" charset="0"/>
                      </a:endParaRPr>
                    </a:p>
                  </a:txBody>
                  <a:tcPr marL="90000" marR="90000" marT="46789" marB="467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90851">
                <a:tc>
                  <a:txBody>
                    <a:bodyPr/>
                    <a:lstStyle/>
                    <a:p>
                      <a:pPr marL="0" marR="0" lvl="0" indent="0" algn="l" defTabSz="914400" rtl="0" eaLnBrk="0" fontAlgn="base" latinLnBrk="0" hangingPunct="0">
                        <a:lnSpc>
                          <a:spcPct val="100000"/>
                        </a:lnSpc>
                        <a:spcBef>
                          <a:spcPct val="20000"/>
                        </a:spcBef>
                        <a:spcAft>
                          <a:spcPct val="0"/>
                        </a:spcAft>
                        <a:buClr>
                          <a:srgbClr val="FF9900"/>
                        </a:buClr>
                        <a:buSzTx/>
                        <a:buFontTx/>
                        <a:buNone/>
                        <a:tabLst/>
                      </a:pPr>
                      <a:r>
                        <a:rPr kumimoji="1" lang="en-US" sz="2400" b="0" i="0" u="none" strike="noStrike" cap="none" normalizeH="0" baseline="0">
                          <a:ln>
                            <a:noFill/>
                          </a:ln>
                          <a:solidFill>
                            <a:schemeClr val="tx1"/>
                          </a:solidFill>
                          <a:effectLst/>
                          <a:latin typeface="Tahoma" pitchFamily="34" charset="0"/>
                        </a:rPr>
                        <a:t>all zeros</a:t>
                      </a:r>
                    </a:p>
                  </a:txBody>
                  <a:tcPr marL="90000" marR="90000" marT="46789" marB="467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9900"/>
                        </a:buClr>
                        <a:buSzTx/>
                        <a:buFontTx/>
                        <a:buNone/>
                        <a:tabLst/>
                      </a:pPr>
                      <a:r>
                        <a:rPr kumimoji="1" lang="en-US" sz="2400" b="0" i="0" u="none" strike="noStrike" cap="none" normalizeH="0" baseline="0">
                          <a:ln>
                            <a:noFill/>
                          </a:ln>
                          <a:solidFill>
                            <a:schemeClr val="tx1"/>
                          </a:solidFill>
                          <a:effectLst/>
                          <a:latin typeface="Tahoma" pitchFamily="34" charset="0"/>
                        </a:rPr>
                        <a:t>all zeros</a:t>
                      </a:r>
                    </a:p>
                  </a:txBody>
                  <a:tcPr marL="90000" marR="90000"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9900"/>
                        </a:buClr>
                        <a:buSzTx/>
                        <a:buFontTx/>
                        <a:buNone/>
                        <a:tabLst/>
                      </a:pPr>
                      <a:r>
                        <a:rPr kumimoji="1" lang="en-US" sz="2400" b="0" i="0" u="none" strike="noStrike" cap="none" normalizeH="0" baseline="0">
                          <a:ln>
                            <a:noFill/>
                          </a:ln>
                          <a:solidFill>
                            <a:schemeClr val="tx1"/>
                          </a:solidFill>
                          <a:effectLst/>
                          <a:latin typeface="Tahoma" pitchFamily="34" charset="0"/>
                        </a:rPr>
                        <a:t>this computer (used during bootstrap)</a:t>
                      </a:r>
                    </a:p>
                  </a:txBody>
                  <a:tcPr marL="90000" marR="90000" marT="46789" marB="467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80864">
                <a:tc>
                  <a:txBody>
                    <a:bodyPr/>
                    <a:lstStyle/>
                    <a:p>
                      <a:pPr marL="0" marR="0" lvl="0" indent="0" algn="l" defTabSz="914400" rtl="0" eaLnBrk="0" fontAlgn="base" latinLnBrk="0" hangingPunct="0">
                        <a:lnSpc>
                          <a:spcPct val="100000"/>
                        </a:lnSpc>
                        <a:spcBef>
                          <a:spcPct val="20000"/>
                        </a:spcBef>
                        <a:spcAft>
                          <a:spcPct val="0"/>
                        </a:spcAft>
                        <a:buClr>
                          <a:srgbClr val="FF9900"/>
                        </a:buClr>
                        <a:buSzTx/>
                        <a:buFontTx/>
                        <a:buNone/>
                        <a:tabLst/>
                      </a:pPr>
                      <a:r>
                        <a:rPr kumimoji="1" lang="en-US" sz="2400" b="0" i="0" u="none" strike="noStrike" cap="none" normalizeH="0" baseline="0">
                          <a:ln>
                            <a:noFill/>
                          </a:ln>
                          <a:solidFill>
                            <a:schemeClr val="tx1"/>
                          </a:solidFill>
                          <a:effectLst/>
                          <a:latin typeface="Tahoma" pitchFamily="34" charset="0"/>
                        </a:rPr>
                        <a:t>network address</a:t>
                      </a:r>
                    </a:p>
                  </a:txBody>
                  <a:tcPr marL="90000" marR="90000" marT="46789" marB="467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9900"/>
                        </a:buClr>
                        <a:buSzTx/>
                        <a:buFontTx/>
                        <a:buNone/>
                        <a:tabLst/>
                      </a:pPr>
                      <a:r>
                        <a:rPr kumimoji="1" lang="en-US" sz="2400" b="0" i="0" u="none" strike="noStrike" cap="none" normalizeH="0" baseline="0">
                          <a:ln>
                            <a:noFill/>
                          </a:ln>
                          <a:solidFill>
                            <a:schemeClr val="tx1"/>
                          </a:solidFill>
                          <a:effectLst/>
                          <a:latin typeface="Tahoma" pitchFamily="34" charset="0"/>
                        </a:rPr>
                        <a:t>all zeros</a:t>
                      </a:r>
                    </a:p>
                  </a:txBody>
                  <a:tcPr marL="90000" marR="90000"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9900"/>
                        </a:buClr>
                        <a:buSzTx/>
                        <a:buFontTx/>
                        <a:buNone/>
                        <a:tabLst/>
                      </a:pPr>
                      <a:r>
                        <a:rPr kumimoji="1" lang="en-US" sz="2400" b="0" i="0" u="none" strike="noStrike" cap="none" normalizeH="0" baseline="0">
                          <a:ln>
                            <a:noFill/>
                          </a:ln>
                          <a:solidFill>
                            <a:schemeClr val="tx1"/>
                          </a:solidFill>
                          <a:effectLst/>
                          <a:latin typeface="Tahoma" pitchFamily="34" charset="0"/>
                        </a:rPr>
                        <a:t>identifies network</a:t>
                      </a:r>
                    </a:p>
                  </a:txBody>
                  <a:tcPr marL="90000" marR="90000" marT="46789" marB="467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5093">
                <a:tc>
                  <a:txBody>
                    <a:bodyPr/>
                    <a:lstStyle/>
                    <a:p>
                      <a:pPr marL="0" marR="0" lvl="0" indent="0" algn="l" defTabSz="914400" rtl="0" eaLnBrk="0" fontAlgn="base" latinLnBrk="0" hangingPunct="0">
                        <a:lnSpc>
                          <a:spcPct val="100000"/>
                        </a:lnSpc>
                        <a:spcBef>
                          <a:spcPct val="20000"/>
                        </a:spcBef>
                        <a:spcAft>
                          <a:spcPct val="0"/>
                        </a:spcAft>
                        <a:buClr>
                          <a:srgbClr val="FF9900"/>
                        </a:buClr>
                        <a:buSzTx/>
                        <a:buFontTx/>
                        <a:buNone/>
                        <a:tabLst/>
                      </a:pPr>
                      <a:r>
                        <a:rPr kumimoji="1" lang="en-US" sz="2400" b="0" i="0" u="none" strike="noStrike" cap="none" normalizeH="0" baseline="0">
                          <a:ln>
                            <a:noFill/>
                          </a:ln>
                          <a:solidFill>
                            <a:schemeClr val="tx1"/>
                          </a:solidFill>
                          <a:effectLst/>
                          <a:latin typeface="Tahoma" pitchFamily="34" charset="0"/>
                        </a:rPr>
                        <a:t>network address</a:t>
                      </a:r>
                    </a:p>
                  </a:txBody>
                  <a:tcPr marL="90000" marR="90000" marT="46789" marB="467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9900"/>
                        </a:buClr>
                        <a:buSzTx/>
                        <a:buFontTx/>
                        <a:buNone/>
                        <a:tabLst/>
                      </a:pPr>
                      <a:r>
                        <a:rPr kumimoji="1" lang="en-US" sz="2400" b="0" i="0" u="none" strike="noStrike" cap="none" normalizeH="0" baseline="0">
                          <a:ln>
                            <a:noFill/>
                          </a:ln>
                          <a:solidFill>
                            <a:schemeClr val="tx1"/>
                          </a:solidFill>
                          <a:effectLst/>
                          <a:latin typeface="Tahoma" pitchFamily="34" charset="0"/>
                        </a:rPr>
                        <a:t>all ones</a:t>
                      </a:r>
                    </a:p>
                  </a:txBody>
                  <a:tcPr marL="90000" marR="90000"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9900"/>
                        </a:buClr>
                        <a:buSzTx/>
                        <a:buFontTx/>
                        <a:buNone/>
                        <a:tabLst/>
                      </a:pPr>
                      <a:r>
                        <a:rPr kumimoji="1" lang="en-US" sz="2400" b="0" i="0" u="none" strike="noStrike" cap="none" normalizeH="0" baseline="0">
                          <a:ln>
                            <a:noFill/>
                          </a:ln>
                          <a:solidFill>
                            <a:schemeClr val="tx1"/>
                          </a:solidFill>
                          <a:effectLst/>
                          <a:latin typeface="Tahoma" pitchFamily="34" charset="0"/>
                        </a:rPr>
                        <a:t>broadcast on the specified network</a:t>
                      </a:r>
                    </a:p>
                  </a:txBody>
                  <a:tcPr marL="90000" marR="90000" marT="46789" marB="467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5093">
                <a:tc>
                  <a:txBody>
                    <a:bodyPr/>
                    <a:lstStyle/>
                    <a:p>
                      <a:pPr marL="0" marR="0" lvl="0" indent="0" algn="l" defTabSz="914400" rtl="0" eaLnBrk="0" fontAlgn="base" latinLnBrk="0" hangingPunct="0">
                        <a:lnSpc>
                          <a:spcPct val="100000"/>
                        </a:lnSpc>
                        <a:spcBef>
                          <a:spcPct val="20000"/>
                        </a:spcBef>
                        <a:spcAft>
                          <a:spcPct val="0"/>
                        </a:spcAft>
                        <a:buClr>
                          <a:srgbClr val="FF9900"/>
                        </a:buClr>
                        <a:buSzTx/>
                        <a:buFontTx/>
                        <a:buNone/>
                        <a:tabLst/>
                      </a:pPr>
                      <a:r>
                        <a:rPr kumimoji="1" lang="en-US" sz="2400" b="0" i="0" u="none" strike="noStrike" cap="none" normalizeH="0" baseline="0">
                          <a:ln>
                            <a:noFill/>
                          </a:ln>
                          <a:solidFill>
                            <a:schemeClr val="tx1"/>
                          </a:solidFill>
                          <a:effectLst/>
                          <a:latin typeface="Tahoma" pitchFamily="34" charset="0"/>
                        </a:rPr>
                        <a:t>all ones</a:t>
                      </a:r>
                    </a:p>
                  </a:txBody>
                  <a:tcPr marL="90000" marR="90000" marT="46789" marB="467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9900"/>
                        </a:buClr>
                        <a:buSzTx/>
                        <a:buFontTx/>
                        <a:buNone/>
                        <a:tabLst/>
                      </a:pPr>
                      <a:r>
                        <a:rPr kumimoji="1" lang="en-US" sz="2400" b="0" i="0" u="none" strike="noStrike" cap="none" normalizeH="0" baseline="0">
                          <a:ln>
                            <a:noFill/>
                          </a:ln>
                          <a:solidFill>
                            <a:schemeClr val="tx1"/>
                          </a:solidFill>
                          <a:effectLst/>
                          <a:latin typeface="Tahoma" pitchFamily="34" charset="0"/>
                        </a:rPr>
                        <a:t>all ones</a:t>
                      </a:r>
                    </a:p>
                  </a:txBody>
                  <a:tcPr marL="90000" marR="90000"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9900"/>
                        </a:buClr>
                        <a:buSzTx/>
                        <a:buFontTx/>
                        <a:buNone/>
                        <a:tabLst/>
                      </a:pPr>
                      <a:r>
                        <a:rPr kumimoji="1" lang="en-US" sz="2400" b="0" i="0" u="none" strike="noStrike" cap="none" normalizeH="0" baseline="0">
                          <a:ln>
                            <a:noFill/>
                          </a:ln>
                          <a:solidFill>
                            <a:schemeClr val="tx1"/>
                          </a:solidFill>
                          <a:effectLst/>
                          <a:latin typeface="Tahoma" pitchFamily="34" charset="0"/>
                        </a:rPr>
                        <a:t>broadcast on local network</a:t>
                      </a:r>
                    </a:p>
                  </a:txBody>
                  <a:tcPr marL="90000" marR="90000" marT="46789" marB="467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25093">
                <a:tc>
                  <a:txBody>
                    <a:bodyPr/>
                    <a:lstStyle/>
                    <a:p>
                      <a:pPr marL="0" marR="0" lvl="0" indent="0" algn="l" defTabSz="914400" rtl="0" eaLnBrk="0" fontAlgn="base" latinLnBrk="0" hangingPunct="0">
                        <a:lnSpc>
                          <a:spcPct val="100000"/>
                        </a:lnSpc>
                        <a:spcBef>
                          <a:spcPct val="20000"/>
                        </a:spcBef>
                        <a:spcAft>
                          <a:spcPct val="0"/>
                        </a:spcAft>
                        <a:buClr>
                          <a:srgbClr val="FF9900"/>
                        </a:buClr>
                        <a:buSzTx/>
                        <a:buFontTx/>
                        <a:buNone/>
                        <a:tabLst/>
                      </a:pPr>
                      <a:r>
                        <a:rPr kumimoji="1" lang="en-US" sz="2400" b="0" i="0" u="none" strike="noStrike" cap="none" normalizeH="0" baseline="0">
                          <a:ln>
                            <a:noFill/>
                          </a:ln>
                          <a:solidFill>
                            <a:schemeClr val="tx1"/>
                          </a:solidFill>
                          <a:effectLst/>
                          <a:latin typeface="Tahoma" pitchFamily="34" charset="0"/>
                        </a:rPr>
                        <a:t>127</a:t>
                      </a:r>
                    </a:p>
                  </a:txBody>
                  <a:tcPr marL="90000" marR="90000" marT="46789" marB="467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9900"/>
                        </a:buClr>
                        <a:buSzTx/>
                        <a:buFontTx/>
                        <a:buNone/>
                        <a:tabLst/>
                      </a:pPr>
                      <a:r>
                        <a:rPr kumimoji="1" lang="en-US" sz="2400" b="0" i="0" u="none" strike="noStrike" cap="none" normalizeH="0" baseline="0">
                          <a:ln>
                            <a:noFill/>
                          </a:ln>
                          <a:solidFill>
                            <a:schemeClr val="tx1"/>
                          </a:solidFill>
                          <a:effectLst/>
                          <a:latin typeface="Tahoma" pitchFamily="34" charset="0"/>
                        </a:rPr>
                        <a:t>any</a:t>
                      </a:r>
                    </a:p>
                  </a:txBody>
                  <a:tcPr marL="90000" marR="90000" marT="46789" marB="467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FF9900"/>
                        </a:buClr>
                        <a:buSzTx/>
                        <a:buFontTx/>
                        <a:buNone/>
                        <a:tabLst/>
                      </a:pPr>
                      <a:r>
                        <a:rPr kumimoji="1" lang="en-US" sz="2400" b="0" i="0" u="none" strike="noStrike" cap="none" normalizeH="0" baseline="0">
                          <a:ln>
                            <a:noFill/>
                          </a:ln>
                          <a:solidFill>
                            <a:schemeClr val="tx1"/>
                          </a:solidFill>
                          <a:effectLst/>
                          <a:latin typeface="Tahoma" pitchFamily="34" charset="0"/>
                        </a:rPr>
                        <a:t>loopback (for testing purposes)</a:t>
                      </a:r>
                    </a:p>
                  </a:txBody>
                  <a:tcPr marL="90000" marR="90000" marT="46789" marB="467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34870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i="1" dirty="0"/>
              <a:t>Classes and Blocks</a:t>
            </a:r>
          </a:p>
          <a:p>
            <a:r>
              <a:rPr lang="en-IN" dirty="0"/>
              <a:t>One problem with </a:t>
            </a:r>
            <a:r>
              <a:rPr lang="en-IN" dirty="0" err="1"/>
              <a:t>classful</a:t>
            </a:r>
            <a:r>
              <a:rPr lang="en-IN" dirty="0"/>
              <a:t> addressing is that each class is divided into a fixed number of blocks with each block having a fixed size</a:t>
            </a:r>
          </a:p>
        </p:txBody>
      </p:sp>
    </p:spTree>
    <p:extLst>
      <p:ext uri="{BB962C8B-B14F-4D97-AF65-F5344CB8AC3E}">
        <p14:creationId xmlns:p14="http://schemas.microsoft.com/office/powerpoint/2010/main" val="132164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i="1" dirty="0"/>
              <a:t>Number of blocks and block size in Classful IPv4 addressing</a:t>
            </a:r>
          </a:p>
          <a:p>
            <a:endParaRPr lang="en-IN" dirty="0"/>
          </a:p>
        </p:txBody>
      </p:sp>
      <p:pic>
        <p:nvPicPr>
          <p:cNvPr id="4" name="Picture 3"/>
          <p:cNvPicPr>
            <a:picLocks noChangeAspect="1"/>
          </p:cNvPicPr>
          <p:nvPr/>
        </p:nvPicPr>
        <p:blipFill>
          <a:blip r:embed="rId2"/>
          <a:stretch>
            <a:fillRect/>
          </a:stretch>
        </p:blipFill>
        <p:spPr>
          <a:xfrm>
            <a:off x="1832201" y="3083564"/>
            <a:ext cx="8127001" cy="2380334"/>
          </a:xfrm>
          <a:prstGeom prst="rect">
            <a:avLst/>
          </a:prstGeom>
        </p:spPr>
      </p:pic>
    </p:spTree>
    <p:extLst>
      <p:ext uri="{BB962C8B-B14F-4D97-AF65-F5344CB8AC3E}">
        <p14:creationId xmlns:p14="http://schemas.microsoft.com/office/powerpoint/2010/main" val="760074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i="1" dirty="0"/>
              <a:t>Netid and </a:t>
            </a:r>
            <a:r>
              <a:rPr lang="en-IN" i="1" dirty="0" err="1"/>
              <a:t>Hostid</a:t>
            </a:r>
            <a:endParaRPr lang="en-IN" i="1" dirty="0"/>
          </a:p>
          <a:p>
            <a:r>
              <a:rPr lang="en-IN" dirty="0"/>
              <a:t>In </a:t>
            </a:r>
            <a:r>
              <a:rPr lang="en-IN" dirty="0" err="1"/>
              <a:t>classful</a:t>
            </a:r>
            <a:r>
              <a:rPr lang="en-IN" dirty="0"/>
              <a:t> addressing, an IP address in class A, B, or C is divided into </a:t>
            </a:r>
            <a:r>
              <a:rPr lang="en-IN" dirty="0" err="1"/>
              <a:t>netid</a:t>
            </a:r>
            <a:r>
              <a:rPr lang="en-IN" dirty="0"/>
              <a:t> and </a:t>
            </a:r>
            <a:r>
              <a:rPr lang="en-IN" dirty="0" err="1"/>
              <a:t>hostid</a:t>
            </a:r>
            <a:r>
              <a:rPr lang="en-IN" dirty="0"/>
              <a:t>. These parts are of varying lengths, depending on the class of the address.</a:t>
            </a:r>
          </a:p>
          <a:p>
            <a:pPr lvl="1"/>
            <a:r>
              <a:rPr lang="en-IN" dirty="0"/>
              <a:t>In class A, one byte defines the </a:t>
            </a:r>
            <a:r>
              <a:rPr lang="en-IN" dirty="0" err="1"/>
              <a:t>netid</a:t>
            </a:r>
            <a:r>
              <a:rPr lang="en-IN" dirty="0"/>
              <a:t> and three bytes define the </a:t>
            </a:r>
            <a:r>
              <a:rPr lang="en-IN" dirty="0" err="1"/>
              <a:t>hostid</a:t>
            </a:r>
            <a:r>
              <a:rPr lang="en-IN" dirty="0"/>
              <a:t>. </a:t>
            </a:r>
          </a:p>
          <a:p>
            <a:pPr lvl="1"/>
            <a:r>
              <a:rPr lang="en-IN" dirty="0"/>
              <a:t>In class B, two bytes define the </a:t>
            </a:r>
            <a:r>
              <a:rPr lang="en-IN" dirty="0" err="1"/>
              <a:t>netid</a:t>
            </a:r>
            <a:r>
              <a:rPr lang="en-IN" dirty="0"/>
              <a:t> and two bytes define the </a:t>
            </a:r>
            <a:r>
              <a:rPr lang="en-IN" dirty="0" err="1"/>
              <a:t>hostid</a:t>
            </a:r>
            <a:r>
              <a:rPr lang="en-IN" dirty="0"/>
              <a:t>. </a:t>
            </a:r>
          </a:p>
          <a:p>
            <a:pPr lvl="1"/>
            <a:r>
              <a:rPr lang="en-IN" dirty="0"/>
              <a:t>In class C, three bytes define the </a:t>
            </a:r>
            <a:r>
              <a:rPr lang="en-IN" dirty="0" err="1"/>
              <a:t>netid</a:t>
            </a:r>
            <a:r>
              <a:rPr lang="en-IN" dirty="0"/>
              <a:t> and one byte defines the </a:t>
            </a:r>
            <a:r>
              <a:rPr lang="en-IN" dirty="0" err="1"/>
              <a:t>hostid</a:t>
            </a:r>
            <a:r>
              <a:rPr lang="en-IN" dirty="0"/>
              <a:t>.</a:t>
            </a:r>
          </a:p>
          <a:p>
            <a:r>
              <a:rPr lang="en-IN" dirty="0"/>
              <a:t>This concept does not apply to classes D and E.</a:t>
            </a:r>
          </a:p>
        </p:txBody>
      </p:sp>
    </p:spTree>
    <p:extLst>
      <p:ext uri="{BB962C8B-B14F-4D97-AF65-F5344CB8AC3E}">
        <p14:creationId xmlns:p14="http://schemas.microsoft.com/office/powerpoint/2010/main" val="1493362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i="1" dirty="0"/>
              <a:t>Mask</a:t>
            </a:r>
          </a:p>
          <a:p>
            <a:r>
              <a:rPr lang="en-IN" dirty="0"/>
              <a:t>Although the length of the </a:t>
            </a:r>
            <a:r>
              <a:rPr lang="en-IN" dirty="0" err="1"/>
              <a:t>netid</a:t>
            </a:r>
            <a:r>
              <a:rPr lang="en-IN" dirty="0"/>
              <a:t> and </a:t>
            </a:r>
            <a:r>
              <a:rPr lang="en-IN" dirty="0" err="1"/>
              <a:t>hostid</a:t>
            </a:r>
            <a:r>
              <a:rPr lang="en-IN" dirty="0"/>
              <a:t> (in bits) is predetermined in </a:t>
            </a:r>
            <a:r>
              <a:rPr lang="en-IN" dirty="0" err="1"/>
              <a:t>classful</a:t>
            </a:r>
            <a:r>
              <a:rPr lang="en-IN" dirty="0"/>
              <a:t> addressing, we can also use a mask (also called the default mask), a 32-bit number made of contiguous 1s followed by contiguous 0s.</a:t>
            </a:r>
          </a:p>
          <a:p>
            <a:r>
              <a:rPr lang="en-IN" dirty="0"/>
              <a:t>The mask can help us to find the </a:t>
            </a:r>
            <a:r>
              <a:rPr lang="en-IN" dirty="0" err="1"/>
              <a:t>netid</a:t>
            </a:r>
            <a:r>
              <a:rPr lang="en-IN" dirty="0"/>
              <a:t> and the </a:t>
            </a:r>
            <a:r>
              <a:rPr lang="en-IN" dirty="0" err="1"/>
              <a:t>hostid</a:t>
            </a:r>
            <a:r>
              <a:rPr lang="en-IN" dirty="0"/>
              <a:t>. </a:t>
            </a:r>
          </a:p>
          <a:p>
            <a:r>
              <a:rPr lang="en-IN" dirty="0"/>
              <a:t>For example, the mask for a class A address has eight 1s, which means the first 8 bits of any address in class A define the </a:t>
            </a:r>
            <a:r>
              <a:rPr lang="en-IN" dirty="0" err="1"/>
              <a:t>netid</a:t>
            </a:r>
            <a:r>
              <a:rPr lang="en-IN" dirty="0"/>
              <a:t>; the next 24 bits define the </a:t>
            </a:r>
            <a:r>
              <a:rPr lang="en-IN" dirty="0" err="1"/>
              <a:t>hostid</a:t>
            </a:r>
            <a:r>
              <a:rPr lang="en-IN" dirty="0"/>
              <a:t>.</a:t>
            </a:r>
          </a:p>
        </p:txBody>
      </p:sp>
    </p:spTree>
    <p:extLst>
      <p:ext uri="{BB962C8B-B14F-4D97-AF65-F5344CB8AC3E}">
        <p14:creationId xmlns:p14="http://schemas.microsoft.com/office/powerpoint/2010/main" val="2528498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333897" y="2516778"/>
            <a:ext cx="7245532" cy="2629988"/>
          </a:xfrm>
          <a:prstGeom prst="rect">
            <a:avLst/>
          </a:prstGeom>
        </p:spPr>
      </p:pic>
    </p:spTree>
    <p:extLst>
      <p:ext uri="{BB962C8B-B14F-4D97-AF65-F5344CB8AC3E}">
        <p14:creationId xmlns:p14="http://schemas.microsoft.com/office/powerpoint/2010/main" val="3720654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IN" dirty="0"/>
              <a:t>In </a:t>
            </a:r>
            <a:r>
              <a:rPr lang="en-IN" dirty="0" err="1"/>
              <a:t>classful</a:t>
            </a:r>
            <a:r>
              <a:rPr lang="en-IN" dirty="0"/>
              <a:t> addressing, a large part of the available addresses were wasted.</a:t>
            </a:r>
          </a:p>
          <a:p>
            <a:r>
              <a:rPr lang="en-IN" dirty="0"/>
              <a:t>A block in class A address is too large for almost any organization. This means most of the addresses in class A were wasted and were not used. </a:t>
            </a:r>
          </a:p>
          <a:p>
            <a:r>
              <a:rPr lang="en-IN" dirty="0"/>
              <a:t>A block in class B is also very large, probably too large for many of the organizations that received a class B block. </a:t>
            </a:r>
          </a:p>
          <a:p>
            <a:r>
              <a:rPr lang="en-IN" dirty="0"/>
              <a:t>A block in class C is probably too small for many organizations. </a:t>
            </a:r>
          </a:p>
          <a:p>
            <a:r>
              <a:rPr lang="en-IN" dirty="0"/>
              <a:t>Class D addresses were designed for multicasting. Each address in this class is used to define one group of hosts on the Internet. The Internet authorities wrongly predicted a need for 268,435,456 groups. This never happened and many addresses were wasted here too. </a:t>
            </a:r>
          </a:p>
          <a:p>
            <a:r>
              <a:rPr lang="en-IN" dirty="0"/>
              <a:t>And lastly, the class E addresses were reserved for future use; only a few were used, resulting in another waste of addresses.</a:t>
            </a:r>
          </a:p>
        </p:txBody>
      </p:sp>
    </p:spTree>
    <p:extLst>
      <p:ext uri="{BB962C8B-B14F-4D97-AF65-F5344CB8AC3E}">
        <p14:creationId xmlns:p14="http://schemas.microsoft.com/office/powerpoint/2010/main" val="2396821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Address Depletion</a:t>
            </a:r>
          </a:p>
        </p:txBody>
      </p:sp>
      <p:sp>
        <p:nvSpPr>
          <p:cNvPr id="5" name="Content Placeholder 4"/>
          <p:cNvSpPr>
            <a:spLocks noGrp="1"/>
          </p:cNvSpPr>
          <p:nvPr>
            <p:ph idx="1"/>
          </p:nvPr>
        </p:nvSpPr>
        <p:spPr/>
        <p:txBody>
          <a:bodyPr>
            <a:normAutofit fontScale="92500"/>
          </a:bodyPr>
          <a:lstStyle/>
          <a:p>
            <a:r>
              <a:rPr lang="en-IN" dirty="0"/>
              <a:t>The flaws in </a:t>
            </a:r>
            <a:r>
              <a:rPr lang="en-IN" dirty="0" err="1"/>
              <a:t>classful</a:t>
            </a:r>
            <a:r>
              <a:rPr lang="en-IN" dirty="0"/>
              <a:t> addressing scheme combined with the fast growth of the Internet led to the near depletion of the available addresses.</a:t>
            </a:r>
          </a:p>
          <a:p>
            <a:r>
              <a:rPr lang="en-IN" dirty="0"/>
              <a:t>Since the addresses were not distributed properly the Internet was  faced with the problem of addresses being rapidly used up resulting in address depletion.</a:t>
            </a:r>
          </a:p>
          <a:p>
            <a:r>
              <a:rPr lang="en-IN" dirty="0"/>
              <a:t>To alleviate this problem </a:t>
            </a:r>
            <a:r>
              <a:rPr lang="en-IN" dirty="0" err="1"/>
              <a:t>subnetting</a:t>
            </a:r>
            <a:r>
              <a:rPr lang="en-IN" dirty="0"/>
              <a:t> and </a:t>
            </a:r>
            <a:r>
              <a:rPr lang="en-IN" dirty="0" err="1"/>
              <a:t>supernetting</a:t>
            </a:r>
            <a:r>
              <a:rPr lang="en-IN" dirty="0"/>
              <a:t> strategies were proposed.</a:t>
            </a:r>
          </a:p>
          <a:p>
            <a:r>
              <a:rPr lang="en-IN" dirty="0"/>
              <a:t>Subnetting: Class A or Class B block is divided into several subnets.</a:t>
            </a:r>
          </a:p>
          <a:p>
            <a:r>
              <a:rPr lang="en-IN" dirty="0"/>
              <a:t>Supernetting: Combine Class C blocks into larger block.</a:t>
            </a:r>
          </a:p>
          <a:p>
            <a:pPr lvl="1"/>
            <a:r>
              <a:rPr lang="en-IN" dirty="0"/>
              <a:t>Drawback – routing of the packets more difficult</a:t>
            </a:r>
          </a:p>
          <a:p>
            <a:endParaRPr lang="en-IN" dirty="0"/>
          </a:p>
        </p:txBody>
      </p:sp>
    </p:spTree>
    <p:extLst>
      <p:ext uri="{BB962C8B-B14F-4D97-AF65-F5344CB8AC3E}">
        <p14:creationId xmlns:p14="http://schemas.microsoft.com/office/powerpoint/2010/main" val="2195815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907869" y="1834333"/>
            <a:ext cx="10515600" cy="4351338"/>
          </a:xfrm>
        </p:spPr>
        <p:txBody>
          <a:bodyPr>
            <a:normAutofit/>
          </a:bodyPr>
          <a:lstStyle/>
          <a:p>
            <a:pPr marL="0" indent="0">
              <a:buNone/>
            </a:pPr>
            <a:r>
              <a:rPr lang="en-IN" i="1" dirty="0"/>
              <a:t>Subnetting</a:t>
            </a:r>
          </a:p>
          <a:p>
            <a:r>
              <a:rPr lang="en-IN" dirty="0"/>
              <a:t>During the era of </a:t>
            </a:r>
            <a:r>
              <a:rPr lang="en-IN" dirty="0" err="1"/>
              <a:t>classful</a:t>
            </a:r>
            <a:r>
              <a:rPr lang="en-IN" dirty="0"/>
              <a:t> addressing, </a:t>
            </a:r>
            <a:r>
              <a:rPr lang="en-IN" dirty="0" err="1"/>
              <a:t>subnetting</a:t>
            </a:r>
            <a:r>
              <a:rPr lang="en-IN" dirty="0"/>
              <a:t> was introduced. </a:t>
            </a:r>
          </a:p>
          <a:p>
            <a:r>
              <a:rPr lang="en-IN" dirty="0"/>
              <a:t>If an organization was granted a large block in class A or B, it could divide the addresses into several contiguous groups and assign each group to smaller networks (called subnets) or, in rare cases, share part of the addresses with </a:t>
            </a:r>
            <a:r>
              <a:rPr lang="en-IN" dirty="0" err="1"/>
              <a:t>neighbors</a:t>
            </a:r>
            <a:r>
              <a:rPr lang="en-IN" dirty="0"/>
              <a:t>. </a:t>
            </a:r>
          </a:p>
          <a:p>
            <a:r>
              <a:rPr lang="en-IN" dirty="0"/>
              <a:t>Subnetting increases the number of Is in the mask,</a:t>
            </a:r>
          </a:p>
        </p:txBody>
      </p:sp>
    </p:spTree>
    <p:extLst>
      <p:ext uri="{BB962C8B-B14F-4D97-AF65-F5344CB8AC3E}">
        <p14:creationId xmlns:p14="http://schemas.microsoft.com/office/powerpoint/2010/main" val="2749227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Unicast Addressing Mode</a:t>
            </a:r>
            <a:endParaRPr lang="en-IN" dirty="0"/>
          </a:p>
        </p:txBody>
      </p:sp>
      <p:sp>
        <p:nvSpPr>
          <p:cNvPr id="3" name="Content Placeholder 2"/>
          <p:cNvSpPr>
            <a:spLocks noGrp="1"/>
          </p:cNvSpPr>
          <p:nvPr>
            <p:ph idx="1"/>
          </p:nvPr>
        </p:nvSpPr>
        <p:spPr/>
        <p:txBody>
          <a:bodyPr/>
          <a:lstStyle/>
          <a:p>
            <a:pPr lvl="0"/>
            <a:r>
              <a:rPr lang="en-US" dirty="0"/>
              <a:t>In this mode, data is sent only to one destined host. </a:t>
            </a:r>
          </a:p>
          <a:p>
            <a:pPr lvl="0"/>
            <a:r>
              <a:rPr lang="en-US" dirty="0"/>
              <a:t>The Destination Address field contains 32- bit IP address of the destination host. </a:t>
            </a:r>
          </a:p>
          <a:p>
            <a:pPr lvl="0"/>
            <a:r>
              <a:rPr lang="en-US" dirty="0"/>
              <a:t>Here the client sends data to the targeted server </a:t>
            </a:r>
            <a:endParaRPr lang="en-IN" dirty="0"/>
          </a:p>
          <a:p>
            <a:endParaRPr lang="en-IN" dirty="0"/>
          </a:p>
        </p:txBody>
      </p:sp>
    </p:spTree>
    <p:extLst>
      <p:ext uri="{BB962C8B-B14F-4D97-AF65-F5344CB8AC3E}">
        <p14:creationId xmlns:p14="http://schemas.microsoft.com/office/powerpoint/2010/main" val="2532217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i="1" dirty="0"/>
              <a:t>Supernetting</a:t>
            </a:r>
          </a:p>
          <a:p>
            <a:r>
              <a:rPr lang="en-IN" dirty="0"/>
              <a:t>The time came when most of the class A and class B addresses were depleted; however, there was still a huge demand for midsize blocks. </a:t>
            </a:r>
          </a:p>
          <a:p>
            <a:r>
              <a:rPr lang="en-IN" dirty="0"/>
              <a:t>The size of a class C block with a maximum number of 256 addresses did not satisfy the needs of most organizations.</a:t>
            </a:r>
          </a:p>
          <a:p>
            <a:r>
              <a:rPr lang="en-IN" dirty="0"/>
              <a:t>Even a midsize organization needed more addresses. One solution was </a:t>
            </a:r>
            <a:r>
              <a:rPr lang="en-IN" dirty="0" err="1"/>
              <a:t>supernetting</a:t>
            </a:r>
            <a:r>
              <a:rPr lang="en-IN" dirty="0"/>
              <a:t>.</a:t>
            </a:r>
          </a:p>
        </p:txBody>
      </p:sp>
    </p:spTree>
    <p:extLst>
      <p:ext uri="{BB962C8B-B14F-4D97-AF65-F5344CB8AC3E}">
        <p14:creationId xmlns:p14="http://schemas.microsoft.com/office/powerpoint/2010/main" val="1195741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In </a:t>
            </a:r>
            <a:r>
              <a:rPr lang="en-IN" dirty="0" err="1"/>
              <a:t>supernetting</a:t>
            </a:r>
            <a:r>
              <a:rPr lang="en-IN" dirty="0"/>
              <a:t>, an organization can combine several class C blocks to create a larger range of addresses. In other words, several networks are combined to create a </a:t>
            </a:r>
            <a:r>
              <a:rPr lang="en-IN" dirty="0" err="1"/>
              <a:t>supernetwork</a:t>
            </a:r>
            <a:r>
              <a:rPr lang="en-IN" dirty="0"/>
              <a:t> or a </a:t>
            </a:r>
            <a:r>
              <a:rPr lang="en-IN" dirty="0" err="1"/>
              <a:t>supernet</a:t>
            </a:r>
            <a:r>
              <a:rPr lang="en-IN" dirty="0"/>
              <a:t>. An organization can apply for a set of class C blocks instead of just one.</a:t>
            </a:r>
          </a:p>
          <a:p>
            <a:r>
              <a:rPr lang="en-IN" dirty="0"/>
              <a:t> For example, an organization that needs 1000 addresses can be granted four contiguous class C blocks. The organization can then use these addresses to create one </a:t>
            </a:r>
            <a:r>
              <a:rPr lang="en-IN" dirty="0" err="1"/>
              <a:t>supernetwork</a:t>
            </a:r>
            <a:r>
              <a:rPr lang="en-IN" dirty="0"/>
              <a:t>.</a:t>
            </a:r>
          </a:p>
          <a:p>
            <a:r>
              <a:rPr lang="en-IN" dirty="0"/>
              <a:t> Supernetting decreases the number of Is in the mask. For example, if an organization is given four class C addresses, the mask changes from /24 to /22</a:t>
            </a:r>
          </a:p>
          <a:p>
            <a:endParaRPr lang="en-US" dirty="0"/>
          </a:p>
        </p:txBody>
      </p:sp>
    </p:spTree>
    <p:extLst>
      <p:ext uri="{BB962C8B-B14F-4D97-AF65-F5344CB8AC3E}">
        <p14:creationId xmlns:p14="http://schemas.microsoft.com/office/powerpoint/2010/main" val="1610797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dirty="0"/>
              <a:t>Subnets and Subnet Masks</a:t>
            </a:r>
          </a:p>
        </p:txBody>
      </p:sp>
      <p:sp>
        <p:nvSpPr>
          <p:cNvPr id="43011" name="Rectangle 3"/>
          <p:cNvSpPr>
            <a:spLocks noGrp="1" noChangeArrowheads="1"/>
          </p:cNvSpPr>
          <p:nvPr>
            <p:ph type="body" idx="1"/>
          </p:nvPr>
        </p:nvSpPr>
        <p:spPr/>
        <p:txBody>
          <a:bodyPr/>
          <a:lstStyle/>
          <a:p>
            <a:r>
              <a:rPr lang="en-US" altLang="en-US" sz="2400" dirty="0"/>
              <a:t>Allow arbitrary complexity of internetworked LANs within organization</a:t>
            </a:r>
          </a:p>
          <a:p>
            <a:r>
              <a:rPr lang="en-US" altLang="en-US" sz="2400" dirty="0"/>
              <a:t>Insulate overall internet from growth of network numbers and routing complexity</a:t>
            </a:r>
          </a:p>
          <a:p>
            <a:r>
              <a:rPr lang="en-US" altLang="en-US" sz="2400" dirty="0"/>
              <a:t>Site looks to rest of internet like single network</a:t>
            </a:r>
          </a:p>
          <a:p>
            <a:r>
              <a:rPr lang="en-US" altLang="en-US" sz="2400" dirty="0"/>
              <a:t>Each LAN assigned subnet number</a:t>
            </a:r>
          </a:p>
          <a:p>
            <a:r>
              <a:rPr lang="en-US" altLang="en-US" sz="2400" dirty="0"/>
              <a:t>Host portion of address partitioned into subnet number and host number</a:t>
            </a:r>
          </a:p>
          <a:p>
            <a:r>
              <a:rPr lang="en-US" altLang="en-US" sz="2400" dirty="0"/>
              <a:t>Local routers route within </a:t>
            </a:r>
            <a:r>
              <a:rPr lang="en-US" altLang="en-US" sz="2400" dirty="0" err="1"/>
              <a:t>subnetted</a:t>
            </a:r>
            <a:r>
              <a:rPr lang="en-US" altLang="en-US" sz="2400" dirty="0"/>
              <a:t> network</a:t>
            </a:r>
          </a:p>
          <a:p>
            <a:r>
              <a:rPr lang="en-US" altLang="en-US" sz="2400" dirty="0"/>
              <a:t>Subnet mask indicates which bits are subnet number and which are host number</a:t>
            </a:r>
          </a:p>
        </p:txBody>
      </p:sp>
    </p:spTree>
    <p:extLst>
      <p:ext uri="{BB962C8B-B14F-4D97-AF65-F5344CB8AC3E}">
        <p14:creationId xmlns:p14="http://schemas.microsoft.com/office/powerpoint/2010/main" val="568425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 Subnets</a:t>
            </a:r>
            <a:endParaRPr lang="en-IN" dirty="0"/>
          </a:p>
        </p:txBody>
      </p:sp>
      <p:sp>
        <p:nvSpPr>
          <p:cNvPr id="3" name="Content Placeholder 2"/>
          <p:cNvSpPr>
            <a:spLocks noGrp="1"/>
          </p:cNvSpPr>
          <p:nvPr>
            <p:ph idx="1"/>
          </p:nvPr>
        </p:nvSpPr>
        <p:spPr/>
        <p:txBody>
          <a:bodyPr>
            <a:normAutofit lnSpcReduction="10000"/>
          </a:bodyPr>
          <a:lstStyle/>
          <a:p>
            <a:r>
              <a:rPr lang="en-US" dirty="0"/>
              <a:t>In Class A, only the first octet is used as Network identifier and rest of three octets are used to be assigned to Hosts (i.e. 16777214 Hosts per Network). T</a:t>
            </a:r>
          </a:p>
          <a:p>
            <a:r>
              <a:rPr lang="en-US" dirty="0"/>
              <a:t>To make more subnet in Class A, bits from Host part are borrowed and the subnet mask is changed accordingly.</a:t>
            </a:r>
          </a:p>
          <a:p>
            <a:r>
              <a:rPr lang="en-US" dirty="0"/>
              <a:t>In case of </a:t>
            </a:r>
            <a:r>
              <a:rPr lang="en-US" dirty="0" err="1"/>
              <a:t>subnetting</a:t>
            </a:r>
            <a:r>
              <a:rPr lang="en-US" dirty="0"/>
              <a:t> too, the very first and last IP address of every subnet is used for Subnet Number and Subnet Broadcast IP address respectively. </a:t>
            </a:r>
          </a:p>
          <a:p>
            <a:r>
              <a:rPr lang="en-US" dirty="0"/>
              <a:t>Because these two IP addresses cannot be assigned to hosts, sub-netting cannot be implemented by using more than 30 bits as Network Bits, which provides less than two hosts per subnet.</a:t>
            </a:r>
            <a:endParaRPr lang="en-IN" dirty="0"/>
          </a:p>
          <a:p>
            <a:endParaRPr lang="en-IN" dirty="0"/>
          </a:p>
          <a:p>
            <a:endParaRPr lang="en-IN" dirty="0"/>
          </a:p>
        </p:txBody>
      </p:sp>
    </p:spTree>
    <p:extLst>
      <p:ext uri="{BB962C8B-B14F-4D97-AF65-F5344CB8AC3E}">
        <p14:creationId xmlns:p14="http://schemas.microsoft.com/office/powerpoint/2010/main" val="2823379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B Subnets</a:t>
            </a:r>
            <a:endParaRPr lang="en-IN" dirty="0"/>
          </a:p>
        </p:txBody>
      </p:sp>
      <p:sp>
        <p:nvSpPr>
          <p:cNvPr id="3" name="Content Placeholder 2"/>
          <p:cNvSpPr>
            <a:spLocks noGrp="1"/>
          </p:cNvSpPr>
          <p:nvPr>
            <p:ph idx="1"/>
          </p:nvPr>
        </p:nvSpPr>
        <p:spPr/>
        <p:txBody>
          <a:bodyPr/>
          <a:lstStyle/>
          <a:p>
            <a:r>
              <a:rPr lang="en-US" dirty="0"/>
              <a:t>By default, using </a:t>
            </a:r>
            <a:r>
              <a:rPr lang="en-US" dirty="0" err="1"/>
              <a:t>Classful</a:t>
            </a:r>
            <a:r>
              <a:rPr lang="en-US" dirty="0"/>
              <a:t> Networking, 14 bits are used as Network bits providing (2</a:t>
            </a:r>
            <a:r>
              <a:rPr lang="en-US" baseline="30000" dirty="0"/>
              <a:t>14</a:t>
            </a:r>
            <a:r>
              <a:rPr lang="en-US" dirty="0"/>
              <a:t>) 16384 Networks and (2</a:t>
            </a:r>
            <a:r>
              <a:rPr lang="en-US" baseline="30000" dirty="0"/>
              <a:t>16</a:t>
            </a:r>
            <a:r>
              <a:rPr lang="en-US" dirty="0"/>
              <a:t>-2) 65534 Hosts. </a:t>
            </a:r>
          </a:p>
          <a:p>
            <a:r>
              <a:rPr lang="en-US" dirty="0"/>
              <a:t>Class B IP Addresses can be </a:t>
            </a:r>
            <a:r>
              <a:rPr lang="en-US" dirty="0" err="1"/>
              <a:t>subnetted</a:t>
            </a:r>
            <a:r>
              <a:rPr lang="en-US" dirty="0"/>
              <a:t> the same way as Class A addresses, by borrowing bits from Host bits. </a:t>
            </a:r>
          </a:p>
        </p:txBody>
      </p:sp>
    </p:spTree>
    <p:extLst>
      <p:ext uri="{BB962C8B-B14F-4D97-AF65-F5344CB8AC3E}">
        <p14:creationId xmlns:p14="http://schemas.microsoft.com/office/powerpoint/2010/main" val="4053301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t>Routing Using Subnets</a:t>
            </a:r>
          </a:p>
        </p:txBody>
      </p:sp>
      <p:pic>
        <p:nvPicPr>
          <p:cNvPr id="44037" name="Picture 5"/>
          <p:cNvPicPr>
            <a:picLocks noChangeAspect="1" noChangeArrowheads="1"/>
          </p:cNvPicPr>
          <p:nvPr/>
        </p:nvPicPr>
        <p:blipFill>
          <a:blip r:embed="rId2">
            <a:extLst>
              <a:ext uri="{28A0092B-C50C-407E-A947-70E740481C1C}">
                <a14:useLocalDpi xmlns:a14="http://schemas.microsoft.com/office/drawing/2010/main" val="0"/>
              </a:ext>
            </a:extLst>
          </a:blip>
          <a:srcRect b="9038"/>
          <a:stretch>
            <a:fillRect/>
          </a:stretch>
        </p:blipFill>
        <p:spPr bwMode="auto">
          <a:xfrm>
            <a:off x="2209800" y="1363663"/>
            <a:ext cx="7315200" cy="546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3597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Subnet Mask</a:t>
            </a:r>
            <a:endParaRPr lang="en-IN" dirty="0"/>
          </a:p>
        </p:txBody>
      </p:sp>
      <p:sp>
        <p:nvSpPr>
          <p:cNvPr id="3" name="Content Placeholder 2"/>
          <p:cNvSpPr>
            <a:spLocks noGrp="1"/>
          </p:cNvSpPr>
          <p:nvPr>
            <p:ph idx="1"/>
          </p:nvPr>
        </p:nvSpPr>
        <p:spPr/>
        <p:txBody>
          <a:bodyPr>
            <a:normAutofit fontScale="92500"/>
          </a:bodyPr>
          <a:lstStyle/>
          <a:p>
            <a:pPr lvl="0"/>
            <a:r>
              <a:rPr lang="en-US" sz="2000" dirty="0"/>
              <a:t>The 32-bit IP address contains information about the host and its network. It is very necessary to distinguish both. </a:t>
            </a:r>
          </a:p>
          <a:p>
            <a:pPr lvl="0"/>
            <a:r>
              <a:rPr lang="en-US" sz="2000" dirty="0"/>
              <a:t>For this, routers use Subnet Mask, which is as long as the size of the network address in the IP address. </a:t>
            </a:r>
          </a:p>
          <a:p>
            <a:pPr lvl="0"/>
            <a:r>
              <a:rPr lang="en-US" sz="2000" dirty="0"/>
              <a:t>Subnet Mask is also 32 bits long. If the IP address in binary is </a:t>
            </a:r>
            <a:r>
              <a:rPr lang="en-US" sz="2000" dirty="0" err="1"/>
              <a:t>ANDed</a:t>
            </a:r>
            <a:r>
              <a:rPr lang="en-US" sz="2000" dirty="0"/>
              <a:t> with its Subnet Mask, the result yields the Network address. </a:t>
            </a:r>
          </a:p>
          <a:p>
            <a:pPr lvl="0"/>
            <a:r>
              <a:rPr lang="en-US" sz="2000" dirty="0"/>
              <a:t>For example, say the IP Address is 192.168.1.152 and the Subnet Mask is 255.255.255.0 then −</a:t>
            </a:r>
            <a:endParaRPr lang="en-IN" sz="2000" dirty="0"/>
          </a:p>
          <a:p>
            <a:endParaRPr lang="en-IN" sz="2000" dirty="0"/>
          </a:p>
          <a:p>
            <a:endParaRPr lang="en-IN" sz="2000" dirty="0"/>
          </a:p>
          <a:p>
            <a:endParaRPr lang="en-IN" sz="2000" dirty="0"/>
          </a:p>
          <a:p>
            <a:endParaRPr lang="en-IN" sz="2000" dirty="0"/>
          </a:p>
          <a:p>
            <a:pPr lvl="0"/>
            <a:r>
              <a:rPr lang="en-US" sz="2000" dirty="0"/>
              <a:t>This way the Subnet Mask helps extract the Network ID and the Host from an IP Address. It can be identified now that 192.168.1.0 is the Network number and 192.168.1.152 is the host on that network.</a:t>
            </a:r>
            <a:endParaRPr lang="en-IN" sz="2000" dirty="0"/>
          </a:p>
          <a:p>
            <a:endParaRPr lang="en-IN" sz="2000" dirty="0"/>
          </a:p>
        </p:txBody>
      </p:sp>
      <p:pic>
        <p:nvPicPr>
          <p:cNvPr id="4" name="Picture 3" descr="IP Subnet Mask"/>
          <p:cNvPicPr/>
          <p:nvPr/>
        </p:nvPicPr>
        <p:blipFill>
          <a:blip r:embed="rId2">
            <a:extLst>
              <a:ext uri="{28A0092B-C50C-407E-A947-70E740481C1C}">
                <a14:useLocalDpi xmlns:a14="http://schemas.microsoft.com/office/drawing/2010/main" val="0"/>
              </a:ext>
            </a:extLst>
          </a:blip>
          <a:srcRect/>
          <a:stretch>
            <a:fillRect/>
          </a:stretch>
        </p:blipFill>
        <p:spPr bwMode="auto">
          <a:xfrm>
            <a:off x="2526821" y="3863285"/>
            <a:ext cx="7138358" cy="1499709"/>
          </a:xfrm>
          <a:prstGeom prst="rect">
            <a:avLst/>
          </a:prstGeom>
          <a:noFill/>
          <a:ln>
            <a:noFill/>
          </a:ln>
        </p:spPr>
      </p:pic>
    </p:spTree>
    <p:extLst>
      <p:ext uri="{BB962C8B-B14F-4D97-AF65-F5344CB8AC3E}">
        <p14:creationId xmlns:p14="http://schemas.microsoft.com/office/powerpoint/2010/main" val="34114134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i="1" dirty="0"/>
              <a:t>Address Depletion</a:t>
            </a:r>
          </a:p>
          <a:p>
            <a:r>
              <a:rPr lang="en-IN" dirty="0"/>
              <a:t>The number of devices on the Internet is much less than the 232 address space. We have run out of class A and B addresses, and a class C block is too small for most midsize organizations. </a:t>
            </a:r>
          </a:p>
          <a:p>
            <a:r>
              <a:rPr lang="en-IN" dirty="0"/>
              <a:t>One solution that has alleviated the problem is the idea of classless addressing.</a:t>
            </a:r>
          </a:p>
        </p:txBody>
      </p:sp>
    </p:spTree>
    <p:extLst>
      <p:ext uri="{BB962C8B-B14F-4D97-AF65-F5344CB8AC3E}">
        <p14:creationId xmlns:p14="http://schemas.microsoft.com/office/powerpoint/2010/main" val="5959461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Classless Addressing</a:t>
            </a:r>
            <a:br>
              <a:rPr lang="en-IN" dirty="0"/>
            </a:br>
            <a:endParaRPr lang="en-IN" dirty="0"/>
          </a:p>
        </p:txBody>
      </p:sp>
      <p:sp>
        <p:nvSpPr>
          <p:cNvPr id="3" name="Content Placeholder 2"/>
          <p:cNvSpPr>
            <a:spLocks noGrp="1"/>
          </p:cNvSpPr>
          <p:nvPr>
            <p:ph idx="1"/>
          </p:nvPr>
        </p:nvSpPr>
        <p:spPr/>
        <p:txBody>
          <a:bodyPr/>
          <a:lstStyle/>
          <a:p>
            <a:r>
              <a:rPr lang="en-IN" dirty="0"/>
              <a:t>To overcome address depletion and give more organizations access to the Internet, classless addressing was designed and implemented.</a:t>
            </a:r>
          </a:p>
          <a:p>
            <a:r>
              <a:rPr lang="en-IN" dirty="0"/>
              <a:t>In this scheme, there are no classes, but the addresses are still granted in blocks.</a:t>
            </a:r>
          </a:p>
          <a:p>
            <a:r>
              <a:rPr lang="en-AU" altLang="tr-TR" dirty="0"/>
              <a:t>Extension of subnet idea to the whole Internet</a:t>
            </a:r>
          </a:p>
          <a:p>
            <a:r>
              <a:rPr lang="en-AU" altLang="tr-TR" dirty="0"/>
              <a:t>Assigning IP numbers at any size together with a subnet number</a:t>
            </a:r>
          </a:p>
          <a:p>
            <a:r>
              <a:rPr lang="en-AU" altLang="tr-TR" dirty="0"/>
              <a:t>A precaution against exhaustion of IP addresses</a:t>
            </a:r>
          </a:p>
          <a:p>
            <a:endParaRPr lang="en-IN" dirty="0"/>
          </a:p>
        </p:txBody>
      </p:sp>
    </p:spTree>
    <p:extLst>
      <p:ext uri="{BB962C8B-B14F-4D97-AF65-F5344CB8AC3E}">
        <p14:creationId xmlns:p14="http://schemas.microsoft.com/office/powerpoint/2010/main" val="18369135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In classless addressing, when an entity, small or large, needs to be connected to the Internet, it is granted a block (range) of addresses. </a:t>
            </a:r>
          </a:p>
          <a:p>
            <a:r>
              <a:rPr lang="en-IN" dirty="0"/>
              <a:t>The size of the block (the number of addresses) varies based on the nature and size of the entity. </a:t>
            </a:r>
          </a:p>
        </p:txBody>
      </p:sp>
    </p:spTree>
    <p:extLst>
      <p:ext uri="{BB962C8B-B14F-4D97-AF65-F5344CB8AC3E}">
        <p14:creationId xmlns:p14="http://schemas.microsoft.com/office/powerpoint/2010/main" val="1354445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Unicast Addressing Mode</a:t>
            </a:r>
            <a:endParaRPr lang="en-IN" dirty="0"/>
          </a:p>
        </p:txBody>
      </p:sp>
      <p:pic>
        <p:nvPicPr>
          <p:cNvPr id="4" name="Content Placeholder 3" descr="Unicast Addressi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3200" y="2577306"/>
            <a:ext cx="6357667" cy="3271403"/>
          </a:xfrm>
          <a:prstGeom prst="rect">
            <a:avLst/>
          </a:prstGeom>
          <a:noFill/>
          <a:ln>
            <a:noFill/>
          </a:ln>
        </p:spPr>
      </p:pic>
    </p:spTree>
    <p:extLst>
      <p:ext uri="{BB962C8B-B14F-4D97-AF65-F5344CB8AC3E}">
        <p14:creationId xmlns:p14="http://schemas.microsoft.com/office/powerpoint/2010/main" val="1919826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AU" altLang="tr-TR" dirty="0"/>
              <a:t>Classless Addresses	</a:t>
            </a:r>
          </a:p>
        </p:txBody>
      </p:sp>
      <p:sp>
        <p:nvSpPr>
          <p:cNvPr id="37891" name="Rectangle 3"/>
          <p:cNvSpPr>
            <a:spLocks noGrp="1" noChangeArrowheads="1"/>
          </p:cNvSpPr>
          <p:nvPr>
            <p:ph type="body" idx="1"/>
          </p:nvPr>
        </p:nvSpPr>
        <p:spPr/>
        <p:txBody>
          <a:bodyPr>
            <a:normAutofit fontScale="85000" lnSpcReduction="10000"/>
          </a:bodyPr>
          <a:lstStyle/>
          <a:p>
            <a:r>
              <a:rPr lang="en-AU" altLang="tr-TR" dirty="0"/>
              <a:t>Special notation (CIDR notation)</a:t>
            </a:r>
          </a:p>
          <a:p>
            <a:r>
              <a:rPr lang="en-US" dirty="0"/>
              <a:t>CIDR or </a:t>
            </a:r>
            <a:r>
              <a:rPr lang="en-US" b="1" dirty="0"/>
              <a:t>Classless Inter Domain Routing</a:t>
            </a:r>
            <a:r>
              <a:rPr lang="en-US" dirty="0"/>
              <a:t> provides the flexibility of borrowing bits of Host part of the IP address and using them as Network in Network, called Subnet. </a:t>
            </a:r>
          </a:p>
          <a:p>
            <a:r>
              <a:rPr lang="en-IN" dirty="0"/>
              <a:t>The mask in the form </a:t>
            </a:r>
            <a:r>
              <a:rPr lang="en-IN" i="1" dirty="0"/>
              <a:t>/n </a:t>
            </a:r>
            <a:r>
              <a:rPr lang="en-IN" dirty="0"/>
              <a:t>where </a:t>
            </a:r>
            <a:r>
              <a:rPr lang="en-IN" i="1" dirty="0"/>
              <a:t>n </a:t>
            </a:r>
            <a:r>
              <a:rPr lang="en-IN" dirty="0"/>
              <a:t>can be 8, 16, or 24 in classful addressing. This notation is also called slash notation.</a:t>
            </a:r>
          </a:p>
          <a:p>
            <a:r>
              <a:rPr lang="en-US" dirty="0"/>
              <a:t>By using subnetting, one single Class A IP address can be used to have smaller sub-networks which provides better network management capabilities.</a:t>
            </a:r>
            <a:endParaRPr lang="en-IN" dirty="0"/>
          </a:p>
          <a:p>
            <a:pPr lvl="1"/>
            <a:r>
              <a:rPr lang="en-AU" altLang="tr-TR" dirty="0"/>
              <a:t>network address/number of 1-bits in the mask</a:t>
            </a:r>
          </a:p>
          <a:p>
            <a:pPr lvl="1"/>
            <a:r>
              <a:rPr lang="en-AU" altLang="tr-TR" dirty="0"/>
              <a:t>e.g. 128.140.168.0/21</a:t>
            </a:r>
          </a:p>
          <a:p>
            <a:pPr lvl="2"/>
            <a:r>
              <a:rPr lang="en-AU" altLang="tr-TR" dirty="0"/>
              <a:t>subnet mask is 255.255.248.0</a:t>
            </a:r>
            <a:endParaRPr lang="tr-TR" altLang="tr-TR" dirty="0"/>
          </a:p>
          <a:p>
            <a:pPr lvl="2"/>
            <a:r>
              <a:rPr lang="tr-TR" altLang="tr-TR" dirty="0"/>
              <a:t>Lowest host address</a:t>
            </a:r>
            <a:r>
              <a:rPr lang="en-US" altLang="tr-TR" dirty="0"/>
              <a:t>  </a:t>
            </a:r>
            <a:r>
              <a:rPr lang="tr-TR" altLang="tr-TR" dirty="0"/>
              <a:t>128.140.168.1</a:t>
            </a:r>
          </a:p>
          <a:p>
            <a:pPr lvl="2"/>
            <a:r>
              <a:rPr lang="tr-TR" altLang="tr-TR" dirty="0"/>
              <a:t>Highest host address</a:t>
            </a:r>
            <a:r>
              <a:rPr lang="en-US" altLang="tr-TR" dirty="0"/>
              <a:t>  </a:t>
            </a:r>
            <a:r>
              <a:rPr lang="tr-TR" altLang="tr-TR" dirty="0"/>
              <a:t>128.140.175.254</a:t>
            </a:r>
          </a:p>
        </p:txBody>
      </p:sp>
    </p:spTree>
    <p:extLst>
      <p:ext uri="{BB962C8B-B14F-4D97-AF65-F5344CB8AC3E}">
        <p14:creationId xmlns:p14="http://schemas.microsoft.com/office/powerpoint/2010/main" val="30381465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IN" i="1" dirty="0"/>
              <a:t>Address Blocks</a:t>
            </a:r>
          </a:p>
          <a:p>
            <a:r>
              <a:rPr lang="en-IN" dirty="0"/>
              <a:t>In classless addressing, when an entity, small or large, needs to be connected to the Internet, it is granted a block (range) of addresses.</a:t>
            </a:r>
          </a:p>
          <a:p>
            <a:r>
              <a:rPr lang="en-IN" dirty="0"/>
              <a:t>The size of the block (the number of addresses) varies based on the nature and size of the entity. </a:t>
            </a:r>
          </a:p>
          <a:p>
            <a:r>
              <a:rPr lang="en-IN" dirty="0"/>
              <a:t>For example, a household may be given only two addresses; a large organization may be given thousands of addresses. </a:t>
            </a:r>
          </a:p>
          <a:p>
            <a:r>
              <a:rPr lang="en-IN" dirty="0"/>
              <a:t>An ISP, as the Internet service provider, may be given thousands or hundreds of thousands based on the number of customers it may serve.</a:t>
            </a:r>
          </a:p>
        </p:txBody>
      </p:sp>
    </p:spTree>
    <p:extLst>
      <p:ext uri="{BB962C8B-B14F-4D97-AF65-F5344CB8AC3E}">
        <p14:creationId xmlns:p14="http://schemas.microsoft.com/office/powerpoint/2010/main" val="1130188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Restriction </a:t>
            </a:r>
          </a:p>
          <a:p>
            <a:pPr marL="0" indent="0">
              <a:buNone/>
            </a:pPr>
            <a:r>
              <a:rPr lang="en-IN" dirty="0"/>
              <a:t>To simplify the handling of addresses, the Internet authorities impose three restrictions on classless address blocks:</a:t>
            </a:r>
          </a:p>
          <a:p>
            <a:pPr marL="0" indent="0">
              <a:buNone/>
            </a:pPr>
            <a:r>
              <a:rPr lang="en-IN" dirty="0"/>
              <a:t>1. The addresses in a block must be contiguous, one after another.</a:t>
            </a:r>
          </a:p>
          <a:p>
            <a:pPr marL="0" indent="0">
              <a:buNone/>
            </a:pPr>
            <a:r>
              <a:rPr lang="en-IN" dirty="0"/>
              <a:t>2. The number of addresses in a block must be a power of 2 (1, 2, 4, 8, ... ).</a:t>
            </a:r>
          </a:p>
          <a:p>
            <a:pPr marL="0" indent="0">
              <a:buNone/>
            </a:pPr>
            <a:r>
              <a:rPr lang="en-IN" dirty="0"/>
              <a:t>3. The first address must be evenly divisible by the number of addresses.</a:t>
            </a:r>
          </a:p>
        </p:txBody>
      </p:sp>
    </p:spTree>
    <p:extLst>
      <p:ext uri="{BB962C8B-B14F-4D97-AF65-F5344CB8AC3E}">
        <p14:creationId xmlns:p14="http://schemas.microsoft.com/office/powerpoint/2010/main" val="35080990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3" name="Content Placeholder 2"/>
          <p:cNvSpPr>
            <a:spLocks noGrp="1"/>
          </p:cNvSpPr>
          <p:nvPr>
            <p:ph idx="4294967295"/>
          </p:nvPr>
        </p:nvSpPr>
        <p:spPr>
          <a:xfrm>
            <a:off x="0" y="1690688"/>
            <a:ext cx="10515600" cy="4351337"/>
          </a:xfrm>
        </p:spPr>
        <p:txBody>
          <a:bodyPr>
            <a:normAutofit fontScale="92500" lnSpcReduction="10000"/>
          </a:bodyPr>
          <a:lstStyle/>
          <a:p>
            <a:r>
              <a:rPr lang="en-IN" i="1" dirty="0"/>
              <a:t>A block of</a:t>
            </a:r>
            <a:r>
              <a:rPr lang="en-IN" dirty="0"/>
              <a:t>16 </a:t>
            </a:r>
            <a:r>
              <a:rPr lang="en-IN" i="1" dirty="0"/>
              <a:t>addresses granted to a small organization</a:t>
            </a:r>
          </a:p>
          <a:p>
            <a:endParaRPr lang="en-IN" dirty="0"/>
          </a:p>
          <a:p>
            <a:endParaRPr lang="en-IN" dirty="0"/>
          </a:p>
          <a:p>
            <a:endParaRPr lang="en-IN" dirty="0"/>
          </a:p>
          <a:p>
            <a:endParaRPr lang="en-IN" dirty="0"/>
          </a:p>
          <a:p>
            <a:r>
              <a:rPr lang="en-IN" dirty="0"/>
              <a:t>The addresses are contiguous.</a:t>
            </a:r>
          </a:p>
          <a:p>
            <a:r>
              <a:rPr lang="en-IN" dirty="0"/>
              <a:t>The number of addresses is a power of 2 (16 = 24), and the first address is divisible by 16. </a:t>
            </a:r>
          </a:p>
          <a:p>
            <a:r>
              <a:rPr lang="en-IN" dirty="0"/>
              <a:t>The first address, when converted to a decimal number, is 3,440,387,360, which when divided by 16 results in 215,024,210.</a:t>
            </a:r>
          </a:p>
        </p:txBody>
      </p:sp>
      <p:pic>
        <p:nvPicPr>
          <p:cNvPr id="4" name="Picture 3"/>
          <p:cNvPicPr>
            <a:picLocks noChangeAspect="1"/>
          </p:cNvPicPr>
          <p:nvPr/>
        </p:nvPicPr>
        <p:blipFill>
          <a:blip r:embed="rId2"/>
          <a:stretch>
            <a:fillRect/>
          </a:stretch>
        </p:blipFill>
        <p:spPr>
          <a:xfrm>
            <a:off x="5085806" y="2042569"/>
            <a:ext cx="6149211" cy="1947363"/>
          </a:xfrm>
          <a:prstGeom prst="rect">
            <a:avLst/>
          </a:prstGeom>
        </p:spPr>
      </p:pic>
    </p:spTree>
    <p:extLst>
      <p:ext uri="{BB962C8B-B14F-4D97-AF65-F5344CB8AC3E}">
        <p14:creationId xmlns:p14="http://schemas.microsoft.com/office/powerpoint/2010/main" val="35070391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4" name="Content Placeholder 3"/>
          <p:cNvSpPr>
            <a:spLocks noGrp="1"/>
          </p:cNvSpPr>
          <p:nvPr>
            <p:ph idx="1"/>
          </p:nvPr>
        </p:nvSpPr>
        <p:spPr/>
        <p:txBody>
          <a:bodyPr>
            <a:normAutofit/>
          </a:bodyPr>
          <a:lstStyle/>
          <a:p>
            <a:pPr marL="0" indent="0">
              <a:buNone/>
            </a:pPr>
            <a:r>
              <a:rPr lang="en-IN" i="1" dirty="0"/>
              <a:t>Mask</a:t>
            </a:r>
          </a:p>
          <a:p>
            <a:r>
              <a:rPr lang="en-IN" dirty="0"/>
              <a:t>A better way to define a block of addresses is to select any address in the block and the mask. </a:t>
            </a:r>
          </a:p>
          <a:p>
            <a:r>
              <a:rPr lang="en-IN" dirty="0"/>
              <a:t>A mask is a 32-bit number in which the </a:t>
            </a:r>
            <a:r>
              <a:rPr lang="en-IN" i="1" dirty="0"/>
              <a:t>n </a:t>
            </a:r>
            <a:r>
              <a:rPr lang="en-IN" dirty="0"/>
              <a:t>leftmost bits are 1s and the 32 - </a:t>
            </a:r>
            <a:r>
              <a:rPr lang="en-IN" i="1" dirty="0"/>
              <a:t>n </a:t>
            </a:r>
            <a:r>
              <a:rPr lang="en-IN" dirty="0"/>
              <a:t>rightmost bits are 0s. </a:t>
            </a:r>
          </a:p>
          <a:p>
            <a:r>
              <a:rPr lang="en-IN" dirty="0"/>
              <a:t>However, in classless addressing the mask for a block can take any value from 0 to 32.</a:t>
            </a:r>
          </a:p>
          <a:p>
            <a:r>
              <a:rPr lang="en-IN" dirty="0"/>
              <a:t> It is very convenient to give just the value of </a:t>
            </a:r>
            <a:r>
              <a:rPr lang="en-IN" i="1" dirty="0"/>
              <a:t>n </a:t>
            </a:r>
            <a:r>
              <a:rPr lang="en-IN" dirty="0"/>
              <a:t>preceded by a slash (CIDR notation).</a:t>
            </a:r>
          </a:p>
        </p:txBody>
      </p:sp>
    </p:spTree>
    <p:extLst>
      <p:ext uri="{BB962C8B-B14F-4D97-AF65-F5344CB8AC3E}">
        <p14:creationId xmlns:p14="http://schemas.microsoft.com/office/powerpoint/2010/main" val="14652476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a:t>In 1Pv4 addressing, a block of addresses can be defined as x.y.z.t/n in which x.y.z.t defines one of the addresses and the </a:t>
            </a:r>
            <a:r>
              <a:rPr lang="en-IN" i="1" dirty="0"/>
              <a:t>/n </a:t>
            </a:r>
            <a:r>
              <a:rPr lang="en-IN" dirty="0"/>
              <a:t>defines the mask.</a:t>
            </a:r>
          </a:p>
          <a:p>
            <a:r>
              <a:rPr lang="en-IN" dirty="0"/>
              <a:t>The address and the </a:t>
            </a:r>
            <a:r>
              <a:rPr lang="en-IN" i="1" dirty="0"/>
              <a:t>/n </a:t>
            </a:r>
            <a:r>
              <a:rPr lang="en-IN" dirty="0"/>
              <a:t>notation completely define the whole block (the first address, the last address, and the number of addresses).</a:t>
            </a:r>
          </a:p>
          <a:p>
            <a:r>
              <a:rPr lang="en-IN" dirty="0"/>
              <a:t>First Address The first address in the block can be found by setting the 32 - </a:t>
            </a:r>
            <a:r>
              <a:rPr lang="en-IN" i="1" dirty="0"/>
              <a:t>n </a:t>
            </a:r>
            <a:r>
              <a:rPr lang="en-IN" dirty="0"/>
              <a:t>rightmost bits in the binary notation of the address to 0s.</a:t>
            </a:r>
          </a:p>
          <a:p>
            <a:r>
              <a:rPr lang="en-IN" dirty="0"/>
              <a:t>Last Address The last address in the block can be found by setting the 32 - </a:t>
            </a:r>
            <a:r>
              <a:rPr lang="en-IN" i="1" dirty="0"/>
              <a:t>n </a:t>
            </a:r>
            <a:r>
              <a:rPr lang="en-IN" dirty="0"/>
              <a:t>rightmost bits in the binary notation of the address to 1s.</a:t>
            </a:r>
          </a:p>
          <a:p>
            <a:r>
              <a:rPr lang="en-IN" dirty="0"/>
              <a:t>Number of Addresses: The number of addresses in the block is the difference between the last and first address. It can easily be found using the formula </a:t>
            </a:r>
            <a:r>
              <a:rPr lang="en-IN" i="1" dirty="0"/>
              <a:t>2</a:t>
            </a:r>
            <a:r>
              <a:rPr lang="en-IN" i="1" baseline="30000" dirty="0"/>
              <a:t>32 </a:t>
            </a:r>
            <a:r>
              <a:rPr lang="en-IN" i="1" dirty="0"/>
              <a:t>- n.</a:t>
            </a:r>
            <a:endParaRPr lang="en-IN" dirty="0"/>
          </a:p>
        </p:txBody>
      </p:sp>
    </p:spTree>
    <p:extLst>
      <p:ext uri="{BB962C8B-B14F-4D97-AF65-F5344CB8AC3E}">
        <p14:creationId xmlns:p14="http://schemas.microsoft.com/office/powerpoint/2010/main" val="18721864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IN" dirty="0"/>
              <a:t>Example:</a:t>
            </a:r>
          </a:p>
          <a:p>
            <a:pPr fontAlgn="base"/>
            <a:r>
              <a:rPr lang="en-IN" dirty="0"/>
              <a:t>IP: 128.42.5.4</a:t>
            </a:r>
          </a:p>
          <a:p>
            <a:pPr fontAlgn="base"/>
            <a:r>
              <a:rPr lang="en-IN" dirty="0"/>
              <a:t>In binary: 10000000 00101010 00000101 00000100</a:t>
            </a:r>
          </a:p>
          <a:p>
            <a:pPr fontAlgn="base"/>
            <a:r>
              <a:rPr lang="en-IN" dirty="0"/>
              <a:t>Subnet: 255.255.248.0</a:t>
            </a:r>
          </a:p>
          <a:p>
            <a:pPr fontAlgn="base"/>
            <a:r>
              <a:rPr lang="en-IN" dirty="0"/>
              <a:t>determine the prefix, network, subnet, and host numbers?</a:t>
            </a:r>
          </a:p>
          <a:p>
            <a:endParaRPr lang="en-IN" dirty="0"/>
          </a:p>
        </p:txBody>
      </p:sp>
    </p:spTree>
    <p:extLst>
      <p:ext uri="{BB962C8B-B14F-4D97-AF65-F5344CB8AC3E}">
        <p14:creationId xmlns:p14="http://schemas.microsoft.com/office/powerpoint/2010/main" val="1361315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fontAlgn="base">
              <a:buNone/>
            </a:pPr>
            <a:r>
              <a:rPr lang="en-IN" dirty="0"/>
              <a:t>Calculating the </a:t>
            </a:r>
            <a:r>
              <a:rPr lang="en-IN" dirty="0" err="1"/>
              <a:t>Netmask</a:t>
            </a:r>
            <a:r>
              <a:rPr lang="en-IN" dirty="0"/>
              <a:t> Length (also called a prefix):</a:t>
            </a:r>
          </a:p>
          <a:p>
            <a:pPr fontAlgn="base"/>
            <a:r>
              <a:rPr lang="en-IN" dirty="0"/>
              <a:t>Convert the dotted-decimal representation of the </a:t>
            </a:r>
            <a:r>
              <a:rPr lang="en-IN" dirty="0" err="1"/>
              <a:t>netmask</a:t>
            </a:r>
            <a:r>
              <a:rPr lang="en-IN" dirty="0"/>
              <a:t> to binary. Then, count the number of contiguous 1 bits, starting at the most significant bit in the first octet (i.e. the left-hand-side of the binary number).</a:t>
            </a:r>
          </a:p>
          <a:p>
            <a:pPr fontAlgn="base"/>
            <a:r>
              <a:rPr lang="en-IN" dirty="0"/>
              <a:t>255.255.248.0   in binary: 11111111 11111111 11111000 00000000</a:t>
            </a:r>
          </a:p>
          <a:p>
            <a:pPr marL="0" indent="0" fontAlgn="base">
              <a:buNone/>
            </a:pPr>
            <a:r>
              <a:rPr lang="en-IN" dirty="0"/>
              <a:t>                                                  </a:t>
            </a:r>
          </a:p>
          <a:p>
            <a:pPr marL="0" indent="0" fontAlgn="base">
              <a:buNone/>
            </a:pPr>
            <a:r>
              <a:rPr lang="en-IN" dirty="0"/>
              <a:t>   twenty-one 1s             -------&gt; /21</a:t>
            </a:r>
          </a:p>
          <a:p>
            <a:pPr fontAlgn="base"/>
            <a:r>
              <a:rPr lang="en-IN" dirty="0"/>
              <a:t>The prefix of 128.42.5.4 with a 255.255.248.0 </a:t>
            </a:r>
            <a:r>
              <a:rPr lang="en-IN" dirty="0" err="1"/>
              <a:t>netmask</a:t>
            </a:r>
            <a:r>
              <a:rPr lang="en-IN" dirty="0"/>
              <a:t> is /21.</a:t>
            </a:r>
          </a:p>
          <a:p>
            <a:endParaRPr lang="en-IN" dirty="0"/>
          </a:p>
        </p:txBody>
      </p:sp>
    </p:spTree>
    <p:extLst>
      <p:ext uri="{BB962C8B-B14F-4D97-AF65-F5344CB8AC3E}">
        <p14:creationId xmlns:p14="http://schemas.microsoft.com/office/powerpoint/2010/main" val="13240648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IN" dirty="0"/>
              <a:t>Calculating the Network Address:</a:t>
            </a:r>
          </a:p>
          <a:p>
            <a:pPr fontAlgn="base"/>
            <a:r>
              <a:rPr lang="en-IN" dirty="0"/>
              <a:t>The network address is the logical AND of the respective bits in the binary representation of the IP address and network mask. Align the bits in both addresses, and perform a logical AND on each pair of the respective bits. Then convert the individual octets of the result back to decimal.</a:t>
            </a:r>
          </a:p>
          <a:p>
            <a:endParaRPr lang="en-IN" dirty="0"/>
          </a:p>
        </p:txBody>
      </p:sp>
    </p:spTree>
    <p:extLst>
      <p:ext uri="{BB962C8B-B14F-4D97-AF65-F5344CB8AC3E}">
        <p14:creationId xmlns:p14="http://schemas.microsoft.com/office/powerpoint/2010/main" val="5096377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IN" dirty="0">
                <a:highlight>
                  <a:srgbClr val="FFFF00"/>
                </a:highlight>
              </a:rPr>
              <a:t>128.42.5.4      in binary:   10000000 00101010 00000101 00000100</a:t>
            </a:r>
          </a:p>
          <a:p>
            <a:pPr fontAlgn="base"/>
            <a:r>
              <a:rPr lang="en-IN" dirty="0">
                <a:highlight>
                  <a:srgbClr val="FFFF00"/>
                </a:highlight>
              </a:rPr>
              <a:t>255.255.248.0 in binary: 11111111 11111111 11111000 00000000</a:t>
            </a:r>
          </a:p>
          <a:p>
            <a:pPr marL="0" indent="0" fontAlgn="base">
              <a:buNone/>
            </a:pPr>
            <a:r>
              <a:rPr lang="en-IN" dirty="0">
                <a:highlight>
                  <a:srgbClr val="FFFF00"/>
                </a:highlight>
              </a:rPr>
              <a:t>                                                  ----------------------------------- [Logical AND]                                 10000000 00101010 00000000 00000000 ------&gt; 128.42.0.0</a:t>
            </a:r>
          </a:p>
          <a:p>
            <a:pPr marL="0" indent="0" fontAlgn="base">
              <a:buNone/>
            </a:pPr>
            <a:r>
              <a:rPr lang="en-IN" dirty="0">
                <a:highlight>
                  <a:srgbClr val="FFFF00"/>
                </a:highlight>
              </a:rPr>
              <a:t>The network address of 128.42.5.4/21 is 128.42.0.0</a:t>
            </a:r>
          </a:p>
          <a:p>
            <a:pPr marL="0" indent="0" fontAlgn="base">
              <a:buNone/>
            </a:pPr>
            <a:endParaRPr lang="en-IN" dirty="0"/>
          </a:p>
          <a:p>
            <a:pPr marL="0" indent="0">
              <a:buNone/>
            </a:pPr>
            <a:r>
              <a:rPr lang="en-IN" dirty="0"/>
              <a:t>                </a:t>
            </a:r>
          </a:p>
        </p:txBody>
      </p:sp>
    </p:spTree>
    <p:extLst>
      <p:ext uri="{BB962C8B-B14F-4D97-AF65-F5344CB8AC3E}">
        <p14:creationId xmlns:p14="http://schemas.microsoft.com/office/powerpoint/2010/main" val="2530874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Broadcast Addressing Mode</a:t>
            </a:r>
            <a:endParaRPr lang="en-IN" dirty="0"/>
          </a:p>
        </p:txBody>
      </p:sp>
      <p:sp>
        <p:nvSpPr>
          <p:cNvPr id="3" name="Content Placeholder 2"/>
          <p:cNvSpPr>
            <a:spLocks noGrp="1"/>
          </p:cNvSpPr>
          <p:nvPr>
            <p:ph idx="1"/>
          </p:nvPr>
        </p:nvSpPr>
        <p:spPr/>
        <p:txBody>
          <a:bodyPr/>
          <a:lstStyle/>
          <a:p>
            <a:r>
              <a:rPr lang="en-US" dirty="0"/>
              <a:t>In this mode, the packet is addressed to all the hosts in a network segment. </a:t>
            </a:r>
          </a:p>
          <a:p>
            <a:r>
              <a:rPr lang="en-US" dirty="0"/>
              <a:t>The Destination Address field contains a special broadcast address, i.e. </a:t>
            </a:r>
            <a:r>
              <a:rPr lang="en-US" b="1" dirty="0"/>
              <a:t>255.255.255.255</a:t>
            </a:r>
            <a:r>
              <a:rPr lang="en-US" dirty="0"/>
              <a:t>. </a:t>
            </a:r>
          </a:p>
          <a:p>
            <a:r>
              <a:rPr lang="en-US" dirty="0"/>
              <a:t>When a host sees this packet on the network, it is bound to process it. </a:t>
            </a:r>
          </a:p>
          <a:p>
            <a:r>
              <a:rPr lang="en-US" dirty="0"/>
              <a:t>Here the client sends a packet, which is entertained by all the Servers </a:t>
            </a:r>
            <a:endParaRPr lang="en-IN" dirty="0"/>
          </a:p>
        </p:txBody>
      </p:sp>
    </p:spTree>
    <p:extLst>
      <p:ext uri="{BB962C8B-B14F-4D97-AF65-F5344CB8AC3E}">
        <p14:creationId xmlns:p14="http://schemas.microsoft.com/office/powerpoint/2010/main" val="13331813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fontAlgn="base"/>
            <a:r>
              <a:rPr lang="en-IN" dirty="0"/>
              <a:t>Calculating the Broadcast Address:</a:t>
            </a:r>
          </a:p>
          <a:p>
            <a:pPr fontAlgn="base"/>
            <a:r>
              <a:rPr lang="en-IN" dirty="0"/>
              <a:t>The broadcast address converts all host bits to 1s...</a:t>
            </a:r>
          </a:p>
          <a:p>
            <a:pPr marL="0" indent="0" fontAlgn="base">
              <a:buNone/>
            </a:pPr>
            <a:r>
              <a:rPr lang="en-IN" dirty="0"/>
              <a:t>        128.42.5.4      in binary: 10000000 00101010 00000101 00000100</a:t>
            </a:r>
          </a:p>
          <a:p>
            <a:pPr fontAlgn="base"/>
            <a:r>
              <a:rPr lang="en-IN" dirty="0"/>
              <a:t>The network mask is:</a:t>
            </a:r>
          </a:p>
          <a:p>
            <a:pPr marL="0" indent="0" fontAlgn="base">
              <a:buNone/>
            </a:pPr>
            <a:r>
              <a:rPr lang="en-IN" dirty="0"/>
              <a:t>       255.255.248.0   in binary: 11111111 11111111 11111000 00000000</a:t>
            </a:r>
          </a:p>
          <a:p>
            <a:pPr marL="0" indent="0" fontAlgn="base">
              <a:buNone/>
            </a:pPr>
            <a:r>
              <a:rPr lang="en-IN" dirty="0"/>
              <a:t>This means our host bits are the last 11 bits of the IP address, because we find the host mask by inverting the network mask:</a:t>
            </a:r>
          </a:p>
          <a:p>
            <a:pPr fontAlgn="base"/>
            <a:r>
              <a:rPr lang="en-IN" dirty="0"/>
              <a:t>Host bit mask            : 00000000 00000000 00000hhh </a:t>
            </a:r>
            <a:r>
              <a:rPr lang="en-IN" dirty="0" err="1"/>
              <a:t>hhhhhhhh</a:t>
            </a:r>
            <a:endParaRPr lang="en-IN" dirty="0"/>
          </a:p>
          <a:p>
            <a:pPr fontAlgn="base"/>
            <a:r>
              <a:rPr lang="en-IN" dirty="0"/>
              <a:t>To calculate the broadcast address, we force all host bits to be 1s:</a:t>
            </a:r>
          </a:p>
          <a:p>
            <a:pPr fontAlgn="base"/>
            <a:r>
              <a:rPr lang="en-IN" dirty="0"/>
              <a:t>128.42.5.4      in binary: 10000000 00101010 00000101 00000100</a:t>
            </a:r>
          </a:p>
          <a:p>
            <a:pPr fontAlgn="base"/>
            <a:r>
              <a:rPr lang="en-IN" dirty="0"/>
              <a:t>Host bit mask            :     00000000 00000000 00000hhh </a:t>
            </a:r>
            <a:r>
              <a:rPr lang="en-IN" dirty="0" err="1"/>
              <a:t>hhhhhhhh</a:t>
            </a:r>
            <a:endParaRPr lang="en-IN" dirty="0"/>
          </a:p>
          <a:p>
            <a:pPr marL="0" indent="0" fontAlgn="base">
              <a:buNone/>
            </a:pPr>
            <a:r>
              <a:rPr lang="en-IN" dirty="0"/>
              <a:t>                                               ----------------------------------- [Force host bits]</a:t>
            </a:r>
          </a:p>
          <a:p>
            <a:pPr marL="0" indent="0" fontAlgn="base">
              <a:buNone/>
            </a:pPr>
            <a:r>
              <a:rPr lang="en-IN" dirty="0"/>
              <a:t>                                               10000000 00101010 00000111 11111111 ----&gt; 128.42.7.255</a:t>
            </a:r>
          </a:p>
          <a:p>
            <a:endParaRPr lang="en-IN" dirty="0"/>
          </a:p>
        </p:txBody>
      </p:sp>
    </p:spTree>
    <p:extLst>
      <p:ext uri="{BB962C8B-B14F-4D97-AF65-F5344CB8AC3E}">
        <p14:creationId xmlns:p14="http://schemas.microsoft.com/office/powerpoint/2010/main" val="1124211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Calculating subnets:</a:t>
            </a:r>
          </a:p>
          <a:p>
            <a:r>
              <a:rPr lang="en-IN" dirty="0"/>
              <a:t>128.42.0.0/21 into 4 subnets that must hold at least 100 hosts each</a:t>
            </a:r>
          </a:p>
          <a:p>
            <a:r>
              <a:rPr lang="en-IN" dirty="0">
                <a:solidFill>
                  <a:srgbClr val="242729"/>
                </a:solidFill>
                <a:latin typeface="inherit"/>
                <a:ea typeface="Times New Roman" panose="02020603050405020304" pitchFamily="18" charset="0"/>
                <a:cs typeface="Arial" panose="020B0604020202020204" pitchFamily="34" charset="0"/>
              </a:rPr>
              <a:t>need at least a /25 prefix to contain 100 hosts</a:t>
            </a:r>
            <a:endParaRPr lang="en-IN" dirty="0"/>
          </a:p>
          <a:p>
            <a:r>
              <a:rPr lang="en-IN" dirty="0"/>
              <a:t>Why 25?</a:t>
            </a:r>
          </a:p>
          <a:p>
            <a:r>
              <a:rPr lang="en-IN" dirty="0"/>
              <a:t>Calculate the prefix by backing into the number of host bits required to contain 100 hosts. One needs 7 host bits to contain 100 hosts.</a:t>
            </a:r>
          </a:p>
          <a:p>
            <a:r>
              <a:rPr lang="en-IN" dirty="0"/>
              <a:t>subtract 7 from 32 to calculate the minimum subnet prefix for each subnet... 32 - 7 = 25.</a:t>
            </a:r>
          </a:p>
          <a:p>
            <a:endParaRPr lang="en-IN" dirty="0"/>
          </a:p>
        </p:txBody>
      </p:sp>
    </p:spTree>
    <p:extLst>
      <p:ext uri="{BB962C8B-B14F-4D97-AF65-F5344CB8AC3E}">
        <p14:creationId xmlns:p14="http://schemas.microsoft.com/office/powerpoint/2010/main" val="32482610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subnetti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6785" y="2149081"/>
            <a:ext cx="7538429" cy="3704425"/>
          </a:xfrm>
          <a:prstGeom prst="rect">
            <a:avLst/>
          </a:prstGeom>
          <a:noFill/>
          <a:ln>
            <a:noFill/>
          </a:ln>
        </p:spPr>
      </p:pic>
    </p:spTree>
    <p:extLst>
      <p:ext uri="{BB962C8B-B14F-4D97-AF65-F5344CB8AC3E}">
        <p14:creationId xmlns:p14="http://schemas.microsoft.com/office/powerpoint/2010/main" val="17471415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fontAlgn="base"/>
            <a:r>
              <a:rPr lang="en-IN" dirty="0"/>
              <a:t>Calculating the maximum possible number of hosts in a subnet:</a:t>
            </a:r>
          </a:p>
          <a:p>
            <a:pPr fontAlgn="base"/>
            <a:r>
              <a:rPr lang="en-IN" dirty="0"/>
              <a:t>To find the maximum number of hosts, look at the number of binary bits in the host number above. The easiest way to do this is to subtract the </a:t>
            </a:r>
            <a:r>
              <a:rPr lang="en-IN" dirty="0" err="1"/>
              <a:t>netmask</a:t>
            </a:r>
            <a:r>
              <a:rPr lang="en-IN" dirty="0"/>
              <a:t> length from 32 (number of bits in an IPv4 address). This gives you the number of host bits in the address. At that point...</a:t>
            </a:r>
          </a:p>
          <a:p>
            <a:pPr fontAlgn="base"/>
            <a:r>
              <a:rPr lang="en-IN" i="1" dirty="0"/>
              <a:t>Maximum Number of hosts</a:t>
            </a:r>
            <a:r>
              <a:rPr lang="en-IN" dirty="0"/>
              <a:t> = 2**(32 - </a:t>
            </a:r>
            <a:r>
              <a:rPr lang="en-IN" dirty="0" err="1"/>
              <a:t>netmask_length</a:t>
            </a:r>
            <a:r>
              <a:rPr lang="en-IN" dirty="0"/>
              <a:t>) - 2</a:t>
            </a:r>
          </a:p>
          <a:p>
            <a:pPr fontAlgn="base"/>
            <a:r>
              <a:rPr lang="en-IN" dirty="0"/>
              <a:t>The reason we subtract 2 above is because the all-ones and all-zeros host numbers are reserved. The all-zeros host number is the network number; the all-ones host number is the broadcast address.</a:t>
            </a:r>
          </a:p>
          <a:p>
            <a:pPr fontAlgn="base"/>
            <a:r>
              <a:rPr lang="en-IN" dirty="0"/>
              <a:t>Using the example subnet of 128.42.0.0/21 above, the number of hosts is...</a:t>
            </a:r>
          </a:p>
          <a:p>
            <a:pPr fontAlgn="base"/>
            <a:r>
              <a:rPr lang="en-IN" i="1" dirty="0"/>
              <a:t>Maximum Number of hosts</a:t>
            </a:r>
            <a:r>
              <a:rPr lang="en-IN" dirty="0"/>
              <a:t> = 2**(32 - 21) - 2 = 2048 - 2 = 2046</a:t>
            </a:r>
          </a:p>
          <a:p>
            <a:endParaRPr lang="en-IN" dirty="0"/>
          </a:p>
        </p:txBody>
      </p:sp>
    </p:spTree>
    <p:extLst>
      <p:ext uri="{BB962C8B-B14F-4D97-AF65-F5344CB8AC3E}">
        <p14:creationId xmlns:p14="http://schemas.microsoft.com/office/powerpoint/2010/main" val="4958581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IN" dirty="0"/>
              <a:t>Finding the maximum </a:t>
            </a:r>
            <a:r>
              <a:rPr lang="en-IN" dirty="0" err="1"/>
              <a:t>netmask</a:t>
            </a:r>
            <a:r>
              <a:rPr lang="en-IN" dirty="0"/>
              <a:t> (minimum </a:t>
            </a:r>
            <a:r>
              <a:rPr lang="en-IN" dirty="0" err="1"/>
              <a:t>hostmask</a:t>
            </a:r>
            <a:r>
              <a:rPr lang="en-IN" dirty="0"/>
              <a:t>) which contains two IP addresses:</a:t>
            </a:r>
          </a:p>
          <a:p>
            <a:pPr fontAlgn="base"/>
            <a:r>
              <a:rPr lang="en-IN" dirty="0"/>
              <a:t>Suppose someone gives us two IP addresses and expects us to find the longest </a:t>
            </a:r>
            <a:r>
              <a:rPr lang="en-IN" dirty="0" err="1"/>
              <a:t>netmask</a:t>
            </a:r>
            <a:r>
              <a:rPr lang="en-IN" dirty="0"/>
              <a:t> which contains both of them; for example, what if we had:</a:t>
            </a:r>
          </a:p>
          <a:p>
            <a:pPr lvl="0" fontAlgn="base"/>
            <a:r>
              <a:rPr lang="en-IN" dirty="0"/>
              <a:t>128.42.5.17</a:t>
            </a:r>
          </a:p>
          <a:p>
            <a:pPr lvl="0" fontAlgn="base"/>
            <a:r>
              <a:rPr lang="en-IN" dirty="0"/>
              <a:t>128.42.5.67</a:t>
            </a:r>
          </a:p>
          <a:p>
            <a:endParaRPr lang="en-IN" dirty="0"/>
          </a:p>
        </p:txBody>
      </p:sp>
    </p:spTree>
    <p:extLst>
      <p:ext uri="{BB962C8B-B14F-4D97-AF65-F5344CB8AC3E}">
        <p14:creationId xmlns:p14="http://schemas.microsoft.com/office/powerpoint/2010/main" val="12192913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fontAlgn="base"/>
            <a:r>
              <a:rPr lang="en-IN" dirty="0"/>
              <a:t>The easiest thing to do is to convert both to binary and look for the longest string of network-bits from the left-hand side of the address.</a:t>
            </a:r>
          </a:p>
          <a:p>
            <a:pPr fontAlgn="base"/>
            <a:r>
              <a:rPr lang="en-IN" dirty="0"/>
              <a:t>128.42.5.17     in binary: 10000000 00101010 00000101 00010001</a:t>
            </a:r>
          </a:p>
          <a:p>
            <a:pPr fontAlgn="base"/>
            <a:r>
              <a:rPr lang="en-IN" dirty="0"/>
              <a:t>128.42.5.67     in binary: 10000000 00101010 00000101 01000011</a:t>
            </a:r>
          </a:p>
          <a:p>
            <a:pPr marL="0" indent="0" fontAlgn="base">
              <a:buNone/>
            </a:pPr>
            <a:r>
              <a:rPr lang="en-IN" dirty="0"/>
              <a:t>                                               ^                                                         ^            ^</a:t>
            </a:r>
          </a:p>
          <a:p>
            <a:pPr marL="0" indent="0" fontAlgn="base">
              <a:buNone/>
            </a:pPr>
            <a:r>
              <a:rPr lang="en-IN" dirty="0"/>
              <a:t>                                               |                                                          |           |</a:t>
            </a:r>
          </a:p>
          <a:p>
            <a:pPr marL="0" indent="0" fontAlgn="base">
              <a:buNone/>
            </a:pPr>
            <a:r>
              <a:rPr lang="en-IN" dirty="0"/>
              <a:t>                                               +--------- Network ---------------------+Host-+</a:t>
            </a:r>
          </a:p>
          <a:p>
            <a:pPr marL="0" indent="0" fontAlgn="base">
              <a:buNone/>
            </a:pPr>
            <a:r>
              <a:rPr lang="en-IN" dirty="0"/>
              <a:t>                                                (All bits are the same)    Bits</a:t>
            </a:r>
          </a:p>
          <a:p>
            <a:pPr marL="0" indent="0" fontAlgn="base">
              <a:buNone/>
            </a:pPr>
            <a:r>
              <a:rPr lang="en-IN" dirty="0"/>
              <a:t>In this case the maximum </a:t>
            </a:r>
            <a:r>
              <a:rPr lang="en-IN" dirty="0" err="1"/>
              <a:t>netmask</a:t>
            </a:r>
            <a:r>
              <a:rPr lang="en-IN" dirty="0"/>
              <a:t> (minimum </a:t>
            </a:r>
            <a:r>
              <a:rPr lang="en-IN" dirty="0" err="1"/>
              <a:t>hostmask</a:t>
            </a:r>
            <a:r>
              <a:rPr lang="en-IN" dirty="0"/>
              <a:t>) would be /25</a:t>
            </a:r>
          </a:p>
          <a:p>
            <a:endParaRPr lang="en-IN" dirty="0"/>
          </a:p>
        </p:txBody>
      </p:sp>
    </p:spTree>
    <p:extLst>
      <p:ext uri="{BB962C8B-B14F-4D97-AF65-F5344CB8AC3E}">
        <p14:creationId xmlns:p14="http://schemas.microsoft.com/office/powerpoint/2010/main" val="2551243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 block of addresses is granted to a small organization. We know that one of the addresses is 205.16.37.39/28. </a:t>
            </a:r>
          </a:p>
          <a:p>
            <a:r>
              <a:rPr lang="en-IN" dirty="0"/>
              <a:t>First address in the block</a:t>
            </a:r>
          </a:p>
          <a:p>
            <a:r>
              <a:rPr lang="en-IN" dirty="0"/>
              <a:t>The binary representation of the given address is 11001101 00010000 00100101 00100 I 11. </a:t>
            </a:r>
          </a:p>
          <a:p>
            <a:r>
              <a:rPr lang="en-IN" dirty="0"/>
              <a:t>If we set 32 - 28 rightmost bits to 0, we get 11001101 000100000100101 0010000 or 205.16.37.32.</a:t>
            </a:r>
          </a:p>
        </p:txBody>
      </p:sp>
    </p:spTree>
    <p:extLst>
      <p:ext uri="{BB962C8B-B14F-4D97-AF65-F5344CB8AC3E}">
        <p14:creationId xmlns:p14="http://schemas.microsoft.com/office/powerpoint/2010/main" val="1018830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Last address for the block</a:t>
            </a:r>
          </a:p>
          <a:p>
            <a:r>
              <a:rPr lang="en-IN" dirty="0"/>
              <a:t>The binary representation of the given address is 11001101 000100000010010100100111. If we set 32 - 28 rightmost bits to 1, we get 11001101 00010000 001001010010 1111 or 205.16.37.47.</a:t>
            </a:r>
          </a:p>
          <a:p>
            <a:r>
              <a:rPr lang="en-IN" dirty="0"/>
              <a:t>Number of addresses</a:t>
            </a:r>
          </a:p>
          <a:p>
            <a:r>
              <a:rPr lang="en-IN" dirty="0"/>
              <a:t>The value of </a:t>
            </a:r>
            <a:r>
              <a:rPr lang="en-IN" i="1" dirty="0"/>
              <a:t>n </a:t>
            </a:r>
            <a:r>
              <a:rPr lang="en-IN" dirty="0"/>
              <a:t>is 28, which means that number of addresses is 232- 28 or 16</a:t>
            </a:r>
          </a:p>
        </p:txBody>
      </p:sp>
    </p:spTree>
    <p:extLst>
      <p:ext uri="{BB962C8B-B14F-4D97-AF65-F5344CB8AC3E}">
        <p14:creationId xmlns:p14="http://schemas.microsoft.com/office/powerpoint/2010/main" val="42860878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dirty="0"/>
              <a:t>a. The first address can be found by </a:t>
            </a:r>
            <a:r>
              <a:rPr lang="en-IN" dirty="0" err="1"/>
              <a:t>ANDing</a:t>
            </a:r>
            <a:r>
              <a:rPr lang="en-IN" dirty="0"/>
              <a:t> the given addresses with the mask. </a:t>
            </a:r>
          </a:p>
          <a:p>
            <a:r>
              <a:rPr lang="en-IN" dirty="0"/>
              <a:t>Address: 11001101 00010000 00100101 00100111</a:t>
            </a:r>
          </a:p>
          <a:p>
            <a:endParaRPr lang="en-IN" dirty="0"/>
          </a:p>
          <a:p>
            <a:r>
              <a:rPr lang="en-IN" dirty="0"/>
              <a:t>Mask: 11111111 11111111 11111111 11110000</a:t>
            </a:r>
          </a:p>
          <a:p>
            <a:endParaRPr lang="en-IN" dirty="0"/>
          </a:p>
          <a:p>
            <a:r>
              <a:rPr lang="en-IN" dirty="0"/>
              <a:t>First address: 11001101 00010000 00100101 00100000</a:t>
            </a:r>
          </a:p>
        </p:txBody>
      </p:sp>
    </p:spTree>
    <p:extLst>
      <p:ext uri="{BB962C8B-B14F-4D97-AF65-F5344CB8AC3E}">
        <p14:creationId xmlns:p14="http://schemas.microsoft.com/office/powerpoint/2010/main" val="14145792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dirty="0"/>
              <a:t>b. The last address can be found by </a:t>
            </a:r>
            <a:r>
              <a:rPr lang="en-IN" dirty="0" err="1"/>
              <a:t>ORing</a:t>
            </a:r>
            <a:r>
              <a:rPr lang="en-IN" dirty="0"/>
              <a:t> the given addresses with the complement of the mask. </a:t>
            </a:r>
          </a:p>
          <a:p>
            <a:r>
              <a:rPr lang="en-IN" dirty="0"/>
              <a:t>Address: 11001101 00010000 00100101 00100111</a:t>
            </a:r>
          </a:p>
          <a:p>
            <a:endParaRPr lang="en-IN" dirty="0"/>
          </a:p>
          <a:p>
            <a:r>
              <a:rPr lang="en-IN" dirty="0"/>
              <a:t>Mask complement: 00000000 00000000 00000000 00001111</a:t>
            </a:r>
          </a:p>
          <a:p>
            <a:endParaRPr lang="en-IN" dirty="0"/>
          </a:p>
          <a:p>
            <a:r>
              <a:rPr lang="en-IN" dirty="0"/>
              <a:t>Last address: 11001101 00010000 </a:t>
            </a:r>
            <a:r>
              <a:rPr lang="en-IN" i="1" dirty="0"/>
              <a:t>00100101 00101111</a:t>
            </a:r>
          </a:p>
          <a:p>
            <a:endParaRPr lang="en-IN" dirty="0"/>
          </a:p>
        </p:txBody>
      </p:sp>
    </p:spTree>
    <p:extLst>
      <p:ext uri="{BB962C8B-B14F-4D97-AF65-F5344CB8AC3E}">
        <p14:creationId xmlns:p14="http://schemas.microsoft.com/office/powerpoint/2010/main" val="3663215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Broadcast Addressing Mode</a:t>
            </a:r>
            <a:endParaRPr lang="en-IN" dirty="0"/>
          </a:p>
        </p:txBody>
      </p:sp>
      <p:pic>
        <p:nvPicPr>
          <p:cNvPr id="4" name="Content Placeholder 3" descr="Broadcast Addressi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32981" y="2524919"/>
            <a:ext cx="5625231" cy="2952750"/>
          </a:xfrm>
          <a:prstGeom prst="rect">
            <a:avLst/>
          </a:prstGeom>
          <a:noFill/>
          <a:ln>
            <a:noFill/>
          </a:ln>
        </p:spPr>
      </p:pic>
    </p:spTree>
    <p:extLst>
      <p:ext uri="{BB962C8B-B14F-4D97-AF65-F5344CB8AC3E}">
        <p14:creationId xmlns:p14="http://schemas.microsoft.com/office/powerpoint/2010/main" val="12054503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c. The number of addresses can be found by complementing the mask, interpreting it as a decimal number, and adding 1 to it.</a:t>
            </a:r>
          </a:p>
          <a:p>
            <a:r>
              <a:rPr lang="en-IN" dirty="0"/>
              <a:t>Mask complement: 000000000 00000000 00000000 00001111</a:t>
            </a:r>
          </a:p>
          <a:p>
            <a:r>
              <a:rPr lang="en-IN" dirty="0"/>
              <a:t>Number of addresses: 15 + 1 =16</a:t>
            </a:r>
          </a:p>
          <a:p>
            <a:endParaRPr lang="en-IN" dirty="0"/>
          </a:p>
        </p:txBody>
      </p:sp>
    </p:spTree>
    <p:extLst>
      <p:ext uri="{BB962C8B-B14F-4D97-AF65-F5344CB8AC3E}">
        <p14:creationId xmlns:p14="http://schemas.microsoft.com/office/powerpoint/2010/main" val="2220850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Multicast Addressing Mode</a:t>
            </a:r>
            <a:endParaRPr lang="en-IN" dirty="0"/>
          </a:p>
        </p:txBody>
      </p:sp>
      <p:sp>
        <p:nvSpPr>
          <p:cNvPr id="3" name="Content Placeholder 2"/>
          <p:cNvSpPr>
            <a:spLocks noGrp="1"/>
          </p:cNvSpPr>
          <p:nvPr>
            <p:ph idx="1"/>
          </p:nvPr>
        </p:nvSpPr>
        <p:spPr/>
        <p:txBody>
          <a:bodyPr>
            <a:normAutofit/>
          </a:bodyPr>
          <a:lstStyle/>
          <a:p>
            <a:pPr lvl="0"/>
            <a:r>
              <a:rPr lang="en-US" dirty="0"/>
              <a:t>This mode is a mix of the previous two modes, i.e. the packet sent is neither destined to a single host nor all the hosts on the segment. </a:t>
            </a:r>
          </a:p>
          <a:p>
            <a:pPr lvl="0"/>
            <a:r>
              <a:rPr lang="en-US" dirty="0"/>
              <a:t>In this packet, the Destination Address contains a special address which starts with 224.x.x.x and can be entertained by more than one host.</a:t>
            </a:r>
          </a:p>
          <a:p>
            <a:r>
              <a:rPr lang="en-US" dirty="0"/>
              <a:t>Here a server sends packets which are entertained by more than one servers. </a:t>
            </a:r>
          </a:p>
          <a:p>
            <a:pPr lvl="0"/>
            <a:endParaRPr lang="en-IN" dirty="0"/>
          </a:p>
          <a:p>
            <a:endParaRPr lang="en-IN" dirty="0"/>
          </a:p>
        </p:txBody>
      </p:sp>
    </p:spTree>
    <p:extLst>
      <p:ext uri="{BB962C8B-B14F-4D97-AF65-F5344CB8AC3E}">
        <p14:creationId xmlns:p14="http://schemas.microsoft.com/office/powerpoint/2010/main" val="512163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Multicast Addressing Mode</a:t>
            </a:r>
            <a:endParaRPr lang="en-IN" dirty="0"/>
          </a:p>
        </p:txBody>
      </p:sp>
      <p:pic>
        <p:nvPicPr>
          <p:cNvPr id="4" name="Content Placeholder 3" descr="Multicast Addressi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33787" y="2524919"/>
            <a:ext cx="4924425" cy="2952750"/>
          </a:xfrm>
          <a:prstGeom prst="rect">
            <a:avLst/>
          </a:prstGeom>
          <a:noFill/>
          <a:ln>
            <a:noFill/>
          </a:ln>
        </p:spPr>
      </p:pic>
    </p:spTree>
    <p:extLst>
      <p:ext uri="{BB962C8B-B14F-4D97-AF65-F5344CB8AC3E}">
        <p14:creationId xmlns:p14="http://schemas.microsoft.com/office/powerpoint/2010/main" val="3948252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Anycasting</a:t>
            </a:r>
            <a:endParaRPr lang="en-IN" dirty="0"/>
          </a:p>
        </p:txBody>
      </p:sp>
      <p:sp>
        <p:nvSpPr>
          <p:cNvPr id="3" name="Content Placeholder 2"/>
          <p:cNvSpPr>
            <a:spLocks noGrp="1"/>
          </p:cNvSpPr>
          <p:nvPr>
            <p:ph idx="1"/>
          </p:nvPr>
        </p:nvSpPr>
        <p:spPr/>
        <p:txBody>
          <a:bodyPr>
            <a:normAutofit/>
          </a:bodyPr>
          <a:lstStyle/>
          <a:p>
            <a:r>
              <a:rPr lang="en-IN" dirty="0"/>
              <a:t>Sometimes, the same IP services are provided by different hosts. For example, a user wants to download a file using FTP and the file is available on multiple FTP servers.</a:t>
            </a:r>
          </a:p>
          <a:p>
            <a:r>
              <a:rPr lang="en-IN" dirty="0"/>
              <a:t>Hosts that implement the same service provide an </a:t>
            </a:r>
            <a:r>
              <a:rPr lang="en-IN" dirty="0" err="1"/>
              <a:t>anycast</a:t>
            </a:r>
            <a:r>
              <a:rPr lang="en-IN" dirty="0"/>
              <a:t> address to other hosts that require the service. </a:t>
            </a:r>
          </a:p>
          <a:p>
            <a:r>
              <a:rPr lang="en-IN" dirty="0"/>
              <a:t>Connections are made to the first host in the </a:t>
            </a:r>
            <a:r>
              <a:rPr lang="en-IN" dirty="0" err="1"/>
              <a:t>anycast</a:t>
            </a:r>
            <a:r>
              <a:rPr lang="en-IN" dirty="0"/>
              <a:t> address group to respond. </a:t>
            </a:r>
          </a:p>
          <a:p>
            <a:r>
              <a:rPr lang="en-IN" dirty="0"/>
              <a:t>This process is used to guarantee the service is provided by the host with the best connection to the receiver.</a:t>
            </a:r>
          </a:p>
        </p:txBody>
      </p:sp>
    </p:spTree>
    <p:extLst>
      <p:ext uri="{BB962C8B-B14F-4D97-AF65-F5344CB8AC3E}">
        <p14:creationId xmlns:p14="http://schemas.microsoft.com/office/powerpoint/2010/main" val="2704284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TotalTime>
  <Words>3921</Words>
  <Application>Microsoft Office PowerPoint</Application>
  <PresentationFormat>Widescreen</PresentationFormat>
  <Paragraphs>312</Paragraphs>
  <Slides>60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Calibri Light</vt:lpstr>
      <vt:lpstr>inherit</vt:lpstr>
      <vt:lpstr>Tahoma</vt:lpstr>
      <vt:lpstr>Times New Roman</vt:lpstr>
      <vt:lpstr>Office Theme</vt:lpstr>
      <vt:lpstr>IP Addressing</vt:lpstr>
      <vt:lpstr>Addressing Modes</vt:lpstr>
      <vt:lpstr>Unicast Addressing Mode</vt:lpstr>
      <vt:lpstr>Unicast Addressing Mode</vt:lpstr>
      <vt:lpstr>Broadcast Addressing Mode</vt:lpstr>
      <vt:lpstr>Broadcast Addressing Mode</vt:lpstr>
      <vt:lpstr>Multicast Addressing Mode</vt:lpstr>
      <vt:lpstr>Multicast Addressing Mode</vt:lpstr>
      <vt:lpstr>Anycasting</vt:lpstr>
      <vt:lpstr>Internet Addressing</vt:lpstr>
      <vt:lpstr>Internet Addressing</vt:lpstr>
      <vt:lpstr>Hierarchical Addressing Scheme</vt:lpstr>
      <vt:lpstr>Classful Addressing</vt:lpstr>
      <vt:lpstr>IPv4 Address Formats</vt:lpstr>
      <vt:lpstr>Class A Address</vt:lpstr>
      <vt:lpstr>Class B Address</vt:lpstr>
      <vt:lpstr>Class C Address</vt:lpstr>
      <vt:lpstr>Class D Address</vt:lpstr>
      <vt:lpstr>Class E Address</vt:lpstr>
      <vt:lpstr>PowerPoint Presentation</vt:lpstr>
      <vt:lpstr>Some Special IP address forms</vt:lpstr>
      <vt:lpstr>PowerPoint Presentation</vt:lpstr>
      <vt:lpstr>PowerPoint Presentation</vt:lpstr>
      <vt:lpstr>PowerPoint Presentation</vt:lpstr>
      <vt:lpstr>PowerPoint Presentation</vt:lpstr>
      <vt:lpstr>PowerPoint Presentation</vt:lpstr>
      <vt:lpstr>PowerPoint Presentation</vt:lpstr>
      <vt:lpstr>Address Depletion</vt:lpstr>
      <vt:lpstr>PowerPoint Presentation</vt:lpstr>
      <vt:lpstr>PowerPoint Presentation</vt:lpstr>
      <vt:lpstr>PowerPoint Presentation</vt:lpstr>
      <vt:lpstr>Subnets and Subnet Masks</vt:lpstr>
      <vt:lpstr>Class A Subnets</vt:lpstr>
      <vt:lpstr>Class B Subnets</vt:lpstr>
      <vt:lpstr>Routing Using Subnets</vt:lpstr>
      <vt:lpstr>Subnet Mask</vt:lpstr>
      <vt:lpstr>PowerPoint Presentation</vt:lpstr>
      <vt:lpstr>Classless Addressing </vt:lpstr>
      <vt:lpstr>PowerPoint Presentation</vt:lpstr>
      <vt:lpstr>Classless Addresses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csemsb</dc:creator>
  <cp:lastModifiedBy>Ashwanth Kannan</cp:lastModifiedBy>
  <cp:revision>58</cp:revision>
  <dcterms:created xsi:type="dcterms:W3CDTF">2019-08-22T06:33:18Z</dcterms:created>
  <dcterms:modified xsi:type="dcterms:W3CDTF">2023-11-02T16:30:51Z</dcterms:modified>
</cp:coreProperties>
</file>