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322" r:id="rId7"/>
    <p:sldId id="260" r:id="rId8"/>
    <p:sldId id="266" r:id="rId9"/>
    <p:sldId id="264" r:id="rId10"/>
    <p:sldId id="265" r:id="rId11"/>
    <p:sldId id="320" r:id="rId12"/>
    <p:sldId id="267" r:id="rId13"/>
    <p:sldId id="262" r:id="rId14"/>
    <p:sldId id="268" r:id="rId15"/>
    <p:sldId id="269" r:id="rId16"/>
    <p:sldId id="270" r:id="rId17"/>
    <p:sldId id="321" r:id="rId18"/>
    <p:sldId id="272" r:id="rId19"/>
    <p:sldId id="273" r:id="rId20"/>
    <p:sldId id="274" r:id="rId21"/>
    <p:sldId id="275" r:id="rId22"/>
    <p:sldId id="294" r:id="rId23"/>
    <p:sldId id="277" r:id="rId24"/>
    <p:sldId id="278" r:id="rId25"/>
    <p:sldId id="279" r:id="rId26"/>
    <p:sldId id="280" r:id="rId27"/>
    <p:sldId id="281" r:id="rId28"/>
    <p:sldId id="282" r:id="rId29"/>
    <p:sldId id="314" r:id="rId30"/>
    <p:sldId id="315" r:id="rId31"/>
    <p:sldId id="316" r:id="rId32"/>
    <p:sldId id="317" r:id="rId33"/>
    <p:sldId id="318" r:id="rId34"/>
    <p:sldId id="283" r:id="rId35"/>
    <p:sldId id="284" r:id="rId36"/>
    <p:sldId id="295" r:id="rId37"/>
    <p:sldId id="285" r:id="rId38"/>
    <p:sldId id="296" r:id="rId39"/>
    <p:sldId id="297" r:id="rId40"/>
    <p:sldId id="286" r:id="rId41"/>
    <p:sldId id="287" r:id="rId42"/>
    <p:sldId id="288" r:id="rId43"/>
    <p:sldId id="298" r:id="rId44"/>
    <p:sldId id="299" r:id="rId45"/>
    <p:sldId id="300" r:id="rId46"/>
    <p:sldId id="319" r:id="rId47"/>
    <p:sldId id="301" r:id="rId48"/>
    <p:sldId id="302" r:id="rId49"/>
    <p:sldId id="303" r:id="rId50"/>
    <p:sldId id="305" r:id="rId51"/>
    <p:sldId id="306" r:id="rId52"/>
    <p:sldId id="307" r:id="rId53"/>
    <p:sldId id="308" r:id="rId54"/>
    <p:sldId id="309" r:id="rId55"/>
    <p:sldId id="310" r:id="rId56"/>
    <p:sldId id="311" r:id="rId57"/>
    <p:sldId id="312" r:id="rId58"/>
    <p:sldId id="313"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7" d="100"/>
          <a:sy n="77" d="100"/>
        </p:scale>
        <p:origin x="2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3T18:19:56.43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3T18:20:27.91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1,'53'2,"70"13,-35-3,213 29,-46-6,-190-27,234 18,-273-24,40 7,-40-4,36 1,457-5,-251-2,-8-1,283 4,-378 10,39 0,600-38,-127 5,-628 21,-29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3T18:20:30.67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1,'3410'0,"-3373"2,0 2,66 15,-5 1,-44-9,-32-6</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3T18:20:35.66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0,'41'2,"0"2,56 13,-34-5,298 74,-297-72,0-4,124 6,-154-14,81 8,39 1,143 12,-6-1,490-18,-414-6,1813 2,-1887-12,-25 1,-109 12,83-2,-107-11,33 0,702 27,67-5,-834-10,169 11,-5 1,66-1,-26 1,918-13,-1075 14,-70-4,48 3,424 25,-445-36,362-4,-320-9,157-33,-21 1,94-8,162 12,-362 33,468-1,-435 8,-51-9,-35 0,895 2,-598 9,-344-3,-26-1,1 2,-1 3,65 12,-111-14,0 1,0 0,0 1,0-1,-1 1,1 0,-1 1,0 0,0 0,0 0,-1 1,1-1,-1 1,7 9,-6-5,-1 0,1 0,-1 1,-1-1,0 1,0 0,-1 1,-1-1,3 12,16 124,7 30,-20-136,3-1,20 54,-26-83,-2-1,0 0,0 1,3 18,-6-25,0 1,0 0,0-1,0 1,-1 0,1-1,-1 1,0-1,0 1,-1-1,1 1,-1-1,1 0,-1 0,0 1,-4 3,-3 3,0 0,-1-1,1 0,-2 0,1-1,-1-1,-1 0,1 0,-1-1,-23 8,15-8,-1-1,0-1,0 0,0-2,-43 0,29-4,-1-1,1-2,1-1,-1-2,1-2,0-1,1-1,1-2,-48-28,-133-87,80 46,64 46,46 26,-1-2,-32-23,35 19,-63-43,74 54,-1 0,0 1,0 0,-1 1,1 1,-20-5,-52-10,52 10,0 2,-36-4,-18 8,1 4,-1 3,-152 30,182-22,-90 33,-49 34,40-15,70-29,-92 54,166-85,0-1,-1 0,1-1,-13 3,14-4,1 0,0 0,0 1,0 0,1 0,-1 1,1 0,-12 8,11-5,-19 16,-51 34,68-51,0-1,0 0,0 0,0-1,-1 0,1-1,-1 0,0-1,-20 2,-186-5,85-1,113 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3T18:20:38.68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0 210,'961'284,"-74"-68,-844-210,0-2,0-1,67-6,-15 1,292-12,-279 3,168-38,214-71,-22-19,-58 13,-58 20,-253 75,143-24,-121 34,-23 3,124-8,147 24,-200 4,-23 5,228 41,-65-5,-109-23,497 55,-584-63,-69-9</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3T18:20:44.26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7347 581,'64'4,"107"19,117 19,842 143,-393-64,-606-100,264 6,-253-28,758-6,-817 3,-1-4,91-21,-65 10,69-13,100-14,-69 21,331-51,217-35,-414 68,49-21,-291 45,1 4,180-4,-78 19,186 3,-160 19,2 0,383-19,-321-5,-209 2,0-4,85-15,276-69,-46 8,-3 13,5 27,-135 35,508 56,62 107,-743-135,329 92,-340-90,0-4,2-3,0-4,97 4,244 5,86 25,-123-8,312-12,-430-35,-192 2,110-24,-154 22,75-16,167-15,546 28,-518 12,1509-2,-1810 0,25 0,28 4,-50-3,0 0,1 0,-1 0,0 1,-1 0,1 0,0 0,-1 1,1 0,9 7,-14-10,0 1,-1-1,1 1,0 0,-1-1,1 1,-1 0,1-1,-1 1,1 0,-1 0,1-1,-1 1,0 0,0 0,1 0,-1 0,0 0,0-1,0 1,0 0,0 0,0 0,0 0,0 1,-1-1,1 1,-1-1,0 1,0-1,0 1,0-1,0 0,0 0,0 1,0-1,-1 0,-1 1,-4 3,-1-1,1 0,-1 0,-10 2,-13 3,-1-3,1 0,-2-2,-38 0,3 1,-566 8,428-15,-338-8,-326 5,-611 126,1006-59,-368 53,566-73,-334 6,282-45,-425 16,493-1,-629 29,40-45,3-49,367-3,-382-32,363 52,-725-56,1033 68,-842-87,7-37,633 68,-141-22,196 53,-393-65,400 52,-2 14,-466 2,-358 42,693 23,2 30,290-33,-166 34,-147 15,117-37,-171 6,-91-42,546-1,-1-3,-118-25,-162-57,151 34,-4-1,-181-40,12 35,40 7,-56-8,349 52,-60-19,52 12,26 8,0 2,-62-2,-76 9,83 1,-100-3,-138 3,292 2,1 1,-1 2,1 2,-52 19,36-17,43-10,-1 1,0 0,0 1,1 0,0 0,-14 7,23-10,-1 1,1-1,0 0,-1 0,1 1,0-1,-1 0,1 1,0-1,-1 0,1 1,0-1,0 0,0 1,-1-1,1 1,0-1,0 0,0 1,0-1,0 1,0-1,0 0,0 1,0-1,0 1,0-1,0 1,0-1,0 0,0 1,0-1,1 1,-1-1,0 0,0 1,0-1,1 1,-1-1,0 0,0 1,1-1,-1 0,0 0,1 1,-1-1,0 0,1 0,-1 1,0-1,1 0,-1 0,1 0,0 1,23 11,-23-11,20 6</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3T18:22:29.60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1 326,'402'5,"42"7,147 4,283 12,502 13,-7-25,-1069-24,-225 2,135-30,-153 25,1 3,89-2,-54 6,615-7,-243 10,-307-8,0-6,0-7,-2-7,205-66,-184 46,2 7,2 9,1 7,1 8,232 8,-186 23,259 50,-398-52,99 1,94-14,-102-1,1205 3,-1107 21,-1 23,-219-33,322 59,-320-61,95 2,64-13,-76 0,-114 2,341 3,1 24,-213-5,178 18,390 37,-660-69,-12-1,42 6,105-1,-154-12,318 13,-191-2,-156-6,-19-5,0 0,1 1,-1-1,0 0,0 0,1 1,-1-1,0 0,0 0,1 1,-1-1,0 0,0 1,0-1,1 1,-1-1,0 0,0 1,0-1,0 0,0 1,0-1,0 1,0-1,0 0,0 1,0-1,-1 2,0 0,0 0,0 0,-1-1,1 1,0 0,-1-1,1 1,-1-1,0 0,1 0,-1 1,0-1,0 0,-3 1,-208 86,165-71,-824 252,-29-84,100-81,562-76,-848 81,988-101,-409 22,358-28,-209-24,27-42,5-26,208 56,-572-192,544 172,-245-54,133 37,-8-2,8 24,184 38,-111 0,57 10,-188 2,3 22,-15 26,-81 11,337-53,46-5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3T18:22:33.13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1 443,'201'0,"490"8,12 35,-567-28,226 13,-124-28,205-3,-276-7,195-35,158-58,-207 37,-42 6,52-10,434-43,-231 64,3 31,-91 35,-78 8,-110-18,-138-6,135 17,-161-6,444 83,-254-43,-127-26,-61-13,132 4,92-17,-146-2,2469 2,-2739 0,-329 0,30 0,-3375 0,2661 39,526-10,-1-27,520-2,-796 24,833-22,-541 44,428-16,98-18,-1-2,-101 7,128-17</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3T18:22:34.87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25,'837'19,"244"10,296-30,-749 1,-424-11,-33-1,43-10,-37 2,369 14,-329 8,578 19,-626-9,116 1,-267-13</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3T18:23:21.0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3T18:23:23.26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0,'19'0,"-1"1,1 1,19 3,10 3,182 32,104 22,1409 237,-1653-287,1-3,133-5,327-9,-316 7,-192-2,741-10,-538 3,240-11,-4-35,-416 41,0 3,85 0,-127 8,0-1,0-1,26-8,16-1,58-9,92-10,553 19,-459 15,269-4,-527 4,0 3,92 20,-85-13,101 8,312-18,-245-5,355 2,-551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3T18:19:59.10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0,'21'1,"-1"1,1 1,22 5,2 1,358 74,-365-77,-1-2,1-1,73-5,-33 0,260 16,41-6,-101-7,-124 12,-69-5,189 27,-24-3,-127-26,-72-5,72 11,-88-7,-1-2,36-1,-51-2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3T18:23:29.73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0 789,'412'19,"-12"23,-318-33,1096 159,-1105-154,-33-5,1-1,-1-3,58 1,706-10,-452 6,1331-2,-1335-12,-27 0,1169 11,-712 2,-611-8,187-34,-204 21,29-6,161-15,2 44,-1 22,-222-15,-45-4,401 19,-180-27,305 1,-6 24,1123 159,-1275-152,2-31,-184-2,-146 5,113-4,-33-19,-88 14,0-5,131-32,-229 42,-1 0,0-1,-1 1,1-1,0-1,-1 1,1-1,-1 0,0-1,6-5,-11 8,1 0,0 0,-1 0,1 1,-1-2,0 1,0 0,0 0,0 0,0-1,0 1,-1 0,1-1,-1 1,1 0,-1-1,0 1,0-1,0 1,0-1,-1 1,1 0,0-1,-1 1,0 0,0-1,0 1,0 0,0 0,0 0,0-1,-1 1,1 1,-1-1,-1-2,-11-9,1 0,-2 1,1 1,-2 0,-32-17,38 22,-457-212,246 123,117 52,-2 4,-2 5,-212-39,187 52,-130-25,183 23,54 15,1 1,-1 1,-41-4,-216 8,135 4,101 0,1 2,0 2,0 2,-50 15,-176 68,198-64,-51 20,-184 97,196-87,-3-5,-1-5,-182 48,245-78,35-11,1 0,0-1,-36 4,-223-6,143-5,84 2,1-2,-1-2,1-3,-80-20,-19-13,-67-21,-233-72,355 110,-1 5,-183-13,-191 34,113 29,-99 4,-347-38,510-23,2-23,110 17,-1 1,-527-70,694 99,-564-77,137 4,-3 30,250 26,-262-54,248 33,132 27,-207-46,259 52,-1 1,0 1,-48-1,-73 10,82 2,-78 20,53-8,-150 21,-206 46,338-59,12-4,-147 57,202-67,0-1,-1-2,-69 8,33-6,-174 46,44-3,162-47,0-1,-80 0,-446-9,987 19,-6 22,-83-7,203 7,3-27,293-14,-425 4,-271-8,231-41,-320 40,319-25,4 30,-186 3,-160-1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3T18:23:30.48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3T18:23:33.74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0,'454'92,"-148"-25,-245-55,192 33,-178-36,105 1,834-13,-893 9,213 37,-221-24,210 6,547-26,-819 4,-1 2,1 3,84 24,16 3,-8-4,49 7,-124-31,88-3,44 4,227 6,-308-15,-114 1,-1 0,0 0,0 0,1-1,-1 0,0 0,0 0,6-3,-9 4,0-1,0 1,0-1,0 0,-1 1,1-1,0 0,0 0,-1 0,1 0,0 1,-1-1,1 0,-1 0,1 0,-1 0,1-1,-1 1,0 0,0 0,1 0,-1 0,0 0,0 0,0 0,0 0,0-1,0 1,-1 0,1 0,0 0,-1 0,1 0,0 0,-1 0,1 0,-2-1,0-3,-1 0,0 0,0 1,0-1,-1 1,1 0,-1 0,0 0,0 1,-6-5,-8-3,-27-14,-11-8,21 5,26 20,0 1,-1-1,1 2,-1-1,0 2,-1-1,-19-6,-16-3,21 7,0 1,-1 1,-35-5,-229 8,152 5,-3615-2,3714-2,-1-2,-56-13,-41-4,93 20,32 2,0-2,-1 1,1-1,-14-4,12 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3T18:23:34.15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3T18:28:43.39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3T18:28:47.71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0 509,'150'0,"31"0,1899 0,-1717 23,-97 18,16 3,552 24,-68-56,-509-14,379-29,-1-36,-515 53,302-26,-47 6,-272 17,165-47,-100 20,-47 15,349-71,-323 76,-39 5,140-7,193 25,-215 3,301 22,1-1,-446-23,33-1,158 19,385 109,-566-107,0-4,125 5,187-14,-371-7,143-13,-10 1,190 12,-163 1,-140 1,104 20,-24-2,-115-16,-18-4,0 0,0 0,0 0,0 0,1 0,-1 0,0 0,0 0,0 0,0 1,0-1,0 0,0 0,0 0,0 0,0 0,1 0,-1 0,0 0,0 0,0 1,0-1,0 0,0 0,0 0,0 0,0 0,0 0,0 1,0-1,0 0,0 0,0 0,0 0,0 0,0 0,0 0,0 1,0-1,0 0,0 0,0 0,0 0,-1 0,1 0,0 0,0 0,0 1,0-1,0 0,0 0,0 0,0 0,0 0,-1 0,-28 13,28-13,-73 25,-1-4,-110 16,-161 4,205-27,-368 15,-1-29,232-3,117 3,-459-4,0-24,-800-10,1043 32,3-30,186 11,-322-2,-788 30,850 20,50 0,372-22,-409 2,0-23,199-13,-2-1,148 26,-678-77,298 24,128 39,-3 24,105 1,-900-3,1135 0,1-1,0 1,1 0,-1 0,1 1,-1-1,0 1,1-1,-1 1,1 0,-1 0,1 1,-5 1,8-3,0 0,0 0,0 1,0-1,0 0,0 0,0 0,0 0,0 0,0 0,0 1,0-1,0 0,0 0,0 0,0 0,-1 0,2 1,-1-1,0 0,0 0,0 0,0 0,0 0,0 0,0 1,0-1,0 0,0 0,0 0,0 0,0 0,0 0,0 1,0-1,1 0,-1 0,0 0,0 0,0 0,0 0,0 0,0 0,0 0,1 0,-1 0,0 0,0 0,0 1,0-1,0 0,1 0,-1 0,0 0,0 0,0 0,0 0,0-1,0 1,1 0,-1 0,0 0,0 0,37 4,229 1,-178-6,352-7,168-10,2437-107,-2641 105,-66 4,-218 11,797-51,383 3,-956 66,603 102,-661-59,283 48,-432-87,0-5,167-8,99-33,-37 3,0 23,290 72,-428-38,-176-25,145 25,-167-24,0-2,0-2,0 0,0-2,0-1,1-2,37-6,33-5,40-8,152-46,-242 56,0 3,66-2,106 9,-218 1,29-1,57-10,-54 6,43-2,-48 6,-20 0,0 0,0 1,0 1,0 0,0 0,17 5,-26-5,0 1,0-1,0 1,-1-1,1 1,-1 0,1 0,-1 0,0 0,0 1,0-1,4 6,15 35,-7-12,-5-15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3T18:28:53.56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0 742,'757'-206,"-547"167,357-18,-153 57,-191 2,374 33,-46 0,-243-39,-229-2,147-31,21-36,-18 4,-74 36,187-15,135 38,-309 12,-146-2,326-5,-240-1,129-24,-157 17,0 4,122 1,-16 8,132 2,-142 9,38 2,436-15,-184-49,-448 48,118-17,190-53,-287 62,1 2,0 2,57-3,123 8,-154 3,-37 0,0 1,0 2,0 0,-1 3,0 0,0 1,0 2,-1 1,30 17,-47-23,15 7,0 2,0 0,-2 2,0 0,27 25,-47-37,1 0,-1 1,-1-1,1 0,-1 1,1 0,-1-1,-1 1,1 0,-1 0,1 0,-1 0,0 8,0 7,-1 0,-3 23,1-5,2-33,0 0,-1 0,0 0,1 0,-1 0,-1 0,1 0,-3 4,2-6,0 0,0 0,0 0,0-1,0 1,0-1,-1 0,1 0,-1 0,0 0,1 0,-1 0,-5 1,-20 9,0-2,0-1,-1-1,-31 4,-118 8,58-13,-1-6,0-6,-181-29,-211-34,25 57,308 13,152-2,-439 5,2 29,386-24,-637 57,-154-65,418-5,237 2,-545 20,166 47,15-14,476-48,-234 20,2-1,-3-23,126-2,-16 2,403-12,-82 3,260-24,172-13,2218-91,-2433 126,-148 5,1564-41,-1442 47,510 10,293 4,-801-15,-253-1,-1-1,1-2,-1-2,38-11,-36 8,1 1,0 2,43-2,269 8,-156 3,66-2,-238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3T18:28:54.30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3T18:28:59.83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3T18:29:03.72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1,'148'33,"-60"-12,803 158,-333-71,-448-87,2-5,196 3,-290-19,805-5,-258-37,-407 11,-91 15,86-7,278 17,-242 9,-93-3,497-2,-2-21,108-39,61-29,-247 50,-228 23,622 1,-329 43,-452-15,203 44,-262-36,-43-9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3T18:20:05.17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1 415,'2349'0,"-2291"-1,95-16,53-23,-93 16,590-109,-504 110,-117 15,443-64,-179 15,-206 44,158 6,-7 1,434-8,-613 14,-51 1,1 3,-1 2,0 3,-1 2,69 23,-31-6,23 7,-101-27,0 0,-1 1,36 23,-36-19,-7-3,1-2,0 1,1-2,-1 0,18 6,44 13,-10-4,0-2,73 12,-58-21,85-1,84-11,-116-1,557 2,-669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3T18:29:07.02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0,'1107'50,"-703"-2,120 10,245-26,-738-32,470-6,-3-31,-240-1,32-4,2 22,-165 21,240-9,561-8,-608 18,-125-4,214 5,-317 4,175 39,-177-26,110 22,196-8,-316-29,647 2,-293-31,-27-14,-235 18,357 7,-340 15,11-3,204 3,-67 26,-139-8,-155-16,826 81,-252-35,5-30,-354-13,412 44,-190-7,-207-34,68 5,-223 1,40 3,-17-8,-29-1,-82-8</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3T18:29:08.42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3T18:29:10.37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3256 48,'-652'-24,"0"1,-1280 24,1913-1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3T18:29:10.82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3T18:29:13.62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4406 722,'-475'-25,"435"22,-597-14,331 14,-318-58,274 0,214 37,-120-30,201 42,13 4,0 2,-55-1,-88 8,82 1,-7 0,-162-4,259 1,0-1,0 0,0-1,0 0,1-1,-1 0,1-1,0-1,0 0,1 0,0-1,-16-13,21 16,-1 0,0 1,1 0,-1 0,0 0,0 1,-1 0,1 0,0 1,-9-1,-12-3,0 0,0 2,-36 0,35 2,-56-8,-29-5,113 14,-1 0,0 0,1-1,-1 1,0 0,1-1,-1 1,1-1,-1 1,0-1,1 0,-1 1,1-1,0 0,-1 0,1 0,0 0,-1-1,1 1,0 0,0 0,0-1,0 1,0-1,0 1,1-1,-1 1,0-1,1 1,-1-3,1 2,0-1,0 1,1 0,-1 0,1-1,0 1,-1 0,1 0,0 0,0 0,0 0,1 0,-1 0,0 0,1 0,-1 1,1-1,-1 0,1 1,0 0,0-1,3-1,6-3,1 1,0 0,0 1,0 0,1 0,0 2,24-3,-6 0,682-124,-590 98,-76 17,-19 9,0 1,0 1,0 1,0 2,29 3,11-1,-28-4,-27 1,0 1,1 0,-1 0,1 1,19 5,-33-6,1 0,-1 0,0 0,1 0,-1 0,0 0,1 0,-1 0,0 0,0 1,1-1,-1 0,0 0,1 0,-1 0,0 1,0-1,1 0,-1 0,0 0,0 1,0-1,1 0,-1 1,0-1,0 0,0 0,0 1,0-1,1 0,-1 1,0-1,0 0,0 1,0-1,0 1,-11 8,-25 7,31-14,-18 6,1 1,1 2,0 0,-25 18,31-17</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3T18:29:14.01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3T18:43:23.13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0 233,'64'-4,"-24"-1,1182-55,18 57,-637 5,-548-2,137-2,-141-2,91-17,-63 5,0 4,1 3,83 2,2544 9,-1754-2,-910-3,-1-2,1-1,-2-2,48-16,-43 10,1 3,91-10,224 19,-176 4,-125-2,-14-2,-1 3,1 1,77 15,-121-16,260 67,0-10,38-12,-149-16,60 9,-149-30,89 1,996-13,-852-18,-87 2,298-1,-112 15,-48 2,-298-1,-7-1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3T18:43:23.56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3T18:43:24.98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3T18:43:28.57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0 117,'49'2,"87"15,-100-12,353 61,359 45,-194-102,-315-12,-37 1,212 5,-249 8,51 1,585-11,-380-2,-173-11,-20 0,108-2,240 6,-178 7,-112-24,-2-22,-78 11,-187 33,202-23,21 2,23 1,162-25,-406 45,279-24,-180 20,179-15,139 12,-274 12,506-2,-395 19,-3 22,-135-19,-83-14,80 14,201 5,18-29,-328 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3T18:20:07.64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3T18:43:31.78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4,'67'3,"121"19,-109-10,111 15,629 92,-671-96,185 5,73-29,-149 0,-172-1,-1-3,0-4,128-30,-83 13,209-13,-86 14,319-21,-225 23,133 2,0 22,-155 1,-116-4,228 5,-128 23,-305-26,404 61,130 10,-45-65,-288-9,-92 3,668 23,-352-1,0-20,-330-3,-47 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3T18:43:33.58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3T18:43:35.97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0 119,'702'-28,"-531"18,226-14,297-15,4 21,-635 18,183 4,-172 1,95 18,-51-6,-72-11,0 1,66 20,30 25,-60-22,87 22,-102-38,0-4,93 3,138-12,-126-4,750 3,-910 0,0-2,0 1,0-1,0-1,-1 0,1-1,-1 0,0-1,0 0,0-1,-1 0,0 0,0-1,-1 0,0-1,0 0,12-15,-19 21,-1 0,1 0,-1-1,1 1,-1 0,0-1,1 1,-1-1,0 0,-1 1,1-1,-1 0,1 0,-1 1,0-1,0 0,0 0,0-3,-1 3,0 1,0 0,-1-1,1 1,0 0,-1 0,1 0,-1 0,0 0,0 0,0 1,0-1,0 1,0-1,0 1,0 0,-1 0,1 0,0 0,-4-1,-19-6,0 1,0 2,0 0,-33-1,-107 2,151 4,-842 47,416-8,187-15,111-4,-3 1,-16-16,119 5,30-7,-3 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3T18:43:36.57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3T18:43:01.4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3T18:43:01.8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3T18:43:04.12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0,'58'2,"91"4,95 6,1406 122,-1580-128,97-4,-130-2,0 2,60 9,-51-5,92-2,-91-5,87 11,-39 1,1-5,114-7,-76-1,476 2,-590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3T18:43:04.58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3T18:43:10.3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1 395,'297'-11,"-63"1,970 5,-671 7,555-2,-948 4,150 24,137 43,788 73,-557-135,-398-11,-120-1,142-23,5 6,1 21,-107 1,925-2,-971 6,139 25,-28-2,937 22,-325-91,-200 8,867 34,-924-3,-398 13,-10-1,-101-9,2073 21,-1654-63,-211 10,-196 20,93-4,-66 7,-110 5,1-1,-1-1,0-2,21-7,-34 10,0-1,0 0,0-1,-1 1,0-1,0-1,0 0,0 0,-1 0,0 0,0-1,-1 0,0-1,0 1,-1-1,0 0,0 0,-1 0,0 0,0-1,-1 1,0-1,1-9,-3 17,0-1,0 1,0-1,1 1,-1-1,1 1,-1 0,1-1,-1 1,1 0,0-1,0 1,0 0,0 0,0 0,0 0,0 0,0 0,0 0,0 0,0 0,1 0,-1 0,0 1,1-1,-1 1,0-1,1 1,-1-1,1 1,-1 0,3-1,7 1,-1-1,0 1,20 3,-8-1,-14-2,18 1,-24 0,-16-1,-665 0,569-5,-195-36,89 9,-207-12,301 25,72 10,-91-5,-511 14,283 2,128-4,-268 4,-77 60,366-19,129-22,-182 16,-265-35,267-5,-687 3,895-4,0-2,-123-29,19 2,-590-66,575 89,82 6,-122-21,64-1,-1 7,-206 1,-258 5,341-12,-92-4,-429 26,414 5,74 18,0 23,215-28,-20 4,11-1,-203 8,287-25,0 1,0 0,1 2,-41 12,-91 41,98-35,1 3,41-20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3T18:43:10.81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3T18:20:11.24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2379 303,'1356'0,"-1300"-2,99-19,-94 11,67-3,40 2,33-2,-10 2,-1-1,128-14,-84-11,56-7,423 13,1624 32,-2202 10,-1 1,-87-12,37 0,100 13,-90-5,-33-5,-43 0,0 1,0 0,22 8,-27-7,1 0,0-1,1-1,-1-1,22 2,-173-7,-233-34,130 2,-142-24,289 45,-133-3,-96 17,154 2,-1062-1,531 33,105 0,308-30,-621 34,288 12,102-10,-372-9,782-31,-64-1,-204-26,116-17,-5-1,111 24,-321-55,437 69,-1 1,-1 2,-76 2,110 3,7-1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3T18:43:14.23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0 325,'173'0,"607"19,-644-9,336 39,-384-34,148 23,-160-30,66 12,608 91,-224-101,-319-12,192-13,33-8,-368 18,42-1,120-24,33-36,11-1,-170 46,138-24,-204 38,-1-1,0-2,52-22,29-9,-96 36,0 0,1 2,0 0,26 0,222 5,-742-33,264 12,-67-8,-251-12,-404 37,439 5,-188-18,37-17,277 9,-161-2,343 27,167-2</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3T18:43:14.66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3T18:20:13.83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1,'693'14,"236"-3,-600-13,-227 2,363 6,-315 3,164 30,-161-24,-102-12,-34 0,-1 0,1 1,-1 1,0 0,0 1,23 13,-14-7,35 12,23 1,158 28,-208-47,0 1,40 15,30 8,-82-26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3T18:20:14.37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3T18:20:22.30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1 210,'673'-35,"-221"5,-25 25,-402 4,0-2,-1-1,1 0,44-17,-6 3,15-2,117-27,-150 39,1 1,62 0,133 9,-221-2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03T18:20:24.30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5541375-6054-4E06-A125-AF355A8A99E7}" type="datetimeFigureOut">
              <a:rPr lang="en-IN" smtClean="0"/>
              <a:t>03-12-2023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2BDB35-D66A-4551-BCFD-E761654B2190}" type="slidenum">
              <a:rPr lang="en-IN" smtClean="0"/>
              <a:t>‹#›</a:t>
            </a:fld>
            <a:endParaRPr lang="en-IN"/>
          </a:p>
        </p:txBody>
      </p:sp>
    </p:spTree>
    <p:extLst>
      <p:ext uri="{BB962C8B-B14F-4D97-AF65-F5344CB8AC3E}">
        <p14:creationId xmlns:p14="http://schemas.microsoft.com/office/powerpoint/2010/main" val="236545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541375-6054-4E06-A125-AF355A8A99E7}" type="datetimeFigureOut">
              <a:rPr lang="en-IN" smtClean="0"/>
              <a:t>03-12-2023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2BDB35-D66A-4551-BCFD-E761654B2190}" type="slidenum">
              <a:rPr lang="en-IN" smtClean="0"/>
              <a:t>‹#›</a:t>
            </a:fld>
            <a:endParaRPr lang="en-IN"/>
          </a:p>
        </p:txBody>
      </p:sp>
    </p:spTree>
    <p:extLst>
      <p:ext uri="{BB962C8B-B14F-4D97-AF65-F5344CB8AC3E}">
        <p14:creationId xmlns:p14="http://schemas.microsoft.com/office/powerpoint/2010/main" val="3462120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541375-6054-4E06-A125-AF355A8A99E7}" type="datetimeFigureOut">
              <a:rPr lang="en-IN" smtClean="0"/>
              <a:t>03-12-2023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2BDB35-D66A-4551-BCFD-E761654B2190}" type="slidenum">
              <a:rPr lang="en-IN" smtClean="0"/>
              <a:t>‹#›</a:t>
            </a:fld>
            <a:endParaRPr lang="en-IN"/>
          </a:p>
        </p:txBody>
      </p:sp>
    </p:spTree>
    <p:extLst>
      <p:ext uri="{BB962C8B-B14F-4D97-AF65-F5344CB8AC3E}">
        <p14:creationId xmlns:p14="http://schemas.microsoft.com/office/powerpoint/2010/main" val="1484050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541375-6054-4E06-A125-AF355A8A99E7}" type="datetimeFigureOut">
              <a:rPr lang="en-IN" smtClean="0"/>
              <a:t>03-12-2023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2BDB35-D66A-4551-BCFD-E761654B2190}" type="slidenum">
              <a:rPr lang="en-IN" smtClean="0"/>
              <a:t>‹#›</a:t>
            </a:fld>
            <a:endParaRPr lang="en-IN"/>
          </a:p>
        </p:txBody>
      </p:sp>
    </p:spTree>
    <p:extLst>
      <p:ext uri="{BB962C8B-B14F-4D97-AF65-F5344CB8AC3E}">
        <p14:creationId xmlns:p14="http://schemas.microsoft.com/office/powerpoint/2010/main" val="213395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541375-6054-4E06-A125-AF355A8A99E7}" type="datetimeFigureOut">
              <a:rPr lang="en-IN" smtClean="0"/>
              <a:t>03-12-2023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2BDB35-D66A-4551-BCFD-E761654B2190}" type="slidenum">
              <a:rPr lang="en-IN" smtClean="0"/>
              <a:t>‹#›</a:t>
            </a:fld>
            <a:endParaRPr lang="en-IN"/>
          </a:p>
        </p:txBody>
      </p:sp>
    </p:spTree>
    <p:extLst>
      <p:ext uri="{BB962C8B-B14F-4D97-AF65-F5344CB8AC3E}">
        <p14:creationId xmlns:p14="http://schemas.microsoft.com/office/powerpoint/2010/main" val="2198105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5541375-6054-4E06-A125-AF355A8A99E7}" type="datetimeFigureOut">
              <a:rPr lang="en-IN" smtClean="0"/>
              <a:t>03-12-2023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2BDB35-D66A-4551-BCFD-E761654B2190}" type="slidenum">
              <a:rPr lang="en-IN" smtClean="0"/>
              <a:t>‹#›</a:t>
            </a:fld>
            <a:endParaRPr lang="en-IN"/>
          </a:p>
        </p:txBody>
      </p:sp>
    </p:spTree>
    <p:extLst>
      <p:ext uri="{BB962C8B-B14F-4D97-AF65-F5344CB8AC3E}">
        <p14:creationId xmlns:p14="http://schemas.microsoft.com/office/powerpoint/2010/main" val="555243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5541375-6054-4E06-A125-AF355A8A99E7}" type="datetimeFigureOut">
              <a:rPr lang="en-IN" smtClean="0"/>
              <a:t>03-12-2023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2BDB35-D66A-4551-BCFD-E761654B2190}" type="slidenum">
              <a:rPr lang="en-IN" smtClean="0"/>
              <a:t>‹#›</a:t>
            </a:fld>
            <a:endParaRPr lang="en-IN"/>
          </a:p>
        </p:txBody>
      </p:sp>
    </p:spTree>
    <p:extLst>
      <p:ext uri="{BB962C8B-B14F-4D97-AF65-F5344CB8AC3E}">
        <p14:creationId xmlns:p14="http://schemas.microsoft.com/office/powerpoint/2010/main" val="1026205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5541375-6054-4E06-A125-AF355A8A99E7}" type="datetimeFigureOut">
              <a:rPr lang="en-IN" smtClean="0"/>
              <a:t>03-12-2023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2BDB35-D66A-4551-BCFD-E761654B2190}" type="slidenum">
              <a:rPr lang="en-IN" smtClean="0"/>
              <a:t>‹#›</a:t>
            </a:fld>
            <a:endParaRPr lang="en-IN"/>
          </a:p>
        </p:txBody>
      </p:sp>
    </p:spTree>
    <p:extLst>
      <p:ext uri="{BB962C8B-B14F-4D97-AF65-F5344CB8AC3E}">
        <p14:creationId xmlns:p14="http://schemas.microsoft.com/office/powerpoint/2010/main" val="3595871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541375-6054-4E06-A125-AF355A8A99E7}" type="datetimeFigureOut">
              <a:rPr lang="en-IN" smtClean="0"/>
              <a:t>03-12-2023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72BDB35-D66A-4551-BCFD-E761654B2190}" type="slidenum">
              <a:rPr lang="en-IN" smtClean="0"/>
              <a:t>‹#›</a:t>
            </a:fld>
            <a:endParaRPr lang="en-IN"/>
          </a:p>
        </p:txBody>
      </p:sp>
    </p:spTree>
    <p:extLst>
      <p:ext uri="{BB962C8B-B14F-4D97-AF65-F5344CB8AC3E}">
        <p14:creationId xmlns:p14="http://schemas.microsoft.com/office/powerpoint/2010/main" val="1914706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541375-6054-4E06-A125-AF355A8A99E7}" type="datetimeFigureOut">
              <a:rPr lang="en-IN" smtClean="0"/>
              <a:t>03-12-2023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2BDB35-D66A-4551-BCFD-E761654B2190}" type="slidenum">
              <a:rPr lang="en-IN" smtClean="0"/>
              <a:t>‹#›</a:t>
            </a:fld>
            <a:endParaRPr lang="en-IN"/>
          </a:p>
        </p:txBody>
      </p:sp>
    </p:spTree>
    <p:extLst>
      <p:ext uri="{BB962C8B-B14F-4D97-AF65-F5344CB8AC3E}">
        <p14:creationId xmlns:p14="http://schemas.microsoft.com/office/powerpoint/2010/main" val="1100310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541375-6054-4E06-A125-AF355A8A99E7}" type="datetimeFigureOut">
              <a:rPr lang="en-IN" smtClean="0"/>
              <a:t>03-12-2023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2BDB35-D66A-4551-BCFD-E761654B2190}" type="slidenum">
              <a:rPr lang="en-IN" smtClean="0"/>
              <a:t>‹#›</a:t>
            </a:fld>
            <a:endParaRPr lang="en-IN"/>
          </a:p>
        </p:txBody>
      </p:sp>
    </p:spTree>
    <p:extLst>
      <p:ext uri="{BB962C8B-B14F-4D97-AF65-F5344CB8AC3E}">
        <p14:creationId xmlns:p14="http://schemas.microsoft.com/office/powerpoint/2010/main" val="2443064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541375-6054-4E06-A125-AF355A8A99E7}" type="datetimeFigureOut">
              <a:rPr lang="en-IN" smtClean="0"/>
              <a:t>03-12-2023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2BDB35-D66A-4551-BCFD-E761654B2190}" type="slidenum">
              <a:rPr lang="en-IN" smtClean="0"/>
              <a:t>‹#›</a:t>
            </a:fld>
            <a:endParaRPr lang="en-IN"/>
          </a:p>
        </p:txBody>
      </p:sp>
    </p:spTree>
    <p:extLst>
      <p:ext uri="{BB962C8B-B14F-4D97-AF65-F5344CB8AC3E}">
        <p14:creationId xmlns:p14="http://schemas.microsoft.com/office/powerpoint/2010/main" val="3227756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customXml" Target="../ink/ink7.xml"/><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customXml" Target="../ink/ink6.xml"/><Relationship Id="rId5" Type="http://schemas.openxmlformats.org/officeDocument/2006/relationships/image" Target="../media/image2.png"/><Relationship Id="rId10" Type="http://schemas.openxmlformats.org/officeDocument/2006/relationships/image" Target="../media/image4.png"/><Relationship Id="rId4" Type="http://schemas.openxmlformats.org/officeDocument/2006/relationships/customXml" Target="../ink/ink2.xml"/><Relationship Id="rId9" Type="http://schemas.openxmlformats.org/officeDocument/2006/relationships/customXml" Target="../ink/ink5.xml"/></Relationships>
</file>

<file path=ppt/slides/_rels/slide18.xml.rels><?xml version="1.0" encoding="UTF-8" standalone="yes"?>
<Relationships xmlns="http://schemas.openxmlformats.org/package/2006/relationships"><Relationship Id="rId8" Type="http://schemas.openxmlformats.org/officeDocument/2006/relationships/customXml" Target="../ink/ink11.xml"/><Relationship Id="rId13"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7.png"/><Relationship Id="rId12" Type="http://schemas.openxmlformats.org/officeDocument/2006/relationships/customXml" Target="../ink/ink13.xml"/><Relationship Id="rId2"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customXml" Target="../ink/ink10.xml"/><Relationship Id="rId11" Type="http://schemas.openxmlformats.org/officeDocument/2006/relationships/image" Target="../media/image9.png"/><Relationship Id="rId5" Type="http://schemas.openxmlformats.org/officeDocument/2006/relationships/image" Target="../media/image1.png"/><Relationship Id="rId15" Type="http://schemas.openxmlformats.org/officeDocument/2006/relationships/image" Target="../media/image11.png"/><Relationship Id="rId10" Type="http://schemas.openxmlformats.org/officeDocument/2006/relationships/customXml" Target="../ink/ink12.xml"/><Relationship Id="rId4" Type="http://schemas.openxmlformats.org/officeDocument/2006/relationships/customXml" Target="../ink/ink9.xml"/><Relationship Id="rId9" Type="http://schemas.openxmlformats.org/officeDocument/2006/relationships/image" Target="../media/image8.png"/><Relationship Id="rId14" Type="http://schemas.openxmlformats.org/officeDocument/2006/relationships/customXml" Target="../ink/ink1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customXml" Target="../ink/ink15.xml"/><Relationship Id="rId1" Type="http://schemas.openxmlformats.org/officeDocument/2006/relationships/slideLayout" Target="../slideLayouts/slideLayout2.xml"/><Relationship Id="rId6" Type="http://schemas.openxmlformats.org/officeDocument/2006/relationships/customXml" Target="../ink/ink17.xml"/><Relationship Id="rId5" Type="http://schemas.openxmlformats.org/officeDocument/2006/relationships/image" Target="../media/image13.png"/><Relationship Id="rId4" Type="http://schemas.openxmlformats.org/officeDocument/2006/relationships/customXml" Target="../ink/ink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customXml" Target="../ink/ink21.xml"/><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customXml" Target="../ink/ink18.xml"/><Relationship Id="rId1" Type="http://schemas.openxmlformats.org/officeDocument/2006/relationships/slideLayout" Target="../slideLayouts/slideLayout2.xml"/><Relationship Id="rId6" Type="http://schemas.openxmlformats.org/officeDocument/2006/relationships/customXml" Target="../ink/ink20.xml"/><Relationship Id="rId11" Type="http://schemas.openxmlformats.org/officeDocument/2006/relationships/customXml" Target="../ink/ink23.xml"/><Relationship Id="rId5" Type="http://schemas.openxmlformats.org/officeDocument/2006/relationships/image" Target="../media/image16.png"/><Relationship Id="rId10" Type="http://schemas.openxmlformats.org/officeDocument/2006/relationships/image" Target="../media/image18.png"/><Relationship Id="rId4" Type="http://schemas.openxmlformats.org/officeDocument/2006/relationships/customXml" Target="../ink/ink19.xml"/><Relationship Id="rId9" Type="http://schemas.openxmlformats.org/officeDocument/2006/relationships/customXml" Target="../ink/ink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customXml" Target="../ink/ink27.xml"/><Relationship Id="rId13" Type="http://schemas.openxmlformats.org/officeDocument/2006/relationships/image" Target="../media/image23.png"/><Relationship Id="rId18" Type="http://schemas.openxmlformats.org/officeDocument/2006/relationships/customXml" Target="../ink/ink34.xml"/><Relationship Id="rId3" Type="http://schemas.openxmlformats.org/officeDocument/2006/relationships/image" Target="../media/image1.png"/><Relationship Id="rId7" Type="http://schemas.openxmlformats.org/officeDocument/2006/relationships/image" Target="../media/image21.png"/><Relationship Id="rId12" Type="http://schemas.openxmlformats.org/officeDocument/2006/relationships/customXml" Target="../ink/ink30.xml"/><Relationship Id="rId17" Type="http://schemas.openxmlformats.org/officeDocument/2006/relationships/customXml" Target="../ink/ink33.xml"/><Relationship Id="rId2" Type="http://schemas.openxmlformats.org/officeDocument/2006/relationships/customXml" Target="../ink/ink24.xml"/><Relationship Id="rId16" Type="http://schemas.openxmlformats.org/officeDocument/2006/relationships/image" Target="../media/image24.png"/><Relationship Id="rId20" Type="http://schemas.openxmlformats.org/officeDocument/2006/relationships/customXml" Target="../ink/ink35.xml"/><Relationship Id="rId1" Type="http://schemas.openxmlformats.org/officeDocument/2006/relationships/slideLayout" Target="../slideLayouts/slideLayout2.xml"/><Relationship Id="rId6" Type="http://schemas.openxmlformats.org/officeDocument/2006/relationships/customXml" Target="../ink/ink26.xml"/><Relationship Id="rId11" Type="http://schemas.openxmlformats.org/officeDocument/2006/relationships/image" Target="../media/image22.png"/><Relationship Id="rId5" Type="http://schemas.openxmlformats.org/officeDocument/2006/relationships/image" Target="../media/image20.png"/><Relationship Id="rId15" Type="http://schemas.openxmlformats.org/officeDocument/2006/relationships/customXml" Target="../ink/ink32.xml"/><Relationship Id="rId10" Type="http://schemas.openxmlformats.org/officeDocument/2006/relationships/customXml" Target="../ink/ink29.xml"/><Relationship Id="rId19" Type="http://schemas.openxmlformats.org/officeDocument/2006/relationships/image" Target="../media/image25.png"/><Relationship Id="rId4" Type="http://schemas.openxmlformats.org/officeDocument/2006/relationships/customXml" Target="../ink/ink25.xml"/><Relationship Id="rId9" Type="http://schemas.openxmlformats.org/officeDocument/2006/relationships/customXml" Target="../ink/ink28.xml"/><Relationship Id="rId14" Type="http://schemas.openxmlformats.org/officeDocument/2006/relationships/customXml" Target="../ink/ink3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0.png"/><Relationship Id="rId3" Type="http://schemas.openxmlformats.org/officeDocument/2006/relationships/image" Target="../media/image27.png"/><Relationship Id="rId7" Type="http://schemas.openxmlformats.org/officeDocument/2006/relationships/customXml" Target="../ink/ink39.xml"/><Relationship Id="rId12" Type="http://schemas.openxmlformats.org/officeDocument/2006/relationships/customXml" Target="../ink/ink42.xml"/><Relationship Id="rId2" Type="http://schemas.openxmlformats.org/officeDocument/2006/relationships/customXml" Target="../ink/ink36.xml"/><Relationship Id="rId1" Type="http://schemas.openxmlformats.org/officeDocument/2006/relationships/slideLayout" Target="../slideLayouts/slideLayout2.xml"/><Relationship Id="rId6" Type="http://schemas.openxmlformats.org/officeDocument/2006/relationships/customXml" Target="../ink/ink38.xml"/><Relationship Id="rId11" Type="http://schemas.openxmlformats.org/officeDocument/2006/relationships/customXml" Target="../ink/ink41.xml"/><Relationship Id="rId5" Type="http://schemas.openxmlformats.org/officeDocument/2006/relationships/image" Target="../media/image1.png"/><Relationship Id="rId10" Type="http://schemas.openxmlformats.org/officeDocument/2006/relationships/image" Target="../media/image29.png"/><Relationship Id="rId4" Type="http://schemas.openxmlformats.org/officeDocument/2006/relationships/customXml" Target="../ink/ink37.xml"/><Relationship Id="rId9" Type="http://schemas.openxmlformats.org/officeDocument/2006/relationships/customXml" Target="../ink/ink40.xml"/><Relationship Id="rId14" Type="http://schemas.openxmlformats.org/officeDocument/2006/relationships/customXml" Target="../ink/ink43.xml"/></Relationships>
</file>

<file path=ppt/slides/_rels/slide48.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customXml" Target="../ink/ink48.xml"/><Relationship Id="rId13" Type="http://schemas.openxmlformats.org/officeDocument/2006/relationships/customXml" Target="../ink/ink51.xml"/><Relationship Id="rId3" Type="http://schemas.openxmlformats.org/officeDocument/2006/relationships/image" Target="../media/image1.png"/><Relationship Id="rId7" Type="http://schemas.openxmlformats.org/officeDocument/2006/relationships/customXml" Target="../ink/ink47.xml"/><Relationship Id="rId12" Type="http://schemas.openxmlformats.org/officeDocument/2006/relationships/image" Target="../media/image34.png"/><Relationship Id="rId2" Type="http://schemas.openxmlformats.org/officeDocument/2006/relationships/customXml" Target="../ink/ink44.xml"/><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customXml" Target="../ink/ink50.xml"/><Relationship Id="rId5" Type="http://schemas.openxmlformats.org/officeDocument/2006/relationships/customXml" Target="../ink/ink46.xml"/><Relationship Id="rId10" Type="http://schemas.openxmlformats.org/officeDocument/2006/relationships/customXml" Target="../ink/ink49.xml"/><Relationship Id="rId4" Type="http://schemas.openxmlformats.org/officeDocument/2006/relationships/customXml" Target="../ink/ink45.xml"/><Relationship Id="rId9" Type="http://schemas.openxmlformats.org/officeDocument/2006/relationships/image" Target="../media/image3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Routing Algorithms</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870078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l" rtl="0">
              <a:lnSpc>
                <a:spcPct val="90000"/>
              </a:lnSpc>
              <a:spcBef>
                <a:spcPct val="0"/>
              </a:spcBef>
            </a:pPr>
            <a:endParaRPr lang="en-IN" sz="4000" dirty="0">
              <a:latin typeface="+mn-lt"/>
            </a:endParaRPr>
          </a:p>
        </p:txBody>
      </p:sp>
      <p:sp>
        <p:nvSpPr>
          <p:cNvPr id="3" name="Content Placeholder 2"/>
          <p:cNvSpPr>
            <a:spLocks noGrp="1"/>
          </p:cNvSpPr>
          <p:nvPr>
            <p:ph idx="1"/>
          </p:nvPr>
        </p:nvSpPr>
        <p:spPr/>
        <p:txBody>
          <a:bodyPr>
            <a:noAutofit/>
          </a:bodyPr>
          <a:lstStyle/>
          <a:p>
            <a:pPr marL="0" lvl="2" indent="0">
              <a:spcBef>
                <a:spcPts val="1000"/>
              </a:spcBef>
              <a:buNone/>
            </a:pPr>
            <a:r>
              <a:rPr lang="en-US" sz="2400" dirty="0">
                <a:highlight>
                  <a:srgbClr val="FFFF00"/>
                </a:highlight>
              </a:rPr>
              <a:t>Backward Learning</a:t>
            </a:r>
          </a:p>
          <a:p>
            <a:pPr marL="228600" lvl="2">
              <a:spcBef>
                <a:spcPts val="1000"/>
              </a:spcBef>
            </a:pPr>
            <a:r>
              <a:rPr lang="en-US" sz="2400" dirty="0"/>
              <a:t>In this method the routing tables at each node gets modified by information from the incoming packets. </a:t>
            </a:r>
          </a:p>
          <a:p>
            <a:pPr marL="228600" lvl="2">
              <a:spcBef>
                <a:spcPts val="1000"/>
              </a:spcBef>
            </a:pPr>
            <a:r>
              <a:rPr lang="en-US" sz="2400" dirty="0"/>
              <a:t>One way to implement backward learning is to include the identity of the source node in each packet, together with a hop counter that is incremented on each hop. </a:t>
            </a:r>
          </a:p>
          <a:p>
            <a:pPr marL="228600" lvl="2">
              <a:spcBef>
                <a:spcPts val="1000"/>
              </a:spcBef>
            </a:pPr>
            <a:r>
              <a:rPr lang="en-US" sz="2400" dirty="0"/>
              <a:t>When a node receives a packet in a particular line, it notes down the number of hops it has taken to reach it from the source node. If the previous value of hop count stored in the node is better than the current one then nothing is done but if the current value is better then the value is updated for future use. </a:t>
            </a:r>
          </a:p>
          <a:p>
            <a:pPr marL="228600" lvl="2">
              <a:spcBef>
                <a:spcPts val="1000"/>
              </a:spcBef>
            </a:pPr>
            <a:r>
              <a:rPr lang="en-US" sz="2400" dirty="0"/>
              <a:t>The problem with this is that when the best route goes down then it cannot recall the second best route to a particular node. Hence all the nodes have to forget the stored information periodically and start all over again.</a:t>
            </a:r>
            <a:endParaRPr lang="en-IN" sz="2400" dirty="0"/>
          </a:p>
          <a:p>
            <a:endParaRPr lang="en-IN" sz="2400" dirty="0"/>
          </a:p>
        </p:txBody>
      </p:sp>
    </p:spTree>
    <p:extLst>
      <p:ext uri="{BB962C8B-B14F-4D97-AF65-F5344CB8AC3E}">
        <p14:creationId xmlns:p14="http://schemas.microsoft.com/office/powerpoint/2010/main" val="1543760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highlight>
                  <a:srgbClr val="FFFF00"/>
                </a:highlight>
              </a:rPr>
              <a:t>Delta Routing</a:t>
            </a:r>
            <a:endParaRPr lang="en-IN" dirty="0">
              <a:highlight>
                <a:srgbClr val="FFFF00"/>
              </a:highlight>
            </a:endParaRPr>
          </a:p>
        </p:txBody>
      </p:sp>
      <p:sp>
        <p:nvSpPr>
          <p:cNvPr id="3" name="Content Placeholder 2"/>
          <p:cNvSpPr>
            <a:spLocks noGrp="1"/>
          </p:cNvSpPr>
          <p:nvPr>
            <p:ph idx="1"/>
          </p:nvPr>
        </p:nvSpPr>
        <p:spPr/>
        <p:txBody>
          <a:bodyPr>
            <a:normAutofit fontScale="92500" lnSpcReduction="20000"/>
          </a:bodyPr>
          <a:lstStyle/>
          <a:p>
            <a:r>
              <a:rPr lang="en-US" dirty="0"/>
              <a:t>Delta routing is a hybrid of the centralized and isolated routing algorithms. </a:t>
            </a:r>
          </a:p>
          <a:p>
            <a:r>
              <a:rPr lang="en-US" dirty="0"/>
              <a:t>Here each node computes the cost of each line (</a:t>
            </a:r>
            <a:r>
              <a:rPr lang="en-US" dirty="0" err="1"/>
              <a:t>i.e</a:t>
            </a:r>
            <a:r>
              <a:rPr lang="en-US" dirty="0"/>
              <a:t> some functions of the delay, queue length, utilization, bandwidth </a:t>
            </a:r>
            <a:r>
              <a:rPr lang="en-US" dirty="0" err="1"/>
              <a:t>etc</a:t>
            </a:r>
            <a:r>
              <a:rPr lang="en-US" dirty="0"/>
              <a:t>) and periodically sends a packet to the central node giving it these values which then computes the k best paths from node </a:t>
            </a:r>
            <a:r>
              <a:rPr lang="en-US" dirty="0" err="1"/>
              <a:t>i</a:t>
            </a:r>
            <a:r>
              <a:rPr lang="en-US" dirty="0"/>
              <a:t> to node j. </a:t>
            </a:r>
          </a:p>
          <a:p>
            <a:r>
              <a:rPr lang="en-US" dirty="0"/>
              <a:t>Let Cij1 be the cost of the best </a:t>
            </a:r>
            <a:r>
              <a:rPr lang="en-US" dirty="0" err="1"/>
              <a:t>i</a:t>
            </a:r>
            <a:r>
              <a:rPr lang="en-US" dirty="0"/>
              <a:t>-j path, Cij2 the cost of the next best path and so on.</a:t>
            </a:r>
          </a:p>
          <a:p>
            <a:r>
              <a:rPr lang="en-US" dirty="0"/>
              <a:t>If </a:t>
            </a:r>
            <a:r>
              <a:rPr lang="en-US" dirty="0" err="1"/>
              <a:t>Cijn</a:t>
            </a:r>
            <a:r>
              <a:rPr lang="en-US" dirty="0"/>
              <a:t> - Cij1 &lt; delta, (</a:t>
            </a:r>
            <a:r>
              <a:rPr lang="en-US" dirty="0" err="1"/>
              <a:t>Cijn</a:t>
            </a:r>
            <a:r>
              <a:rPr lang="en-US" dirty="0"/>
              <a:t> - cost of </a:t>
            </a:r>
            <a:r>
              <a:rPr lang="en-US" dirty="0" err="1"/>
              <a:t>n'th</a:t>
            </a:r>
            <a:r>
              <a:rPr lang="en-US" dirty="0"/>
              <a:t> best </a:t>
            </a:r>
            <a:r>
              <a:rPr lang="en-US" dirty="0" err="1"/>
              <a:t>i</a:t>
            </a:r>
            <a:r>
              <a:rPr lang="en-US" dirty="0"/>
              <a:t>-j path, delta is some constant) then path n is regarded equivalent to the best </a:t>
            </a:r>
            <a:r>
              <a:rPr lang="en-US" dirty="0" err="1"/>
              <a:t>i</a:t>
            </a:r>
            <a:r>
              <a:rPr lang="en-US" dirty="0"/>
              <a:t>-j path since their cost differ by so little. </a:t>
            </a:r>
          </a:p>
          <a:p>
            <a:r>
              <a:rPr lang="en-US" dirty="0"/>
              <a:t>When delta -&gt; 0 this algorithm becomes centralized routing and when delta -&gt; infinity all the paths become equivalent.</a:t>
            </a:r>
            <a:endParaRPr lang="en-IN" dirty="0"/>
          </a:p>
          <a:p>
            <a:endParaRPr lang="en-IN" dirty="0"/>
          </a:p>
        </p:txBody>
      </p:sp>
    </p:spTree>
    <p:extLst>
      <p:ext uri="{BB962C8B-B14F-4D97-AF65-F5344CB8AC3E}">
        <p14:creationId xmlns:p14="http://schemas.microsoft.com/office/powerpoint/2010/main" val="3834992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lnSpc>
                <a:spcPct val="90000"/>
              </a:lnSpc>
              <a:spcBef>
                <a:spcPct val="0"/>
              </a:spcBef>
            </a:pPr>
            <a:r>
              <a:rPr lang="en-US" sz="4000" dirty="0">
                <a:latin typeface="+mn-lt"/>
              </a:rPr>
              <a:t>Distributed</a:t>
            </a:r>
            <a:br>
              <a:rPr lang="en-US" b="1" dirty="0"/>
            </a:br>
            <a:endParaRPr lang="en-IN" dirty="0"/>
          </a:p>
        </p:txBody>
      </p:sp>
      <p:sp>
        <p:nvSpPr>
          <p:cNvPr id="3" name="Content Placeholder 2"/>
          <p:cNvSpPr>
            <a:spLocks noGrp="1"/>
          </p:cNvSpPr>
          <p:nvPr>
            <p:ph idx="1"/>
          </p:nvPr>
        </p:nvSpPr>
        <p:spPr/>
        <p:txBody>
          <a:bodyPr>
            <a:normAutofit/>
          </a:bodyPr>
          <a:lstStyle/>
          <a:p>
            <a:pPr marL="228600" lvl="1">
              <a:spcBef>
                <a:spcPts val="1000"/>
              </a:spcBef>
            </a:pPr>
            <a:r>
              <a:rPr lang="en-US" sz="2800" dirty="0">
                <a:highlight>
                  <a:srgbClr val="FFFF00"/>
                </a:highlight>
              </a:rPr>
              <a:t>In this the node receives information from its neighboring nodes and then takes the decision about which way to send the packet. </a:t>
            </a:r>
          </a:p>
          <a:p>
            <a:pPr marL="228600" lvl="1">
              <a:spcBef>
                <a:spcPts val="1000"/>
              </a:spcBef>
            </a:pPr>
            <a:r>
              <a:rPr lang="en-US" sz="2800" dirty="0"/>
              <a:t>The disadvantage is that if in between the interval it receives information and sends the packet something changes then the packet may be delayed.</a:t>
            </a:r>
            <a:endParaRPr lang="en-IN" sz="2800" dirty="0"/>
          </a:p>
          <a:p>
            <a:endParaRPr lang="en-IN" dirty="0"/>
          </a:p>
        </p:txBody>
      </p:sp>
    </p:spTree>
    <p:extLst>
      <p:ext uri="{BB962C8B-B14F-4D97-AF65-F5344CB8AC3E}">
        <p14:creationId xmlns:p14="http://schemas.microsoft.com/office/powerpoint/2010/main" val="2870520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Non-Adaptive Routing Algorithm</a:t>
            </a:r>
            <a:endParaRPr lang="en-IN" dirty="0"/>
          </a:p>
        </p:txBody>
      </p:sp>
      <p:sp>
        <p:nvSpPr>
          <p:cNvPr id="3" name="Content Placeholder 2"/>
          <p:cNvSpPr>
            <a:spLocks noGrp="1"/>
          </p:cNvSpPr>
          <p:nvPr>
            <p:ph idx="1"/>
          </p:nvPr>
        </p:nvSpPr>
        <p:spPr/>
        <p:txBody>
          <a:bodyPr/>
          <a:lstStyle/>
          <a:p>
            <a:pPr marL="0" lvl="0" indent="0">
              <a:buNone/>
            </a:pPr>
            <a:r>
              <a:rPr lang="en-US" dirty="0"/>
              <a:t>These algorithms do not base their routing decisions on measurements and estimates of the current traffic and topology. </a:t>
            </a:r>
          </a:p>
          <a:p>
            <a:pPr marL="0" lvl="0" indent="0">
              <a:buNone/>
            </a:pPr>
            <a:r>
              <a:rPr lang="en-US" dirty="0"/>
              <a:t>Instead the route to be taken in going from one node to the other is computed in advance, off-line, and downloaded to the routers when the network is booted. This is also known as static routing. </a:t>
            </a:r>
          </a:p>
          <a:p>
            <a:pPr marL="0" lvl="0" indent="0">
              <a:buNone/>
            </a:pPr>
            <a:r>
              <a:rPr lang="en-US" dirty="0"/>
              <a:t>This can be further classified as:</a:t>
            </a:r>
            <a:endParaRPr lang="en-IN" dirty="0"/>
          </a:p>
          <a:p>
            <a:pPr marL="914400" lvl="1" indent="-457200">
              <a:buAutoNum type="arabicPeriod"/>
            </a:pPr>
            <a:r>
              <a:rPr lang="en-IN" dirty="0"/>
              <a:t>Flooding</a:t>
            </a:r>
          </a:p>
          <a:p>
            <a:pPr marL="914400" lvl="1" indent="-457200">
              <a:buAutoNum type="arabicPeriod"/>
            </a:pPr>
            <a:r>
              <a:rPr lang="en-IN" dirty="0"/>
              <a:t>Random Walk</a:t>
            </a:r>
          </a:p>
          <a:p>
            <a:pPr marL="457200" lvl="1" indent="0">
              <a:buNone/>
            </a:pPr>
            <a:r>
              <a:rPr lang="en-IN" dirty="0"/>
              <a:t>3.  Static routing using shortest path algorithms</a:t>
            </a:r>
          </a:p>
          <a:p>
            <a:endParaRPr lang="en-IN" dirty="0"/>
          </a:p>
        </p:txBody>
      </p:sp>
    </p:spTree>
    <p:extLst>
      <p:ext uri="{BB962C8B-B14F-4D97-AF65-F5344CB8AC3E}">
        <p14:creationId xmlns:p14="http://schemas.microsoft.com/office/powerpoint/2010/main" val="3870459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US" b="1" dirty="0"/>
              <a:t>Flooding: </a:t>
            </a:r>
          </a:p>
          <a:p>
            <a:pPr marL="0" indent="0">
              <a:buNone/>
            </a:pPr>
            <a:r>
              <a:rPr lang="en-US" dirty="0">
                <a:highlight>
                  <a:srgbClr val="FFFF00"/>
                </a:highlight>
              </a:rPr>
              <a:t>	adapts the technique in which every incoming packet is sent on every outgoing line except the one on which it arrived. One problem with this method is that packets may go in a loop. As a result of this a node may receive several copies of a particular packet which is undesirable. </a:t>
            </a:r>
          </a:p>
          <a:p>
            <a:r>
              <a:rPr lang="en-US" dirty="0"/>
              <a:t>Flooding is not practical for general kinds of applications. But in cases where high degree of robustness is desired such as in military applications, flooding is of great help.</a:t>
            </a:r>
            <a:endParaRPr lang="en-IN" sz="2000" dirty="0"/>
          </a:p>
          <a:p>
            <a:endParaRPr lang="en-IN" dirty="0"/>
          </a:p>
        </p:txBody>
      </p:sp>
    </p:spTree>
    <p:extLst>
      <p:ext uri="{BB962C8B-B14F-4D97-AF65-F5344CB8AC3E}">
        <p14:creationId xmlns:p14="http://schemas.microsoft.com/office/powerpoint/2010/main" val="2148694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a:t>Some techniques adapted to overcome looping are as follows:</a:t>
            </a:r>
            <a:endParaRPr lang="en-IN" sz="2200" dirty="0"/>
          </a:p>
          <a:p>
            <a:pPr lvl="1"/>
            <a:r>
              <a:rPr lang="en-US" b="1" dirty="0"/>
              <a:t>Sequence Numbers: </a:t>
            </a:r>
            <a:r>
              <a:rPr lang="en-US" dirty="0"/>
              <a:t>Every packet is given a sequence number. When a node receives the packet it sees its source address and sequence number. If the node finds that it has sent the same packet earlier then it will not transmit the packet and will just discard it.</a:t>
            </a:r>
            <a:endParaRPr lang="en-IN" dirty="0"/>
          </a:p>
          <a:p>
            <a:pPr lvl="1"/>
            <a:r>
              <a:rPr lang="en-US" b="1" dirty="0"/>
              <a:t>Hop Count: </a:t>
            </a:r>
            <a:r>
              <a:rPr lang="en-US" dirty="0"/>
              <a:t>Every packet has a hop count associated with it. This is decremented(or incremented) by one by each node which sees it. When the hop count becomes zero(or a maximum possible value) the packet is dropped.</a:t>
            </a:r>
            <a:endParaRPr lang="en-IN" dirty="0"/>
          </a:p>
          <a:p>
            <a:pPr lvl="1"/>
            <a:r>
              <a:rPr lang="en-US" b="1" dirty="0"/>
              <a:t>Spanning Tree: </a:t>
            </a:r>
            <a:r>
              <a:rPr lang="en-US" dirty="0"/>
              <a:t>The packet is sent only on those links that lead to the destination by constructing a spanning tree routed at the source. This avoids loops in transmission but is possible only when all the intermediate nodes have knowledge of the network topology.</a:t>
            </a:r>
            <a:endParaRPr lang="en-IN" dirty="0"/>
          </a:p>
          <a:p>
            <a:endParaRPr lang="en-IN" dirty="0"/>
          </a:p>
        </p:txBody>
      </p:sp>
    </p:spTree>
    <p:extLst>
      <p:ext uri="{BB962C8B-B14F-4D97-AF65-F5344CB8AC3E}">
        <p14:creationId xmlns:p14="http://schemas.microsoft.com/office/powerpoint/2010/main" val="2037081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a:lnSpc>
                <a:spcPct val="150000"/>
              </a:lnSpc>
              <a:spcBef>
                <a:spcPts val="0"/>
              </a:spcBef>
            </a:pPr>
            <a:r>
              <a:rPr lang="en-IN" dirty="0"/>
              <a:t>A variation of flooding that is slightly more practical is </a:t>
            </a:r>
            <a:r>
              <a:rPr lang="en-IN" dirty="0">
                <a:highlight>
                  <a:srgbClr val="FFFF00"/>
                </a:highlight>
              </a:rPr>
              <a:t>selective</a:t>
            </a:r>
            <a:r>
              <a:rPr lang="en-IN" dirty="0"/>
              <a:t> flooding.</a:t>
            </a:r>
          </a:p>
          <a:p>
            <a:pPr>
              <a:lnSpc>
                <a:spcPct val="150000"/>
              </a:lnSpc>
              <a:spcBef>
                <a:spcPts val="0"/>
              </a:spcBef>
            </a:pPr>
            <a:r>
              <a:rPr lang="en-IN" dirty="0"/>
              <a:t>In this algorithm the routers do not send every incoming packet out on every line, only on those lines that are going approximately in the right direction.</a:t>
            </a:r>
          </a:p>
          <a:p>
            <a:pPr marL="0" lvl="1" indent="0">
              <a:lnSpc>
                <a:spcPct val="150000"/>
              </a:lnSpc>
              <a:spcBef>
                <a:spcPts val="0"/>
              </a:spcBef>
              <a:buNone/>
            </a:pPr>
            <a:r>
              <a:rPr lang="en-US" b="1" dirty="0">
                <a:highlight>
                  <a:srgbClr val="FFFF00"/>
                </a:highlight>
              </a:rPr>
              <a:t>Random Walk: </a:t>
            </a:r>
          </a:p>
          <a:p>
            <a:pPr marL="228600" lvl="1">
              <a:lnSpc>
                <a:spcPct val="150000"/>
              </a:lnSpc>
              <a:spcBef>
                <a:spcPts val="0"/>
              </a:spcBef>
            </a:pPr>
            <a:r>
              <a:rPr lang="en-US" dirty="0"/>
              <a:t>In this method a packet is sent by the node to one of its neighbors randomly. This algorithm is highly robust. When the network is highly interconnected, this algorithm has the property of making excellent use of alternative routes. It is usually implemented by sending the packet onto the least queued link.</a:t>
            </a:r>
            <a:endParaRPr lang="en-IN" sz="1800" dirty="0"/>
          </a:p>
        </p:txBody>
      </p:sp>
    </p:spTree>
    <p:extLst>
      <p:ext uri="{BB962C8B-B14F-4D97-AF65-F5344CB8AC3E}">
        <p14:creationId xmlns:p14="http://schemas.microsoft.com/office/powerpoint/2010/main" val="976774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Multipath Routing</a:t>
            </a:r>
            <a:endParaRPr lang="en-IN" dirty="0"/>
          </a:p>
        </p:txBody>
      </p:sp>
      <p:sp>
        <p:nvSpPr>
          <p:cNvPr id="3" name="Content Placeholder 2"/>
          <p:cNvSpPr>
            <a:spLocks noGrp="1"/>
          </p:cNvSpPr>
          <p:nvPr>
            <p:ph idx="1"/>
          </p:nvPr>
        </p:nvSpPr>
        <p:spPr/>
        <p:txBody>
          <a:bodyPr>
            <a:normAutofit lnSpcReduction="10000"/>
          </a:bodyPr>
          <a:lstStyle/>
          <a:p>
            <a:r>
              <a:rPr lang="en-IN" dirty="0">
                <a:highlight>
                  <a:srgbClr val="FFFF00"/>
                </a:highlight>
              </a:rPr>
              <a:t>In many networks however there are several paths between pairs of nodes that are almost equally good. Sometimes in order to improve the performance multiple paths between single pair of nodes are used. This technique is called multipath routing or bifurcated routing. </a:t>
            </a:r>
          </a:p>
          <a:p>
            <a:r>
              <a:rPr lang="en-IN" dirty="0"/>
              <a:t>In this each node maintains a table with one row for each possible destination node. A row gives the best, second best, third best, </a:t>
            </a:r>
            <a:r>
              <a:rPr lang="en-IN" dirty="0" err="1"/>
              <a:t>etc</a:t>
            </a:r>
            <a:r>
              <a:rPr lang="en-IN" dirty="0"/>
              <a:t> outgoing line for that destination, together with a relative weight. Before forwarding a packet, the node generates a random number and then chooses among the alternatives, using the weights as probabilities. The tables are worked out manually and loaded into the nodes before the network is brought up and not changed thereafter.</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C50AF036-A90C-B81D-22D3-E7E5E63BCF13}"/>
                  </a:ext>
                </a:extLst>
              </p14:cNvPr>
              <p14:cNvContentPartPr/>
              <p14:nvPr/>
            </p14:nvContentPartPr>
            <p14:xfrm>
              <a:off x="3848727" y="3923182"/>
              <a:ext cx="360" cy="360"/>
            </p14:xfrm>
          </p:contentPart>
        </mc:Choice>
        <mc:Fallback>
          <p:pic>
            <p:nvPicPr>
              <p:cNvPr id="4" name="Ink 3">
                <a:extLst>
                  <a:ext uri="{FF2B5EF4-FFF2-40B4-BE49-F238E27FC236}">
                    <a16:creationId xmlns:a16="http://schemas.microsoft.com/office/drawing/2014/main" id="{C50AF036-A90C-B81D-22D3-E7E5E63BCF13}"/>
                  </a:ext>
                </a:extLst>
              </p:cNvPr>
              <p:cNvPicPr/>
              <p:nvPr/>
            </p:nvPicPr>
            <p:blipFill>
              <a:blip r:embed="rId3"/>
              <a:stretch>
                <a:fillRect/>
              </a:stretch>
            </p:blipFill>
            <p:spPr>
              <a:xfrm>
                <a:off x="3795087" y="3815542"/>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6FF4CBA6-9E5A-C297-78D2-0EAF13340421}"/>
                  </a:ext>
                </a:extLst>
              </p14:cNvPr>
              <p14:cNvContentPartPr/>
              <p14:nvPr/>
            </p14:nvContentPartPr>
            <p14:xfrm>
              <a:off x="3865287" y="3849022"/>
              <a:ext cx="1104840" cy="92160"/>
            </p14:xfrm>
          </p:contentPart>
        </mc:Choice>
        <mc:Fallback>
          <p:pic>
            <p:nvPicPr>
              <p:cNvPr id="5" name="Ink 4">
                <a:extLst>
                  <a:ext uri="{FF2B5EF4-FFF2-40B4-BE49-F238E27FC236}">
                    <a16:creationId xmlns:a16="http://schemas.microsoft.com/office/drawing/2014/main" id="{6FF4CBA6-9E5A-C297-78D2-0EAF13340421}"/>
                  </a:ext>
                </a:extLst>
              </p:cNvPr>
              <p:cNvPicPr/>
              <p:nvPr/>
            </p:nvPicPr>
            <p:blipFill>
              <a:blip r:embed="rId5"/>
              <a:stretch>
                <a:fillRect/>
              </a:stretch>
            </p:blipFill>
            <p:spPr>
              <a:xfrm>
                <a:off x="3811647" y="3741022"/>
                <a:ext cx="121248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61CD8F93-293B-7840-EA71-97908E836592}"/>
                  </a:ext>
                </a:extLst>
              </p14:cNvPr>
              <p14:cNvContentPartPr/>
              <p14:nvPr/>
            </p14:nvContentPartPr>
            <p14:xfrm>
              <a:off x="4879407" y="3748942"/>
              <a:ext cx="3191400" cy="149760"/>
            </p14:xfrm>
          </p:contentPart>
        </mc:Choice>
        <mc:Fallback>
          <p:pic>
            <p:nvPicPr>
              <p:cNvPr id="6" name="Ink 5">
                <a:extLst>
                  <a:ext uri="{FF2B5EF4-FFF2-40B4-BE49-F238E27FC236}">
                    <a16:creationId xmlns:a16="http://schemas.microsoft.com/office/drawing/2014/main" id="{61CD8F93-293B-7840-EA71-97908E836592}"/>
                  </a:ext>
                </a:extLst>
              </p:cNvPr>
              <p:cNvPicPr/>
              <p:nvPr/>
            </p:nvPicPr>
            <p:blipFill>
              <a:blip r:embed="rId7"/>
              <a:stretch>
                <a:fillRect/>
              </a:stretch>
            </p:blipFill>
            <p:spPr>
              <a:xfrm>
                <a:off x="4825767" y="3640942"/>
                <a:ext cx="3299040" cy="365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CDFC0358-DE1D-2F7E-3353-EC9779EE1722}"/>
                  </a:ext>
                </a:extLst>
              </p14:cNvPr>
              <p14:cNvContentPartPr/>
              <p14:nvPr/>
            </p14:nvContentPartPr>
            <p14:xfrm>
              <a:off x="8080167" y="3865222"/>
              <a:ext cx="360" cy="360"/>
            </p14:xfrm>
          </p:contentPart>
        </mc:Choice>
        <mc:Fallback>
          <p:pic>
            <p:nvPicPr>
              <p:cNvPr id="7" name="Ink 6">
                <a:extLst>
                  <a:ext uri="{FF2B5EF4-FFF2-40B4-BE49-F238E27FC236}">
                    <a16:creationId xmlns:a16="http://schemas.microsoft.com/office/drawing/2014/main" id="{CDFC0358-DE1D-2F7E-3353-EC9779EE1722}"/>
                  </a:ext>
                </a:extLst>
              </p:cNvPr>
              <p:cNvPicPr/>
              <p:nvPr/>
            </p:nvPicPr>
            <p:blipFill>
              <a:blip r:embed="rId3"/>
              <a:stretch>
                <a:fillRect/>
              </a:stretch>
            </p:blipFill>
            <p:spPr>
              <a:xfrm>
                <a:off x="8026167" y="3757582"/>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4C64337E-3CD2-A57B-3992-56F8C6109662}"/>
                  </a:ext>
                </a:extLst>
              </p14:cNvPr>
              <p14:cNvContentPartPr/>
              <p14:nvPr/>
            </p14:nvContentPartPr>
            <p14:xfrm>
              <a:off x="7381767" y="3822742"/>
              <a:ext cx="3497760" cy="109440"/>
            </p14:xfrm>
          </p:contentPart>
        </mc:Choice>
        <mc:Fallback>
          <p:pic>
            <p:nvPicPr>
              <p:cNvPr id="8" name="Ink 7">
                <a:extLst>
                  <a:ext uri="{FF2B5EF4-FFF2-40B4-BE49-F238E27FC236}">
                    <a16:creationId xmlns:a16="http://schemas.microsoft.com/office/drawing/2014/main" id="{4C64337E-3CD2-A57B-3992-56F8C6109662}"/>
                  </a:ext>
                </a:extLst>
              </p:cNvPr>
              <p:cNvPicPr/>
              <p:nvPr/>
            </p:nvPicPr>
            <p:blipFill>
              <a:blip r:embed="rId10"/>
              <a:stretch>
                <a:fillRect/>
              </a:stretch>
            </p:blipFill>
            <p:spPr>
              <a:xfrm>
                <a:off x="7327767" y="3715102"/>
                <a:ext cx="3605400" cy="3250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4201A43B-2B8A-1D11-D49D-24BC59CB3FC4}"/>
                  </a:ext>
                </a:extLst>
              </p14:cNvPr>
              <p14:cNvContentPartPr/>
              <p14:nvPr/>
            </p14:nvContentPartPr>
            <p14:xfrm>
              <a:off x="6558807" y="3923182"/>
              <a:ext cx="1438560" cy="116640"/>
            </p14:xfrm>
          </p:contentPart>
        </mc:Choice>
        <mc:Fallback>
          <p:pic>
            <p:nvPicPr>
              <p:cNvPr id="9" name="Ink 8">
                <a:extLst>
                  <a:ext uri="{FF2B5EF4-FFF2-40B4-BE49-F238E27FC236}">
                    <a16:creationId xmlns:a16="http://schemas.microsoft.com/office/drawing/2014/main" id="{4201A43B-2B8A-1D11-D49D-24BC59CB3FC4}"/>
                  </a:ext>
                </a:extLst>
              </p:cNvPr>
              <p:cNvPicPr/>
              <p:nvPr/>
            </p:nvPicPr>
            <p:blipFill>
              <a:blip r:embed="rId12"/>
              <a:stretch>
                <a:fillRect/>
              </a:stretch>
            </p:blipFill>
            <p:spPr>
              <a:xfrm>
                <a:off x="6504807" y="3815542"/>
                <a:ext cx="1546200" cy="3322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0" name="Ink 9">
                <a:extLst>
                  <a:ext uri="{FF2B5EF4-FFF2-40B4-BE49-F238E27FC236}">
                    <a16:creationId xmlns:a16="http://schemas.microsoft.com/office/drawing/2014/main" id="{D41DEB83-82AB-376F-777E-54A2C51ED8E3}"/>
                  </a:ext>
                </a:extLst>
              </p14:cNvPr>
              <p14:cNvContentPartPr/>
              <p14:nvPr/>
            </p14:nvContentPartPr>
            <p14:xfrm>
              <a:off x="8004927" y="4039822"/>
              <a:ext cx="360" cy="360"/>
            </p14:xfrm>
          </p:contentPart>
        </mc:Choice>
        <mc:Fallback>
          <p:pic>
            <p:nvPicPr>
              <p:cNvPr id="10" name="Ink 9">
                <a:extLst>
                  <a:ext uri="{FF2B5EF4-FFF2-40B4-BE49-F238E27FC236}">
                    <a16:creationId xmlns:a16="http://schemas.microsoft.com/office/drawing/2014/main" id="{D41DEB83-82AB-376F-777E-54A2C51ED8E3}"/>
                  </a:ext>
                </a:extLst>
              </p:cNvPr>
              <p:cNvPicPr/>
              <p:nvPr/>
            </p:nvPicPr>
            <p:blipFill>
              <a:blip r:embed="rId3"/>
              <a:stretch>
                <a:fillRect/>
              </a:stretch>
            </p:blipFill>
            <p:spPr>
              <a:xfrm>
                <a:off x="7951287" y="3931822"/>
                <a:ext cx="108000" cy="216000"/>
              </a:xfrm>
              <a:prstGeom prst="rect">
                <a:avLst/>
              </a:prstGeom>
            </p:spPr>
          </p:pic>
        </mc:Fallback>
      </mc:AlternateContent>
    </p:spTree>
    <p:extLst>
      <p:ext uri="{BB962C8B-B14F-4D97-AF65-F5344CB8AC3E}">
        <p14:creationId xmlns:p14="http://schemas.microsoft.com/office/powerpoint/2010/main" val="151556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Optimality Principle </a:t>
            </a:r>
          </a:p>
        </p:txBody>
      </p:sp>
      <p:sp>
        <p:nvSpPr>
          <p:cNvPr id="3" name="Content Placeholder 2"/>
          <p:cNvSpPr>
            <a:spLocks noGrp="1"/>
          </p:cNvSpPr>
          <p:nvPr>
            <p:ph idx="1"/>
          </p:nvPr>
        </p:nvSpPr>
        <p:spPr/>
        <p:txBody>
          <a:bodyPr>
            <a:normAutofit/>
          </a:bodyPr>
          <a:lstStyle/>
          <a:p>
            <a:r>
              <a:rPr lang="en-IN" dirty="0"/>
              <a:t>One can make a general statement about optimal routes without regard to network topology or traffic.</a:t>
            </a:r>
          </a:p>
          <a:p>
            <a:r>
              <a:rPr lang="en-IN" dirty="0"/>
              <a:t>This statement is known as the optimality principle.</a:t>
            </a:r>
          </a:p>
          <a:p>
            <a:r>
              <a:rPr lang="en-IN" dirty="0"/>
              <a:t>It states that if router J is on the optimal path from router I to router K, then the optimal path from J to K also falls along the same route.</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BBF8E542-49FA-0AB3-CC43-C07A759E114F}"/>
                  </a:ext>
                </a:extLst>
              </p14:cNvPr>
              <p14:cNvContentPartPr/>
              <p14:nvPr/>
            </p14:nvContentPartPr>
            <p14:xfrm>
              <a:off x="1221807" y="3449062"/>
              <a:ext cx="906120" cy="75960"/>
            </p14:xfrm>
          </p:contentPart>
        </mc:Choice>
        <mc:Fallback>
          <p:pic>
            <p:nvPicPr>
              <p:cNvPr id="4" name="Ink 3">
                <a:extLst>
                  <a:ext uri="{FF2B5EF4-FFF2-40B4-BE49-F238E27FC236}">
                    <a16:creationId xmlns:a16="http://schemas.microsoft.com/office/drawing/2014/main" id="{BBF8E542-49FA-0AB3-CC43-C07A759E114F}"/>
                  </a:ext>
                </a:extLst>
              </p:cNvPr>
              <p:cNvPicPr/>
              <p:nvPr/>
            </p:nvPicPr>
            <p:blipFill>
              <a:blip r:embed="rId3"/>
              <a:stretch>
                <a:fillRect/>
              </a:stretch>
            </p:blipFill>
            <p:spPr>
              <a:xfrm>
                <a:off x="1168167" y="3341062"/>
                <a:ext cx="101376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FC249CA1-AD7F-E01D-440E-91445CA16813}"/>
                  </a:ext>
                </a:extLst>
              </p14:cNvPr>
              <p14:cNvContentPartPr/>
              <p14:nvPr/>
            </p14:nvContentPartPr>
            <p14:xfrm>
              <a:off x="2144847" y="3441142"/>
              <a:ext cx="360" cy="360"/>
            </p14:xfrm>
          </p:contentPart>
        </mc:Choice>
        <mc:Fallback>
          <p:pic>
            <p:nvPicPr>
              <p:cNvPr id="5" name="Ink 4">
                <a:extLst>
                  <a:ext uri="{FF2B5EF4-FFF2-40B4-BE49-F238E27FC236}">
                    <a16:creationId xmlns:a16="http://schemas.microsoft.com/office/drawing/2014/main" id="{FC249CA1-AD7F-E01D-440E-91445CA16813}"/>
                  </a:ext>
                </a:extLst>
              </p:cNvPr>
              <p:cNvPicPr/>
              <p:nvPr/>
            </p:nvPicPr>
            <p:blipFill>
              <a:blip r:embed="rId5"/>
              <a:stretch>
                <a:fillRect/>
              </a:stretch>
            </p:blipFill>
            <p:spPr>
              <a:xfrm>
                <a:off x="2090847" y="3333502"/>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6397B15D-C688-45B8-0215-CA88FCA6B3F1}"/>
                  </a:ext>
                </a:extLst>
              </p14:cNvPr>
              <p14:cNvContentPartPr/>
              <p14:nvPr/>
            </p14:nvContentPartPr>
            <p14:xfrm>
              <a:off x="2227647" y="3474622"/>
              <a:ext cx="1754640" cy="67320"/>
            </p14:xfrm>
          </p:contentPart>
        </mc:Choice>
        <mc:Fallback>
          <p:pic>
            <p:nvPicPr>
              <p:cNvPr id="6" name="Ink 5">
                <a:extLst>
                  <a:ext uri="{FF2B5EF4-FFF2-40B4-BE49-F238E27FC236}">
                    <a16:creationId xmlns:a16="http://schemas.microsoft.com/office/drawing/2014/main" id="{6397B15D-C688-45B8-0215-CA88FCA6B3F1}"/>
                  </a:ext>
                </a:extLst>
              </p:cNvPr>
              <p:cNvPicPr/>
              <p:nvPr/>
            </p:nvPicPr>
            <p:blipFill>
              <a:blip r:embed="rId7"/>
              <a:stretch>
                <a:fillRect/>
              </a:stretch>
            </p:blipFill>
            <p:spPr>
              <a:xfrm>
                <a:off x="2173647" y="3366982"/>
                <a:ext cx="186228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CF7F3CF3-950F-EC69-47F0-CB4FD301B72F}"/>
                  </a:ext>
                </a:extLst>
              </p14:cNvPr>
              <p14:cNvContentPartPr/>
              <p14:nvPr/>
            </p14:nvContentPartPr>
            <p14:xfrm>
              <a:off x="4031607" y="3474622"/>
              <a:ext cx="1354320" cy="22680"/>
            </p14:xfrm>
          </p:contentPart>
        </mc:Choice>
        <mc:Fallback>
          <p:pic>
            <p:nvPicPr>
              <p:cNvPr id="7" name="Ink 6">
                <a:extLst>
                  <a:ext uri="{FF2B5EF4-FFF2-40B4-BE49-F238E27FC236}">
                    <a16:creationId xmlns:a16="http://schemas.microsoft.com/office/drawing/2014/main" id="{CF7F3CF3-950F-EC69-47F0-CB4FD301B72F}"/>
                  </a:ext>
                </a:extLst>
              </p:cNvPr>
              <p:cNvPicPr/>
              <p:nvPr/>
            </p:nvPicPr>
            <p:blipFill>
              <a:blip r:embed="rId9"/>
              <a:stretch>
                <a:fillRect/>
              </a:stretch>
            </p:blipFill>
            <p:spPr>
              <a:xfrm>
                <a:off x="3977967" y="3366982"/>
                <a:ext cx="146196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072BA15F-4254-2591-FEA2-03B1E7DC78D7}"/>
                  </a:ext>
                </a:extLst>
              </p14:cNvPr>
              <p14:cNvContentPartPr/>
              <p14:nvPr/>
            </p14:nvContentPartPr>
            <p14:xfrm>
              <a:off x="5411487" y="3449782"/>
              <a:ext cx="6211080" cy="366840"/>
            </p14:xfrm>
          </p:contentPart>
        </mc:Choice>
        <mc:Fallback>
          <p:pic>
            <p:nvPicPr>
              <p:cNvPr id="8" name="Ink 7">
                <a:extLst>
                  <a:ext uri="{FF2B5EF4-FFF2-40B4-BE49-F238E27FC236}">
                    <a16:creationId xmlns:a16="http://schemas.microsoft.com/office/drawing/2014/main" id="{072BA15F-4254-2591-FEA2-03B1E7DC78D7}"/>
                  </a:ext>
                </a:extLst>
              </p:cNvPr>
              <p:cNvPicPr/>
              <p:nvPr/>
            </p:nvPicPr>
            <p:blipFill>
              <a:blip r:embed="rId11"/>
              <a:stretch>
                <a:fillRect/>
              </a:stretch>
            </p:blipFill>
            <p:spPr>
              <a:xfrm>
                <a:off x="5357847" y="3341782"/>
                <a:ext cx="6318720" cy="582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77FC1F6B-3EED-E752-7C58-68709C071AE6}"/>
                  </a:ext>
                </a:extLst>
              </p14:cNvPr>
              <p14:cNvContentPartPr/>
              <p14:nvPr/>
            </p14:nvContentPartPr>
            <p14:xfrm>
              <a:off x="1196967" y="3773422"/>
              <a:ext cx="2835720" cy="260280"/>
            </p14:xfrm>
          </p:contentPart>
        </mc:Choice>
        <mc:Fallback>
          <p:pic>
            <p:nvPicPr>
              <p:cNvPr id="9" name="Ink 8">
                <a:extLst>
                  <a:ext uri="{FF2B5EF4-FFF2-40B4-BE49-F238E27FC236}">
                    <a16:creationId xmlns:a16="http://schemas.microsoft.com/office/drawing/2014/main" id="{77FC1F6B-3EED-E752-7C58-68709C071AE6}"/>
                  </a:ext>
                </a:extLst>
              </p:cNvPr>
              <p:cNvPicPr/>
              <p:nvPr/>
            </p:nvPicPr>
            <p:blipFill>
              <a:blip r:embed="rId13"/>
              <a:stretch>
                <a:fillRect/>
              </a:stretch>
            </p:blipFill>
            <p:spPr>
              <a:xfrm>
                <a:off x="1142967" y="3665422"/>
                <a:ext cx="2943360" cy="4759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D9551538-03B7-DCB9-7A4F-29E64596D8EA}"/>
                  </a:ext>
                </a:extLst>
              </p14:cNvPr>
              <p14:cNvContentPartPr/>
              <p14:nvPr/>
            </p14:nvContentPartPr>
            <p14:xfrm>
              <a:off x="1478487" y="3639862"/>
              <a:ext cx="10027080" cy="467280"/>
            </p14:xfrm>
          </p:contentPart>
        </mc:Choice>
        <mc:Fallback>
          <p:pic>
            <p:nvPicPr>
              <p:cNvPr id="10" name="Ink 9">
                <a:extLst>
                  <a:ext uri="{FF2B5EF4-FFF2-40B4-BE49-F238E27FC236}">
                    <a16:creationId xmlns:a16="http://schemas.microsoft.com/office/drawing/2014/main" id="{D9551538-03B7-DCB9-7A4F-29E64596D8EA}"/>
                  </a:ext>
                </a:extLst>
              </p:cNvPr>
              <p:cNvPicPr/>
              <p:nvPr/>
            </p:nvPicPr>
            <p:blipFill>
              <a:blip r:embed="rId15"/>
              <a:stretch>
                <a:fillRect/>
              </a:stretch>
            </p:blipFill>
            <p:spPr>
              <a:xfrm>
                <a:off x="1424847" y="3531862"/>
                <a:ext cx="10134720" cy="682920"/>
              </a:xfrm>
              <a:prstGeom prst="rect">
                <a:avLst/>
              </a:prstGeom>
            </p:spPr>
          </p:pic>
        </mc:Fallback>
      </mc:AlternateContent>
    </p:spTree>
    <p:extLst>
      <p:ext uri="{BB962C8B-B14F-4D97-AF65-F5344CB8AC3E}">
        <p14:creationId xmlns:p14="http://schemas.microsoft.com/office/powerpoint/2010/main" val="4175719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As a direct consequence of the optimality principle, we can see that the set of optimal routes from all sources to a given destination form a tree rooted at the destination.</a:t>
            </a:r>
          </a:p>
          <a:p>
            <a:r>
              <a:rPr lang="en-IN" dirty="0"/>
              <a:t>Such a tree is called a sink tree.</a:t>
            </a:r>
          </a:p>
          <a:p>
            <a:r>
              <a:rPr lang="en-IN" dirty="0"/>
              <a:t>The goal of all routing algorithms is to discover and use the sink trees for all routers</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C41D5A58-06F1-5F0F-7CF1-A628D33B63E2}"/>
                  </a:ext>
                </a:extLst>
              </p14:cNvPr>
              <p14:cNvContentPartPr/>
              <p14:nvPr/>
            </p14:nvContentPartPr>
            <p14:xfrm>
              <a:off x="4530207" y="2334862"/>
              <a:ext cx="6095160" cy="492840"/>
            </p14:xfrm>
          </p:contentPart>
        </mc:Choice>
        <mc:Fallback>
          <p:pic>
            <p:nvPicPr>
              <p:cNvPr id="4" name="Ink 3">
                <a:extLst>
                  <a:ext uri="{FF2B5EF4-FFF2-40B4-BE49-F238E27FC236}">
                    <a16:creationId xmlns:a16="http://schemas.microsoft.com/office/drawing/2014/main" id="{C41D5A58-06F1-5F0F-7CF1-A628D33B63E2}"/>
                  </a:ext>
                </a:extLst>
              </p:cNvPr>
              <p:cNvPicPr/>
              <p:nvPr/>
            </p:nvPicPr>
            <p:blipFill>
              <a:blip r:embed="rId3"/>
              <a:stretch>
                <a:fillRect/>
              </a:stretch>
            </p:blipFill>
            <p:spPr>
              <a:xfrm>
                <a:off x="4476567" y="2227222"/>
                <a:ext cx="6202800" cy="7084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6F98ACDA-ECB5-9A87-2C3B-CB2235057961}"/>
                  </a:ext>
                </a:extLst>
              </p14:cNvPr>
              <p14:cNvContentPartPr/>
              <p14:nvPr/>
            </p14:nvContentPartPr>
            <p14:xfrm>
              <a:off x="1146927" y="2675422"/>
              <a:ext cx="4468680" cy="193680"/>
            </p14:xfrm>
          </p:contentPart>
        </mc:Choice>
        <mc:Fallback>
          <p:pic>
            <p:nvPicPr>
              <p:cNvPr id="5" name="Ink 4">
                <a:extLst>
                  <a:ext uri="{FF2B5EF4-FFF2-40B4-BE49-F238E27FC236}">
                    <a16:creationId xmlns:a16="http://schemas.microsoft.com/office/drawing/2014/main" id="{6F98ACDA-ECB5-9A87-2C3B-CB2235057961}"/>
                  </a:ext>
                </a:extLst>
              </p:cNvPr>
              <p:cNvPicPr/>
              <p:nvPr/>
            </p:nvPicPr>
            <p:blipFill>
              <a:blip r:embed="rId5"/>
              <a:stretch>
                <a:fillRect/>
              </a:stretch>
            </p:blipFill>
            <p:spPr>
              <a:xfrm>
                <a:off x="1093287" y="2567422"/>
                <a:ext cx="4576320" cy="4093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7CE70F89-807C-9A95-5233-05D0DAEFCEFB}"/>
                  </a:ext>
                </a:extLst>
              </p14:cNvPr>
              <p14:cNvContentPartPr/>
              <p14:nvPr/>
            </p14:nvContentPartPr>
            <p14:xfrm>
              <a:off x="3175527" y="3407302"/>
              <a:ext cx="2419200" cy="26280"/>
            </p14:xfrm>
          </p:contentPart>
        </mc:Choice>
        <mc:Fallback>
          <p:pic>
            <p:nvPicPr>
              <p:cNvPr id="6" name="Ink 5">
                <a:extLst>
                  <a:ext uri="{FF2B5EF4-FFF2-40B4-BE49-F238E27FC236}">
                    <a16:creationId xmlns:a16="http://schemas.microsoft.com/office/drawing/2014/main" id="{7CE70F89-807C-9A95-5233-05D0DAEFCEFB}"/>
                  </a:ext>
                </a:extLst>
              </p:cNvPr>
              <p:cNvPicPr/>
              <p:nvPr/>
            </p:nvPicPr>
            <p:blipFill>
              <a:blip r:embed="rId7"/>
              <a:stretch>
                <a:fillRect/>
              </a:stretch>
            </p:blipFill>
            <p:spPr>
              <a:xfrm>
                <a:off x="3121527" y="3299662"/>
                <a:ext cx="2526840" cy="241920"/>
              </a:xfrm>
              <a:prstGeom prst="rect">
                <a:avLst/>
              </a:prstGeom>
            </p:spPr>
          </p:pic>
        </mc:Fallback>
      </mc:AlternateContent>
    </p:spTree>
    <p:extLst>
      <p:ext uri="{BB962C8B-B14F-4D97-AF65-F5344CB8AC3E}">
        <p14:creationId xmlns:p14="http://schemas.microsoft.com/office/powerpoint/2010/main" val="1033887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r>
              <a:rPr lang="en-IN" dirty="0"/>
              <a:t>The main function of NL (Network Layer) is routing packets from the source machine to the destination machine.</a:t>
            </a:r>
          </a:p>
          <a:p>
            <a:r>
              <a:rPr lang="en-IN" dirty="0"/>
              <a:t>The algorithms that choose the routes and the data structures that they use are a major area of network layer design.</a:t>
            </a:r>
          </a:p>
          <a:p>
            <a:r>
              <a:rPr lang="en-IN" dirty="0"/>
              <a:t>The routing algorithm is that part of the NL software responsible for deciding which output line an incoming packet should be transmitted on.</a:t>
            </a:r>
          </a:p>
        </p:txBody>
      </p:sp>
    </p:spTree>
    <p:extLst>
      <p:ext uri="{BB962C8B-B14F-4D97-AF65-F5344CB8AC3E}">
        <p14:creationId xmlns:p14="http://schemas.microsoft.com/office/powerpoint/2010/main" val="2230172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113472" y="2113472"/>
            <a:ext cx="8350369" cy="2861055"/>
          </a:xfrm>
          <a:prstGeom prst="rect">
            <a:avLst/>
          </a:prstGeom>
        </p:spPr>
      </p:pic>
      <p:sp>
        <p:nvSpPr>
          <p:cNvPr id="5" name="Rectangle 4"/>
          <p:cNvSpPr/>
          <p:nvPr/>
        </p:nvSpPr>
        <p:spPr>
          <a:xfrm>
            <a:off x="4374158" y="5590719"/>
            <a:ext cx="4237314" cy="369332"/>
          </a:xfrm>
          <a:prstGeom prst="rect">
            <a:avLst/>
          </a:prstGeom>
        </p:spPr>
        <p:txBody>
          <a:bodyPr wrap="none">
            <a:spAutoFit/>
          </a:bodyPr>
          <a:lstStyle/>
          <a:p>
            <a:r>
              <a:rPr lang="en-IN" dirty="0">
                <a:solidFill>
                  <a:srgbClr val="3333CD"/>
                </a:solidFill>
                <a:latin typeface="TimesNewRoman"/>
              </a:rPr>
              <a:t>(a) </a:t>
            </a:r>
            <a:r>
              <a:rPr lang="en-IN" dirty="0">
                <a:solidFill>
                  <a:srgbClr val="000000"/>
                </a:solidFill>
                <a:latin typeface="TimesNewRoman"/>
              </a:rPr>
              <a:t>A subnet. </a:t>
            </a:r>
            <a:r>
              <a:rPr lang="en-IN" dirty="0">
                <a:solidFill>
                  <a:srgbClr val="3333CD"/>
                </a:solidFill>
                <a:latin typeface="TimesNewRoman"/>
              </a:rPr>
              <a:t>(b) </a:t>
            </a:r>
            <a:r>
              <a:rPr lang="en-IN" dirty="0">
                <a:solidFill>
                  <a:srgbClr val="000000"/>
                </a:solidFill>
                <a:latin typeface="TimesNewRoman"/>
              </a:rPr>
              <a:t>A sink tree for router B.</a:t>
            </a:r>
            <a:endParaRPr lang="en-IN" dirty="0"/>
          </a:p>
        </p:txBody>
      </p:sp>
    </p:spTree>
    <p:extLst>
      <p:ext uri="{BB962C8B-B14F-4D97-AF65-F5344CB8AC3E}">
        <p14:creationId xmlns:p14="http://schemas.microsoft.com/office/powerpoint/2010/main" val="1606390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Shortest Path Routing</a:t>
            </a:r>
          </a:p>
        </p:txBody>
      </p:sp>
      <p:sp>
        <p:nvSpPr>
          <p:cNvPr id="3" name="Content Placeholder 2"/>
          <p:cNvSpPr>
            <a:spLocks noGrp="1"/>
          </p:cNvSpPr>
          <p:nvPr>
            <p:ph idx="1"/>
          </p:nvPr>
        </p:nvSpPr>
        <p:spPr/>
        <p:txBody>
          <a:bodyPr>
            <a:normAutofit/>
          </a:bodyPr>
          <a:lstStyle/>
          <a:p>
            <a:r>
              <a:rPr lang="en-IN" dirty="0"/>
              <a:t>The idea is to build a graph of the subnet, with each node of the graph representing a router and each arc of the graph representing a communication line or link.</a:t>
            </a:r>
          </a:p>
          <a:p>
            <a:r>
              <a:rPr lang="en-IN" dirty="0"/>
              <a:t>To choose a route between a given pair of routers, the algorithm just finds the shortest path between them on the graph.</a:t>
            </a:r>
          </a:p>
          <a:p>
            <a:r>
              <a:rPr lang="en-US" dirty="0"/>
              <a:t>A network is represented as a graph, with its terminals as nodes and the links as edges. A 'length' is associated with each edge, which represents the cost of using the link for transmission. Lower the cost, more suitable is the link. The cost is determined depending upon the criteria to be optimized. </a:t>
            </a:r>
            <a:endParaRPr lang="en-IN" dirty="0"/>
          </a:p>
        </p:txBody>
      </p:sp>
    </p:spTree>
    <p:extLst>
      <p:ext uri="{BB962C8B-B14F-4D97-AF65-F5344CB8AC3E}">
        <p14:creationId xmlns:p14="http://schemas.microsoft.com/office/powerpoint/2010/main" val="4262960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dirty="0"/>
              <a:t>Some of the important ways of determining the cost are:</a:t>
            </a:r>
            <a:endParaRPr lang="en-IN" dirty="0"/>
          </a:p>
          <a:p>
            <a:pPr lvl="0"/>
            <a:r>
              <a:rPr lang="en-US" b="1" dirty="0"/>
              <a:t>Minimum number of hops: </a:t>
            </a:r>
            <a:r>
              <a:rPr lang="en-US" dirty="0"/>
              <a:t>If each link is given a unit cost, the shortest path is the one with minimum number of hops. Such a route is easily obtained by a breadth first search method. This is easy to implement but ignores load, link capacity etc.</a:t>
            </a:r>
            <a:endParaRPr lang="en-IN" dirty="0"/>
          </a:p>
          <a:p>
            <a:pPr lvl="0"/>
            <a:r>
              <a:rPr lang="en-US" b="1" dirty="0"/>
              <a:t>Transmission and Propagation Delays: </a:t>
            </a:r>
            <a:r>
              <a:rPr lang="en-US" dirty="0"/>
              <a:t>If the cost is fixed as a function of transmission and propagation delays, it will reflect the link capacities and the geographical distances. However these costs are essentially static and do not consider the varying load conditions.</a:t>
            </a:r>
            <a:endParaRPr lang="en-IN" dirty="0"/>
          </a:p>
          <a:p>
            <a:pPr lvl="0"/>
            <a:r>
              <a:rPr lang="en-US" b="1" dirty="0"/>
              <a:t>Queuing Delays: </a:t>
            </a:r>
            <a:r>
              <a:rPr lang="en-US" dirty="0"/>
              <a:t>If the cost of a link is determined through its queuing delays, it takes care of the varying load conditions, but not of the propagation delays.</a:t>
            </a:r>
            <a:endParaRPr lang="en-IN" dirty="0"/>
          </a:p>
          <a:p>
            <a:endParaRPr lang="en-IN" dirty="0"/>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DE38C16F-9290-F56D-C1ED-11D49E6717F9}"/>
                  </a:ext>
                </a:extLst>
              </p14:cNvPr>
              <p14:cNvContentPartPr/>
              <p14:nvPr/>
            </p14:nvContentPartPr>
            <p14:xfrm>
              <a:off x="1247007" y="2419102"/>
              <a:ext cx="360" cy="360"/>
            </p14:xfrm>
          </p:contentPart>
        </mc:Choice>
        <mc:Fallback>
          <p:pic>
            <p:nvPicPr>
              <p:cNvPr id="4" name="Ink 3">
                <a:extLst>
                  <a:ext uri="{FF2B5EF4-FFF2-40B4-BE49-F238E27FC236}">
                    <a16:creationId xmlns:a16="http://schemas.microsoft.com/office/drawing/2014/main" id="{DE38C16F-9290-F56D-C1ED-11D49E6717F9}"/>
                  </a:ext>
                </a:extLst>
              </p:cNvPr>
              <p:cNvPicPr/>
              <p:nvPr/>
            </p:nvPicPr>
            <p:blipFill>
              <a:blip r:embed="rId3"/>
              <a:stretch>
                <a:fillRect/>
              </a:stretch>
            </p:blipFill>
            <p:spPr>
              <a:xfrm>
                <a:off x="1193007" y="2311102"/>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4FADB478-6FD5-2FCC-D843-33DDFE7A4135}"/>
                  </a:ext>
                </a:extLst>
              </p14:cNvPr>
              <p14:cNvContentPartPr/>
              <p14:nvPr/>
            </p14:nvContentPartPr>
            <p14:xfrm>
              <a:off x="1388127" y="2435662"/>
              <a:ext cx="3574800" cy="159480"/>
            </p14:xfrm>
          </p:contentPart>
        </mc:Choice>
        <mc:Fallback>
          <p:pic>
            <p:nvPicPr>
              <p:cNvPr id="5" name="Ink 4">
                <a:extLst>
                  <a:ext uri="{FF2B5EF4-FFF2-40B4-BE49-F238E27FC236}">
                    <a16:creationId xmlns:a16="http://schemas.microsoft.com/office/drawing/2014/main" id="{4FADB478-6FD5-2FCC-D843-33DDFE7A4135}"/>
                  </a:ext>
                </a:extLst>
              </p:cNvPr>
              <p:cNvPicPr/>
              <p:nvPr/>
            </p:nvPicPr>
            <p:blipFill>
              <a:blip r:embed="rId5"/>
              <a:stretch>
                <a:fillRect/>
              </a:stretch>
            </p:blipFill>
            <p:spPr>
              <a:xfrm>
                <a:off x="1334487" y="2327662"/>
                <a:ext cx="3682440" cy="375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87E84EEB-632C-40AE-37CA-340ADD1B472A}"/>
                  </a:ext>
                </a:extLst>
              </p14:cNvPr>
              <p14:cNvContentPartPr/>
              <p14:nvPr/>
            </p14:nvContentPartPr>
            <p14:xfrm>
              <a:off x="1288407" y="3589462"/>
              <a:ext cx="5801040" cy="435240"/>
            </p14:xfrm>
          </p:contentPart>
        </mc:Choice>
        <mc:Fallback>
          <p:pic>
            <p:nvPicPr>
              <p:cNvPr id="6" name="Ink 5">
                <a:extLst>
                  <a:ext uri="{FF2B5EF4-FFF2-40B4-BE49-F238E27FC236}">
                    <a16:creationId xmlns:a16="http://schemas.microsoft.com/office/drawing/2014/main" id="{87E84EEB-632C-40AE-37CA-340ADD1B472A}"/>
                  </a:ext>
                </a:extLst>
              </p:cNvPr>
              <p:cNvPicPr/>
              <p:nvPr/>
            </p:nvPicPr>
            <p:blipFill>
              <a:blip r:embed="rId7"/>
              <a:stretch>
                <a:fillRect/>
              </a:stretch>
            </p:blipFill>
            <p:spPr>
              <a:xfrm>
                <a:off x="1234407" y="3481822"/>
                <a:ext cx="5908680" cy="6508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0D7183C7-7407-D09B-5274-04BCECF4463B}"/>
                  </a:ext>
                </a:extLst>
              </p14:cNvPr>
              <p14:cNvContentPartPr/>
              <p14:nvPr/>
            </p14:nvContentPartPr>
            <p14:xfrm>
              <a:off x="3084087" y="3790342"/>
              <a:ext cx="360" cy="360"/>
            </p14:xfrm>
          </p:contentPart>
        </mc:Choice>
        <mc:Fallback>
          <p:pic>
            <p:nvPicPr>
              <p:cNvPr id="7" name="Ink 6">
                <a:extLst>
                  <a:ext uri="{FF2B5EF4-FFF2-40B4-BE49-F238E27FC236}">
                    <a16:creationId xmlns:a16="http://schemas.microsoft.com/office/drawing/2014/main" id="{0D7183C7-7407-D09B-5274-04BCECF4463B}"/>
                  </a:ext>
                </a:extLst>
              </p:cNvPr>
              <p:cNvPicPr/>
              <p:nvPr/>
            </p:nvPicPr>
            <p:blipFill>
              <a:blip r:embed="rId3"/>
              <a:stretch>
                <a:fillRect/>
              </a:stretch>
            </p:blipFill>
            <p:spPr>
              <a:xfrm>
                <a:off x="3030087" y="3682702"/>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5858A33A-8D63-B657-B1E5-C6A9B8241F27}"/>
                  </a:ext>
                </a:extLst>
              </p14:cNvPr>
              <p14:cNvContentPartPr/>
              <p14:nvPr/>
            </p14:nvContentPartPr>
            <p14:xfrm>
              <a:off x="1163487" y="5236822"/>
              <a:ext cx="2125800" cy="183600"/>
            </p14:xfrm>
          </p:contentPart>
        </mc:Choice>
        <mc:Fallback>
          <p:pic>
            <p:nvPicPr>
              <p:cNvPr id="8" name="Ink 7">
                <a:extLst>
                  <a:ext uri="{FF2B5EF4-FFF2-40B4-BE49-F238E27FC236}">
                    <a16:creationId xmlns:a16="http://schemas.microsoft.com/office/drawing/2014/main" id="{5858A33A-8D63-B657-B1E5-C6A9B8241F27}"/>
                  </a:ext>
                </a:extLst>
              </p:cNvPr>
              <p:cNvPicPr/>
              <p:nvPr/>
            </p:nvPicPr>
            <p:blipFill>
              <a:blip r:embed="rId10"/>
              <a:stretch>
                <a:fillRect/>
              </a:stretch>
            </p:blipFill>
            <p:spPr>
              <a:xfrm>
                <a:off x="1109487" y="5128822"/>
                <a:ext cx="2233440" cy="3992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B5AB20AA-E926-A175-EFCA-9DB8C1AD720C}"/>
                  </a:ext>
                </a:extLst>
              </p14:cNvPr>
              <p14:cNvContentPartPr/>
              <p14:nvPr/>
            </p14:nvContentPartPr>
            <p14:xfrm>
              <a:off x="1446087" y="5286862"/>
              <a:ext cx="360" cy="360"/>
            </p14:xfrm>
          </p:contentPart>
        </mc:Choice>
        <mc:Fallback>
          <p:pic>
            <p:nvPicPr>
              <p:cNvPr id="9" name="Ink 8">
                <a:extLst>
                  <a:ext uri="{FF2B5EF4-FFF2-40B4-BE49-F238E27FC236}">
                    <a16:creationId xmlns:a16="http://schemas.microsoft.com/office/drawing/2014/main" id="{B5AB20AA-E926-A175-EFCA-9DB8C1AD720C}"/>
                  </a:ext>
                </a:extLst>
              </p:cNvPr>
              <p:cNvPicPr/>
              <p:nvPr/>
            </p:nvPicPr>
            <p:blipFill>
              <a:blip r:embed="rId3"/>
              <a:stretch>
                <a:fillRect/>
              </a:stretch>
            </p:blipFill>
            <p:spPr>
              <a:xfrm>
                <a:off x="1392447" y="5178862"/>
                <a:ext cx="108000" cy="216000"/>
              </a:xfrm>
              <a:prstGeom prst="rect">
                <a:avLst/>
              </a:prstGeom>
            </p:spPr>
          </p:pic>
        </mc:Fallback>
      </mc:AlternateContent>
    </p:spTree>
    <p:extLst>
      <p:ext uri="{BB962C8B-B14F-4D97-AF65-F5344CB8AC3E}">
        <p14:creationId xmlns:p14="http://schemas.microsoft.com/office/powerpoint/2010/main" val="3831669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a:t>Many other metrics besides hops and physical distance are also possible.</a:t>
            </a:r>
          </a:p>
          <a:p>
            <a:r>
              <a:rPr lang="en-IN" dirty="0"/>
              <a:t>For example, each arc could be labelled with the mean queuing and transmission delay for some standard test packet as determined by hourly test runs.</a:t>
            </a:r>
          </a:p>
          <a:p>
            <a:r>
              <a:rPr lang="en-IN" dirty="0"/>
              <a:t>With this graph labelling, the shortest path is the fastest path rather than the path with the fewest arcs or kilometres.</a:t>
            </a:r>
          </a:p>
        </p:txBody>
      </p:sp>
    </p:spTree>
    <p:extLst>
      <p:ext uri="{BB962C8B-B14F-4D97-AF65-F5344CB8AC3E}">
        <p14:creationId xmlns:p14="http://schemas.microsoft.com/office/powerpoint/2010/main" val="1453333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a:t>In the general case, the labels on the arcs could be computed as a function of the distance, bandwidth, average traffic, communication cost, mean queue length, measured delay, and other factors.</a:t>
            </a:r>
          </a:p>
          <a:p>
            <a:r>
              <a:rPr lang="en-IN" dirty="0"/>
              <a:t>By changing the weighting function, the algorithm would then compute the “shortest” path measured according to any one of a number of criteria or to a combination of criteria.</a:t>
            </a:r>
          </a:p>
        </p:txBody>
      </p:sp>
    </p:spTree>
    <p:extLst>
      <p:ext uri="{BB962C8B-B14F-4D97-AF65-F5344CB8AC3E}">
        <p14:creationId xmlns:p14="http://schemas.microsoft.com/office/powerpoint/2010/main" val="3999401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Let the network be represented by graph G ( V, E ) and let the number of nodes be 'N'.  </a:t>
            </a:r>
          </a:p>
          <a:p>
            <a:r>
              <a:rPr lang="en-US" dirty="0"/>
              <a:t> A node has zero cost w.r.t itself.  </a:t>
            </a:r>
          </a:p>
          <a:p>
            <a:r>
              <a:rPr lang="en-US" dirty="0"/>
              <a:t>Further, all the links are assumed to be symmetric, i.e.  if  </a:t>
            </a:r>
            <a:r>
              <a:rPr lang="en-US" dirty="0" err="1"/>
              <a:t>d</a:t>
            </a:r>
            <a:r>
              <a:rPr lang="en-US" baseline="-25000" dirty="0" err="1"/>
              <a:t>i,j</a:t>
            </a:r>
            <a:r>
              <a:rPr lang="en-US" baseline="-25000" dirty="0"/>
              <a:t>  </a:t>
            </a:r>
            <a:r>
              <a:rPr lang="en-US" dirty="0"/>
              <a:t> =  cost of link  from node </a:t>
            </a:r>
            <a:r>
              <a:rPr lang="en-US" dirty="0" err="1"/>
              <a:t>i</a:t>
            </a:r>
            <a:r>
              <a:rPr lang="en-US" dirty="0"/>
              <a:t> to node j, then d </a:t>
            </a:r>
            <a:r>
              <a:rPr lang="en-US" baseline="-25000" dirty="0" err="1"/>
              <a:t>i,j</a:t>
            </a:r>
            <a:r>
              <a:rPr lang="en-US" dirty="0"/>
              <a:t> = d </a:t>
            </a:r>
            <a:r>
              <a:rPr lang="en-US" baseline="-25000" dirty="0" err="1"/>
              <a:t>j,i</a:t>
            </a:r>
            <a:r>
              <a:rPr lang="en-US" dirty="0"/>
              <a:t> .  </a:t>
            </a:r>
          </a:p>
          <a:p>
            <a:r>
              <a:rPr lang="en-US" dirty="0"/>
              <a:t>The graph is assumed to be complete. If there exists no edge between two nodes, then a link of infinite cost is assumed.  </a:t>
            </a:r>
            <a:endParaRPr lang="en-IN" dirty="0"/>
          </a:p>
        </p:txBody>
      </p:sp>
    </p:spTree>
    <p:extLst>
      <p:ext uri="{BB962C8B-B14F-4D97-AF65-F5344CB8AC3E}">
        <p14:creationId xmlns:p14="http://schemas.microsoft.com/office/powerpoint/2010/main" val="740464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Bellman-Ford Algorithm</a:t>
            </a:r>
            <a:endParaRPr lang="en-IN" dirty="0"/>
          </a:p>
        </p:txBody>
      </p:sp>
      <p:sp>
        <p:nvSpPr>
          <p:cNvPr id="3" name="Content Placeholder 2"/>
          <p:cNvSpPr>
            <a:spLocks noGrp="1"/>
          </p:cNvSpPr>
          <p:nvPr>
            <p:ph idx="1"/>
          </p:nvPr>
        </p:nvSpPr>
        <p:spPr/>
        <p:txBody>
          <a:bodyPr>
            <a:normAutofit lnSpcReduction="10000"/>
          </a:bodyPr>
          <a:lstStyle/>
          <a:p>
            <a:r>
              <a:rPr lang="en-US" dirty="0"/>
              <a:t>This algorithm iterates on the number of edges in a path to obtain the shortest path. It uses optimality principle. Since the number of hops possible is limited (cycles are implicitly not allowed),  the algorithm terminates giving the shortest path.</a:t>
            </a:r>
            <a:endParaRPr lang="en-IN" dirty="0"/>
          </a:p>
          <a:p>
            <a:r>
              <a:rPr lang="en-US" b="1" dirty="0"/>
              <a:t>Notation: </a:t>
            </a:r>
            <a:br>
              <a:rPr lang="en-US" dirty="0"/>
            </a:br>
            <a:r>
              <a:rPr lang="en-US" dirty="0"/>
              <a:t>    d </a:t>
            </a:r>
            <a:r>
              <a:rPr lang="en-US" baseline="-25000" dirty="0" err="1"/>
              <a:t>i,j</a:t>
            </a:r>
            <a:r>
              <a:rPr lang="en-US" baseline="-25000" dirty="0"/>
              <a:t> </a:t>
            </a:r>
            <a:r>
              <a:rPr lang="en-US" dirty="0"/>
              <a:t>        =   Length of path between nodes </a:t>
            </a:r>
            <a:r>
              <a:rPr lang="en-US" dirty="0" err="1"/>
              <a:t>i</a:t>
            </a:r>
            <a:r>
              <a:rPr lang="en-US" dirty="0"/>
              <a:t> and j,  indicating the cost of the link. </a:t>
            </a:r>
            <a:br>
              <a:rPr lang="en-US" dirty="0"/>
            </a:br>
            <a:r>
              <a:rPr lang="en-US" dirty="0"/>
              <a:t>    h            =   Number of hops. </a:t>
            </a:r>
            <a:br>
              <a:rPr lang="en-US" dirty="0"/>
            </a:br>
            <a:r>
              <a:rPr lang="en-US" dirty="0"/>
              <a:t>    D[ </a:t>
            </a:r>
            <a:r>
              <a:rPr lang="en-US" dirty="0" err="1"/>
              <a:t>i,h</a:t>
            </a:r>
            <a:r>
              <a:rPr lang="en-US" dirty="0"/>
              <a:t>]   =   Shortest path length from node </a:t>
            </a:r>
            <a:r>
              <a:rPr lang="en-US" dirty="0" err="1"/>
              <a:t>i</a:t>
            </a:r>
            <a:r>
              <a:rPr lang="en-US" dirty="0"/>
              <a:t> to node 1, with </a:t>
            </a:r>
            <a:r>
              <a:rPr lang="en-US" dirty="0" err="1"/>
              <a:t>upto</a:t>
            </a:r>
            <a:r>
              <a:rPr lang="en-US" dirty="0"/>
              <a:t> 'h' hops. </a:t>
            </a:r>
            <a:br>
              <a:rPr lang="en-US" dirty="0"/>
            </a:br>
            <a:r>
              <a:rPr lang="en-US" dirty="0"/>
              <a:t>    D[ 1,h]  =   0  for all h . </a:t>
            </a:r>
            <a:br>
              <a:rPr lang="en-US" dirty="0"/>
            </a:br>
            <a:endParaRPr lang="en-IN" dirty="0"/>
          </a:p>
        </p:txBody>
      </p:sp>
    </p:spTree>
    <p:extLst>
      <p:ext uri="{BB962C8B-B14F-4D97-AF65-F5344CB8AC3E}">
        <p14:creationId xmlns:p14="http://schemas.microsoft.com/office/powerpoint/2010/main" val="30954336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b="1" dirty="0"/>
              <a:t>Algorithm :</a:t>
            </a:r>
            <a:r>
              <a:rPr lang="en-US" dirty="0"/>
              <a:t> </a:t>
            </a:r>
            <a:br>
              <a:rPr lang="en-US" dirty="0"/>
            </a:br>
            <a:r>
              <a:rPr lang="en-US" dirty="0"/>
              <a:t>  </a:t>
            </a:r>
            <a:br>
              <a:rPr lang="en-US" dirty="0"/>
            </a:br>
            <a:r>
              <a:rPr lang="en-US" dirty="0"/>
              <a:t>    Initial condition  :  D[ </a:t>
            </a:r>
            <a:r>
              <a:rPr lang="en-US" dirty="0" err="1"/>
              <a:t>i</a:t>
            </a:r>
            <a:r>
              <a:rPr lang="en-US" dirty="0"/>
              <a:t>, 0]  =  infinity,  for all  </a:t>
            </a:r>
            <a:r>
              <a:rPr lang="en-US" dirty="0" err="1"/>
              <a:t>i</a:t>
            </a:r>
            <a:r>
              <a:rPr lang="en-US" dirty="0"/>
              <a:t>  ( </a:t>
            </a:r>
            <a:r>
              <a:rPr lang="en-US" dirty="0" err="1"/>
              <a:t>i</a:t>
            </a:r>
            <a:r>
              <a:rPr lang="en-US" dirty="0"/>
              <a:t> != 1 )</a:t>
            </a:r>
            <a:endParaRPr lang="en-IN" dirty="0"/>
          </a:p>
          <a:p>
            <a:r>
              <a:rPr lang="en-US" dirty="0"/>
              <a:t>    Iteration             :   D[</a:t>
            </a:r>
            <a:r>
              <a:rPr lang="en-US" dirty="0" err="1"/>
              <a:t>i</a:t>
            </a:r>
            <a:r>
              <a:rPr lang="en-US" dirty="0"/>
              <a:t>, h+1]  = min</a:t>
            </a:r>
            <a:r>
              <a:rPr lang="en-US" baseline="-25000" dirty="0"/>
              <a:t> </a:t>
            </a:r>
            <a:r>
              <a:rPr lang="en-US" dirty="0"/>
              <a:t>{ </a:t>
            </a:r>
            <a:r>
              <a:rPr lang="en-US" dirty="0" err="1"/>
              <a:t>d</a:t>
            </a:r>
            <a:r>
              <a:rPr lang="en-US" baseline="-25000" dirty="0" err="1"/>
              <a:t>i,j</a:t>
            </a:r>
            <a:r>
              <a:rPr lang="en-US" dirty="0"/>
              <a:t> + D[</a:t>
            </a:r>
            <a:r>
              <a:rPr lang="en-US" dirty="0" err="1"/>
              <a:t>j,h</a:t>
            </a:r>
            <a:r>
              <a:rPr lang="en-US" dirty="0"/>
              <a:t>] }  over all values of j .</a:t>
            </a:r>
            <a:endParaRPr lang="en-IN" dirty="0"/>
          </a:p>
          <a:p>
            <a:r>
              <a:rPr lang="en-US" dirty="0"/>
              <a:t>    Termination        :  The algorithm terminates when </a:t>
            </a:r>
          </a:p>
          <a:p>
            <a:pPr marL="0" indent="0">
              <a:buNone/>
            </a:pPr>
            <a:r>
              <a:rPr lang="en-US" dirty="0"/>
              <a:t>			      D[</a:t>
            </a:r>
            <a:r>
              <a:rPr lang="en-US" dirty="0" err="1"/>
              <a:t>i</a:t>
            </a:r>
            <a:r>
              <a:rPr lang="en-US" dirty="0"/>
              <a:t>, h]  =  D [ </a:t>
            </a:r>
            <a:r>
              <a:rPr lang="en-US" dirty="0" err="1"/>
              <a:t>i</a:t>
            </a:r>
            <a:r>
              <a:rPr lang="en-US" dirty="0"/>
              <a:t>,  h+1]     for all  </a:t>
            </a:r>
            <a:r>
              <a:rPr lang="en-US" dirty="0" err="1"/>
              <a:t>i</a:t>
            </a:r>
            <a:r>
              <a:rPr lang="en-US" dirty="0"/>
              <a:t> .</a:t>
            </a:r>
            <a:endParaRPr lang="en-IN" dirty="0"/>
          </a:p>
          <a:p>
            <a:endParaRPr lang="en-IN" dirty="0"/>
          </a:p>
        </p:txBody>
      </p:sp>
    </p:spTree>
    <p:extLst>
      <p:ext uri="{BB962C8B-B14F-4D97-AF65-F5344CB8AC3E}">
        <p14:creationId xmlns:p14="http://schemas.microsoft.com/office/powerpoint/2010/main" val="5403143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Principle: </a:t>
            </a:r>
            <a:br>
              <a:rPr lang="en-US" dirty="0"/>
            </a:br>
            <a:r>
              <a:rPr lang="en-US" dirty="0"/>
              <a:t>For zero hops,  the minimum length path has length of infinity, for every node.  </a:t>
            </a:r>
          </a:p>
          <a:p>
            <a:r>
              <a:rPr lang="en-US" dirty="0"/>
              <a:t>For one hop the shortest-path length associated with a node is equal to the length of the edge between  that node and node 1. </a:t>
            </a:r>
          </a:p>
          <a:p>
            <a:r>
              <a:rPr lang="en-US" dirty="0"/>
              <a:t>Increment the number of hops allowed, (from h to h+1 ) and find out whether a shorter path exists through each of the  other nodes.  If  it exists, say through node 'j',  then its length must be the sum of the lengths between these two nodes (i.e.  </a:t>
            </a:r>
            <a:r>
              <a:rPr lang="en-US" dirty="0" err="1"/>
              <a:t>d</a:t>
            </a:r>
            <a:r>
              <a:rPr lang="en-US" baseline="-25000" dirty="0" err="1"/>
              <a:t>i,j</a:t>
            </a:r>
            <a:r>
              <a:rPr lang="en-US" dirty="0"/>
              <a:t> ) and the shortest path between j and 1 obtainable in </a:t>
            </a:r>
            <a:r>
              <a:rPr lang="en-US" dirty="0" err="1"/>
              <a:t>upto</a:t>
            </a:r>
            <a:r>
              <a:rPr lang="en-US" dirty="0"/>
              <a:t> h paths. </a:t>
            </a:r>
          </a:p>
          <a:p>
            <a:r>
              <a:rPr lang="en-US" dirty="0"/>
              <a:t>If such a path doesn't exist, then the path length remains the same. The algorithm is guaranteed to terminate, since there are utmost N nodes, and so N-1 paths. It has time complexity of O ( N</a:t>
            </a:r>
            <a:r>
              <a:rPr lang="en-US" baseline="30000" dirty="0"/>
              <a:t>3</a:t>
            </a:r>
            <a:r>
              <a:rPr lang="en-US" dirty="0"/>
              <a:t> ) .</a:t>
            </a:r>
            <a:endParaRPr lang="en-IN" dirty="0"/>
          </a:p>
          <a:p>
            <a:endParaRPr lang="en-IN" dirty="0"/>
          </a:p>
        </p:txBody>
      </p:sp>
    </p:spTree>
    <p:extLst>
      <p:ext uri="{BB962C8B-B14F-4D97-AF65-F5344CB8AC3E}">
        <p14:creationId xmlns:p14="http://schemas.microsoft.com/office/powerpoint/2010/main" val="2082349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tr-TR" altLang="en-US" sz="3600" b="1">
                <a:solidFill>
                  <a:schemeClr val="accent2"/>
                </a:solidFill>
              </a:rPr>
              <a:t>Bellman-Ford Algorithm</a:t>
            </a:r>
            <a:br>
              <a:rPr lang="en-US" altLang="en-US" sz="3600" b="1">
                <a:solidFill>
                  <a:schemeClr val="accent2"/>
                </a:solidFill>
              </a:rPr>
            </a:br>
            <a:r>
              <a:rPr lang="en-US" altLang="en-US" sz="3600" b="1">
                <a:solidFill>
                  <a:schemeClr val="accent2"/>
                </a:solidFill>
              </a:rPr>
              <a:t>Example</a:t>
            </a:r>
          </a:p>
        </p:txBody>
      </p:sp>
      <p:grpSp>
        <p:nvGrpSpPr>
          <p:cNvPr id="194653" name="Group 93"/>
          <p:cNvGrpSpPr>
            <a:grpSpLocks/>
          </p:cNvGrpSpPr>
          <p:nvPr/>
        </p:nvGrpSpPr>
        <p:grpSpPr bwMode="auto">
          <a:xfrm>
            <a:off x="3429000" y="1938338"/>
            <a:ext cx="4191000" cy="3167062"/>
            <a:chOff x="480" y="920"/>
            <a:chExt cx="1968" cy="1445"/>
          </a:xfrm>
        </p:grpSpPr>
        <p:sp>
          <p:nvSpPr>
            <p:cNvPr id="194654" name="Text Box 94"/>
            <p:cNvSpPr txBox="1">
              <a:spLocks noChangeArrowheads="1"/>
            </p:cNvSpPr>
            <p:nvPr/>
          </p:nvSpPr>
          <p:spPr bwMode="auto">
            <a:xfrm>
              <a:off x="1610" y="920"/>
              <a:ext cx="288"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solidFill>
                    <a:srgbClr val="777777"/>
                  </a:solidFill>
                  <a:latin typeface="Times New Roman" panose="02020603050405020304" pitchFamily="18" charset="0"/>
                </a:rPr>
                <a:t>5</a:t>
              </a:r>
              <a:endParaRPr lang="en-GB" altLang="en-US" sz="2000">
                <a:solidFill>
                  <a:srgbClr val="777777"/>
                </a:solidFill>
                <a:latin typeface="Times New Roman" panose="02020603050405020304" pitchFamily="18" charset="0"/>
              </a:endParaRPr>
            </a:p>
          </p:txBody>
        </p:sp>
        <p:grpSp>
          <p:nvGrpSpPr>
            <p:cNvPr id="194655" name="Group 95"/>
            <p:cNvGrpSpPr>
              <a:grpSpLocks/>
            </p:cNvGrpSpPr>
            <p:nvPr/>
          </p:nvGrpSpPr>
          <p:grpSpPr bwMode="auto">
            <a:xfrm>
              <a:off x="480" y="940"/>
              <a:ext cx="1968" cy="1425"/>
              <a:chOff x="480" y="940"/>
              <a:chExt cx="1968" cy="1425"/>
            </a:xfrm>
          </p:grpSpPr>
          <p:sp>
            <p:nvSpPr>
              <p:cNvPr id="194656" name="Oval 96"/>
              <p:cNvSpPr>
                <a:spLocks noChangeArrowheads="1"/>
              </p:cNvSpPr>
              <p:nvPr/>
            </p:nvSpPr>
            <p:spPr bwMode="auto">
              <a:xfrm>
                <a:off x="1248" y="1176"/>
                <a:ext cx="288" cy="288"/>
              </a:xfrm>
              <a:prstGeom prst="ellipse">
                <a:avLst/>
              </a:prstGeom>
              <a:solidFill>
                <a:srgbClr val="C0C0C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r>
                  <a:rPr lang="en-GB" altLang="en-US">
                    <a:latin typeface="Symbol" panose="05050102010706020507" pitchFamily="18" charset="2"/>
                  </a:rPr>
                  <a:t>¥</a:t>
                </a:r>
              </a:p>
            </p:txBody>
          </p:sp>
          <p:sp>
            <p:nvSpPr>
              <p:cNvPr id="194657" name="Oval 97"/>
              <p:cNvSpPr>
                <a:spLocks noChangeArrowheads="1"/>
              </p:cNvSpPr>
              <p:nvPr/>
            </p:nvSpPr>
            <p:spPr bwMode="auto">
              <a:xfrm>
                <a:off x="2016" y="1176"/>
                <a:ext cx="288" cy="288"/>
              </a:xfrm>
              <a:prstGeom prst="ellipse">
                <a:avLst/>
              </a:prstGeom>
              <a:solidFill>
                <a:srgbClr val="C0C0C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r>
                  <a:rPr lang="en-GB" altLang="en-US">
                    <a:latin typeface="Symbol" panose="05050102010706020507" pitchFamily="18" charset="2"/>
                  </a:rPr>
                  <a:t>¥</a:t>
                </a:r>
              </a:p>
            </p:txBody>
          </p:sp>
          <p:sp>
            <p:nvSpPr>
              <p:cNvPr id="194658" name="Oval 98"/>
              <p:cNvSpPr>
                <a:spLocks noChangeArrowheads="1"/>
              </p:cNvSpPr>
              <p:nvPr/>
            </p:nvSpPr>
            <p:spPr bwMode="auto">
              <a:xfrm>
                <a:off x="1248" y="1944"/>
                <a:ext cx="288" cy="288"/>
              </a:xfrm>
              <a:prstGeom prst="ellipse">
                <a:avLst/>
              </a:prstGeom>
              <a:solidFill>
                <a:srgbClr val="C0C0C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r>
                  <a:rPr lang="en-GB" altLang="en-US">
                    <a:latin typeface="Symbol" panose="05050102010706020507" pitchFamily="18" charset="2"/>
                  </a:rPr>
                  <a:t>¥</a:t>
                </a:r>
              </a:p>
            </p:txBody>
          </p:sp>
          <p:sp>
            <p:nvSpPr>
              <p:cNvPr id="194659" name="Oval 99"/>
              <p:cNvSpPr>
                <a:spLocks noChangeArrowheads="1"/>
              </p:cNvSpPr>
              <p:nvPr/>
            </p:nvSpPr>
            <p:spPr bwMode="auto">
              <a:xfrm>
                <a:off x="2016" y="1944"/>
                <a:ext cx="288" cy="288"/>
              </a:xfrm>
              <a:prstGeom prst="ellipse">
                <a:avLst/>
              </a:prstGeom>
              <a:solidFill>
                <a:srgbClr val="C0C0C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r>
                  <a:rPr lang="en-GB" altLang="en-US">
                    <a:latin typeface="Symbol" panose="05050102010706020507" pitchFamily="18" charset="2"/>
                  </a:rPr>
                  <a:t>¥</a:t>
                </a:r>
              </a:p>
            </p:txBody>
          </p:sp>
          <p:sp>
            <p:nvSpPr>
              <p:cNvPr id="194660" name="Oval 100"/>
              <p:cNvSpPr>
                <a:spLocks noChangeArrowheads="1"/>
              </p:cNvSpPr>
              <p:nvPr/>
            </p:nvSpPr>
            <p:spPr bwMode="auto">
              <a:xfrm>
                <a:off x="672" y="1560"/>
                <a:ext cx="288" cy="288"/>
              </a:xfrm>
              <a:prstGeom prst="ellipse">
                <a:avLst/>
              </a:prstGeom>
              <a:solidFill>
                <a:srgbClr val="C0C0C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r>
                  <a:rPr lang="en-US" altLang="en-US">
                    <a:latin typeface="Symbol" panose="05050102010706020507" pitchFamily="18" charset="2"/>
                  </a:rPr>
                  <a:t>0</a:t>
                </a:r>
                <a:endParaRPr lang="en-GB" altLang="en-US">
                  <a:latin typeface="Symbol" panose="05050102010706020507" pitchFamily="18" charset="2"/>
                </a:endParaRPr>
              </a:p>
            </p:txBody>
          </p:sp>
          <p:cxnSp>
            <p:nvCxnSpPr>
              <p:cNvPr id="194661" name="AutoShape 101"/>
              <p:cNvCxnSpPr>
                <a:cxnSpLocks noChangeShapeType="1"/>
                <a:stCxn id="194656" idx="3"/>
                <a:endCxn id="194658" idx="1"/>
              </p:cNvCxnSpPr>
              <p:nvPr/>
            </p:nvCxnSpPr>
            <p:spPr bwMode="auto">
              <a:xfrm rot="5400000">
                <a:off x="1008" y="1704"/>
                <a:ext cx="564" cy="0"/>
              </a:xfrm>
              <a:prstGeom prst="straightConnector1">
                <a:avLst/>
              </a:prstGeom>
              <a:noFill/>
              <a:ln w="127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662" name="AutoShape 102"/>
              <p:cNvCxnSpPr>
                <a:cxnSpLocks noChangeShapeType="1"/>
                <a:stCxn id="194656" idx="7"/>
                <a:endCxn id="194657" idx="1"/>
              </p:cNvCxnSpPr>
              <p:nvPr/>
            </p:nvCxnSpPr>
            <p:spPr bwMode="auto">
              <a:xfrm rot="5400000" flipV="1">
                <a:off x="1775" y="937"/>
                <a:ext cx="1" cy="564"/>
              </a:xfrm>
              <a:prstGeom prst="curvedConnector3">
                <a:avLst>
                  <a:gd name="adj1" fmla="val -8900005"/>
                </a:avLst>
              </a:prstGeom>
              <a:noFill/>
              <a:ln w="127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663" name="AutoShape 103"/>
              <p:cNvCxnSpPr>
                <a:cxnSpLocks noChangeShapeType="1"/>
                <a:stCxn id="194658" idx="7"/>
                <a:endCxn id="194657" idx="3"/>
              </p:cNvCxnSpPr>
              <p:nvPr/>
            </p:nvCxnSpPr>
            <p:spPr bwMode="auto">
              <a:xfrm flipV="1">
                <a:off x="1494" y="1422"/>
                <a:ext cx="564" cy="564"/>
              </a:xfrm>
              <a:prstGeom prst="straightConnector1">
                <a:avLst/>
              </a:prstGeom>
              <a:noFill/>
              <a:ln w="127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664" name="AutoShape 104"/>
              <p:cNvCxnSpPr>
                <a:cxnSpLocks noChangeShapeType="1"/>
                <a:stCxn id="194659" idx="7"/>
                <a:endCxn id="194657" idx="5"/>
              </p:cNvCxnSpPr>
              <p:nvPr/>
            </p:nvCxnSpPr>
            <p:spPr bwMode="auto">
              <a:xfrm flipV="1">
                <a:off x="2262" y="1422"/>
                <a:ext cx="0" cy="564"/>
              </a:xfrm>
              <a:prstGeom prst="straightConnector1">
                <a:avLst/>
              </a:prstGeom>
              <a:noFill/>
              <a:ln w="127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665" name="AutoShape 105"/>
              <p:cNvCxnSpPr>
                <a:cxnSpLocks noChangeShapeType="1"/>
                <a:stCxn id="194658" idx="6"/>
                <a:endCxn id="194659" idx="2"/>
              </p:cNvCxnSpPr>
              <p:nvPr/>
            </p:nvCxnSpPr>
            <p:spPr bwMode="auto">
              <a:xfrm>
                <a:off x="1536" y="2088"/>
                <a:ext cx="480" cy="0"/>
              </a:xfrm>
              <a:prstGeom prst="straightConnector1">
                <a:avLst/>
              </a:prstGeom>
              <a:noFill/>
              <a:ln w="127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666" name="AutoShape 106"/>
              <p:cNvCxnSpPr>
                <a:cxnSpLocks noChangeShapeType="1"/>
                <a:stCxn id="194659" idx="1"/>
                <a:endCxn id="194660" idx="6"/>
              </p:cNvCxnSpPr>
              <p:nvPr/>
            </p:nvCxnSpPr>
            <p:spPr bwMode="auto">
              <a:xfrm flipH="1" flipV="1">
                <a:off x="960" y="1704"/>
                <a:ext cx="1098" cy="282"/>
              </a:xfrm>
              <a:prstGeom prst="straightConnector1">
                <a:avLst/>
              </a:prstGeom>
              <a:noFill/>
              <a:ln w="127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667" name="AutoShape 107"/>
              <p:cNvCxnSpPr>
                <a:cxnSpLocks noChangeShapeType="1"/>
                <a:stCxn id="194660" idx="5"/>
                <a:endCxn id="194658" idx="2"/>
              </p:cNvCxnSpPr>
              <p:nvPr/>
            </p:nvCxnSpPr>
            <p:spPr bwMode="auto">
              <a:xfrm>
                <a:off x="918" y="1806"/>
                <a:ext cx="330" cy="282"/>
              </a:xfrm>
              <a:prstGeom prst="straightConnector1">
                <a:avLst/>
              </a:prstGeom>
              <a:noFill/>
              <a:ln w="127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668" name="AutoShape 108"/>
              <p:cNvCxnSpPr>
                <a:cxnSpLocks noChangeShapeType="1"/>
                <a:stCxn id="194660" idx="7"/>
                <a:endCxn id="194656" idx="2"/>
              </p:cNvCxnSpPr>
              <p:nvPr/>
            </p:nvCxnSpPr>
            <p:spPr bwMode="auto">
              <a:xfrm flipV="1">
                <a:off x="918" y="1320"/>
                <a:ext cx="330" cy="282"/>
              </a:xfrm>
              <a:prstGeom prst="straightConnector1">
                <a:avLst/>
              </a:prstGeom>
              <a:noFill/>
              <a:ln w="127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669" name="Text Box 109"/>
              <p:cNvSpPr txBox="1">
                <a:spLocks noChangeArrowheads="1"/>
              </p:cNvSpPr>
              <p:nvPr/>
            </p:nvSpPr>
            <p:spPr bwMode="auto">
              <a:xfrm>
                <a:off x="480" y="1560"/>
                <a:ext cx="192"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latin typeface="Times New Roman" panose="02020603050405020304" pitchFamily="18" charset="0"/>
                  </a:rPr>
                  <a:t>s</a:t>
                </a:r>
                <a:endParaRPr lang="en-GB" altLang="en-US" sz="2000">
                  <a:latin typeface="Times New Roman" panose="02020603050405020304" pitchFamily="18" charset="0"/>
                </a:endParaRPr>
              </a:p>
            </p:txBody>
          </p:sp>
          <p:sp>
            <p:nvSpPr>
              <p:cNvPr id="194670" name="Text Box 110"/>
              <p:cNvSpPr txBox="1">
                <a:spLocks noChangeArrowheads="1"/>
              </p:cNvSpPr>
              <p:nvPr/>
            </p:nvSpPr>
            <p:spPr bwMode="auto">
              <a:xfrm>
                <a:off x="2064" y="2184"/>
                <a:ext cx="192"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latin typeface="Times New Roman" panose="02020603050405020304" pitchFamily="18" charset="0"/>
                  </a:rPr>
                  <a:t>z</a:t>
                </a:r>
                <a:endParaRPr lang="en-GB" altLang="en-US" sz="2000">
                  <a:latin typeface="Times New Roman" panose="02020603050405020304" pitchFamily="18" charset="0"/>
                </a:endParaRPr>
              </a:p>
            </p:txBody>
          </p:sp>
          <p:sp>
            <p:nvSpPr>
              <p:cNvPr id="194671" name="Text Box 111"/>
              <p:cNvSpPr txBox="1">
                <a:spLocks noChangeArrowheads="1"/>
              </p:cNvSpPr>
              <p:nvPr/>
            </p:nvSpPr>
            <p:spPr bwMode="auto">
              <a:xfrm>
                <a:off x="1296" y="2184"/>
                <a:ext cx="192"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latin typeface="Times New Roman" panose="02020603050405020304" pitchFamily="18" charset="0"/>
                  </a:rPr>
                  <a:t>y</a:t>
                </a:r>
                <a:endParaRPr lang="en-GB" altLang="en-US" sz="2000">
                  <a:latin typeface="Times New Roman" panose="02020603050405020304" pitchFamily="18" charset="0"/>
                </a:endParaRPr>
              </a:p>
            </p:txBody>
          </p:sp>
          <p:sp>
            <p:nvSpPr>
              <p:cNvPr id="194672" name="Text Box 112"/>
              <p:cNvSpPr txBox="1">
                <a:spLocks noChangeArrowheads="1"/>
              </p:cNvSpPr>
              <p:nvPr/>
            </p:nvSpPr>
            <p:spPr bwMode="auto">
              <a:xfrm>
                <a:off x="864" y="1224"/>
                <a:ext cx="288"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solidFill>
                      <a:srgbClr val="777777"/>
                    </a:solidFill>
                    <a:latin typeface="Times New Roman" panose="02020603050405020304" pitchFamily="18" charset="0"/>
                  </a:rPr>
                  <a:t>6</a:t>
                </a:r>
                <a:endParaRPr lang="en-GB" altLang="en-US" sz="2000">
                  <a:solidFill>
                    <a:srgbClr val="777777"/>
                  </a:solidFill>
                  <a:latin typeface="Times New Roman" panose="02020603050405020304" pitchFamily="18" charset="0"/>
                </a:endParaRPr>
              </a:p>
            </p:txBody>
          </p:sp>
          <p:sp>
            <p:nvSpPr>
              <p:cNvPr id="194673" name="Text Box 113"/>
              <p:cNvSpPr txBox="1">
                <a:spLocks noChangeArrowheads="1"/>
              </p:cNvSpPr>
              <p:nvPr/>
            </p:nvSpPr>
            <p:spPr bwMode="auto">
              <a:xfrm>
                <a:off x="864" y="1848"/>
                <a:ext cx="288"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solidFill>
                      <a:srgbClr val="777777"/>
                    </a:solidFill>
                    <a:latin typeface="Times New Roman" panose="02020603050405020304" pitchFamily="18" charset="0"/>
                  </a:rPr>
                  <a:t>7</a:t>
                </a:r>
                <a:endParaRPr lang="en-GB" altLang="en-US" sz="2000">
                  <a:solidFill>
                    <a:srgbClr val="777777"/>
                  </a:solidFill>
                  <a:latin typeface="Times New Roman" panose="02020603050405020304" pitchFamily="18" charset="0"/>
                </a:endParaRPr>
              </a:p>
            </p:txBody>
          </p:sp>
          <p:sp>
            <p:nvSpPr>
              <p:cNvPr id="194674" name="Text Box 114"/>
              <p:cNvSpPr txBox="1">
                <a:spLocks noChangeArrowheads="1"/>
              </p:cNvSpPr>
              <p:nvPr/>
            </p:nvSpPr>
            <p:spPr bwMode="auto">
              <a:xfrm>
                <a:off x="1104" y="1512"/>
                <a:ext cx="192"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solidFill>
                      <a:srgbClr val="777777"/>
                    </a:solidFill>
                    <a:latin typeface="Times New Roman" panose="02020603050405020304" pitchFamily="18" charset="0"/>
                  </a:rPr>
                  <a:t>8</a:t>
                </a:r>
                <a:endParaRPr lang="en-GB" altLang="en-US" sz="2000">
                  <a:solidFill>
                    <a:srgbClr val="777777"/>
                  </a:solidFill>
                  <a:latin typeface="Times New Roman" panose="02020603050405020304" pitchFamily="18" charset="0"/>
                </a:endParaRPr>
              </a:p>
            </p:txBody>
          </p:sp>
          <p:sp>
            <p:nvSpPr>
              <p:cNvPr id="194675" name="Text Box 115"/>
              <p:cNvSpPr txBox="1">
                <a:spLocks noChangeArrowheads="1"/>
              </p:cNvSpPr>
              <p:nvPr/>
            </p:nvSpPr>
            <p:spPr bwMode="auto">
              <a:xfrm>
                <a:off x="1733" y="1369"/>
                <a:ext cx="272"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solidFill>
                      <a:srgbClr val="777777"/>
                    </a:solidFill>
                    <a:latin typeface="Times New Roman" panose="02020603050405020304" pitchFamily="18" charset="0"/>
                  </a:rPr>
                  <a:t>-3</a:t>
                </a:r>
                <a:endParaRPr lang="en-GB" altLang="en-US" sz="2000">
                  <a:solidFill>
                    <a:srgbClr val="777777"/>
                  </a:solidFill>
                  <a:latin typeface="Times New Roman" panose="02020603050405020304" pitchFamily="18" charset="0"/>
                </a:endParaRPr>
              </a:p>
            </p:txBody>
          </p:sp>
          <p:sp>
            <p:nvSpPr>
              <p:cNvPr id="194676" name="Text Box 116"/>
              <p:cNvSpPr txBox="1">
                <a:spLocks noChangeArrowheads="1"/>
              </p:cNvSpPr>
              <p:nvPr/>
            </p:nvSpPr>
            <p:spPr bwMode="auto">
              <a:xfrm>
                <a:off x="2256" y="1608"/>
                <a:ext cx="192"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solidFill>
                      <a:srgbClr val="777777"/>
                    </a:solidFill>
                    <a:latin typeface="Times New Roman" panose="02020603050405020304" pitchFamily="18" charset="0"/>
                  </a:rPr>
                  <a:t>7</a:t>
                </a:r>
                <a:endParaRPr lang="en-GB" altLang="en-US" sz="2000">
                  <a:solidFill>
                    <a:srgbClr val="777777"/>
                  </a:solidFill>
                  <a:latin typeface="Times New Roman" panose="02020603050405020304" pitchFamily="18" charset="0"/>
                </a:endParaRPr>
              </a:p>
            </p:txBody>
          </p:sp>
          <p:sp>
            <p:nvSpPr>
              <p:cNvPr id="194677" name="Text Box 117"/>
              <p:cNvSpPr txBox="1">
                <a:spLocks noChangeArrowheads="1"/>
              </p:cNvSpPr>
              <p:nvPr/>
            </p:nvSpPr>
            <p:spPr bwMode="auto">
              <a:xfrm>
                <a:off x="1758" y="1716"/>
                <a:ext cx="192"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solidFill>
                      <a:srgbClr val="777777"/>
                    </a:solidFill>
                    <a:latin typeface="Times New Roman" panose="02020603050405020304" pitchFamily="18" charset="0"/>
                  </a:rPr>
                  <a:t>2</a:t>
                </a:r>
                <a:endParaRPr lang="en-GB" altLang="en-US" sz="2000">
                  <a:solidFill>
                    <a:srgbClr val="777777"/>
                  </a:solidFill>
                  <a:latin typeface="Times New Roman" panose="02020603050405020304" pitchFamily="18" charset="0"/>
                </a:endParaRPr>
              </a:p>
            </p:txBody>
          </p:sp>
          <p:sp>
            <p:nvSpPr>
              <p:cNvPr id="194678" name="Text Box 118"/>
              <p:cNvSpPr txBox="1">
                <a:spLocks noChangeArrowheads="1"/>
              </p:cNvSpPr>
              <p:nvPr/>
            </p:nvSpPr>
            <p:spPr bwMode="auto">
              <a:xfrm>
                <a:off x="1680" y="2040"/>
                <a:ext cx="192"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solidFill>
                      <a:srgbClr val="777777"/>
                    </a:solidFill>
                    <a:latin typeface="Times New Roman" panose="02020603050405020304" pitchFamily="18" charset="0"/>
                  </a:rPr>
                  <a:t>9</a:t>
                </a:r>
                <a:endParaRPr lang="en-GB" altLang="en-US" sz="2000">
                  <a:solidFill>
                    <a:srgbClr val="777777"/>
                  </a:solidFill>
                  <a:latin typeface="Times New Roman" panose="02020603050405020304" pitchFamily="18" charset="0"/>
                </a:endParaRPr>
              </a:p>
            </p:txBody>
          </p:sp>
          <p:cxnSp>
            <p:nvCxnSpPr>
              <p:cNvPr id="194679" name="AutoShape 119"/>
              <p:cNvCxnSpPr>
                <a:cxnSpLocks noChangeShapeType="1"/>
                <a:stCxn id="194657" idx="2"/>
                <a:endCxn id="194656" idx="6"/>
              </p:cNvCxnSpPr>
              <p:nvPr/>
            </p:nvCxnSpPr>
            <p:spPr bwMode="auto">
              <a:xfrm rot="10800000">
                <a:off x="1536" y="1320"/>
                <a:ext cx="480" cy="0"/>
              </a:xfrm>
              <a:prstGeom prst="straightConnector1">
                <a:avLst/>
              </a:prstGeom>
              <a:noFill/>
              <a:ln w="127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680" name="Text Box 120"/>
              <p:cNvSpPr txBox="1">
                <a:spLocks noChangeArrowheads="1"/>
              </p:cNvSpPr>
              <p:nvPr/>
            </p:nvSpPr>
            <p:spPr bwMode="auto">
              <a:xfrm>
                <a:off x="1689" y="1113"/>
                <a:ext cx="288"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solidFill>
                      <a:srgbClr val="777777"/>
                    </a:solidFill>
                    <a:latin typeface="Times New Roman" panose="02020603050405020304" pitchFamily="18" charset="0"/>
                  </a:rPr>
                  <a:t>-2</a:t>
                </a:r>
                <a:endParaRPr lang="en-GB" altLang="en-US" sz="2000">
                  <a:solidFill>
                    <a:srgbClr val="777777"/>
                  </a:solidFill>
                  <a:latin typeface="Times New Roman" panose="02020603050405020304" pitchFamily="18" charset="0"/>
                </a:endParaRPr>
              </a:p>
            </p:txBody>
          </p:sp>
          <p:sp>
            <p:nvSpPr>
              <p:cNvPr id="194681" name="Text Box 121"/>
              <p:cNvSpPr txBox="1">
                <a:spLocks noChangeArrowheads="1"/>
              </p:cNvSpPr>
              <p:nvPr/>
            </p:nvSpPr>
            <p:spPr bwMode="auto">
              <a:xfrm>
                <a:off x="2058" y="946"/>
                <a:ext cx="192"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latin typeface="Times New Roman" panose="02020603050405020304" pitchFamily="18" charset="0"/>
                  </a:rPr>
                  <a:t>x</a:t>
                </a:r>
                <a:endParaRPr lang="en-GB" altLang="en-US" sz="2000">
                  <a:latin typeface="Times New Roman" panose="02020603050405020304" pitchFamily="18" charset="0"/>
                </a:endParaRPr>
              </a:p>
            </p:txBody>
          </p:sp>
          <p:sp>
            <p:nvSpPr>
              <p:cNvPr id="194682" name="Text Box 122"/>
              <p:cNvSpPr txBox="1">
                <a:spLocks noChangeArrowheads="1"/>
              </p:cNvSpPr>
              <p:nvPr/>
            </p:nvSpPr>
            <p:spPr bwMode="auto">
              <a:xfrm>
                <a:off x="1280" y="940"/>
                <a:ext cx="192"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latin typeface="Times New Roman" panose="02020603050405020304" pitchFamily="18" charset="0"/>
                  </a:rPr>
                  <a:t>t</a:t>
                </a:r>
                <a:endParaRPr lang="en-GB" altLang="en-US" sz="2000">
                  <a:latin typeface="Times New Roman" panose="02020603050405020304" pitchFamily="18" charset="0"/>
                </a:endParaRPr>
              </a:p>
            </p:txBody>
          </p:sp>
          <p:cxnSp>
            <p:nvCxnSpPr>
              <p:cNvPr id="194683" name="AutoShape 123"/>
              <p:cNvCxnSpPr>
                <a:cxnSpLocks noChangeShapeType="1"/>
                <a:stCxn id="194656" idx="5"/>
                <a:endCxn id="194659" idx="0"/>
              </p:cNvCxnSpPr>
              <p:nvPr/>
            </p:nvCxnSpPr>
            <p:spPr bwMode="auto">
              <a:xfrm>
                <a:off x="1494" y="1422"/>
                <a:ext cx="666" cy="522"/>
              </a:xfrm>
              <a:prstGeom prst="straightConnector1">
                <a:avLst/>
              </a:prstGeom>
              <a:noFill/>
              <a:ln w="127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684" name="Text Box 124"/>
              <p:cNvSpPr txBox="1">
                <a:spLocks noChangeArrowheads="1"/>
              </p:cNvSpPr>
              <p:nvPr/>
            </p:nvSpPr>
            <p:spPr bwMode="auto">
              <a:xfrm>
                <a:off x="1946" y="1625"/>
                <a:ext cx="272"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solidFill>
                      <a:srgbClr val="777777"/>
                    </a:solidFill>
                    <a:latin typeface="Times New Roman" panose="02020603050405020304" pitchFamily="18" charset="0"/>
                  </a:rPr>
                  <a:t>-4</a:t>
                </a:r>
                <a:endParaRPr lang="en-GB" altLang="en-US" sz="2000">
                  <a:solidFill>
                    <a:srgbClr val="777777"/>
                  </a:solidFill>
                  <a:latin typeface="Times New Roman" panose="02020603050405020304" pitchFamily="18" charset="0"/>
                </a:endParaRPr>
              </a:p>
            </p:txBody>
          </p:sp>
        </p:grpSp>
      </p:grpSp>
    </p:spTree>
    <p:extLst>
      <p:ext uri="{BB962C8B-B14F-4D97-AF65-F5344CB8AC3E}">
        <p14:creationId xmlns:p14="http://schemas.microsoft.com/office/powerpoint/2010/main" val="228702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a:t>There are two processes inside router:</a:t>
            </a:r>
          </a:p>
          <a:p>
            <a:pPr marL="0" indent="0">
              <a:buNone/>
            </a:pPr>
            <a:r>
              <a:rPr lang="en-IN" dirty="0"/>
              <a:t>	a) One of them handles each packet as it arrives, looking up the outgoing line to use for it in the routing table. This process is forwarding.</a:t>
            </a:r>
          </a:p>
          <a:p>
            <a:pPr marL="0" indent="0">
              <a:buNone/>
            </a:pPr>
            <a:r>
              <a:rPr lang="en-IN" dirty="0"/>
              <a:t>	b) The other process is responsible for filling in and updating the routing tables. That is where the routing algorithm comes into play. This process is routing.</a:t>
            </a:r>
          </a:p>
        </p:txBody>
      </p:sp>
    </p:spTree>
    <p:extLst>
      <p:ext uri="{BB962C8B-B14F-4D97-AF65-F5344CB8AC3E}">
        <p14:creationId xmlns:p14="http://schemas.microsoft.com/office/powerpoint/2010/main" val="27106035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tr-TR" altLang="en-US" sz="3600" b="1">
                <a:solidFill>
                  <a:schemeClr val="accent2"/>
                </a:solidFill>
              </a:rPr>
              <a:t>Bellman-Ford Algorithm</a:t>
            </a:r>
            <a:br>
              <a:rPr lang="en-US" altLang="en-US" sz="3600" b="1">
                <a:solidFill>
                  <a:schemeClr val="accent2"/>
                </a:solidFill>
              </a:rPr>
            </a:br>
            <a:r>
              <a:rPr lang="en-US" altLang="en-US" sz="3600" b="1">
                <a:solidFill>
                  <a:schemeClr val="accent2"/>
                </a:solidFill>
              </a:rPr>
              <a:t>Example</a:t>
            </a:r>
          </a:p>
        </p:txBody>
      </p:sp>
      <p:grpSp>
        <p:nvGrpSpPr>
          <p:cNvPr id="196612" name="Group 4"/>
          <p:cNvGrpSpPr>
            <a:grpSpLocks/>
          </p:cNvGrpSpPr>
          <p:nvPr/>
        </p:nvGrpSpPr>
        <p:grpSpPr bwMode="auto">
          <a:xfrm>
            <a:off x="3429000" y="1911350"/>
            <a:ext cx="4191000" cy="3194050"/>
            <a:chOff x="2692" y="891"/>
            <a:chExt cx="1968" cy="1472"/>
          </a:xfrm>
        </p:grpSpPr>
        <p:grpSp>
          <p:nvGrpSpPr>
            <p:cNvPr id="196613" name="Group 5"/>
            <p:cNvGrpSpPr>
              <a:grpSpLocks/>
            </p:cNvGrpSpPr>
            <p:nvPr/>
          </p:nvGrpSpPr>
          <p:grpSpPr bwMode="auto">
            <a:xfrm>
              <a:off x="2692" y="936"/>
              <a:ext cx="1968" cy="1427"/>
              <a:chOff x="2692" y="936"/>
              <a:chExt cx="1968" cy="1427"/>
            </a:xfrm>
          </p:grpSpPr>
          <p:sp>
            <p:nvSpPr>
              <p:cNvPr id="196614" name="Oval 6"/>
              <p:cNvSpPr>
                <a:spLocks noChangeArrowheads="1"/>
              </p:cNvSpPr>
              <p:nvPr/>
            </p:nvSpPr>
            <p:spPr bwMode="auto">
              <a:xfrm>
                <a:off x="3460" y="1172"/>
                <a:ext cx="288" cy="288"/>
              </a:xfrm>
              <a:prstGeom prst="ellipse">
                <a:avLst/>
              </a:prstGeom>
              <a:solidFill>
                <a:srgbClr val="C0C0C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r>
                  <a:rPr lang="en-GB" altLang="en-US">
                    <a:latin typeface="Symbol" panose="05050102010706020507" pitchFamily="18" charset="2"/>
                  </a:rPr>
                  <a:t>6</a:t>
                </a:r>
              </a:p>
            </p:txBody>
          </p:sp>
          <p:sp>
            <p:nvSpPr>
              <p:cNvPr id="196615" name="Oval 7"/>
              <p:cNvSpPr>
                <a:spLocks noChangeArrowheads="1"/>
              </p:cNvSpPr>
              <p:nvPr/>
            </p:nvSpPr>
            <p:spPr bwMode="auto">
              <a:xfrm>
                <a:off x="4228" y="1172"/>
                <a:ext cx="288" cy="288"/>
              </a:xfrm>
              <a:prstGeom prst="ellipse">
                <a:avLst/>
              </a:prstGeom>
              <a:solidFill>
                <a:srgbClr val="C0C0C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r>
                  <a:rPr lang="en-GB" altLang="en-US">
                    <a:latin typeface="Symbol" panose="05050102010706020507" pitchFamily="18" charset="2"/>
                  </a:rPr>
                  <a:t>¥</a:t>
                </a:r>
              </a:p>
            </p:txBody>
          </p:sp>
          <p:sp>
            <p:nvSpPr>
              <p:cNvPr id="196616" name="Oval 8"/>
              <p:cNvSpPr>
                <a:spLocks noChangeArrowheads="1"/>
              </p:cNvSpPr>
              <p:nvPr/>
            </p:nvSpPr>
            <p:spPr bwMode="auto">
              <a:xfrm>
                <a:off x="3460" y="1940"/>
                <a:ext cx="288" cy="288"/>
              </a:xfrm>
              <a:prstGeom prst="ellipse">
                <a:avLst/>
              </a:prstGeom>
              <a:solidFill>
                <a:srgbClr val="C0C0C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r>
                  <a:rPr lang="en-GB" altLang="en-US">
                    <a:latin typeface="Symbol" panose="05050102010706020507" pitchFamily="18" charset="2"/>
                  </a:rPr>
                  <a:t>7</a:t>
                </a:r>
              </a:p>
            </p:txBody>
          </p:sp>
          <p:sp>
            <p:nvSpPr>
              <p:cNvPr id="196617" name="Oval 9"/>
              <p:cNvSpPr>
                <a:spLocks noChangeArrowheads="1"/>
              </p:cNvSpPr>
              <p:nvPr/>
            </p:nvSpPr>
            <p:spPr bwMode="auto">
              <a:xfrm>
                <a:off x="4228" y="1940"/>
                <a:ext cx="288" cy="288"/>
              </a:xfrm>
              <a:prstGeom prst="ellipse">
                <a:avLst/>
              </a:prstGeom>
              <a:solidFill>
                <a:srgbClr val="C0C0C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r>
                  <a:rPr lang="en-GB" altLang="en-US">
                    <a:latin typeface="Symbol" panose="05050102010706020507" pitchFamily="18" charset="2"/>
                  </a:rPr>
                  <a:t>¥</a:t>
                </a:r>
              </a:p>
            </p:txBody>
          </p:sp>
          <p:sp>
            <p:nvSpPr>
              <p:cNvPr id="196618" name="Oval 10"/>
              <p:cNvSpPr>
                <a:spLocks noChangeArrowheads="1"/>
              </p:cNvSpPr>
              <p:nvPr/>
            </p:nvSpPr>
            <p:spPr bwMode="auto">
              <a:xfrm>
                <a:off x="2884" y="1556"/>
                <a:ext cx="288" cy="288"/>
              </a:xfrm>
              <a:prstGeom prst="ellipse">
                <a:avLst/>
              </a:prstGeom>
              <a:solidFill>
                <a:srgbClr val="C0C0C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r>
                  <a:rPr lang="en-US" altLang="en-US">
                    <a:latin typeface="Symbol" panose="05050102010706020507" pitchFamily="18" charset="2"/>
                  </a:rPr>
                  <a:t>0</a:t>
                </a:r>
                <a:endParaRPr lang="en-GB" altLang="en-US">
                  <a:latin typeface="Symbol" panose="05050102010706020507" pitchFamily="18" charset="2"/>
                </a:endParaRPr>
              </a:p>
            </p:txBody>
          </p:sp>
          <p:cxnSp>
            <p:nvCxnSpPr>
              <p:cNvPr id="196619" name="AutoShape 11"/>
              <p:cNvCxnSpPr>
                <a:cxnSpLocks noChangeShapeType="1"/>
                <a:stCxn id="196614" idx="3"/>
                <a:endCxn id="196616" idx="1"/>
              </p:cNvCxnSpPr>
              <p:nvPr/>
            </p:nvCxnSpPr>
            <p:spPr bwMode="auto">
              <a:xfrm rot="5400000">
                <a:off x="3220" y="1700"/>
                <a:ext cx="564" cy="0"/>
              </a:xfrm>
              <a:prstGeom prst="straightConnector1">
                <a:avLst/>
              </a:prstGeom>
              <a:noFill/>
              <a:ln w="127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20" name="AutoShape 12"/>
              <p:cNvCxnSpPr>
                <a:cxnSpLocks noChangeShapeType="1"/>
                <a:stCxn id="196614" idx="7"/>
                <a:endCxn id="196615" idx="1"/>
              </p:cNvCxnSpPr>
              <p:nvPr/>
            </p:nvCxnSpPr>
            <p:spPr bwMode="auto">
              <a:xfrm rot="5400000" flipV="1">
                <a:off x="3987" y="933"/>
                <a:ext cx="1" cy="564"/>
              </a:xfrm>
              <a:prstGeom prst="curvedConnector3">
                <a:avLst>
                  <a:gd name="adj1" fmla="val -8900005"/>
                </a:avLst>
              </a:prstGeom>
              <a:noFill/>
              <a:ln w="127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21" name="AutoShape 13"/>
              <p:cNvCxnSpPr>
                <a:cxnSpLocks noChangeShapeType="1"/>
                <a:stCxn id="196616" idx="7"/>
                <a:endCxn id="196615" idx="3"/>
              </p:cNvCxnSpPr>
              <p:nvPr/>
            </p:nvCxnSpPr>
            <p:spPr bwMode="auto">
              <a:xfrm flipV="1">
                <a:off x="3706" y="1418"/>
                <a:ext cx="564" cy="564"/>
              </a:xfrm>
              <a:prstGeom prst="straightConnector1">
                <a:avLst/>
              </a:prstGeom>
              <a:noFill/>
              <a:ln w="127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22" name="AutoShape 14"/>
              <p:cNvCxnSpPr>
                <a:cxnSpLocks noChangeShapeType="1"/>
                <a:stCxn id="196617" idx="7"/>
                <a:endCxn id="196615" idx="5"/>
              </p:cNvCxnSpPr>
              <p:nvPr/>
            </p:nvCxnSpPr>
            <p:spPr bwMode="auto">
              <a:xfrm flipV="1">
                <a:off x="4474" y="1418"/>
                <a:ext cx="0" cy="564"/>
              </a:xfrm>
              <a:prstGeom prst="straightConnector1">
                <a:avLst/>
              </a:prstGeom>
              <a:noFill/>
              <a:ln w="127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23" name="AutoShape 15"/>
              <p:cNvCxnSpPr>
                <a:cxnSpLocks noChangeShapeType="1"/>
                <a:stCxn id="196616" idx="6"/>
                <a:endCxn id="196617" idx="2"/>
              </p:cNvCxnSpPr>
              <p:nvPr/>
            </p:nvCxnSpPr>
            <p:spPr bwMode="auto">
              <a:xfrm>
                <a:off x="3748" y="2084"/>
                <a:ext cx="480" cy="0"/>
              </a:xfrm>
              <a:prstGeom prst="straightConnector1">
                <a:avLst/>
              </a:prstGeom>
              <a:noFill/>
              <a:ln w="127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24" name="AutoShape 16"/>
              <p:cNvCxnSpPr>
                <a:cxnSpLocks noChangeShapeType="1"/>
                <a:stCxn id="196617" idx="1"/>
                <a:endCxn id="196618" idx="6"/>
              </p:cNvCxnSpPr>
              <p:nvPr/>
            </p:nvCxnSpPr>
            <p:spPr bwMode="auto">
              <a:xfrm flipH="1" flipV="1">
                <a:off x="3172" y="1700"/>
                <a:ext cx="1098" cy="282"/>
              </a:xfrm>
              <a:prstGeom prst="straightConnector1">
                <a:avLst/>
              </a:prstGeom>
              <a:noFill/>
              <a:ln w="127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25" name="AutoShape 17"/>
              <p:cNvCxnSpPr>
                <a:cxnSpLocks noChangeShapeType="1"/>
                <a:stCxn id="196618" idx="5"/>
                <a:endCxn id="196616" idx="2"/>
              </p:cNvCxnSpPr>
              <p:nvPr/>
            </p:nvCxnSpPr>
            <p:spPr bwMode="auto">
              <a:xfrm>
                <a:off x="3130" y="1802"/>
                <a:ext cx="330" cy="282"/>
              </a:xfrm>
              <a:prstGeom prst="straightConnector1">
                <a:avLst/>
              </a:prstGeom>
              <a:noFill/>
              <a:ln w="63500">
                <a:solidFill>
                  <a:schemeClr val="tx1"/>
                </a:solidFill>
                <a:round/>
                <a:headEnd type="none"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26" name="AutoShape 18"/>
              <p:cNvCxnSpPr>
                <a:cxnSpLocks noChangeShapeType="1"/>
                <a:stCxn id="196618" idx="7"/>
                <a:endCxn id="196614" idx="2"/>
              </p:cNvCxnSpPr>
              <p:nvPr/>
            </p:nvCxnSpPr>
            <p:spPr bwMode="auto">
              <a:xfrm flipV="1">
                <a:off x="3130" y="1316"/>
                <a:ext cx="330" cy="282"/>
              </a:xfrm>
              <a:prstGeom prst="straightConnector1">
                <a:avLst/>
              </a:prstGeom>
              <a:noFill/>
              <a:ln w="63500">
                <a:solidFill>
                  <a:schemeClr val="tx1"/>
                </a:solidFill>
                <a:round/>
                <a:headEnd type="none"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6627" name="Text Box 19"/>
              <p:cNvSpPr txBox="1">
                <a:spLocks noChangeArrowheads="1"/>
              </p:cNvSpPr>
              <p:nvPr/>
            </p:nvSpPr>
            <p:spPr bwMode="auto">
              <a:xfrm>
                <a:off x="2692" y="1556"/>
                <a:ext cx="192"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latin typeface="Times New Roman" panose="02020603050405020304" pitchFamily="18" charset="0"/>
                  </a:rPr>
                  <a:t>s</a:t>
                </a:r>
                <a:endParaRPr lang="en-GB" altLang="en-US" sz="2000">
                  <a:latin typeface="Times New Roman" panose="02020603050405020304" pitchFamily="18" charset="0"/>
                </a:endParaRPr>
              </a:p>
            </p:txBody>
          </p:sp>
          <p:sp>
            <p:nvSpPr>
              <p:cNvPr id="196628" name="Text Box 20"/>
              <p:cNvSpPr txBox="1">
                <a:spLocks noChangeArrowheads="1"/>
              </p:cNvSpPr>
              <p:nvPr/>
            </p:nvSpPr>
            <p:spPr bwMode="auto">
              <a:xfrm>
                <a:off x="4276" y="2180"/>
                <a:ext cx="192"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latin typeface="Times New Roman" panose="02020603050405020304" pitchFamily="18" charset="0"/>
                  </a:rPr>
                  <a:t>z</a:t>
                </a:r>
                <a:endParaRPr lang="en-GB" altLang="en-US" sz="2000">
                  <a:latin typeface="Times New Roman" panose="02020603050405020304" pitchFamily="18" charset="0"/>
                </a:endParaRPr>
              </a:p>
            </p:txBody>
          </p:sp>
          <p:sp>
            <p:nvSpPr>
              <p:cNvPr id="196629" name="Text Box 21"/>
              <p:cNvSpPr txBox="1">
                <a:spLocks noChangeArrowheads="1"/>
              </p:cNvSpPr>
              <p:nvPr/>
            </p:nvSpPr>
            <p:spPr bwMode="auto">
              <a:xfrm>
                <a:off x="3508" y="2180"/>
                <a:ext cx="192"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latin typeface="Times New Roman" panose="02020603050405020304" pitchFamily="18" charset="0"/>
                  </a:rPr>
                  <a:t>y</a:t>
                </a:r>
                <a:endParaRPr lang="en-GB" altLang="en-US" sz="2000">
                  <a:latin typeface="Times New Roman" panose="02020603050405020304" pitchFamily="18" charset="0"/>
                </a:endParaRPr>
              </a:p>
            </p:txBody>
          </p:sp>
          <p:sp>
            <p:nvSpPr>
              <p:cNvPr id="196630" name="Text Box 22"/>
              <p:cNvSpPr txBox="1">
                <a:spLocks noChangeArrowheads="1"/>
              </p:cNvSpPr>
              <p:nvPr/>
            </p:nvSpPr>
            <p:spPr bwMode="auto">
              <a:xfrm>
                <a:off x="3076" y="1220"/>
                <a:ext cx="288"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solidFill>
                      <a:srgbClr val="777777"/>
                    </a:solidFill>
                    <a:latin typeface="Times New Roman" panose="02020603050405020304" pitchFamily="18" charset="0"/>
                  </a:rPr>
                  <a:t>6</a:t>
                </a:r>
                <a:endParaRPr lang="en-GB" altLang="en-US" sz="2000">
                  <a:solidFill>
                    <a:srgbClr val="777777"/>
                  </a:solidFill>
                  <a:latin typeface="Times New Roman" panose="02020603050405020304" pitchFamily="18" charset="0"/>
                </a:endParaRPr>
              </a:p>
            </p:txBody>
          </p:sp>
          <p:sp>
            <p:nvSpPr>
              <p:cNvPr id="196631" name="Text Box 23"/>
              <p:cNvSpPr txBox="1">
                <a:spLocks noChangeArrowheads="1"/>
              </p:cNvSpPr>
              <p:nvPr/>
            </p:nvSpPr>
            <p:spPr bwMode="auto">
              <a:xfrm>
                <a:off x="3076" y="1844"/>
                <a:ext cx="288"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solidFill>
                      <a:srgbClr val="777777"/>
                    </a:solidFill>
                    <a:latin typeface="Times New Roman" panose="02020603050405020304" pitchFamily="18" charset="0"/>
                  </a:rPr>
                  <a:t>7</a:t>
                </a:r>
                <a:endParaRPr lang="en-GB" altLang="en-US" sz="2000">
                  <a:solidFill>
                    <a:srgbClr val="777777"/>
                  </a:solidFill>
                  <a:latin typeface="Times New Roman" panose="02020603050405020304" pitchFamily="18" charset="0"/>
                </a:endParaRPr>
              </a:p>
            </p:txBody>
          </p:sp>
          <p:sp>
            <p:nvSpPr>
              <p:cNvPr id="196632" name="Text Box 24"/>
              <p:cNvSpPr txBox="1">
                <a:spLocks noChangeArrowheads="1"/>
              </p:cNvSpPr>
              <p:nvPr/>
            </p:nvSpPr>
            <p:spPr bwMode="auto">
              <a:xfrm>
                <a:off x="3316" y="1508"/>
                <a:ext cx="192"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solidFill>
                      <a:srgbClr val="777777"/>
                    </a:solidFill>
                    <a:latin typeface="Times New Roman" panose="02020603050405020304" pitchFamily="18" charset="0"/>
                  </a:rPr>
                  <a:t>8</a:t>
                </a:r>
                <a:endParaRPr lang="en-GB" altLang="en-US" sz="2000">
                  <a:solidFill>
                    <a:srgbClr val="777777"/>
                  </a:solidFill>
                  <a:latin typeface="Times New Roman" panose="02020603050405020304" pitchFamily="18" charset="0"/>
                </a:endParaRPr>
              </a:p>
            </p:txBody>
          </p:sp>
          <p:sp>
            <p:nvSpPr>
              <p:cNvPr id="196633" name="Text Box 25"/>
              <p:cNvSpPr txBox="1">
                <a:spLocks noChangeArrowheads="1"/>
              </p:cNvSpPr>
              <p:nvPr/>
            </p:nvSpPr>
            <p:spPr bwMode="auto">
              <a:xfrm>
                <a:off x="3945" y="1365"/>
                <a:ext cx="272"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solidFill>
                      <a:srgbClr val="777777"/>
                    </a:solidFill>
                    <a:latin typeface="Times New Roman" panose="02020603050405020304" pitchFamily="18" charset="0"/>
                  </a:rPr>
                  <a:t>-3</a:t>
                </a:r>
                <a:endParaRPr lang="en-GB" altLang="en-US" sz="2000">
                  <a:solidFill>
                    <a:srgbClr val="777777"/>
                  </a:solidFill>
                  <a:latin typeface="Times New Roman" panose="02020603050405020304" pitchFamily="18" charset="0"/>
                </a:endParaRPr>
              </a:p>
            </p:txBody>
          </p:sp>
          <p:sp>
            <p:nvSpPr>
              <p:cNvPr id="196634" name="Text Box 26"/>
              <p:cNvSpPr txBox="1">
                <a:spLocks noChangeArrowheads="1"/>
              </p:cNvSpPr>
              <p:nvPr/>
            </p:nvSpPr>
            <p:spPr bwMode="auto">
              <a:xfrm>
                <a:off x="4468" y="1604"/>
                <a:ext cx="192"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solidFill>
                      <a:srgbClr val="777777"/>
                    </a:solidFill>
                    <a:latin typeface="Times New Roman" panose="02020603050405020304" pitchFamily="18" charset="0"/>
                  </a:rPr>
                  <a:t>7</a:t>
                </a:r>
                <a:endParaRPr lang="en-GB" altLang="en-US" sz="2000">
                  <a:solidFill>
                    <a:srgbClr val="777777"/>
                  </a:solidFill>
                  <a:latin typeface="Times New Roman" panose="02020603050405020304" pitchFamily="18" charset="0"/>
                </a:endParaRPr>
              </a:p>
            </p:txBody>
          </p:sp>
          <p:sp>
            <p:nvSpPr>
              <p:cNvPr id="196635" name="Text Box 27"/>
              <p:cNvSpPr txBox="1">
                <a:spLocks noChangeArrowheads="1"/>
              </p:cNvSpPr>
              <p:nvPr/>
            </p:nvSpPr>
            <p:spPr bwMode="auto">
              <a:xfrm>
                <a:off x="3970" y="1712"/>
                <a:ext cx="192"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solidFill>
                      <a:srgbClr val="777777"/>
                    </a:solidFill>
                    <a:latin typeface="Times New Roman" panose="02020603050405020304" pitchFamily="18" charset="0"/>
                  </a:rPr>
                  <a:t>2</a:t>
                </a:r>
                <a:endParaRPr lang="en-GB" altLang="en-US" sz="2000">
                  <a:solidFill>
                    <a:srgbClr val="777777"/>
                  </a:solidFill>
                  <a:latin typeface="Times New Roman" panose="02020603050405020304" pitchFamily="18" charset="0"/>
                </a:endParaRPr>
              </a:p>
            </p:txBody>
          </p:sp>
          <p:sp>
            <p:nvSpPr>
              <p:cNvPr id="196636" name="Text Box 28"/>
              <p:cNvSpPr txBox="1">
                <a:spLocks noChangeArrowheads="1"/>
              </p:cNvSpPr>
              <p:nvPr/>
            </p:nvSpPr>
            <p:spPr bwMode="auto">
              <a:xfrm>
                <a:off x="3892" y="2036"/>
                <a:ext cx="192"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solidFill>
                      <a:srgbClr val="777777"/>
                    </a:solidFill>
                    <a:latin typeface="Times New Roman" panose="02020603050405020304" pitchFamily="18" charset="0"/>
                  </a:rPr>
                  <a:t>9</a:t>
                </a:r>
                <a:endParaRPr lang="en-GB" altLang="en-US" sz="2000">
                  <a:solidFill>
                    <a:srgbClr val="777777"/>
                  </a:solidFill>
                  <a:latin typeface="Times New Roman" panose="02020603050405020304" pitchFamily="18" charset="0"/>
                </a:endParaRPr>
              </a:p>
            </p:txBody>
          </p:sp>
          <p:cxnSp>
            <p:nvCxnSpPr>
              <p:cNvPr id="196637" name="AutoShape 29"/>
              <p:cNvCxnSpPr>
                <a:cxnSpLocks noChangeShapeType="1"/>
                <a:stCxn id="196615" idx="2"/>
                <a:endCxn id="196614" idx="6"/>
              </p:cNvCxnSpPr>
              <p:nvPr/>
            </p:nvCxnSpPr>
            <p:spPr bwMode="auto">
              <a:xfrm rot="10800000">
                <a:off x="3748" y="1316"/>
                <a:ext cx="480" cy="0"/>
              </a:xfrm>
              <a:prstGeom prst="straightConnector1">
                <a:avLst/>
              </a:prstGeom>
              <a:noFill/>
              <a:ln w="127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6638" name="Text Box 30"/>
              <p:cNvSpPr txBox="1">
                <a:spLocks noChangeArrowheads="1"/>
              </p:cNvSpPr>
              <p:nvPr/>
            </p:nvSpPr>
            <p:spPr bwMode="auto">
              <a:xfrm>
                <a:off x="3901" y="1109"/>
                <a:ext cx="288"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solidFill>
                      <a:srgbClr val="777777"/>
                    </a:solidFill>
                    <a:latin typeface="Times New Roman" panose="02020603050405020304" pitchFamily="18" charset="0"/>
                  </a:rPr>
                  <a:t>-2</a:t>
                </a:r>
                <a:endParaRPr lang="en-GB" altLang="en-US" sz="2000">
                  <a:solidFill>
                    <a:srgbClr val="777777"/>
                  </a:solidFill>
                  <a:latin typeface="Times New Roman" panose="02020603050405020304" pitchFamily="18" charset="0"/>
                </a:endParaRPr>
              </a:p>
            </p:txBody>
          </p:sp>
          <p:sp>
            <p:nvSpPr>
              <p:cNvPr id="196639" name="Text Box 31"/>
              <p:cNvSpPr txBox="1">
                <a:spLocks noChangeArrowheads="1"/>
              </p:cNvSpPr>
              <p:nvPr/>
            </p:nvSpPr>
            <p:spPr bwMode="auto">
              <a:xfrm>
                <a:off x="4270" y="942"/>
                <a:ext cx="192"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latin typeface="Times New Roman" panose="02020603050405020304" pitchFamily="18" charset="0"/>
                  </a:rPr>
                  <a:t>x</a:t>
                </a:r>
                <a:endParaRPr lang="en-GB" altLang="en-US" sz="2000">
                  <a:latin typeface="Times New Roman" panose="02020603050405020304" pitchFamily="18" charset="0"/>
                </a:endParaRPr>
              </a:p>
            </p:txBody>
          </p:sp>
          <p:sp>
            <p:nvSpPr>
              <p:cNvPr id="196640" name="Text Box 32"/>
              <p:cNvSpPr txBox="1">
                <a:spLocks noChangeArrowheads="1"/>
              </p:cNvSpPr>
              <p:nvPr/>
            </p:nvSpPr>
            <p:spPr bwMode="auto">
              <a:xfrm>
                <a:off x="3492" y="936"/>
                <a:ext cx="192"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latin typeface="Times New Roman" panose="02020603050405020304" pitchFamily="18" charset="0"/>
                  </a:rPr>
                  <a:t>t</a:t>
                </a:r>
                <a:endParaRPr lang="en-GB" altLang="en-US" sz="2000">
                  <a:latin typeface="Times New Roman" panose="02020603050405020304" pitchFamily="18" charset="0"/>
                </a:endParaRPr>
              </a:p>
            </p:txBody>
          </p:sp>
          <p:cxnSp>
            <p:nvCxnSpPr>
              <p:cNvPr id="196641" name="AutoShape 33"/>
              <p:cNvCxnSpPr>
                <a:cxnSpLocks noChangeShapeType="1"/>
                <a:stCxn id="196614" idx="5"/>
                <a:endCxn id="196617" idx="0"/>
              </p:cNvCxnSpPr>
              <p:nvPr/>
            </p:nvCxnSpPr>
            <p:spPr bwMode="auto">
              <a:xfrm>
                <a:off x="3706" y="1418"/>
                <a:ext cx="666" cy="522"/>
              </a:xfrm>
              <a:prstGeom prst="straightConnector1">
                <a:avLst/>
              </a:prstGeom>
              <a:noFill/>
              <a:ln w="127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6642" name="Text Box 34"/>
              <p:cNvSpPr txBox="1">
                <a:spLocks noChangeArrowheads="1"/>
              </p:cNvSpPr>
              <p:nvPr/>
            </p:nvSpPr>
            <p:spPr bwMode="auto">
              <a:xfrm>
                <a:off x="4158" y="1621"/>
                <a:ext cx="272"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solidFill>
                      <a:srgbClr val="777777"/>
                    </a:solidFill>
                    <a:latin typeface="Times New Roman" panose="02020603050405020304" pitchFamily="18" charset="0"/>
                  </a:rPr>
                  <a:t>-4</a:t>
                </a:r>
                <a:endParaRPr lang="en-GB" altLang="en-US" sz="2000">
                  <a:solidFill>
                    <a:srgbClr val="777777"/>
                  </a:solidFill>
                  <a:latin typeface="Times New Roman" panose="02020603050405020304" pitchFamily="18" charset="0"/>
                </a:endParaRPr>
              </a:p>
            </p:txBody>
          </p:sp>
        </p:grpSp>
        <p:sp>
          <p:nvSpPr>
            <p:cNvPr id="196643" name="Text Box 35"/>
            <p:cNvSpPr txBox="1">
              <a:spLocks noChangeArrowheads="1"/>
            </p:cNvSpPr>
            <p:nvPr/>
          </p:nvSpPr>
          <p:spPr bwMode="auto">
            <a:xfrm>
              <a:off x="3880" y="891"/>
              <a:ext cx="288"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solidFill>
                    <a:srgbClr val="777777"/>
                  </a:solidFill>
                  <a:latin typeface="Times New Roman" panose="02020603050405020304" pitchFamily="18" charset="0"/>
                </a:rPr>
                <a:t>5</a:t>
              </a:r>
              <a:endParaRPr lang="en-GB" altLang="en-US" sz="2000">
                <a:solidFill>
                  <a:srgbClr val="777777"/>
                </a:solidFill>
                <a:latin typeface="Times New Roman" panose="02020603050405020304" pitchFamily="18" charset="0"/>
              </a:endParaRPr>
            </a:p>
          </p:txBody>
        </p:sp>
      </p:grpSp>
    </p:spTree>
    <p:extLst>
      <p:ext uri="{BB962C8B-B14F-4D97-AF65-F5344CB8AC3E}">
        <p14:creationId xmlns:p14="http://schemas.microsoft.com/office/powerpoint/2010/main" val="36301228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tr-TR" altLang="en-US" sz="3600" b="1">
                <a:solidFill>
                  <a:schemeClr val="accent2"/>
                </a:solidFill>
              </a:rPr>
              <a:t>Bellman-Ford Algorithm</a:t>
            </a:r>
            <a:br>
              <a:rPr lang="en-US" altLang="en-US" sz="3600" b="1">
                <a:solidFill>
                  <a:schemeClr val="accent2"/>
                </a:solidFill>
              </a:rPr>
            </a:br>
            <a:r>
              <a:rPr lang="en-US" altLang="en-US" sz="3600" b="1">
                <a:solidFill>
                  <a:schemeClr val="accent2"/>
                </a:solidFill>
              </a:rPr>
              <a:t>Example</a:t>
            </a:r>
          </a:p>
        </p:txBody>
      </p:sp>
      <p:grpSp>
        <p:nvGrpSpPr>
          <p:cNvPr id="197636" name="Group 4"/>
          <p:cNvGrpSpPr>
            <a:grpSpLocks/>
          </p:cNvGrpSpPr>
          <p:nvPr/>
        </p:nvGrpSpPr>
        <p:grpSpPr bwMode="auto">
          <a:xfrm>
            <a:off x="3429000" y="1905000"/>
            <a:ext cx="4114800" cy="3208338"/>
            <a:chOff x="502" y="2430"/>
            <a:chExt cx="1968" cy="1456"/>
          </a:xfrm>
        </p:grpSpPr>
        <p:grpSp>
          <p:nvGrpSpPr>
            <p:cNvPr id="197637" name="Group 5"/>
            <p:cNvGrpSpPr>
              <a:grpSpLocks/>
            </p:cNvGrpSpPr>
            <p:nvPr/>
          </p:nvGrpSpPr>
          <p:grpSpPr bwMode="auto">
            <a:xfrm>
              <a:off x="502" y="2462"/>
              <a:ext cx="1968" cy="1424"/>
              <a:chOff x="502" y="2462"/>
              <a:chExt cx="1968" cy="1424"/>
            </a:xfrm>
          </p:grpSpPr>
          <p:sp>
            <p:nvSpPr>
              <p:cNvPr id="197638" name="Oval 6"/>
              <p:cNvSpPr>
                <a:spLocks noChangeArrowheads="1"/>
              </p:cNvSpPr>
              <p:nvPr/>
            </p:nvSpPr>
            <p:spPr bwMode="auto">
              <a:xfrm>
                <a:off x="1270" y="2698"/>
                <a:ext cx="288" cy="288"/>
              </a:xfrm>
              <a:prstGeom prst="ellipse">
                <a:avLst/>
              </a:prstGeom>
              <a:solidFill>
                <a:srgbClr val="C0C0C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r>
                  <a:rPr lang="en-GB" altLang="en-US">
                    <a:latin typeface="Symbol" panose="05050102010706020507" pitchFamily="18" charset="2"/>
                  </a:rPr>
                  <a:t>6</a:t>
                </a:r>
              </a:p>
            </p:txBody>
          </p:sp>
          <p:sp>
            <p:nvSpPr>
              <p:cNvPr id="197639" name="Oval 7"/>
              <p:cNvSpPr>
                <a:spLocks noChangeArrowheads="1"/>
              </p:cNvSpPr>
              <p:nvPr/>
            </p:nvSpPr>
            <p:spPr bwMode="auto">
              <a:xfrm>
                <a:off x="2038" y="2698"/>
                <a:ext cx="288" cy="288"/>
              </a:xfrm>
              <a:prstGeom prst="ellipse">
                <a:avLst/>
              </a:prstGeom>
              <a:solidFill>
                <a:srgbClr val="C0C0C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r>
                  <a:rPr lang="en-GB" altLang="en-US">
                    <a:latin typeface="Symbol" panose="05050102010706020507" pitchFamily="18" charset="2"/>
                  </a:rPr>
                  <a:t>4</a:t>
                </a:r>
              </a:p>
            </p:txBody>
          </p:sp>
          <p:sp>
            <p:nvSpPr>
              <p:cNvPr id="197640" name="Oval 8"/>
              <p:cNvSpPr>
                <a:spLocks noChangeArrowheads="1"/>
              </p:cNvSpPr>
              <p:nvPr/>
            </p:nvSpPr>
            <p:spPr bwMode="auto">
              <a:xfrm>
                <a:off x="1270" y="3466"/>
                <a:ext cx="288" cy="288"/>
              </a:xfrm>
              <a:prstGeom prst="ellipse">
                <a:avLst/>
              </a:prstGeom>
              <a:solidFill>
                <a:srgbClr val="C0C0C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r>
                  <a:rPr lang="en-GB" altLang="en-US">
                    <a:latin typeface="Symbol" panose="05050102010706020507" pitchFamily="18" charset="2"/>
                  </a:rPr>
                  <a:t>7</a:t>
                </a:r>
              </a:p>
            </p:txBody>
          </p:sp>
          <p:sp>
            <p:nvSpPr>
              <p:cNvPr id="197641" name="Oval 9"/>
              <p:cNvSpPr>
                <a:spLocks noChangeArrowheads="1"/>
              </p:cNvSpPr>
              <p:nvPr/>
            </p:nvSpPr>
            <p:spPr bwMode="auto">
              <a:xfrm>
                <a:off x="2038" y="3466"/>
                <a:ext cx="288" cy="288"/>
              </a:xfrm>
              <a:prstGeom prst="ellipse">
                <a:avLst/>
              </a:prstGeom>
              <a:solidFill>
                <a:srgbClr val="C0C0C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r>
                  <a:rPr lang="en-GB" altLang="en-US">
                    <a:latin typeface="Symbol" panose="05050102010706020507" pitchFamily="18" charset="2"/>
                  </a:rPr>
                  <a:t>2</a:t>
                </a:r>
              </a:p>
            </p:txBody>
          </p:sp>
          <p:sp>
            <p:nvSpPr>
              <p:cNvPr id="197642" name="Oval 10"/>
              <p:cNvSpPr>
                <a:spLocks noChangeArrowheads="1"/>
              </p:cNvSpPr>
              <p:nvPr/>
            </p:nvSpPr>
            <p:spPr bwMode="auto">
              <a:xfrm>
                <a:off x="694" y="3082"/>
                <a:ext cx="288" cy="288"/>
              </a:xfrm>
              <a:prstGeom prst="ellipse">
                <a:avLst/>
              </a:prstGeom>
              <a:solidFill>
                <a:srgbClr val="C0C0C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r>
                  <a:rPr lang="en-US" altLang="en-US">
                    <a:latin typeface="Symbol" panose="05050102010706020507" pitchFamily="18" charset="2"/>
                  </a:rPr>
                  <a:t>0</a:t>
                </a:r>
                <a:endParaRPr lang="en-GB" altLang="en-US">
                  <a:latin typeface="Symbol" panose="05050102010706020507" pitchFamily="18" charset="2"/>
                </a:endParaRPr>
              </a:p>
            </p:txBody>
          </p:sp>
          <p:cxnSp>
            <p:nvCxnSpPr>
              <p:cNvPr id="197643" name="AutoShape 11"/>
              <p:cNvCxnSpPr>
                <a:cxnSpLocks noChangeShapeType="1"/>
                <a:stCxn id="197638" idx="3"/>
                <a:endCxn id="197640" idx="1"/>
              </p:cNvCxnSpPr>
              <p:nvPr/>
            </p:nvCxnSpPr>
            <p:spPr bwMode="auto">
              <a:xfrm rot="5400000">
                <a:off x="1030" y="3226"/>
                <a:ext cx="564" cy="0"/>
              </a:xfrm>
              <a:prstGeom prst="straightConnector1">
                <a:avLst/>
              </a:prstGeom>
              <a:noFill/>
              <a:ln w="127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644" name="AutoShape 12"/>
              <p:cNvCxnSpPr>
                <a:cxnSpLocks noChangeShapeType="1"/>
                <a:stCxn id="197638" idx="7"/>
                <a:endCxn id="197639" idx="1"/>
              </p:cNvCxnSpPr>
              <p:nvPr/>
            </p:nvCxnSpPr>
            <p:spPr bwMode="auto">
              <a:xfrm rot="5400000" flipV="1">
                <a:off x="1797" y="2459"/>
                <a:ext cx="1" cy="564"/>
              </a:xfrm>
              <a:prstGeom prst="curvedConnector3">
                <a:avLst>
                  <a:gd name="adj1" fmla="val -8900005"/>
                </a:avLst>
              </a:prstGeom>
              <a:noFill/>
              <a:ln w="127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645" name="AutoShape 13"/>
              <p:cNvCxnSpPr>
                <a:cxnSpLocks noChangeShapeType="1"/>
                <a:stCxn id="197640" idx="7"/>
                <a:endCxn id="197639" idx="3"/>
              </p:cNvCxnSpPr>
              <p:nvPr/>
            </p:nvCxnSpPr>
            <p:spPr bwMode="auto">
              <a:xfrm flipV="1">
                <a:off x="1516" y="2944"/>
                <a:ext cx="564" cy="564"/>
              </a:xfrm>
              <a:prstGeom prst="straightConnector1">
                <a:avLst/>
              </a:prstGeom>
              <a:noFill/>
              <a:ln w="63500">
                <a:solidFill>
                  <a:schemeClr val="tx1"/>
                </a:solidFill>
                <a:round/>
                <a:headEnd type="none"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646" name="AutoShape 14"/>
              <p:cNvCxnSpPr>
                <a:cxnSpLocks noChangeShapeType="1"/>
                <a:stCxn id="197641" idx="7"/>
                <a:endCxn id="197639" idx="5"/>
              </p:cNvCxnSpPr>
              <p:nvPr/>
            </p:nvCxnSpPr>
            <p:spPr bwMode="auto">
              <a:xfrm flipV="1">
                <a:off x="2284" y="2944"/>
                <a:ext cx="0" cy="564"/>
              </a:xfrm>
              <a:prstGeom prst="straightConnector1">
                <a:avLst/>
              </a:prstGeom>
              <a:noFill/>
              <a:ln w="127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647" name="AutoShape 15"/>
              <p:cNvCxnSpPr>
                <a:cxnSpLocks noChangeShapeType="1"/>
                <a:stCxn id="197640" idx="6"/>
                <a:endCxn id="197641" idx="2"/>
              </p:cNvCxnSpPr>
              <p:nvPr/>
            </p:nvCxnSpPr>
            <p:spPr bwMode="auto">
              <a:xfrm>
                <a:off x="1558" y="3610"/>
                <a:ext cx="480" cy="0"/>
              </a:xfrm>
              <a:prstGeom prst="straightConnector1">
                <a:avLst/>
              </a:prstGeom>
              <a:noFill/>
              <a:ln w="127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648" name="AutoShape 16"/>
              <p:cNvCxnSpPr>
                <a:cxnSpLocks noChangeShapeType="1"/>
                <a:stCxn id="197641" idx="1"/>
                <a:endCxn id="197642" idx="6"/>
              </p:cNvCxnSpPr>
              <p:nvPr/>
            </p:nvCxnSpPr>
            <p:spPr bwMode="auto">
              <a:xfrm flipH="1" flipV="1">
                <a:off x="982" y="3226"/>
                <a:ext cx="1098" cy="282"/>
              </a:xfrm>
              <a:prstGeom prst="straightConnector1">
                <a:avLst/>
              </a:prstGeom>
              <a:noFill/>
              <a:ln w="127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649" name="AutoShape 17"/>
              <p:cNvCxnSpPr>
                <a:cxnSpLocks noChangeShapeType="1"/>
                <a:stCxn id="197642" idx="5"/>
                <a:endCxn id="197640" idx="2"/>
              </p:cNvCxnSpPr>
              <p:nvPr/>
            </p:nvCxnSpPr>
            <p:spPr bwMode="auto">
              <a:xfrm>
                <a:off x="940" y="3328"/>
                <a:ext cx="330" cy="282"/>
              </a:xfrm>
              <a:prstGeom prst="straightConnector1">
                <a:avLst/>
              </a:prstGeom>
              <a:noFill/>
              <a:ln w="63500">
                <a:solidFill>
                  <a:schemeClr val="tx1"/>
                </a:solidFill>
                <a:round/>
                <a:headEnd type="none"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650" name="AutoShape 18"/>
              <p:cNvCxnSpPr>
                <a:cxnSpLocks noChangeShapeType="1"/>
                <a:stCxn id="197642" idx="7"/>
                <a:endCxn id="197638" idx="2"/>
              </p:cNvCxnSpPr>
              <p:nvPr/>
            </p:nvCxnSpPr>
            <p:spPr bwMode="auto">
              <a:xfrm flipV="1">
                <a:off x="940" y="2842"/>
                <a:ext cx="330" cy="282"/>
              </a:xfrm>
              <a:prstGeom prst="straightConnector1">
                <a:avLst/>
              </a:prstGeom>
              <a:noFill/>
              <a:ln w="63500">
                <a:solidFill>
                  <a:schemeClr val="tx1"/>
                </a:solidFill>
                <a:round/>
                <a:headEnd type="none"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7651" name="Text Box 19"/>
              <p:cNvSpPr txBox="1">
                <a:spLocks noChangeArrowheads="1"/>
              </p:cNvSpPr>
              <p:nvPr/>
            </p:nvSpPr>
            <p:spPr bwMode="auto">
              <a:xfrm>
                <a:off x="502" y="3082"/>
                <a:ext cx="192"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latin typeface="Times New Roman" panose="02020603050405020304" pitchFamily="18" charset="0"/>
                  </a:rPr>
                  <a:t>s</a:t>
                </a:r>
                <a:endParaRPr lang="en-GB" altLang="en-US" sz="2000">
                  <a:latin typeface="Times New Roman" panose="02020603050405020304" pitchFamily="18" charset="0"/>
                </a:endParaRPr>
              </a:p>
            </p:txBody>
          </p:sp>
          <p:sp>
            <p:nvSpPr>
              <p:cNvPr id="197652" name="Text Box 20"/>
              <p:cNvSpPr txBox="1">
                <a:spLocks noChangeArrowheads="1"/>
              </p:cNvSpPr>
              <p:nvPr/>
            </p:nvSpPr>
            <p:spPr bwMode="auto">
              <a:xfrm>
                <a:off x="2086" y="3706"/>
                <a:ext cx="192"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latin typeface="Times New Roman" panose="02020603050405020304" pitchFamily="18" charset="0"/>
                  </a:rPr>
                  <a:t>z</a:t>
                </a:r>
                <a:endParaRPr lang="en-GB" altLang="en-US" sz="2000">
                  <a:latin typeface="Times New Roman" panose="02020603050405020304" pitchFamily="18" charset="0"/>
                </a:endParaRPr>
              </a:p>
            </p:txBody>
          </p:sp>
          <p:sp>
            <p:nvSpPr>
              <p:cNvPr id="197653" name="Text Box 21"/>
              <p:cNvSpPr txBox="1">
                <a:spLocks noChangeArrowheads="1"/>
              </p:cNvSpPr>
              <p:nvPr/>
            </p:nvSpPr>
            <p:spPr bwMode="auto">
              <a:xfrm>
                <a:off x="1318" y="3706"/>
                <a:ext cx="192"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latin typeface="Times New Roman" panose="02020603050405020304" pitchFamily="18" charset="0"/>
                  </a:rPr>
                  <a:t>y</a:t>
                </a:r>
                <a:endParaRPr lang="en-GB" altLang="en-US" sz="2000">
                  <a:latin typeface="Times New Roman" panose="02020603050405020304" pitchFamily="18" charset="0"/>
                </a:endParaRPr>
              </a:p>
            </p:txBody>
          </p:sp>
          <p:sp>
            <p:nvSpPr>
              <p:cNvPr id="197654" name="Text Box 22"/>
              <p:cNvSpPr txBox="1">
                <a:spLocks noChangeArrowheads="1"/>
              </p:cNvSpPr>
              <p:nvPr/>
            </p:nvSpPr>
            <p:spPr bwMode="auto">
              <a:xfrm>
                <a:off x="886" y="2746"/>
                <a:ext cx="288"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solidFill>
                      <a:srgbClr val="777777"/>
                    </a:solidFill>
                    <a:latin typeface="Times New Roman" panose="02020603050405020304" pitchFamily="18" charset="0"/>
                  </a:rPr>
                  <a:t>6</a:t>
                </a:r>
                <a:endParaRPr lang="en-GB" altLang="en-US" sz="2000">
                  <a:solidFill>
                    <a:srgbClr val="777777"/>
                  </a:solidFill>
                  <a:latin typeface="Times New Roman" panose="02020603050405020304" pitchFamily="18" charset="0"/>
                </a:endParaRPr>
              </a:p>
            </p:txBody>
          </p:sp>
          <p:sp>
            <p:nvSpPr>
              <p:cNvPr id="197655" name="Text Box 23"/>
              <p:cNvSpPr txBox="1">
                <a:spLocks noChangeArrowheads="1"/>
              </p:cNvSpPr>
              <p:nvPr/>
            </p:nvSpPr>
            <p:spPr bwMode="auto">
              <a:xfrm>
                <a:off x="886" y="3370"/>
                <a:ext cx="288"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solidFill>
                      <a:srgbClr val="777777"/>
                    </a:solidFill>
                    <a:latin typeface="Times New Roman" panose="02020603050405020304" pitchFamily="18" charset="0"/>
                  </a:rPr>
                  <a:t>7</a:t>
                </a:r>
                <a:endParaRPr lang="en-GB" altLang="en-US" sz="2000">
                  <a:solidFill>
                    <a:srgbClr val="777777"/>
                  </a:solidFill>
                  <a:latin typeface="Times New Roman" panose="02020603050405020304" pitchFamily="18" charset="0"/>
                </a:endParaRPr>
              </a:p>
            </p:txBody>
          </p:sp>
          <p:sp>
            <p:nvSpPr>
              <p:cNvPr id="197656" name="Text Box 24"/>
              <p:cNvSpPr txBox="1">
                <a:spLocks noChangeArrowheads="1"/>
              </p:cNvSpPr>
              <p:nvPr/>
            </p:nvSpPr>
            <p:spPr bwMode="auto">
              <a:xfrm>
                <a:off x="1126" y="3034"/>
                <a:ext cx="192"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solidFill>
                      <a:srgbClr val="777777"/>
                    </a:solidFill>
                    <a:latin typeface="Times New Roman" panose="02020603050405020304" pitchFamily="18" charset="0"/>
                  </a:rPr>
                  <a:t>8</a:t>
                </a:r>
                <a:endParaRPr lang="en-GB" altLang="en-US" sz="2000">
                  <a:solidFill>
                    <a:srgbClr val="777777"/>
                  </a:solidFill>
                  <a:latin typeface="Times New Roman" panose="02020603050405020304" pitchFamily="18" charset="0"/>
                </a:endParaRPr>
              </a:p>
            </p:txBody>
          </p:sp>
          <p:sp>
            <p:nvSpPr>
              <p:cNvPr id="197657" name="Text Box 25"/>
              <p:cNvSpPr txBox="1">
                <a:spLocks noChangeArrowheads="1"/>
              </p:cNvSpPr>
              <p:nvPr/>
            </p:nvSpPr>
            <p:spPr bwMode="auto">
              <a:xfrm>
                <a:off x="1755" y="2891"/>
                <a:ext cx="272"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solidFill>
                      <a:srgbClr val="777777"/>
                    </a:solidFill>
                    <a:latin typeface="Times New Roman" panose="02020603050405020304" pitchFamily="18" charset="0"/>
                  </a:rPr>
                  <a:t>-3</a:t>
                </a:r>
                <a:endParaRPr lang="en-GB" altLang="en-US" sz="2000">
                  <a:solidFill>
                    <a:srgbClr val="777777"/>
                  </a:solidFill>
                  <a:latin typeface="Times New Roman" panose="02020603050405020304" pitchFamily="18" charset="0"/>
                </a:endParaRPr>
              </a:p>
            </p:txBody>
          </p:sp>
          <p:sp>
            <p:nvSpPr>
              <p:cNvPr id="197658" name="Text Box 26"/>
              <p:cNvSpPr txBox="1">
                <a:spLocks noChangeArrowheads="1"/>
              </p:cNvSpPr>
              <p:nvPr/>
            </p:nvSpPr>
            <p:spPr bwMode="auto">
              <a:xfrm>
                <a:off x="2278" y="3130"/>
                <a:ext cx="192"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solidFill>
                      <a:srgbClr val="777777"/>
                    </a:solidFill>
                    <a:latin typeface="Times New Roman" panose="02020603050405020304" pitchFamily="18" charset="0"/>
                  </a:rPr>
                  <a:t>7</a:t>
                </a:r>
                <a:endParaRPr lang="en-GB" altLang="en-US" sz="2000">
                  <a:solidFill>
                    <a:srgbClr val="777777"/>
                  </a:solidFill>
                  <a:latin typeface="Times New Roman" panose="02020603050405020304" pitchFamily="18" charset="0"/>
                </a:endParaRPr>
              </a:p>
            </p:txBody>
          </p:sp>
          <p:sp>
            <p:nvSpPr>
              <p:cNvPr id="197659" name="Text Box 27"/>
              <p:cNvSpPr txBox="1">
                <a:spLocks noChangeArrowheads="1"/>
              </p:cNvSpPr>
              <p:nvPr/>
            </p:nvSpPr>
            <p:spPr bwMode="auto">
              <a:xfrm>
                <a:off x="1780" y="3238"/>
                <a:ext cx="192"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solidFill>
                      <a:srgbClr val="777777"/>
                    </a:solidFill>
                    <a:latin typeface="Times New Roman" panose="02020603050405020304" pitchFamily="18" charset="0"/>
                  </a:rPr>
                  <a:t>2</a:t>
                </a:r>
                <a:endParaRPr lang="en-GB" altLang="en-US" sz="2000">
                  <a:solidFill>
                    <a:srgbClr val="777777"/>
                  </a:solidFill>
                  <a:latin typeface="Times New Roman" panose="02020603050405020304" pitchFamily="18" charset="0"/>
                </a:endParaRPr>
              </a:p>
            </p:txBody>
          </p:sp>
          <p:sp>
            <p:nvSpPr>
              <p:cNvPr id="197660" name="Text Box 28"/>
              <p:cNvSpPr txBox="1">
                <a:spLocks noChangeArrowheads="1"/>
              </p:cNvSpPr>
              <p:nvPr/>
            </p:nvSpPr>
            <p:spPr bwMode="auto">
              <a:xfrm>
                <a:off x="1702" y="3562"/>
                <a:ext cx="192"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solidFill>
                      <a:srgbClr val="777777"/>
                    </a:solidFill>
                    <a:latin typeface="Times New Roman" panose="02020603050405020304" pitchFamily="18" charset="0"/>
                  </a:rPr>
                  <a:t>9</a:t>
                </a:r>
                <a:endParaRPr lang="en-GB" altLang="en-US" sz="2000">
                  <a:solidFill>
                    <a:srgbClr val="777777"/>
                  </a:solidFill>
                  <a:latin typeface="Times New Roman" panose="02020603050405020304" pitchFamily="18" charset="0"/>
                </a:endParaRPr>
              </a:p>
            </p:txBody>
          </p:sp>
          <p:cxnSp>
            <p:nvCxnSpPr>
              <p:cNvPr id="197661" name="AutoShape 29"/>
              <p:cNvCxnSpPr>
                <a:cxnSpLocks noChangeShapeType="1"/>
                <a:stCxn id="197639" idx="2"/>
                <a:endCxn id="197638" idx="6"/>
              </p:cNvCxnSpPr>
              <p:nvPr/>
            </p:nvCxnSpPr>
            <p:spPr bwMode="auto">
              <a:xfrm rot="10800000">
                <a:off x="1558" y="2842"/>
                <a:ext cx="480" cy="0"/>
              </a:xfrm>
              <a:prstGeom prst="straightConnector1">
                <a:avLst/>
              </a:prstGeom>
              <a:noFill/>
              <a:ln w="127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7662" name="Text Box 30"/>
              <p:cNvSpPr txBox="1">
                <a:spLocks noChangeArrowheads="1"/>
              </p:cNvSpPr>
              <p:nvPr/>
            </p:nvSpPr>
            <p:spPr bwMode="auto">
              <a:xfrm>
                <a:off x="1711" y="2635"/>
                <a:ext cx="288"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solidFill>
                      <a:srgbClr val="777777"/>
                    </a:solidFill>
                    <a:latin typeface="Times New Roman" panose="02020603050405020304" pitchFamily="18" charset="0"/>
                  </a:rPr>
                  <a:t>-2</a:t>
                </a:r>
                <a:endParaRPr lang="en-GB" altLang="en-US" sz="2000">
                  <a:solidFill>
                    <a:srgbClr val="777777"/>
                  </a:solidFill>
                  <a:latin typeface="Times New Roman" panose="02020603050405020304" pitchFamily="18" charset="0"/>
                </a:endParaRPr>
              </a:p>
            </p:txBody>
          </p:sp>
          <p:sp>
            <p:nvSpPr>
              <p:cNvPr id="197663" name="Text Box 31"/>
              <p:cNvSpPr txBox="1">
                <a:spLocks noChangeArrowheads="1"/>
              </p:cNvSpPr>
              <p:nvPr/>
            </p:nvSpPr>
            <p:spPr bwMode="auto">
              <a:xfrm>
                <a:off x="2098" y="2468"/>
                <a:ext cx="192"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latin typeface="Times New Roman" panose="02020603050405020304" pitchFamily="18" charset="0"/>
                  </a:rPr>
                  <a:t>x</a:t>
                </a:r>
                <a:endParaRPr lang="en-GB" altLang="en-US" sz="2000">
                  <a:latin typeface="Times New Roman" panose="02020603050405020304" pitchFamily="18" charset="0"/>
                </a:endParaRPr>
              </a:p>
            </p:txBody>
          </p:sp>
          <p:sp>
            <p:nvSpPr>
              <p:cNvPr id="197664" name="Text Box 32"/>
              <p:cNvSpPr txBox="1">
                <a:spLocks noChangeArrowheads="1"/>
              </p:cNvSpPr>
              <p:nvPr/>
            </p:nvSpPr>
            <p:spPr bwMode="auto">
              <a:xfrm>
                <a:off x="1320" y="2462"/>
                <a:ext cx="192"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latin typeface="Times New Roman" panose="02020603050405020304" pitchFamily="18" charset="0"/>
                  </a:rPr>
                  <a:t>t</a:t>
                </a:r>
                <a:endParaRPr lang="en-GB" altLang="en-US" sz="2000">
                  <a:latin typeface="Times New Roman" panose="02020603050405020304" pitchFamily="18" charset="0"/>
                </a:endParaRPr>
              </a:p>
            </p:txBody>
          </p:sp>
          <p:cxnSp>
            <p:nvCxnSpPr>
              <p:cNvPr id="197665" name="AutoShape 33"/>
              <p:cNvCxnSpPr>
                <a:cxnSpLocks noChangeShapeType="1"/>
                <a:stCxn id="197638" idx="5"/>
                <a:endCxn id="197641" idx="0"/>
              </p:cNvCxnSpPr>
              <p:nvPr/>
            </p:nvCxnSpPr>
            <p:spPr bwMode="auto">
              <a:xfrm>
                <a:off x="1516" y="2944"/>
                <a:ext cx="666" cy="522"/>
              </a:xfrm>
              <a:prstGeom prst="straightConnector1">
                <a:avLst/>
              </a:prstGeom>
              <a:noFill/>
              <a:ln w="63500">
                <a:solidFill>
                  <a:schemeClr val="tx1"/>
                </a:solidFill>
                <a:round/>
                <a:headEnd type="none"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7666" name="Text Box 34"/>
              <p:cNvSpPr txBox="1">
                <a:spLocks noChangeArrowheads="1"/>
              </p:cNvSpPr>
              <p:nvPr/>
            </p:nvSpPr>
            <p:spPr bwMode="auto">
              <a:xfrm>
                <a:off x="1968" y="3147"/>
                <a:ext cx="272"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solidFill>
                      <a:srgbClr val="777777"/>
                    </a:solidFill>
                    <a:latin typeface="Times New Roman" panose="02020603050405020304" pitchFamily="18" charset="0"/>
                  </a:rPr>
                  <a:t>-4</a:t>
                </a:r>
                <a:endParaRPr lang="en-GB" altLang="en-US" sz="2000">
                  <a:solidFill>
                    <a:srgbClr val="777777"/>
                  </a:solidFill>
                  <a:latin typeface="Times New Roman" panose="02020603050405020304" pitchFamily="18" charset="0"/>
                </a:endParaRPr>
              </a:p>
            </p:txBody>
          </p:sp>
        </p:grpSp>
        <p:sp>
          <p:nvSpPr>
            <p:cNvPr id="197667" name="Text Box 35"/>
            <p:cNvSpPr txBox="1">
              <a:spLocks noChangeArrowheads="1"/>
            </p:cNvSpPr>
            <p:nvPr/>
          </p:nvSpPr>
          <p:spPr bwMode="auto">
            <a:xfrm>
              <a:off x="1715" y="2430"/>
              <a:ext cx="288"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solidFill>
                    <a:srgbClr val="777777"/>
                  </a:solidFill>
                  <a:latin typeface="Times New Roman" panose="02020603050405020304" pitchFamily="18" charset="0"/>
                </a:rPr>
                <a:t>5</a:t>
              </a:r>
              <a:endParaRPr lang="en-GB" altLang="en-US" sz="2000">
                <a:solidFill>
                  <a:srgbClr val="777777"/>
                </a:solidFill>
                <a:latin typeface="Times New Roman" panose="02020603050405020304" pitchFamily="18" charset="0"/>
              </a:endParaRPr>
            </a:p>
          </p:txBody>
        </p:sp>
      </p:grpSp>
    </p:spTree>
    <p:extLst>
      <p:ext uri="{BB962C8B-B14F-4D97-AF65-F5344CB8AC3E}">
        <p14:creationId xmlns:p14="http://schemas.microsoft.com/office/powerpoint/2010/main" val="24994323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tr-TR" altLang="en-US" sz="3600" b="1">
                <a:solidFill>
                  <a:schemeClr val="accent2"/>
                </a:solidFill>
              </a:rPr>
              <a:t>Bellman-Ford Algorithm</a:t>
            </a:r>
            <a:br>
              <a:rPr lang="en-US" altLang="en-US" sz="3600" b="1">
                <a:solidFill>
                  <a:schemeClr val="accent2"/>
                </a:solidFill>
              </a:rPr>
            </a:br>
            <a:r>
              <a:rPr lang="en-US" altLang="en-US" sz="3600" b="1">
                <a:solidFill>
                  <a:schemeClr val="accent2"/>
                </a:solidFill>
              </a:rPr>
              <a:t>Example</a:t>
            </a:r>
          </a:p>
        </p:txBody>
      </p:sp>
      <p:grpSp>
        <p:nvGrpSpPr>
          <p:cNvPr id="198660" name="Group 4"/>
          <p:cNvGrpSpPr>
            <a:grpSpLocks/>
          </p:cNvGrpSpPr>
          <p:nvPr/>
        </p:nvGrpSpPr>
        <p:grpSpPr bwMode="auto">
          <a:xfrm>
            <a:off x="3352800" y="1905001"/>
            <a:ext cx="4191000" cy="3241675"/>
            <a:chOff x="2691" y="2424"/>
            <a:chExt cx="1968" cy="1461"/>
          </a:xfrm>
        </p:grpSpPr>
        <p:grpSp>
          <p:nvGrpSpPr>
            <p:cNvPr id="198661" name="Group 5"/>
            <p:cNvGrpSpPr>
              <a:grpSpLocks/>
            </p:cNvGrpSpPr>
            <p:nvPr/>
          </p:nvGrpSpPr>
          <p:grpSpPr bwMode="auto">
            <a:xfrm>
              <a:off x="2691" y="2462"/>
              <a:ext cx="1968" cy="1423"/>
              <a:chOff x="2691" y="2462"/>
              <a:chExt cx="1968" cy="1423"/>
            </a:xfrm>
          </p:grpSpPr>
          <p:sp>
            <p:nvSpPr>
              <p:cNvPr id="198662" name="Oval 6"/>
              <p:cNvSpPr>
                <a:spLocks noChangeArrowheads="1"/>
              </p:cNvSpPr>
              <p:nvPr/>
            </p:nvSpPr>
            <p:spPr bwMode="auto">
              <a:xfrm>
                <a:off x="3459" y="2698"/>
                <a:ext cx="288" cy="288"/>
              </a:xfrm>
              <a:prstGeom prst="ellipse">
                <a:avLst/>
              </a:prstGeom>
              <a:solidFill>
                <a:srgbClr val="C0C0C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r>
                  <a:rPr lang="en-GB" altLang="en-US">
                    <a:latin typeface="Symbol" panose="05050102010706020507" pitchFamily="18" charset="2"/>
                  </a:rPr>
                  <a:t>2</a:t>
                </a:r>
              </a:p>
            </p:txBody>
          </p:sp>
          <p:sp>
            <p:nvSpPr>
              <p:cNvPr id="198663" name="Oval 7"/>
              <p:cNvSpPr>
                <a:spLocks noChangeArrowheads="1"/>
              </p:cNvSpPr>
              <p:nvPr/>
            </p:nvSpPr>
            <p:spPr bwMode="auto">
              <a:xfrm>
                <a:off x="4227" y="2698"/>
                <a:ext cx="288" cy="288"/>
              </a:xfrm>
              <a:prstGeom prst="ellipse">
                <a:avLst/>
              </a:prstGeom>
              <a:solidFill>
                <a:srgbClr val="C0C0C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r>
                  <a:rPr lang="en-GB" altLang="en-US">
                    <a:latin typeface="Symbol" panose="05050102010706020507" pitchFamily="18" charset="2"/>
                  </a:rPr>
                  <a:t>4</a:t>
                </a:r>
              </a:p>
            </p:txBody>
          </p:sp>
          <p:sp>
            <p:nvSpPr>
              <p:cNvPr id="198664" name="Oval 8"/>
              <p:cNvSpPr>
                <a:spLocks noChangeArrowheads="1"/>
              </p:cNvSpPr>
              <p:nvPr/>
            </p:nvSpPr>
            <p:spPr bwMode="auto">
              <a:xfrm>
                <a:off x="3459" y="3466"/>
                <a:ext cx="288" cy="288"/>
              </a:xfrm>
              <a:prstGeom prst="ellipse">
                <a:avLst/>
              </a:prstGeom>
              <a:solidFill>
                <a:srgbClr val="C0C0C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r>
                  <a:rPr lang="en-GB" altLang="en-US">
                    <a:latin typeface="Symbol" panose="05050102010706020507" pitchFamily="18" charset="2"/>
                  </a:rPr>
                  <a:t>7</a:t>
                </a:r>
              </a:p>
            </p:txBody>
          </p:sp>
          <p:sp>
            <p:nvSpPr>
              <p:cNvPr id="198665" name="Oval 9"/>
              <p:cNvSpPr>
                <a:spLocks noChangeArrowheads="1"/>
              </p:cNvSpPr>
              <p:nvPr/>
            </p:nvSpPr>
            <p:spPr bwMode="auto">
              <a:xfrm>
                <a:off x="4227" y="3466"/>
                <a:ext cx="288" cy="288"/>
              </a:xfrm>
              <a:prstGeom prst="ellipse">
                <a:avLst/>
              </a:prstGeom>
              <a:solidFill>
                <a:srgbClr val="C0C0C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r>
                  <a:rPr lang="en-GB" altLang="en-US">
                    <a:latin typeface="Symbol" panose="05050102010706020507" pitchFamily="18" charset="2"/>
                  </a:rPr>
                  <a:t>2</a:t>
                </a:r>
              </a:p>
            </p:txBody>
          </p:sp>
          <p:sp>
            <p:nvSpPr>
              <p:cNvPr id="198666" name="Oval 10"/>
              <p:cNvSpPr>
                <a:spLocks noChangeArrowheads="1"/>
              </p:cNvSpPr>
              <p:nvPr/>
            </p:nvSpPr>
            <p:spPr bwMode="auto">
              <a:xfrm>
                <a:off x="2883" y="3082"/>
                <a:ext cx="288" cy="288"/>
              </a:xfrm>
              <a:prstGeom prst="ellipse">
                <a:avLst/>
              </a:prstGeom>
              <a:solidFill>
                <a:srgbClr val="C0C0C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r>
                  <a:rPr lang="en-US" altLang="en-US">
                    <a:latin typeface="Symbol" panose="05050102010706020507" pitchFamily="18" charset="2"/>
                  </a:rPr>
                  <a:t>0</a:t>
                </a:r>
                <a:endParaRPr lang="en-GB" altLang="en-US">
                  <a:latin typeface="Symbol" panose="05050102010706020507" pitchFamily="18" charset="2"/>
                </a:endParaRPr>
              </a:p>
            </p:txBody>
          </p:sp>
          <p:cxnSp>
            <p:nvCxnSpPr>
              <p:cNvPr id="198667" name="AutoShape 11"/>
              <p:cNvCxnSpPr>
                <a:cxnSpLocks noChangeShapeType="1"/>
                <a:stCxn id="198662" idx="3"/>
                <a:endCxn id="198664" idx="1"/>
              </p:cNvCxnSpPr>
              <p:nvPr/>
            </p:nvCxnSpPr>
            <p:spPr bwMode="auto">
              <a:xfrm rot="5400000">
                <a:off x="3219" y="3226"/>
                <a:ext cx="564" cy="0"/>
              </a:xfrm>
              <a:prstGeom prst="straightConnector1">
                <a:avLst/>
              </a:prstGeom>
              <a:noFill/>
              <a:ln w="127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8668" name="AutoShape 12"/>
              <p:cNvCxnSpPr>
                <a:cxnSpLocks noChangeShapeType="1"/>
                <a:stCxn id="198662" idx="7"/>
                <a:endCxn id="198663" idx="1"/>
              </p:cNvCxnSpPr>
              <p:nvPr/>
            </p:nvCxnSpPr>
            <p:spPr bwMode="auto">
              <a:xfrm rot="5400000" flipV="1">
                <a:off x="3986" y="2459"/>
                <a:ext cx="1" cy="564"/>
              </a:xfrm>
              <a:prstGeom prst="curvedConnector3">
                <a:avLst>
                  <a:gd name="adj1" fmla="val -8900005"/>
                </a:avLst>
              </a:prstGeom>
              <a:noFill/>
              <a:ln w="127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8669" name="AutoShape 13"/>
              <p:cNvCxnSpPr>
                <a:cxnSpLocks noChangeShapeType="1"/>
                <a:stCxn id="198664" idx="7"/>
                <a:endCxn id="198663" idx="3"/>
              </p:cNvCxnSpPr>
              <p:nvPr/>
            </p:nvCxnSpPr>
            <p:spPr bwMode="auto">
              <a:xfrm flipV="1">
                <a:off x="3705" y="2944"/>
                <a:ext cx="564" cy="564"/>
              </a:xfrm>
              <a:prstGeom prst="straightConnector1">
                <a:avLst/>
              </a:prstGeom>
              <a:noFill/>
              <a:ln w="63500">
                <a:solidFill>
                  <a:schemeClr val="tx1"/>
                </a:solidFill>
                <a:round/>
                <a:headEnd type="none"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8670" name="AutoShape 14"/>
              <p:cNvCxnSpPr>
                <a:cxnSpLocks noChangeShapeType="1"/>
                <a:stCxn id="198665" idx="7"/>
                <a:endCxn id="198663" idx="5"/>
              </p:cNvCxnSpPr>
              <p:nvPr/>
            </p:nvCxnSpPr>
            <p:spPr bwMode="auto">
              <a:xfrm flipV="1">
                <a:off x="4473" y="2944"/>
                <a:ext cx="0" cy="564"/>
              </a:xfrm>
              <a:prstGeom prst="straightConnector1">
                <a:avLst/>
              </a:prstGeom>
              <a:noFill/>
              <a:ln w="127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8671" name="AutoShape 15"/>
              <p:cNvCxnSpPr>
                <a:cxnSpLocks noChangeShapeType="1"/>
                <a:stCxn id="198664" idx="6"/>
                <a:endCxn id="198665" idx="2"/>
              </p:cNvCxnSpPr>
              <p:nvPr/>
            </p:nvCxnSpPr>
            <p:spPr bwMode="auto">
              <a:xfrm>
                <a:off x="3747" y="3610"/>
                <a:ext cx="480" cy="0"/>
              </a:xfrm>
              <a:prstGeom prst="straightConnector1">
                <a:avLst/>
              </a:prstGeom>
              <a:noFill/>
              <a:ln w="127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8672" name="AutoShape 16"/>
              <p:cNvCxnSpPr>
                <a:cxnSpLocks noChangeShapeType="1"/>
                <a:stCxn id="198665" idx="1"/>
                <a:endCxn id="198666" idx="6"/>
              </p:cNvCxnSpPr>
              <p:nvPr/>
            </p:nvCxnSpPr>
            <p:spPr bwMode="auto">
              <a:xfrm flipH="1" flipV="1">
                <a:off x="3171" y="3226"/>
                <a:ext cx="1098" cy="282"/>
              </a:xfrm>
              <a:prstGeom prst="straightConnector1">
                <a:avLst/>
              </a:prstGeom>
              <a:noFill/>
              <a:ln w="127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8673" name="AutoShape 17"/>
              <p:cNvCxnSpPr>
                <a:cxnSpLocks noChangeShapeType="1"/>
                <a:stCxn id="198666" idx="5"/>
                <a:endCxn id="198664" idx="2"/>
              </p:cNvCxnSpPr>
              <p:nvPr/>
            </p:nvCxnSpPr>
            <p:spPr bwMode="auto">
              <a:xfrm>
                <a:off x="3129" y="3328"/>
                <a:ext cx="330" cy="282"/>
              </a:xfrm>
              <a:prstGeom prst="straightConnector1">
                <a:avLst/>
              </a:prstGeom>
              <a:noFill/>
              <a:ln w="63500">
                <a:solidFill>
                  <a:schemeClr val="tx1"/>
                </a:solidFill>
                <a:round/>
                <a:headEnd type="none"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8674" name="AutoShape 18"/>
              <p:cNvCxnSpPr>
                <a:cxnSpLocks noChangeShapeType="1"/>
                <a:stCxn id="198666" idx="7"/>
                <a:endCxn id="198662" idx="2"/>
              </p:cNvCxnSpPr>
              <p:nvPr/>
            </p:nvCxnSpPr>
            <p:spPr bwMode="auto">
              <a:xfrm flipV="1">
                <a:off x="3129" y="2842"/>
                <a:ext cx="330" cy="282"/>
              </a:xfrm>
              <a:prstGeom prst="straightConnector1">
                <a:avLst/>
              </a:prstGeom>
              <a:noFill/>
              <a:ln w="127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8675" name="Text Box 19"/>
              <p:cNvSpPr txBox="1">
                <a:spLocks noChangeArrowheads="1"/>
              </p:cNvSpPr>
              <p:nvPr/>
            </p:nvSpPr>
            <p:spPr bwMode="auto">
              <a:xfrm>
                <a:off x="2691" y="3082"/>
                <a:ext cx="192"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latin typeface="Times New Roman" panose="02020603050405020304" pitchFamily="18" charset="0"/>
                  </a:rPr>
                  <a:t>s</a:t>
                </a:r>
                <a:endParaRPr lang="en-GB" altLang="en-US" sz="2000">
                  <a:latin typeface="Times New Roman" panose="02020603050405020304" pitchFamily="18" charset="0"/>
                </a:endParaRPr>
              </a:p>
            </p:txBody>
          </p:sp>
          <p:sp>
            <p:nvSpPr>
              <p:cNvPr id="198676" name="Text Box 20"/>
              <p:cNvSpPr txBox="1">
                <a:spLocks noChangeArrowheads="1"/>
              </p:cNvSpPr>
              <p:nvPr/>
            </p:nvSpPr>
            <p:spPr bwMode="auto">
              <a:xfrm>
                <a:off x="4275" y="3706"/>
                <a:ext cx="192"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latin typeface="Times New Roman" panose="02020603050405020304" pitchFamily="18" charset="0"/>
                  </a:rPr>
                  <a:t>z</a:t>
                </a:r>
                <a:endParaRPr lang="en-GB" altLang="en-US" sz="2000">
                  <a:latin typeface="Times New Roman" panose="02020603050405020304" pitchFamily="18" charset="0"/>
                </a:endParaRPr>
              </a:p>
            </p:txBody>
          </p:sp>
          <p:sp>
            <p:nvSpPr>
              <p:cNvPr id="198677" name="Text Box 21"/>
              <p:cNvSpPr txBox="1">
                <a:spLocks noChangeArrowheads="1"/>
              </p:cNvSpPr>
              <p:nvPr/>
            </p:nvSpPr>
            <p:spPr bwMode="auto">
              <a:xfrm>
                <a:off x="3507" y="3706"/>
                <a:ext cx="192"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latin typeface="Times New Roman" panose="02020603050405020304" pitchFamily="18" charset="0"/>
                  </a:rPr>
                  <a:t>y</a:t>
                </a:r>
                <a:endParaRPr lang="en-GB" altLang="en-US" sz="2000">
                  <a:latin typeface="Times New Roman" panose="02020603050405020304" pitchFamily="18" charset="0"/>
                </a:endParaRPr>
              </a:p>
            </p:txBody>
          </p:sp>
          <p:sp>
            <p:nvSpPr>
              <p:cNvPr id="198678" name="Text Box 22"/>
              <p:cNvSpPr txBox="1">
                <a:spLocks noChangeArrowheads="1"/>
              </p:cNvSpPr>
              <p:nvPr/>
            </p:nvSpPr>
            <p:spPr bwMode="auto">
              <a:xfrm>
                <a:off x="3075" y="2746"/>
                <a:ext cx="288"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solidFill>
                      <a:srgbClr val="777777"/>
                    </a:solidFill>
                    <a:latin typeface="Times New Roman" panose="02020603050405020304" pitchFamily="18" charset="0"/>
                  </a:rPr>
                  <a:t>6</a:t>
                </a:r>
                <a:endParaRPr lang="en-GB" altLang="en-US" sz="2000">
                  <a:solidFill>
                    <a:srgbClr val="777777"/>
                  </a:solidFill>
                  <a:latin typeface="Times New Roman" panose="02020603050405020304" pitchFamily="18" charset="0"/>
                </a:endParaRPr>
              </a:p>
            </p:txBody>
          </p:sp>
          <p:sp>
            <p:nvSpPr>
              <p:cNvPr id="198679" name="Text Box 23"/>
              <p:cNvSpPr txBox="1">
                <a:spLocks noChangeArrowheads="1"/>
              </p:cNvSpPr>
              <p:nvPr/>
            </p:nvSpPr>
            <p:spPr bwMode="auto">
              <a:xfrm>
                <a:off x="3075" y="3370"/>
                <a:ext cx="288"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solidFill>
                      <a:srgbClr val="777777"/>
                    </a:solidFill>
                    <a:latin typeface="Times New Roman" panose="02020603050405020304" pitchFamily="18" charset="0"/>
                  </a:rPr>
                  <a:t>7</a:t>
                </a:r>
                <a:endParaRPr lang="en-GB" altLang="en-US" sz="2000">
                  <a:solidFill>
                    <a:srgbClr val="777777"/>
                  </a:solidFill>
                  <a:latin typeface="Times New Roman" panose="02020603050405020304" pitchFamily="18" charset="0"/>
                </a:endParaRPr>
              </a:p>
            </p:txBody>
          </p:sp>
          <p:sp>
            <p:nvSpPr>
              <p:cNvPr id="198680" name="Text Box 24"/>
              <p:cNvSpPr txBox="1">
                <a:spLocks noChangeArrowheads="1"/>
              </p:cNvSpPr>
              <p:nvPr/>
            </p:nvSpPr>
            <p:spPr bwMode="auto">
              <a:xfrm>
                <a:off x="3315" y="3034"/>
                <a:ext cx="192"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solidFill>
                      <a:srgbClr val="777777"/>
                    </a:solidFill>
                    <a:latin typeface="Times New Roman" panose="02020603050405020304" pitchFamily="18" charset="0"/>
                  </a:rPr>
                  <a:t>8</a:t>
                </a:r>
                <a:endParaRPr lang="en-GB" altLang="en-US" sz="2000">
                  <a:solidFill>
                    <a:srgbClr val="777777"/>
                  </a:solidFill>
                  <a:latin typeface="Times New Roman" panose="02020603050405020304" pitchFamily="18" charset="0"/>
                </a:endParaRPr>
              </a:p>
            </p:txBody>
          </p:sp>
          <p:sp>
            <p:nvSpPr>
              <p:cNvPr id="198681" name="Text Box 25"/>
              <p:cNvSpPr txBox="1">
                <a:spLocks noChangeArrowheads="1"/>
              </p:cNvSpPr>
              <p:nvPr/>
            </p:nvSpPr>
            <p:spPr bwMode="auto">
              <a:xfrm>
                <a:off x="3944" y="2891"/>
                <a:ext cx="272"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solidFill>
                      <a:srgbClr val="777777"/>
                    </a:solidFill>
                    <a:latin typeface="Times New Roman" panose="02020603050405020304" pitchFamily="18" charset="0"/>
                  </a:rPr>
                  <a:t>-3</a:t>
                </a:r>
                <a:endParaRPr lang="en-GB" altLang="en-US" sz="2000">
                  <a:solidFill>
                    <a:srgbClr val="777777"/>
                  </a:solidFill>
                  <a:latin typeface="Times New Roman" panose="02020603050405020304" pitchFamily="18" charset="0"/>
                </a:endParaRPr>
              </a:p>
            </p:txBody>
          </p:sp>
          <p:sp>
            <p:nvSpPr>
              <p:cNvPr id="198682" name="Text Box 26"/>
              <p:cNvSpPr txBox="1">
                <a:spLocks noChangeArrowheads="1"/>
              </p:cNvSpPr>
              <p:nvPr/>
            </p:nvSpPr>
            <p:spPr bwMode="auto">
              <a:xfrm>
                <a:off x="4467" y="3130"/>
                <a:ext cx="192"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solidFill>
                      <a:srgbClr val="777777"/>
                    </a:solidFill>
                    <a:latin typeface="Times New Roman" panose="02020603050405020304" pitchFamily="18" charset="0"/>
                  </a:rPr>
                  <a:t>7</a:t>
                </a:r>
                <a:endParaRPr lang="en-GB" altLang="en-US" sz="2000">
                  <a:solidFill>
                    <a:srgbClr val="777777"/>
                  </a:solidFill>
                  <a:latin typeface="Times New Roman" panose="02020603050405020304" pitchFamily="18" charset="0"/>
                </a:endParaRPr>
              </a:p>
            </p:txBody>
          </p:sp>
          <p:sp>
            <p:nvSpPr>
              <p:cNvPr id="198683" name="Text Box 27"/>
              <p:cNvSpPr txBox="1">
                <a:spLocks noChangeArrowheads="1"/>
              </p:cNvSpPr>
              <p:nvPr/>
            </p:nvSpPr>
            <p:spPr bwMode="auto">
              <a:xfrm>
                <a:off x="3969" y="3238"/>
                <a:ext cx="192"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solidFill>
                      <a:srgbClr val="777777"/>
                    </a:solidFill>
                    <a:latin typeface="Times New Roman" panose="02020603050405020304" pitchFamily="18" charset="0"/>
                  </a:rPr>
                  <a:t>2</a:t>
                </a:r>
                <a:endParaRPr lang="en-GB" altLang="en-US" sz="2000">
                  <a:solidFill>
                    <a:srgbClr val="777777"/>
                  </a:solidFill>
                  <a:latin typeface="Times New Roman" panose="02020603050405020304" pitchFamily="18" charset="0"/>
                </a:endParaRPr>
              </a:p>
            </p:txBody>
          </p:sp>
          <p:sp>
            <p:nvSpPr>
              <p:cNvPr id="198684" name="Text Box 28"/>
              <p:cNvSpPr txBox="1">
                <a:spLocks noChangeArrowheads="1"/>
              </p:cNvSpPr>
              <p:nvPr/>
            </p:nvSpPr>
            <p:spPr bwMode="auto">
              <a:xfrm>
                <a:off x="3891" y="3562"/>
                <a:ext cx="192"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solidFill>
                      <a:srgbClr val="777777"/>
                    </a:solidFill>
                    <a:latin typeface="Times New Roman" panose="02020603050405020304" pitchFamily="18" charset="0"/>
                  </a:rPr>
                  <a:t>9</a:t>
                </a:r>
                <a:endParaRPr lang="en-GB" altLang="en-US" sz="2000">
                  <a:solidFill>
                    <a:srgbClr val="777777"/>
                  </a:solidFill>
                  <a:latin typeface="Times New Roman" panose="02020603050405020304" pitchFamily="18" charset="0"/>
                </a:endParaRPr>
              </a:p>
            </p:txBody>
          </p:sp>
          <p:cxnSp>
            <p:nvCxnSpPr>
              <p:cNvPr id="198685" name="AutoShape 29"/>
              <p:cNvCxnSpPr>
                <a:cxnSpLocks noChangeShapeType="1"/>
                <a:stCxn id="198663" idx="2"/>
                <a:endCxn id="198662" idx="6"/>
              </p:cNvCxnSpPr>
              <p:nvPr/>
            </p:nvCxnSpPr>
            <p:spPr bwMode="auto">
              <a:xfrm rot="10800000">
                <a:off x="3747" y="2842"/>
                <a:ext cx="480" cy="0"/>
              </a:xfrm>
              <a:prstGeom prst="straightConnector1">
                <a:avLst/>
              </a:prstGeom>
              <a:noFill/>
              <a:ln w="63500">
                <a:solidFill>
                  <a:schemeClr val="tx1"/>
                </a:solidFill>
                <a:round/>
                <a:headEnd type="none"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8686" name="Text Box 30"/>
              <p:cNvSpPr txBox="1">
                <a:spLocks noChangeArrowheads="1"/>
              </p:cNvSpPr>
              <p:nvPr/>
            </p:nvSpPr>
            <p:spPr bwMode="auto">
              <a:xfrm>
                <a:off x="3900" y="2635"/>
                <a:ext cx="288"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solidFill>
                      <a:srgbClr val="777777"/>
                    </a:solidFill>
                    <a:latin typeface="Times New Roman" panose="02020603050405020304" pitchFamily="18" charset="0"/>
                  </a:rPr>
                  <a:t>-2</a:t>
                </a:r>
                <a:endParaRPr lang="en-GB" altLang="en-US" sz="2000">
                  <a:solidFill>
                    <a:srgbClr val="777777"/>
                  </a:solidFill>
                  <a:latin typeface="Times New Roman" panose="02020603050405020304" pitchFamily="18" charset="0"/>
                </a:endParaRPr>
              </a:p>
            </p:txBody>
          </p:sp>
          <p:sp>
            <p:nvSpPr>
              <p:cNvPr id="198687" name="Text Box 31"/>
              <p:cNvSpPr txBox="1">
                <a:spLocks noChangeArrowheads="1"/>
              </p:cNvSpPr>
              <p:nvPr/>
            </p:nvSpPr>
            <p:spPr bwMode="auto">
              <a:xfrm>
                <a:off x="4287" y="2468"/>
                <a:ext cx="192"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latin typeface="Times New Roman" panose="02020603050405020304" pitchFamily="18" charset="0"/>
                  </a:rPr>
                  <a:t>x</a:t>
                </a:r>
                <a:endParaRPr lang="en-GB" altLang="en-US" sz="2000">
                  <a:latin typeface="Times New Roman" panose="02020603050405020304" pitchFamily="18" charset="0"/>
                </a:endParaRPr>
              </a:p>
            </p:txBody>
          </p:sp>
          <p:sp>
            <p:nvSpPr>
              <p:cNvPr id="198688" name="Text Box 32"/>
              <p:cNvSpPr txBox="1">
                <a:spLocks noChangeArrowheads="1"/>
              </p:cNvSpPr>
              <p:nvPr/>
            </p:nvSpPr>
            <p:spPr bwMode="auto">
              <a:xfrm>
                <a:off x="3509" y="2462"/>
                <a:ext cx="192"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latin typeface="Times New Roman" panose="02020603050405020304" pitchFamily="18" charset="0"/>
                  </a:rPr>
                  <a:t>t</a:t>
                </a:r>
                <a:endParaRPr lang="en-GB" altLang="en-US" sz="2000">
                  <a:latin typeface="Times New Roman" panose="02020603050405020304" pitchFamily="18" charset="0"/>
                </a:endParaRPr>
              </a:p>
            </p:txBody>
          </p:sp>
          <p:cxnSp>
            <p:nvCxnSpPr>
              <p:cNvPr id="198689" name="AutoShape 33"/>
              <p:cNvCxnSpPr>
                <a:cxnSpLocks noChangeShapeType="1"/>
                <a:stCxn id="198662" idx="5"/>
                <a:endCxn id="198665" idx="0"/>
              </p:cNvCxnSpPr>
              <p:nvPr/>
            </p:nvCxnSpPr>
            <p:spPr bwMode="auto">
              <a:xfrm>
                <a:off x="3705" y="2944"/>
                <a:ext cx="666" cy="522"/>
              </a:xfrm>
              <a:prstGeom prst="straightConnector1">
                <a:avLst/>
              </a:prstGeom>
              <a:noFill/>
              <a:ln w="63500">
                <a:solidFill>
                  <a:schemeClr val="tx1"/>
                </a:solidFill>
                <a:round/>
                <a:headEnd type="none"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8690" name="Text Box 34"/>
              <p:cNvSpPr txBox="1">
                <a:spLocks noChangeArrowheads="1"/>
              </p:cNvSpPr>
              <p:nvPr/>
            </p:nvSpPr>
            <p:spPr bwMode="auto">
              <a:xfrm>
                <a:off x="4157" y="3147"/>
                <a:ext cx="272"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solidFill>
                      <a:srgbClr val="777777"/>
                    </a:solidFill>
                    <a:latin typeface="Times New Roman" panose="02020603050405020304" pitchFamily="18" charset="0"/>
                  </a:rPr>
                  <a:t>-4</a:t>
                </a:r>
                <a:endParaRPr lang="en-GB" altLang="en-US" sz="2000">
                  <a:solidFill>
                    <a:srgbClr val="777777"/>
                  </a:solidFill>
                  <a:latin typeface="Times New Roman" panose="02020603050405020304" pitchFamily="18" charset="0"/>
                </a:endParaRPr>
              </a:p>
            </p:txBody>
          </p:sp>
        </p:grpSp>
        <p:sp>
          <p:nvSpPr>
            <p:cNvPr id="198691" name="Text Box 35"/>
            <p:cNvSpPr txBox="1">
              <a:spLocks noChangeArrowheads="1"/>
            </p:cNvSpPr>
            <p:nvPr/>
          </p:nvSpPr>
          <p:spPr bwMode="auto">
            <a:xfrm>
              <a:off x="3898" y="2424"/>
              <a:ext cx="288"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solidFill>
                    <a:srgbClr val="777777"/>
                  </a:solidFill>
                  <a:latin typeface="Times New Roman" panose="02020603050405020304" pitchFamily="18" charset="0"/>
                </a:rPr>
                <a:t>5</a:t>
              </a:r>
              <a:endParaRPr lang="en-GB" altLang="en-US" sz="2000">
                <a:solidFill>
                  <a:srgbClr val="777777"/>
                </a:solidFill>
                <a:latin typeface="Times New Roman" panose="02020603050405020304" pitchFamily="18" charset="0"/>
              </a:endParaRPr>
            </a:p>
          </p:txBody>
        </p:sp>
      </p:grpSp>
    </p:spTree>
    <p:extLst>
      <p:ext uri="{BB962C8B-B14F-4D97-AF65-F5344CB8AC3E}">
        <p14:creationId xmlns:p14="http://schemas.microsoft.com/office/powerpoint/2010/main" val="16122561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tr-TR" altLang="en-US" sz="3600" b="1">
                <a:solidFill>
                  <a:schemeClr val="accent2"/>
                </a:solidFill>
              </a:rPr>
              <a:t>Bellman-Ford Algorithm</a:t>
            </a:r>
            <a:br>
              <a:rPr lang="en-US" altLang="en-US" sz="3600" b="1">
                <a:solidFill>
                  <a:schemeClr val="accent2"/>
                </a:solidFill>
              </a:rPr>
            </a:br>
            <a:r>
              <a:rPr lang="en-US" altLang="en-US" sz="3600" b="1">
                <a:solidFill>
                  <a:schemeClr val="accent2"/>
                </a:solidFill>
              </a:rPr>
              <a:t>Example</a:t>
            </a:r>
          </a:p>
        </p:txBody>
      </p:sp>
      <p:grpSp>
        <p:nvGrpSpPr>
          <p:cNvPr id="199714" name="Group 34"/>
          <p:cNvGrpSpPr>
            <a:grpSpLocks/>
          </p:cNvGrpSpPr>
          <p:nvPr/>
        </p:nvGrpSpPr>
        <p:grpSpPr bwMode="auto">
          <a:xfrm>
            <a:off x="3429000" y="1916114"/>
            <a:ext cx="4114800" cy="3189287"/>
            <a:chOff x="470" y="1010"/>
            <a:chExt cx="1968" cy="1445"/>
          </a:xfrm>
        </p:grpSpPr>
        <p:grpSp>
          <p:nvGrpSpPr>
            <p:cNvPr id="199715" name="Group 35"/>
            <p:cNvGrpSpPr>
              <a:grpSpLocks/>
            </p:cNvGrpSpPr>
            <p:nvPr/>
          </p:nvGrpSpPr>
          <p:grpSpPr bwMode="auto">
            <a:xfrm>
              <a:off x="470" y="1031"/>
              <a:ext cx="1968" cy="1424"/>
              <a:chOff x="478" y="1127"/>
              <a:chExt cx="1968" cy="1424"/>
            </a:xfrm>
          </p:grpSpPr>
          <p:sp>
            <p:nvSpPr>
              <p:cNvPr id="199716" name="Oval 36"/>
              <p:cNvSpPr>
                <a:spLocks noChangeArrowheads="1"/>
              </p:cNvSpPr>
              <p:nvPr/>
            </p:nvSpPr>
            <p:spPr bwMode="auto">
              <a:xfrm>
                <a:off x="1246" y="1363"/>
                <a:ext cx="288" cy="288"/>
              </a:xfrm>
              <a:prstGeom prst="ellipse">
                <a:avLst/>
              </a:prstGeom>
              <a:solidFill>
                <a:srgbClr val="C0C0C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r>
                  <a:rPr lang="en-GB" altLang="en-US">
                    <a:latin typeface="Symbol" panose="05050102010706020507" pitchFamily="18" charset="2"/>
                  </a:rPr>
                  <a:t>2</a:t>
                </a:r>
              </a:p>
            </p:txBody>
          </p:sp>
          <p:sp>
            <p:nvSpPr>
              <p:cNvPr id="199717" name="Oval 37"/>
              <p:cNvSpPr>
                <a:spLocks noChangeArrowheads="1"/>
              </p:cNvSpPr>
              <p:nvPr/>
            </p:nvSpPr>
            <p:spPr bwMode="auto">
              <a:xfrm>
                <a:off x="2014" y="1363"/>
                <a:ext cx="288" cy="288"/>
              </a:xfrm>
              <a:prstGeom prst="ellipse">
                <a:avLst/>
              </a:prstGeom>
              <a:solidFill>
                <a:srgbClr val="C0C0C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r>
                  <a:rPr lang="en-GB" altLang="en-US">
                    <a:latin typeface="Symbol" panose="05050102010706020507" pitchFamily="18" charset="2"/>
                  </a:rPr>
                  <a:t>4</a:t>
                </a:r>
              </a:p>
            </p:txBody>
          </p:sp>
          <p:sp>
            <p:nvSpPr>
              <p:cNvPr id="199718" name="Oval 38"/>
              <p:cNvSpPr>
                <a:spLocks noChangeArrowheads="1"/>
              </p:cNvSpPr>
              <p:nvPr/>
            </p:nvSpPr>
            <p:spPr bwMode="auto">
              <a:xfrm>
                <a:off x="1246" y="2131"/>
                <a:ext cx="288" cy="288"/>
              </a:xfrm>
              <a:prstGeom prst="ellipse">
                <a:avLst/>
              </a:prstGeom>
              <a:solidFill>
                <a:srgbClr val="C0C0C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r>
                  <a:rPr lang="en-GB" altLang="en-US">
                    <a:latin typeface="Symbol" panose="05050102010706020507" pitchFamily="18" charset="2"/>
                  </a:rPr>
                  <a:t>7</a:t>
                </a:r>
              </a:p>
            </p:txBody>
          </p:sp>
          <p:sp>
            <p:nvSpPr>
              <p:cNvPr id="199719" name="Oval 39"/>
              <p:cNvSpPr>
                <a:spLocks noChangeArrowheads="1"/>
              </p:cNvSpPr>
              <p:nvPr/>
            </p:nvSpPr>
            <p:spPr bwMode="auto">
              <a:xfrm>
                <a:off x="2014" y="2131"/>
                <a:ext cx="288" cy="288"/>
              </a:xfrm>
              <a:prstGeom prst="ellipse">
                <a:avLst/>
              </a:prstGeom>
              <a:solidFill>
                <a:srgbClr val="C0C0C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r>
                  <a:rPr lang="en-GB" altLang="en-US">
                    <a:latin typeface="Symbol" panose="05050102010706020507" pitchFamily="18" charset="2"/>
                  </a:rPr>
                  <a:t>-2</a:t>
                </a:r>
              </a:p>
            </p:txBody>
          </p:sp>
          <p:sp>
            <p:nvSpPr>
              <p:cNvPr id="199720" name="Oval 40"/>
              <p:cNvSpPr>
                <a:spLocks noChangeArrowheads="1"/>
              </p:cNvSpPr>
              <p:nvPr/>
            </p:nvSpPr>
            <p:spPr bwMode="auto">
              <a:xfrm>
                <a:off x="670" y="1747"/>
                <a:ext cx="288" cy="288"/>
              </a:xfrm>
              <a:prstGeom prst="ellipse">
                <a:avLst/>
              </a:prstGeom>
              <a:solidFill>
                <a:srgbClr val="C0C0C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0"/>
                  </a:spcBef>
                </a:pPr>
                <a:r>
                  <a:rPr lang="en-US" altLang="en-US">
                    <a:latin typeface="Symbol" panose="05050102010706020507" pitchFamily="18" charset="2"/>
                  </a:rPr>
                  <a:t>0</a:t>
                </a:r>
                <a:endParaRPr lang="en-GB" altLang="en-US">
                  <a:latin typeface="Symbol" panose="05050102010706020507" pitchFamily="18" charset="2"/>
                </a:endParaRPr>
              </a:p>
            </p:txBody>
          </p:sp>
          <p:cxnSp>
            <p:nvCxnSpPr>
              <p:cNvPr id="199721" name="AutoShape 41"/>
              <p:cNvCxnSpPr>
                <a:cxnSpLocks noChangeShapeType="1"/>
                <a:stCxn id="199716" idx="3"/>
                <a:endCxn id="199718" idx="1"/>
              </p:cNvCxnSpPr>
              <p:nvPr/>
            </p:nvCxnSpPr>
            <p:spPr bwMode="auto">
              <a:xfrm rot="5400000">
                <a:off x="1006" y="1891"/>
                <a:ext cx="564" cy="0"/>
              </a:xfrm>
              <a:prstGeom prst="straightConnector1">
                <a:avLst/>
              </a:prstGeom>
              <a:noFill/>
              <a:ln w="127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9722" name="AutoShape 42"/>
              <p:cNvCxnSpPr>
                <a:cxnSpLocks noChangeShapeType="1"/>
                <a:stCxn id="199716" idx="7"/>
                <a:endCxn id="199717" idx="1"/>
              </p:cNvCxnSpPr>
              <p:nvPr/>
            </p:nvCxnSpPr>
            <p:spPr bwMode="auto">
              <a:xfrm rot="5400000" flipV="1">
                <a:off x="1773" y="1124"/>
                <a:ext cx="1" cy="564"/>
              </a:xfrm>
              <a:prstGeom prst="curvedConnector3">
                <a:avLst>
                  <a:gd name="adj1" fmla="val -8900005"/>
                </a:avLst>
              </a:prstGeom>
              <a:noFill/>
              <a:ln w="127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9723" name="AutoShape 43"/>
              <p:cNvCxnSpPr>
                <a:cxnSpLocks noChangeShapeType="1"/>
                <a:stCxn id="199718" idx="7"/>
                <a:endCxn id="199717" idx="3"/>
              </p:cNvCxnSpPr>
              <p:nvPr/>
            </p:nvCxnSpPr>
            <p:spPr bwMode="auto">
              <a:xfrm flipV="1">
                <a:off x="1492" y="1609"/>
                <a:ext cx="564" cy="564"/>
              </a:xfrm>
              <a:prstGeom prst="straightConnector1">
                <a:avLst/>
              </a:prstGeom>
              <a:noFill/>
              <a:ln w="63500">
                <a:solidFill>
                  <a:schemeClr val="tx1"/>
                </a:solidFill>
                <a:round/>
                <a:headEnd type="none"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9724" name="AutoShape 44"/>
              <p:cNvCxnSpPr>
                <a:cxnSpLocks noChangeShapeType="1"/>
                <a:stCxn id="199719" idx="7"/>
                <a:endCxn id="199717" idx="5"/>
              </p:cNvCxnSpPr>
              <p:nvPr/>
            </p:nvCxnSpPr>
            <p:spPr bwMode="auto">
              <a:xfrm flipV="1">
                <a:off x="2260" y="1609"/>
                <a:ext cx="0" cy="564"/>
              </a:xfrm>
              <a:prstGeom prst="straightConnector1">
                <a:avLst/>
              </a:prstGeom>
              <a:noFill/>
              <a:ln w="127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9725" name="AutoShape 45"/>
              <p:cNvCxnSpPr>
                <a:cxnSpLocks noChangeShapeType="1"/>
                <a:stCxn id="199718" idx="6"/>
                <a:endCxn id="199719" idx="2"/>
              </p:cNvCxnSpPr>
              <p:nvPr/>
            </p:nvCxnSpPr>
            <p:spPr bwMode="auto">
              <a:xfrm>
                <a:off x="1534" y="2275"/>
                <a:ext cx="480" cy="0"/>
              </a:xfrm>
              <a:prstGeom prst="straightConnector1">
                <a:avLst/>
              </a:prstGeom>
              <a:noFill/>
              <a:ln w="127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9726" name="AutoShape 46"/>
              <p:cNvCxnSpPr>
                <a:cxnSpLocks noChangeShapeType="1"/>
                <a:stCxn id="199719" idx="1"/>
                <a:endCxn id="199720" idx="6"/>
              </p:cNvCxnSpPr>
              <p:nvPr/>
            </p:nvCxnSpPr>
            <p:spPr bwMode="auto">
              <a:xfrm flipH="1" flipV="1">
                <a:off x="958" y="1891"/>
                <a:ext cx="1098" cy="282"/>
              </a:xfrm>
              <a:prstGeom prst="straightConnector1">
                <a:avLst/>
              </a:prstGeom>
              <a:noFill/>
              <a:ln w="127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9727" name="AutoShape 47"/>
              <p:cNvCxnSpPr>
                <a:cxnSpLocks noChangeShapeType="1"/>
                <a:stCxn id="199720" idx="5"/>
                <a:endCxn id="199718" idx="2"/>
              </p:cNvCxnSpPr>
              <p:nvPr/>
            </p:nvCxnSpPr>
            <p:spPr bwMode="auto">
              <a:xfrm>
                <a:off x="916" y="1993"/>
                <a:ext cx="330" cy="282"/>
              </a:xfrm>
              <a:prstGeom prst="straightConnector1">
                <a:avLst/>
              </a:prstGeom>
              <a:noFill/>
              <a:ln w="63500">
                <a:solidFill>
                  <a:schemeClr val="tx1"/>
                </a:solidFill>
                <a:round/>
                <a:headEnd type="none"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9728" name="AutoShape 48"/>
              <p:cNvCxnSpPr>
                <a:cxnSpLocks noChangeShapeType="1"/>
                <a:stCxn id="199720" idx="7"/>
                <a:endCxn id="199716" idx="2"/>
              </p:cNvCxnSpPr>
              <p:nvPr/>
            </p:nvCxnSpPr>
            <p:spPr bwMode="auto">
              <a:xfrm flipV="1">
                <a:off x="916" y="1507"/>
                <a:ext cx="330" cy="282"/>
              </a:xfrm>
              <a:prstGeom prst="straightConnector1">
                <a:avLst/>
              </a:prstGeom>
              <a:noFill/>
              <a:ln w="127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9729" name="Text Box 49"/>
              <p:cNvSpPr txBox="1">
                <a:spLocks noChangeArrowheads="1"/>
              </p:cNvSpPr>
              <p:nvPr/>
            </p:nvSpPr>
            <p:spPr bwMode="auto">
              <a:xfrm>
                <a:off x="478" y="1747"/>
                <a:ext cx="192"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latin typeface="Times New Roman" panose="02020603050405020304" pitchFamily="18" charset="0"/>
                  </a:rPr>
                  <a:t>s</a:t>
                </a:r>
                <a:endParaRPr lang="en-GB" altLang="en-US" sz="2000">
                  <a:latin typeface="Times New Roman" panose="02020603050405020304" pitchFamily="18" charset="0"/>
                </a:endParaRPr>
              </a:p>
            </p:txBody>
          </p:sp>
          <p:sp>
            <p:nvSpPr>
              <p:cNvPr id="199730" name="Text Box 50"/>
              <p:cNvSpPr txBox="1">
                <a:spLocks noChangeArrowheads="1"/>
              </p:cNvSpPr>
              <p:nvPr/>
            </p:nvSpPr>
            <p:spPr bwMode="auto">
              <a:xfrm>
                <a:off x="2062" y="2371"/>
                <a:ext cx="192"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latin typeface="Times New Roman" panose="02020603050405020304" pitchFamily="18" charset="0"/>
                  </a:rPr>
                  <a:t>z</a:t>
                </a:r>
                <a:endParaRPr lang="en-GB" altLang="en-US" sz="2000">
                  <a:latin typeface="Times New Roman" panose="02020603050405020304" pitchFamily="18" charset="0"/>
                </a:endParaRPr>
              </a:p>
            </p:txBody>
          </p:sp>
          <p:sp>
            <p:nvSpPr>
              <p:cNvPr id="199731" name="Text Box 51"/>
              <p:cNvSpPr txBox="1">
                <a:spLocks noChangeArrowheads="1"/>
              </p:cNvSpPr>
              <p:nvPr/>
            </p:nvSpPr>
            <p:spPr bwMode="auto">
              <a:xfrm>
                <a:off x="1294" y="2371"/>
                <a:ext cx="192"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latin typeface="Times New Roman" panose="02020603050405020304" pitchFamily="18" charset="0"/>
                  </a:rPr>
                  <a:t>y</a:t>
                </a:r>
                <a:endParaRPr lang="en-GB" altLang="en-US" sz="2000">
                  <a:latin typeface="Times New Roman" panose="02020603050405020304" pitchFamily="18" charset="0"/>
                </a:endParaRPr>
              </a:p>
            </p:txBody>
          </p:sp>
          <p:sp>
            <p:nvSpPr>
              <p:cNvPr id="199732" name="Text Box 52"/>
              <p:cNvSpPr txBox="1">
                <a:spLocks noChangeArrowheads="1"/>
              </p:cNvSpPr>
              <p:nvPr/>
            </p:nvSpPr>
            <p:spPr bwMode="auto">
              <a:xfrm>
                <a:off x="862" y="1411"/>
                <a:ext cx="288"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solidFill>
                      <a:srgbClr val="777777"/>
                    </a:solidFill>
                    <a:latin typeface="Times New Roman" panose="02020603050405020304" pitchFamily="18" charset="0"/>
                  </a:rPr>
                  <a:t>6</a:t>
                </a:r>
                <a:endParaRPr lang="en-GB" altLang="en-US" sz="2000">
                  <a:solidFill>
                    <a:srgbClr val="777777"/>
                  </a:solidFill>
                  <a:latin typeface="Times New Roman" panose="02020603050405020304" pitchFamily="18" charset="0"/>
                </a:endParaRPr>
              </a:p>
            </p:txBody>
          </p:sp>
          <p:sp>
            <p:nvSpPr>
              <p:cNvPr id="199733" name="Text Box 53"/>
              <p:cNvSpPr txBox="1">
                <a:spLocks noChangeArrowheads="1"/>
              </p:cNvSpPr>
              <p:nvPr/>
            </p:nvSpPr>
            <p:spPr bwMode="auto">
              <a:xfrm>
                <a:off x="862" y="2035"/>
                <a:ext cx="288"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solidFill>
                      <a:srgbClr val="777777"/>
                    </a:solidFill>
                    <a:latin typeface="Times New Roman" panose="02020603050405020304" pitchFamily="18" charset="0"/>
                  </a:rPr>
                  <a:t>7</a:t>
                </a:r>
                <a:endParaRPr lang="en-GB" altLang="en-US" sz="2000">
                  <a:solidFill>
                    <a:srgbClr val="777777"/>
                  </a:solidFill>
                  <a:latin typeface="Times New Roman" panose="02020603050405020304" pitchFamily="18" charset="0"/>
                </a:endParaRPr>
              </a:p>
            </p:txBody>
          </p:sp>
          <p:sp>
            <p:nvSpPr>
              <p:cNvPr id="199734" name="Text Box 54"/>
              <p:cNvSpPr txBox="1">
                <a:spLocks noChangeArrowheads="1"/>
              </p:cNvSpPr>
              <p:nvPr/>
            </p:nvSpPr>
            <p:spPr bwMode="auto">
              <a:xfrm>
                <a:off x="1102" y="1699"/>
                <a:ext cx="192"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solidFill>
                      <a:srgbClr val="777777"/>
                    </a:solidFill>
                    <a:latin typeface="Times New Roman" panose="02020603050405020304" pitchFamily="18" charset="0"/>
                  </a:rPr>
                  <a:t>8</a:t>
                </a:r>
                <a:endParaRPr lang="en-GB" altLang="en-US" sz="2000">
                  <a:solidFill>
                    <a:srgbClr val="777777"/>
                  </a:solidFill>
                  <a:latin typeface="Times New Roman" panose="02020603050405020304" pitchFamily="18" charset="0"/>
                </a:endParaRPr>
              </a:p>
            </p:txBody>
          </p:sp>
          <p:sp>
            <p:nvSpPr>
              <p:cNvPr id="199735" name="Text Box 55"/>
              <p:cNvSpPr txBox="1">
                <a:spLocks noChangeArrowheads="1"/>
              </p:cNvSpPr>
              <p:nvPr/>
            </p:nvSpPr>
            <p:spPr bwMode="auto">
              <a:xfrm>
                <a:off x="1731" y="1556"/>
                <a:ext cx="272"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solidFill>
                      <a:srgbClr val="777777"/>
                    </a:solidFill>
                    <a:latin typeface="Times New Roman" panose="02020603050405020304" pitchFamily="18" charset="0"/>
                  </a:rPr>
                  <a:t>-3</a:t>
                </a:r>
                <a:endParaRPr lang="en-GB" altLang="en-US" sz="2000">
                  <a:solidFill>
                    <a:srgbClr val="777777"/>
                  </a:solidFill>
                  <a:latin typeface="Times New Roman" panose="02020603050405020304" pitchFamily="18" charset="0"/>
                </a:endParaRPr>
              </a:p>
            </p:txBody>
          </p:sp>
          <p:sp>
            <p:nvSpPr>
              <p:cNvPr id="199736" name="Text Box 56"/>
              <p:cNvSpPr txBox="1">
                <a:spLocks noChangeArrowheads="1"/>
              </p:cNvSpPr>
              <p:nvPr/>
            </p:nvSpPr>
            <p:spPr bwMode="auto">
              <a:xfrm>
                <a:off x="2254" y="1795"/>
                <a:ext cx="192"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solidFill>
                      <a:srgbClr val="777777"/>
                    </a:solidFill>
                    <a:latin typeface="Times New Roman" panose="02020603050405020304" pitchFamily="18" charset="0"/>
                  </a:rPr>
                  <a:t>7</a:t>
                </a:r>
                <a:endParaRPr lang="en-GB" altLang="en-US" sz="2000">
                  <a:solidFill>
                    <a:srgbClr val="777777"/>
                  </a:solidFill>
                  <a:latin typeface="Times New Roman" panose="02020603050405020304" pitchFamily="18" charset="0"/>
                </a:endParaRPr>
              </a:p>
            </p:txBody>
          </p:sp>
          <p:sp>
            <p:nvSpPr>
              <p:cNvPr id="199737" name="Text Box 57"/>
              <p:cNvSpPr txBox="1">
                <a:spLocks noChangeArrowheads="1"/>
              </p:cNvSpPr>
              <p:nvPr/>
            </p:nvSpPr>
            <p:spPr bwMode="auto">
              <a:xfrm>
                <a:off x="1756" y="1903"/>
                <a:ext cx="192"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solidFill>
                      <a:srgbClr val="777777"/>
                    </a:solidFill>
                    <a:latin typeface="Times New Roman" panose="02020603050405020304" pitchFamily="18" charset="0"/>
                  </a:rPr>
                  <a:t>2</a:t>
                </a:r>
                <a:endParaRPr lang="en-GB" altLang="en-US" sz="2000">
                  <a:solidFill>
                    <a:srgbClr val="777777"/>
                  </a:solidFill>
                  <a:latin typeface="Times New Roman" panose="02020603050405020304" pitchFamily="18" charset="0"/>
                </a:endParaRPr>
              </a:p>
            </p:txBody>
          </p:sp>
          <p:sp>
            <p:nvSpPr>
              <p:cNvPr id="199738" name="Text Box 58"/>
              <p:cNvSpPr txBox="1">
                <a:spLocks noChangeArrowheads="1"/>
              </p:cNvSpPr>
              <p:nvPr/>
            </p:nvSpPr>
            <p:spPr bwMode="auto">
              <a:xfrm>
                <a:off x="1678" y="2227"/>
                <a:ext cx="192"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solidFill>
                      <a:srgbClr val="777777"/>
                    </a:solidFill>
                    <a:latin typeface="Times New Roman" panose="02020603050405020304" pitchFamily="18" charset="0"/>
                  </a:rPr>
                  <a:t>9</a:t>
                </a:r>
                <a:endParaRPr lang="en-GB" altLang="en-US" sz="2000">
                  <a:solidFill>
                    <a:srgbClr val="777777"/>
                  </a:solidFill>
                  <a:latin typeface="Times New Roman" panose="02020603050405020304" pitchFamily="18" charset="0"/>
                </a:endParaRPr>
              </a:p>
            </p:txBody>
          </p:sp>
          <p:cxnSp>
            <p:nvCxnSpPr>
              <p:cNvPr id="199739" name="AutoShape 59"/>
              <p:cNvCxnSpPr>
                <a:cxnSpLocks noChangeShapeType="1"/>
                <a:stCxn id="199717" idx="2"/>
                <a:endCxn id="199716" idx="6"/>
              </p:cNvCxnSpPr>
              <p:nvPr/>
            </p:nvCxnSpPr>
            <p:spPr bwMode="auto">
              <a:xfrm rot="10800000">
                <a:off x="1534" y="1507"/>
                <a:ext cx="480" cy="0"/>
              </a:xfrm>
              <a:prstGeom prst="straightConnector1">
                <a:avLst/>
              </a:prstGeom>
              <a:noFill/>
              <a:ln w="63500">
                <a:solidFill>
                  <a:schemeClr val="tx1"/>
                </a:solidFill>
                <a:round/>
                <a:headEnd type="none"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9740" name="Text Box 60"/>
              <p:cNvSpPr txBox="1">
                <a:spLocks noChangeArrowheads="1"/>
              </p:cNvSpPr>
              <p:nvPr/>
            </p:nvSpPr>
            <p:spPr bwMode="auto">
              <a:xfrm>
                <a:off x="1687" y="1300"/>
                <a:ext cx="288"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solidFill>
                      <a:srgbClr val="777777"/>
                    </a:solidFill>
                    <a:latin typeface="Times New Roman" panose="02020603050405020304" pitchFamily="18" charset="0"/>
                  </a:rPr>
                  <a:t>-2</a:t>
                </a:r>
                <a:endParaRPr lang="en-GB" altLang="en-US" sz="2000">
                  <a:solidFill>
                    <a:srgbClr val="777777"/>
                  </a:solidFill>
                  <a:latin typeface="Times New Roman" panose="02020603050405020304" pitchFamily="18" charset="0"/>
                </a:endParaRPr>
              </a:p>
            </p:txBody>
          </p:sp>
          <p:sp>
            <p:nvSpPr>
              <p:cNvPr id="199741" name="Text Box 61"/>
              <p:cNvSpPr txBox="1">
                <a:spLocks noChangeArrowheads="1"/>
              </p:cNvSpPr>
              <p:nvPr/>
            </p:nvSpPr>
            <p:spPr bwMode="auto">
              <a:xfrm>
                <a:off x="2074" y="1133"/>
                <a:ext cx="192"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latin typeface="Times New Roman" panose="02020603050405020304" pitchFamily="18" charset="0"/>
                  </a:rPr>
                  <a:t>x</a:t>
                </a:r>
                <a:endParaRPr lang="en-GB" altLang="en-US" sz="2000">
                  <a:latin typeface="Times New Roman" panose="02020603050405020304" pitchFamily="18" charset="0"/>
                </a:endParaRPr>
              </a:p>
            </p:txBody>
          </p:sp>
          <p:sp>
            <p:nvSpPr>
              <p:cNvPr id="199742" name="Text Box 62"/>
              <p:cNvSpPr txBox="1">
                <a:spLocks noChangeArrowheads="1"/>
              </p:cNvSpPr>
              <p:nvPr/>
            </p:nvSpPr>
            <p:spPr bwMode="auto">
              <a:xfrm>
                <a:off x="1296" y="1127"/>
                <a:ext cx="192"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latin typeface="Times New Roman" panose="02020603050405020304" pitchFamily="18" charset="0"/>
                  </a:rPr>
                  <a:t>t</a:t>
                </a:r>
                <a:endParaRPr lang="en-GB" altLang="en-US" sz="2000">
                  <a:latin typeface="Times New Roman" panose="02020603050405020304" pitchFamily="18" charset="0"/>
                </a:endParaRPr>
              </a:p>
            </p:txBody>
          </p:sp>
          <p:cxnSp>
            <p:nvCxnSpPr>
              <p:cNvPr id="199743" name="AutoShape 63"/>
              <p:cNvCxnSpPr>
                <a:cxnSpLocks noChangeShapeType="1"/>
                <a:stCxn id="199716" idx="5"/>
                <a:endCxn id="199719" idx="0"/>
              </p:cNvCxnSpPr>
              <p:nvPr/>
            </p:nvCxnSpPr>
            <p:spPr bwMode="auto">
              <a:xfrm>
                <a:off x="1492" y="1609"/>
                <a:ext cx="666" cy="522"/>
              </a:xfrm>
              <a:prstGeom prst="straightConnector1">
                <a:avLst/>
              </a:prstGeom>
              <a:noFill/>
              <a:ln w="63500">
                <a:solidFill>
                  <a:schemeClr val="tx1"/>
                </a:solidFill>
                <a:round/>
                <a:headEnd type="none"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9744" name="Text Box 64"/>
              <p:cNvSpPr txBox="1">
                <a:spLocks noChangeArrowheads="1"/>
              </p:cNvSpPr>
              <p:nvPr/>
            </p:nvSpPr>
            <p:spPr bwMode="auto">
              <a:xfrm>
                <a:off x="1944" y="1812"/>
                <a:ext cx="272"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solidFill>
                      <a:srgbClr val="777777"/>
                    </a:solidFill>
                    <a:latin typeface="Times New Roman" panose="02020603050405020304" pitchFamily="18" charset="0"/>
                  </a:rPr>
                  <a:t>-4</a:t>
                </a:r>
                <a:endParaRPr lang="en-GB" altLang="en-US" sz="2000">
                  <a:solidFill>
                    <a:srgbClr val="777777"/>
                  </a:solidFill>
                  <a:latin typeface="Times New Roman" panose="02020603050405020304" pitchFamily="18" charset="0"/>
                </a:endParaRPr>
              </a:p>
            </p:txBody>
          </p:sp>
        </p:grpSp>
        <p:sp>
          <p:nvSpPr>
            <p:cNvPr id="199745" name="Text Box 65"/>
            <p:cNvSpPr txBox="1">
              <a:spLocks noChangeArrowheads="1"/>
            </p:cNvSpPr>
            <p:nvPr/>
          </p:nvSpPr>
          <p:spPr bwMode="auto">
            <a:xfrm>
              <a:off x="1708" y="1010"/>
              <a:ext cx="288"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a:solidFill>
                    <a:srgbClr val="777777"/>
                  </a:solidFill>
                  <a:latin typeface="Times New Roman" panose="02020603050405020304" pitchFamily="18" charset="0"/>
                </a:rPr>
                <a:t>5</a:t>
              </a:r>
              <a:endParaRPr lang="en-GB" altLang="en-US" sz="2000">
                <a:solidFill>
                  <a:srgbClr val="777777"/>
                </a:solidFill>
                <a:latin typeface="Times New Roman" panose="02020603050405020304" pitchFamily="18" charset="0"/>
              </a:endParaRPr>
            </a:p>
          </p:txBody>
        </p:sp>
      </p:grpSp>
    </p:spTree>
    <p:extLst>
      <p:ext uri="{BB962C8B-B14F-4D97-AF65-F5344CB8AC3E}">
        <p14:creationId xmlns:p14="http://schemas.microsoft.com/office/powerpoint/2010/main" val="23589249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Dijkstra's Algorithm</a:t>
            </a:r>
            <a:endParaRPr lang="en-IN" dirty="0"/>
          </a:p>
        </p:txBody>
      </p:sp>
      <p:sp>
        <p:nvSpPr>
          <p:cNvPr id="3" name="Content Placeholder 2"/>
          <p:cNvSpPr>
            <a:spLocks noGrp="1"/>
          </p:cNvSpPr>
          <p:nvPr>
            <p:ph idx="1"/>
          </p:nvPr>
        </p:nvSpPr>
        <p:spPr/>
        <p:txBody>
          <a:bodyPr>
            <a:normAutofit/>
          </a:bodyPr>
          <a:lstStyle/>
          <a:p>
            <a:r>
              <a:rPr lang="en-US" b="1" dirty="0"/>
              <a:t>Notation:</a:t>
            </a:r>
            <a:br>
              <a:rPr lang="en-US" dirty="0"/>
            </a:br>
            <a:r>
              <a:rPr lang="en-US" dirty="0"/>
              <a:t>D</a:t>
            </a:r>
            <a:r>
              <a:rPr lang="en-US" baseline="-25000" dirty="0"/>
              <a:t>i </a:t>
            </a:r>
            <a:r>
              <a:rPr lang="en-US" dirty="0"/>
              <a:t>  =     Length of shortest path from node '</a:t>
            </a:r>
            <a:r>
              <a:rPr lang="en-US" dirty="0" err="1"/>
              <a:t>i</a:t>
            </a:r>
            <a:r>
              <a:rPr lang="en-US" dirty="0"/>
              <a:t>' to node 1. </a:t>
            </a:r>
            <a:br>
              <a:rPr lang="en-US" dirty="0"/>
            </a:br>
            <a:r>
              <a:rPr lang="en-US" dirty="0" err="1"/>
              <a:t>d</a:t>
            </a:r>
            <a:r>
              <a:rPr lang="en-US" baseline="-25000" dirty="0" err="1"/>
              <a:t>i,j</a:t>
            </a:r>
            <a:r>
              <a:rPr lang="en-US" baseline="-25000" dirty="0"/>
              <a:t> </a:t>
            </a:r>
            <a:r>
              <a:rPr lang="en-US" dirty="0"/>
              <a:t> =     Length of path between nodes </a:t>
            </a:r>
            <a:r>
              <a:rPr lang="en-US" dirty="0" err="1"/>
              <a:t>i</a:t>
            </a:r>
            <a:r>
              <a:rPr lang="en-US" dirty="0"/>
              <a:t> and j .</a:t>
            </a:r>
            <a:endParaRPr lang="en-IN" dirty="0"/>
          </a:p>
        </p:txBody>
      </p:sp>
    </p:spTree>
    <p:extLst>
      <p:ext uri="{BB962C8B-B14F-4D97-AF65-F5344CB8AC3E}">
        <p14:creationId xmlns:p14="http://schemas.microsoft.com/office/powerpoint/2010/main" val="40378700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b="1" dirty="0"/>
              <a:t>Algorithm</a:t>
            </a:r>
            <a:br>
              <a:rPr lang="en-US" dirty="0"/>
            </a:br>
            <a:r>
              <a:rPr lang="en-US" dirty="0"/>
              <a:t>Each node j  is  labeled with </a:t>
            </a:r>
            <a:r>
              <a:rPr lang="en-US" dirty="0" err="1"/>
              <a:t>Dj</a:t>
            </a:r>
            <a:r>
              <a:rPr lang="en-US" dirty="0"/>
              <a:t>, which is an estimate of cost of path from node j to node 1. </a:t>
            </a:r>
          </a:p>
          <a:p>
            <a:r>
              <a:rPr lang="en-US" dirty="0"/>
              <a:t>Initially, let the estimates be infinity, indicating that nothing is known about the paths.  </a:t>
            </a:r>
          </a:p>
          <a:p>
            <a:r>
              <a:rPr lang="en-US" dirty="0"/>
              <a:t>We now iterate on the length of paths, each time revising our estimate to lower values, as we obtain them. Actually, we divide the nodes into two groups ; the first one, called set P contains the nodes whose shortest distances have been found, and the other Q containing all the remaining nodes. </a:t>
            </a:r>
          </a:p>
          <a:p>
            <a:endParaRPr lang="en-IN" dirty="0"/>
          </a:p>
        </p:txBody>
      </p:sp>
    </p:spTree>
    <p:extLst>
      <p:ext uri="{BB962C8B-B14F-4D97-AF65-F5344CB8AC3E}">
        <p14:creationId xmlns:p14="http://schemas.microsoft.com/office/powerpoint/2010/main" val="29069668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Initially P contains only the node 1. At each step,  we select the node that has minimum cost path to node 1. This node is transferred to set P.  </a:t>
            </a:r>
          </a:p>
          <a:p>
            <a:r>
              <a:rPr lang="en-US" dirty="0"/>
              <a:t>At the first step, this corresponds to shifting the node closest to 1 in P. Its minimum cost to node 1 is now known. At the next step, select the next closest node from set Q and update the labels corresponding to each node using :</a:t>
            </a:r>
            <a:endParaRPr lang="en-IN" dirty="0"/>
          </a:p>
          <a:p>
            <a:r>
              <a:rPr lang="en-US" b="1" dirty="0" err="1"/>
              <a:t>D</a:t>
            </a:r>
            <a:r>
              <a:rPr lang="en-US" b="1" baseline="-25000" dirty="0" err="1"/>
              <a:t>j</a:t>
            </a:r>
            <a:r>
              <a:rPr lang="en-US" b="1" baseline="-25000" dirty="0"/>
              <a:t> </a:t>
            </a:r>
            <a:r>
              <a:rPr lang="en-US" b="1" dirty="0"/>
              <a:t>   =   min [ </a:t>
            </a:r>
            <a:r>
              <a:rPr lang="en-US" b="1" dirty="0" err="1"/>
              <a:t>D</a:t>
            </a:r>
            <a:r>
              <a:rPr lang="en-US" b="1" baseline="-25000" dirty="0" err="1"/>
              <a:t>j</a:t>
            </a:r>
            <a:r>
              <a:rPr lang="en-US" b="1" dirty="0"/>
              <a:t>  ,  D</a:t>
            </a:r>
            <a:r>
              <a:rPr lang="en-US" b="1" baseline="-25000" dirty="0"/>
              <a:t>i</a:t>
            </a:r>
            <a:r>
              <a:rPr lang="en-US" b="1" dirty="0"/>
              <a:t>  +  </a:t>
            </a:r>
            <a:r>
              <a:rPr lang="en-US" b="1" dirty="0" err="1"/>
              <a:t>d</a:t>
            </a:r>
            <a:r>
              <a:rPr lang="en-US" b="1" baseline="-25000" dirty="0" err="1"/>
              <a:t>j,i</a:t>
            </a:r>
            <a:r>
              <a:rPr lang="en-US" b="1" baseline="-25000" dirty="0"/>
              <a:t> </a:t>
            </a:r>
            <a:r>
              <a:rPr lang="en-US" b="1" dirty="0"/>
              <a:t>  ]</a:t>
            </a:r>
            <a:endParaRPr lang="en-IN" dirty="0"/>
          </a:p>
          <a:p>
            <a:r>
              <a:rPr lang="en-US" dirty="0"/>
              <a:t>Finally, after N-1 iterations, the  shortest paths for all nodes are known, and the algorithm terminates. </a:t>
            </a:r>
            <a:br>
              <a:rPr lang="en-US" dirty="0"/>
            </a:br>
            <a:r>
              <a:rPr lang="en-US" dirty="0"/>
              <a:t> </a:t>
            </a:r>
            <a:endParaRPr lang="en-IN" dirty="0"/>
          </a:p>
          <a:p>
            <a:endParaRPr lang="en-US" dirty="0"/>
          </a:p>
        </p:txBody>
      </p:sp>
    </p:spTree>
    <p:extLst>
      <p:ext uri="{BB962C8B-B14F-4D97-AF65-F5344CB8AC3E}">
        <p14:creationId xmlns:p14="http://schemas.microsoft.com/office/powerpoint/2010/main" val="28850384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b="1" dirty="0"/>
              <a:t>Principle</a:t>
            </a:r>
            <a:br>
              <a:rPr lang="en-US" dirty="0"/>
            </a:br>
            <a:r>
              <a:rPr lang="en-US" dirty="0"/>
              <a:t>Let the closest node to 1 at some step be </a:t>
            </a:r>
            <a:r>
              <a:rPr lang="en-US" dirty="0" err="1"/>
              <a:t>i</a:t>
            </a:r>
            <a:r>
              <a:rPr lang="en-US" dirty="0"/>
              <a:t>. Then </a:t>
            </a:r>
            <a:r>
              <a:rPr lang="en-US" dirty="0" err="1"/>
              <a:t>i</a:t>
            </a:r>
            <a:r>
              <a:rPr lang="en-US" dirty="0"/>
              <a:t> is shifted to P. Now, for each node j , the closest path to 1 either passes through </a:t>
            </a:r>
            <a:r>
              <a:rPr lang="en-US" dirty="0" err="1"/>
              <a:t>i</a:t>
            </a:r>
            <a:r>
              <a:rPr lang="en-US" dirty="0"/>
              <a:t> or it doesn't.  </a:t>
            </a:r>
          </a:p>
          <a:p>
            <a:r>
              <a:rPr lang="en-US" dirty="0"/>
              <a:t>In the first case </a:t>
            </a:r>
            <a:r>
              <a:rPr lang="en-US" dirty="0" err="1"/>
              <a:t>Dj</a:t>
            </a:r>
            <a:r>
              <a:rPr lang="en-US" dirty="0"/>
              <a:t> remains the same. In the second case, the revised estimate of </a:t>
            </a:r>
            <a:r>
              <a:rPr lang="en-US" dirty="0" err="1"/>
              <a:t>D</a:t>
            </a:r>
            <a:r>
              <a:rPr lang="en-US" baseline="-25000" dirty="0" err="1"/>
              <a:t>j</a:t>
            </a:r>
            <a:r>
              <a:rPr lang="en-US" dirty="0"/>
              <a:t> is the sum D</a:t>
            </a:r>
            <a:r>
              <a:rPr lang="en-US" baseline="-25000" dirty="0"/>
              <a:t>i </a:t>
            </a:r>
            <a:r>
              <a:rPr lang="en-US" dirty="0"/>
              <a:t> +  </a:t>
            </a:r>
            <a:r>
              <a:rPr lang="en-US" dirty="0" err="1"/>
              <a:t>d</a:t>
            </a:r>
            <a:r>
              <a:rPr lang="en-US" baseline="-25000" dirty="0" err="1"/>
              <a:t>i,j</a:t>
            </a:r>
            <a:r>
              <a:rPr lang="en-US" baseline="-25000" dirty="0"/>
              <a:t> </a:t>
            </a:r>
            <a:r>
              <a:rPr lang="en-US" dirty="0"/>
              <a:t>. So we take the minimum of these two cases and update </a:t>
            </a:r>
            <a:r>
              <a:rPr lang="en-US" dirty="0" err="1"/>
              <a:t>D</a:t>
            </a:r>
            <a:r>
              <a:rPr lang="en-US" baseline="-25000" dirty="0" err="1"/>
              <a:t>j</a:t>
            </a:r>
            <a:r>
              <a:rPr lang="en-US" baseline="-25000" dirty="0"/>
              <a:t> </a:t>
            </a:r>
            <a:r>
              <a:rPr lang="en-US" dirty="0"/>
              <a:t>accordingly. </a:t>
            </a:r>
          </a:p>
          <a:p>
            <a:r>
              <a:rPr lang="en-US" dirty="0"/>
              <a:t> As each of the nodes get transferred to set P, the estimates get closer to the lowest possible value. When a node is transferred, its shortest path length is known. </a:t>
            </a:r>
          </a:p>
          <a:p>
            <a:r>
              <a:rPr lang="en-US" dirty="0"/>
              <a:t>So finally all the nodes are in P and the </a:t>
            </a:r>
            <a:r>
              <a:rPr lang="en-US" dirty="0" err="1"/>
              <a:t>D</a:t>
            </a:r>
            <a:r>
              <a:rPr lang="en-US" baseline="-25000" dirty="0" err="1"/>
              <a:t>j</a:t>
            </a:r>
            <a:r>
              <a:rPr lang="en-US" baseline="-25000" dirty="0"/>
              <a:t> </a:t>
            </a:r>
            <a:r>
              <a:rPr lang="en-US" dirty="0"/>
              <a:t>'s represent the minimum costs. The algorithm is guaranteed to terminate in N-1 iterations and  its complexity is O( N</a:t>
            </a:r>
            <a:r>
              <a:rPr lang="en-US" baseline="30000" dirty="0"/>
              <a:t>2</a:t>
            </a:r>
            <a:r>
              <a:rPr lang="en-US" dirty="0"/>
              <a:t> ).</a:t>
            </a:r>
            <a:endParaRPr lang="en-IN" dirty="0"/>
          </a:p>
          <a:p>
            <a:endParaRPr lang="en-IN" dirty="0"/>
          </a:p>
        </p:txBody>
      </p:sp>
    </p:spTree>
    <p:extLst>
      <p:ext uri="{BB962C8B-B14F-4D97-AF65-F5344CB8AC3E}">
        <p14:creationId xmlns:p14="http://schemas.microsoft.com/office/powerpoint/2010/main" val="1027377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3519576" y="1215026"/>
            <a:ext cx="6538823" cy="4840718"/>
          </a:xfrm>
          <a:prstGeom prst="rect">
            <a:avLst/>
          </a:prstGeom>
        </p:spPr>
      </p:pic>
      <p:sp>
        <p:nvSpPr>
          <p:cNvPr id="5" name="Rectangle 4"/>
          <p:cNvSpPr/>
          <p:nvPr/>
        </p:nvSpPr>
        <p:spPr>
          <a:xfrm>
            <a:off x="140898" y="3269259"/>
            <a:ext cx="2610928" cy="1477328"/>
          </a:xfrm>
          <a:prstGeom prst="rect">
            <a:avLst/>
          </a:prstGeom>
        </p:spPr>
        <p:txBody>
          <a:bodyPr wrap="square">
            <a:spAutoFit/>
          </a:bodyPr>
          <a:lstStyle/>
          <a:p>
            <a:r>
              <a:rPr lang="en-IN" dirty="0">
                <a:latin typeface="TimesNewRoman"/>
              </a:rPr>
              <a:t>The first 6 steps used in computing the shortest path from A to D.</a:t>
            </a:r>
          </a:p>
          <a:p>
            <a:r>
              <a:rPr lang="en-IN" dirty="0">
                <a:latin typeface="TimesNewRoman"/>
              </a:rPr>
              <a:t>The arrows indicate the working node.</a:t>
            </a:r>
            <a:endParaRPr lang="en-IN" dirty="0"/>
          </a:p>
        </p:txBody>
      </p:sp>
    </p:spTree>
    <p:extLst>
      <p:ext uri="{BB962C8B-B14F-4D97-AF65-F5344CB8AC3E}">
        <p14:creationId xmlns:p14="http://schemas.microsoft.com/office/powerpoint/2010/main" val="3400794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0" indent="0">
              <a:buNone/>
            </a:pPr>
            <a:r>
              <a:rPr lang="en-IN" dirty="0"/>
              <a:t>Initially mark all nodes (except source) with infinite distance.</a:t>
            </a:r>
          </a:p>
          <a:p>
            <a:pPr marL="0" indent="0">
              <a:buNone/>
            </a:pPr>
            <a:r>
              <a:rPr lang="en-IN" dirty="0"/>
              <a:t>working node = source node</a:t>
            </a:r>
          </a:p>
          <a:p>
            <a:pPr marL="0" indent="0">
              <a:buNone/>
            </a:pPr>
            <a:r>
              <a:rPr lang="en-IN" dirty="0"/>
              <a:t>Sink node = destination node</a:t>
            </a:r>
          </a:p>
          <a:p>
            <a:pPr marL="0" indent="0">
              <a:buNone/>
            </a:pPr>
            <a:r>
              <a:rPr lang="en-IN" dirty="0"/>
              <a:t>While the working node is not equal to the sink</a:t>
            </a:r>
          </a:p>
          <a:p>
            <a:pPr marL="457200" lvl="1" indent="0">
              <a:buNone/>
            </a:pPr>
            <a:r>
              <a:rPr lang="en-IN" dirty="0"/>
              <a:t>1. Mark the working node as permanent.</a:t>
            </a:r>
          </a:p>
          <a:p>
            <a:pPr marL="457200" lvl="1" indent="0">
              <a:buNone/>
            </a:pPr>
            <a:r>
              <a:rPr lang="en-IN" dirty="0"/>
              <a:t>2. Examine all adjacent nodes in turn</a:t>
            </a:r>
          </a:p>
          <a:p>
            <a:pPr marL="457200" lvl="1" indent="0">
              <a:buNone/>
            </a:pPr>
            <a:r>
              <a:rPr lang="en-IN" dirty="0"/>
              <a:t>If the sum of label on working node plus distance from working node to adjacent node is less than current labelled distance on the adjacent node, this implies a shorter path. Relabel the distance on the adjacent node and label it with the node from which the probe was made.</a:t>
            </a:r>
          </a:p>
          <a:p>
            <a:pPr marL="457200" lvl="1" indent="0">
              <a:buNone/>
            </a:pPr>
            <a:r>
              <a:rPr lang="en-IN" dirty="0"/>
              <a:t>3. Examine all tentative nodes (not just adjacent nodes) and mark the node with the smallest labelled value as permanent. This node becomes the new working node. Reconstruct the path backwards from sink to source.</a:t>
            </a:r>
          </a:p>
          <a:p>
            <a:pPr marL="0" indent="0">
              <a:buNone/>
            </a:pPr>
            <a:endParaRPr lang="en-IN" dirty="0"/>
          </a:p>
        </p:txBody>
      </p:sp>
    </p:spTree>
    <p:extLst>
      <p:ext uri="{BB962C8B-B14F-4D97-AF65-F5344CB8AC3E}">
        <p14:creationId xmlns:p14="http://schemas.microsoft.com/office/powerpoint/2010/main" val="3608571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Autofit/>
          </a:bodyPr>
          <a:lstStyle/>
          <a:p>
            <a:pPr>
              <a:lnSpc>
                <a:spcPct val="100000"/>
              </a:lnSpc>
              <a:spcBef>
                <a:spcPts val="0"/>
              </a:spcBef>
            </a:pPr>
            <a:r>
              <a:rPr lang="en-IN" dirty="0"/>
              <a:t>Regardless of whether routes are chosen independently for each packet or only when new connections are established, certain properties are desirable in a routing algorithm:</a:t>
            </a:r>
          </a:p>
          <a:p>
            <a:pPr lvl="0">
              <a:lnSpc>
                <a:spcPct val="100000"/>
              </a:lnSpc>
              <a:spcBef>
                <a:spcPts val="0"/>
              </a:spcBef>
            </a:pPr>
            <a:r>
              <a:rPr lang="en-IN" dirty="0"/>
              <a:t>Correctness: </a:t>
            </a:r>
            <a:r>
              <a:rPr lang="en-US" dirty="0"/>
              <a:t>The routing should be done properly and correctly so that the packets may reach their proper destination.</a:t>
            </a:r>
            <a:endParaRPr lang="en-IN" dirty="0"/>
          </a:p>
          <a:p>
            <a:pPr>
              <a:lnSpc>
                <a:spcPct val="100000"/>
              </a:lnSpc>
              <a:spcBef>
                <a:spcPts val="0"/>
              </a:spcBef>
            </a:pPr>
            <a:r>
              <a:rPr lang="en-IN" dirty="0"/>
              <a:t>Simplicity: </a:t>
            </a:r>
            <a:r>
              <a:rPr lang="en-US" dirty="0"/>
              <a:t>The routing should be done in a simple manner so that the overhead is as low as possible. With increasing complexity of the routing algorithms the overhead also increases.</a:t>
            </a:r>
            <a:endParaRPr lang="en-IN" dirty="0"/>
          </a:p>
        </p:txBody>
      </p:sp>
    </p:spTree>
    <p:extLst>
      <p:ext uri="{BB962C8B-B14F-4D97-AF65-F5344CB8AC3E}">
        <p14:creationId xmlns:p14="http://schemas.microsoft.com/office/powerpoint/2010/main" val="7862118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Floyd </a:t>
            </a:r>
            <a:r>
              <a:rPr lang="en-US" b="1" dirty="0" err="1"/>
              <a:t>Warshall</a:t>
            </a:r>
            <a:r>
              <a:rPr lang="en-US" b="1" dirty="0"/>
              <a:t> Algorithm</a:t>
            </a:r>
            <a:endParaRPr lang="en-IN" dirty="0"/>
          </a:p>
        </p:txBody>
      </p:sp>
      <p:sp>
        <p:nvSpPr>
          <p:cNvPr id="3" name="Content Placeholder 2"/>
          <p:cNvSpPr>
            <a:spLocks noGrp="1"/>
          </p:cNvSpPr>
          <p:nvPr>
            <p:ph idx="1"/>
          </p:nvPr>
        </p:nvSpPr>
        <p:spPr/>
        <p:txBody>
          <a:bodyPr/>
          <a:lstStyle/>
          <a:p>
            <a:r>
              <a:rPr lang="en-US" dirty="0"/>
              <a:t>This algorithm iterates on the set of nodes that can be used as intermediate nodes on paths. This set grows from a single node ( say node 1 ) at start to finally all the nodes of the graph.  At each iteration, we find the shortest path using given set of nodes as intermediate nodes, so that finally all the shortest paths are obtained.</a:t>
            </a:r>
            <a:endParaRPr lang="en-IN" dirty="0"/>
          </a:p>
          <a:p>
            <a:r>
              <a:rPr lang="en-US" b="1" dirty="0"/>
              <a:t>Notation</a:t>
            </a:r>
            <a:br>
              <a:rPr lang="en-US" dirty="0"/>
            </a:br>
            <a:r>
              <a:rPr lang="en-US" dirty="0" err="1"/>
              <a:t>D</a:t>
            </a:r>
            <a:r>
              <a:rPr lang="en-US" baseline="-25000" dirty="0" err="1"/>
              <a:t>i,j</a:t>
            </a:r>
            <a:r>
              <a:rPr lang="en-US" dirty="0"/>
              <a:t> [n]     =     Length of shortest  path between the nodes </a:t>
            </a:r>
            <a:r>
              <a:rPr lang="en-US" dirty="0" err="1"/>
              <a:t>i</a:t>
            </a:r>
            <a:r>
              <a:rPr lang="en-US" dirty="0"/>
              <a:t> and j using only the nodes 1,2,....n as intermediate nodes.</a:t>
            </a:r>
            <a:endParaRPr lang="en-IN" dirty="0"/>
          </a:p>
          <a:p>
            <a:r>
              <a:rPr lang="en-US" b="1" dirty="0"/>
              <a:t>Initial Condition</a:t>
            </a:r>
            <a:br>
              <a:rPr lang="en-US" dirty="0"/>
            </a:br>
            <a:r>
              <a:rPr lang="en-US" dirty="0" err="1"/>
              <a:t>Di,j</a:t>
            </a:r>
            <a:r>
              <a:rPr lang="en-US" dirty="0"/>
              <a:t>[0]     =     </a:t>
            </a:r>
            <a:r>
              <a:rPr lang="en-US" dirty="0" err="1"/>
              <a:t>d</a:t>
            </a:r>
            <a:r>
              <a:rPr lang="en-US" baseline="-25000" dirty="0" err="1"/>
              <a:t>i,j</a:t>
            </a:r>
            <a:r>
              <a:rPr lang="en-US" baseline="-25000" dirty="0"/>
              <a:t> </a:t>
            </a:r>
            <a:r>
              <a:rPr lang="en-US" dirty="0"/>
              <a:t>       for all nodes </a:t>
            </a:r>
            <a:r>
              <a:rPr lang="en-US" dirty="0" err="1"/>
              <a:t>i,j</a:t>
            </a:r>
            <a:r>
              <a:rPr lang="en-US" dirty="0"/>
              <a:t> .</a:t>
            </a:r>
            <a:endParaRPr lang="en-IN" dirty="0"/>
          </a:p>
          <a:p>
            <a:endParaRPr lang="en-IN" dirty="0"/>
          </a:p>
        </p:txBody>
      </p:sp>
    </p:spTree>
    <p:extLst>
      <p:ext uri="{BB962C8B-B14F-4D97-AF65-F5344CB8AC3E}">
        <p14:creationId xmlns:p14="http://schemas.microsoft.com/office/powerpoint/2010/main" val="38022139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b="1" dirty="0"/>
              <a:t>Algorithm</a:t>
            </a:r>
            <a:br>
              <a:rPr lang="en-US" dirty="0"/>
            </a:br>
            <a:r>
              <a:rPr lang="en-US" dirty="0"/>
              <a:t>Initially,  n = 0.      </a:t>
            </a:r>
          </a:p>
          <a:p>
            <a:pPr marL="0" indent="0">
              <a:buNone/>
            </a:pPr>
            <a:r>
              <a:rPr lang="en-US" dirty="0"/>
              <a:t>At each iteration, add next node to n. </a:t>
            </a:r>
          </a:p>
          <a:p>
            <a:pPr marL="0" indent="0">
              <a:buNone/>
            </a:pPr>
            <a:r>
              <a:rPr lang="en-US" dirty="0"/>
              <a:t>i.e.   For  n = 1,2, .....N-1 , </a:t>
            </a:r>
            <a:br>
              <a:rPr lang="en-US" dirty="0"/>
            </a:br>
            <a:br>
              <a:rPr lang="en-US" dirty="0"/>
            </a:br>
            <a:r>
              <a:rPr lang="en-US" dirty="0"/>
              <a:t>      </a:t>
            </a:r>
            <a:r>
              <a:rPr lang="en-US" dirty="0" err="1"/>
              <a:t>Di,j</a:t>
            </a:r>
            <a:r>
              <a:rPr lang="en-US" dirty="0"/>
              <a:t>[n + 1]    =  min  {  </a:t>
            </a:r>
            <a:r>
              <a:rPr lang="en-US" dirty="0" err="1"/>
              <a:t>D</a:t>
            </a:r>
            <a:r>
              <a:rPr lang="en-US" baseline="-25000" dirty="0" err="1"/>
              <a:t>i,j</a:t>
            </a:r>
            <a:r>
              <a:rPr lang="en-US" dirty="0"/>
              <a:t>[n] ,   D</a:t>
            </a:r>
            <a:r>
              <a:rPr lang="en-US" baseline="-25000" dirty="0"/>
              <a:t>i,n+1</a:t>
            </a:r>
            <a:r>
              <a:rPr lang="en-US" dirty="0"/>
              <a:t>[n]  + D</a:t>
            </a:r>
            <a:r>
              <a:rPr lang="en-US" baseline="-25000" dirty="0"/>
              <a:t>n+1,j</a:t>
            </a:r>
            <a:r>
              <a:rPr lang="en-US" dirty="0"/>
              <a:t>[n]  }</a:t>
            </a:r>
            <a:endParaRPr lang="en-IN" dirty="0"/>
          </a:p>
          <a:p>
            <a:endParaRPr lang="en-IN" dirty="0"/>
          </a:p>
        </p:txBody>
      </p:sp>
    </p:spTree>
    <p:extLst>
      <p:ext uri="{BB962C8B-B14F-4D97-AF65-F5344CB8AC3E}">
        <p14:creationId xmlns:p14="http://schemas.microsoft.com/office/powerpoint/2010/main" val="14284124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b="1" dirty="0"/>
              <a:t>Principle</a:t>
            </a:r>
            <a:br>
              <a:rPr lang="en-US" dirty="0"/>
            </a:br>
            <a:r>
              <a:rPr lang="en-US" dirty="0"/>
              <a:t>Suppose the shortest path between </a:t>
            </a:r>
            <a:r>
              <a:rPr lang="en-US" dirty="0" err="1"/>
              <a:t>i</a:t>
            </a:r>
            <a:r>
              <a:rPr lang="en-US" dirty="0"/>
              <a:t> and j using nodes 1,2,...n is known. Now, if node n+1 is allowed to be an intermediate node, then the shortest path under new conditions either passes through node n+1 or it doesn't. </a:t>
            </a:r>
          </a:p>
          <a:p>
            <a:r>
              <a:rPr lang="en-US" dirty="0"/>
              <a:t>If it does not pass through the node n+1, then </a:t>
            </a:r>
            <a:r>
              <a:rPr lang="en-US" dirty="0" err="1"/>
              <a:t>D</a:t>
            </a:r>
            <a:r>
              <a:rPr lang="en-US" baseline="-25000" dirty="0" err="1"/>
              <a:t>i,j</a:t>
            </a:r>
            <a:r>
              <a:rPr lang="en-US" dirty="0"/>
              <a:t>[n+1] is same as </a:t>
            </a:r>
            <a:r>
              <a:rPr lang="en-US" dirty="0" err="1"/>
              <a:t>D</a:t>
            </a:r>
            <a:r>
              <a:rPr lang="en-US" baseline="-25000" dirty="0" err="1"/>
              <a:t>i,j</a:t>
            </a:r>
            <a:r>
              <a:rPr lang="en-US" dirty="0"/>
              <a:t>[n] .  Else, we find the cost of the new route, which is obtained from the sum,  D</a:t>
            </a:r>
            <a:r>
              <a:rPr lang="en-US" baseline="-25000" dirty="0"/>
              <a:t>i,n+1</a:t>
            </a:r>
            <a:r>
              <a:rPr lang="en-US" dirty="0"/>
              <a:t>[n] + D</a:t>
            </a:r>
            <a:r>
              <a:rPr lang="en-US" baseline="-25000" dirty="0"/>
              <a:t>n+1,j</a:t>
            </a:r>
            <a:r>
              <a:rPr lang="en-US" dirty="0"/>
              <a:t>[n]. </a:t>
            </a:r>
          </a:p>
          <a:p>
            <a:r>
              <a:rPr lang="en-US" dirty="0"/>
              <a:t>So we take the minimum of these two cases at each step.  After adding all the nodes to the set of intermediate nodes, we obtain the shortest paths between all pairs of nodes together.  </a:t>
            </a:r>
          </a:p>
          <a:p>
            <a:r>
              <a:rPr lang="en-US" dirty="0"/>
              <a:t>The complexity of  Floyd-</a:t>
            </a:r>
            <a:r>
              <a:rPr lang="en-US" dirty="0" err="1"/>
              <a:t>Warshall</a:t>
            </a:r>
            <a:r>
              <a:rPr lang="en-US" dirty="0"/>
              <a:t> algorithm is O ( N</a:t>
            </a:r>
            <a:r>
              <a:rPr lang="en-US" baseline="30000" dirty="0"/>
              <a:t>3</a:t>
            </a:r>
            <a:r>
              <a:rPr lang="en-US" dirty="0"/>
              <a:t> ).</a:t>
            </a:r>
            <a:endParaRPr lang="en-IN" dirty="0"/>
          </a:p>
          <a:p>
            <a:endParaRPr lang="en-IN" dirty="0"/>
          </a:p>
        </p:txBody>
      </p:sp>
    </p:spTree>
    <p:extLst>
      <p:ext uri="{BB962C8B-B14F-4D97-AF65-F5344CB8AC3E}">
        <p14:creationId xmlns:p14="http://schemas.microsoft.com/office/powerpoint/2010/main" val="36057656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Distance Vector Routing</a:t>
            </a:r>
          </a:p>
        </p:txBody>
      </p:sp>
      <p:sp>
        <p:nvSpPr>
          <p:cNvPr id="3" name="Content Placeholder 2"/>
          <p:cNvSpPr>
            <a:spLocks noGrp="1"/>
          </p:cNvSpPr>
          <p:nvPr>
            <p:ph idx="1"/>
          </p:nvPr>
        </p:nvSpPr>
        <p:spPr/>
        <p:txBody>
          <a:bodyPr>
            <a:normAutofit/>
          </a:bodyPr>
          <a:lstStyle/>
          <a:p>
            <a:r>
              <a:rPr lang="en-IN" dirty="0"/>
              <a:t>Distance Vector Routing is dynamic routing algorithm.</a:t>
            </a:r>
          </a:p>
          <a:p>
            <a:r>
              <a:rPr lang="en-IN" dirty="0"/>
              <a:t>Distance Vector Routing algorithms operate by having each router maintain a table (i.e., a vector) giving the best known distance to each destination and which line to use to get there.</a:t>
            </a:r>
          </a:p>
          <a:p>
            <a:r>
              <a:rPr lang="en-IN" dirty="0"/>
              <a:t>These tables are updated by exchanging information with the neighbours.</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CCE9B58-2E10-6D13-2357-09EFE169FB86}"/>
                  </a:ext>
                </a:extLst>
              </p14:cNvPr>
              <p14:cNvContentPartPr/>
              <p14:nvPr/>
            </p14:nvContentPartPr>
            <p14:xfrm>
              <a:off x="1562727" y="1238302"/>
              <a:ext cx="360" cy="360"/>
            </p14:xfrm>
          </p:contentPart>
        </mc:Choice>
        <mc:Fallback>
          <p:pic>
            <p:nvPicPr>
              <p:cNvPr id="4" name="Ink 3">
                <a:extLst>
                  <a:ext uri="{FF2B5EF4-FFF2-40B4-BE49-F238E27FC236}">
                    <a16:creationId xmlns:a16="http://schemas.microsoft.com/office/drawing/2014/main" id="{FCCE9B58-2E10-6D13-2357-09EFE169FB86}"/>
                  </a:ext>
                </a:extLst>
              </p:cNvPr>
              <p:cNvPicPr/>
              <p:nvPr/>
            </p:nvPicPr>
            <p:blipFill>
              <a:blip r:embed="rId3"/>
              <a:stretch>
                <a:fillRect/>
              </a:stretch>
            </p:blipFill>
            <p:spPr>
              <a:xfrm>
                <a:off x="1508727" y="1130662"/>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86F28698-C0A6-9678-848A-0B71FD74BDA3}"/>
                  </a:ext>
                </a:extLst>
              </p14:cNvPr>
              <p14:cNvContentPartPr/>
              <p14:nvPr/>
            </p14:nvContentPartPr>
            <p14:xfrm>
              <a:off x="989247" y="880462"/>
              <a:ext cx="5339880" cy="250920"/>
            </p14:xfrm>
          </p:contentPart>
        </mc:Choice>
        <mc:Fallback>
          <p:pic>
            <p:nvPicPr>
              <p:cNvPr id="5" name="Ink 4">
                <a:extLst>
                  <a:ext uri="{FF2B5EF4-FFF2-40B4-BE49-F238E27FC236}">
                    <a16:creationId xmlns:a16="http://schemas.microsoft.com/office/drawing/2014/main" id="{86F28698-C0A6-9678-848A-0B71FD74BDA3}"/>
                  </a:ext>
                </a:extLst>
              </p:cNvPr>
              <p:cNvPicPr/>
              <p:nvPr/>
            </p:nvPicPr>
            <p:blipFill>
              <a:blip r:embed="rId5"/>
              <a:stretch>
                <a:fillRect/>
              </a:stretch>
            </p:blipFill>
            <p:spPr>
              <a:xfrm>
                <a:off x="935247" y="772462"/>
                <a:ext cx="5447520" cy="466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CE7884A3-4271-94D7-8E89-3A2C03FA9BA9}"/>
                  </a:ext>
                </a:extLst>
              </p14:cNvPr>
              <p14:cNvContentPartPr/>
              <p14:nvPr/>
            </p14:nvContentPartPr>
            <p14:xfrm>
              <a:off x="4996047" y="1869382"/>
              <a:ext cx="3906360" cy="268200"/>
            </p14:xfrm>
          </p:contentPart>
        </mc:Choice>
        <mc:Fallback>
          <p:pic>
            <p:nvPicPr>
              <p:cNvPr id="6" name="Ink 5">
                <a:extLst>
                  <a:ext uri="{FF2B5EF4-FFF2-40B4-BE49-F238E27FC236}">
                    <a16:creationId xmlns:a16="http://schemas.microsoft.com/office/drawing/2014/main" id="{CE7884A3-4271-94D7-8E89-3A2C03FA9BA9}"/>
                  </a:ext>
                </a:extLst>
              </p:cNvPr>
              <p:cNvPicPr/>
              <p:nvPr/>
            </p:nvPicPr>
            <p:blipFill>
              <a:blip r:embed="rId7"/>
              <a:stretch>
                <a:fillRect/>
              </a:stretch>
            </p:blipFill>
            <p:spPr>
              <a:xfrm>
                <a:off x="4942047" y="1761742"/>
                <a:ext cx="4014000" cy="4838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DBA6BBDD-73CE-9224-9495-11CA7DF15588}"/>
                  </a:ext>
                </a:extLst>
              </p14:cNvPr>
              <p14:cNvContentPartPr/>
              <p14:nvPr/>
            </p14:nvContentPartPr>
            <p14:xfrm>
              <a:off x="8911047" y="2011222"/>
              <a:ext cx="360" cy="360"/>
            </p14:xfrm>
          </p:contentPart>
        </mc:Choice>
        <mc:Fallback>
          <p:pic>
            <p:nvPicPr>
              <p:cNvPr id="7" name="Ink 6">
                <a:extLst>
                  <a:ext uri="{FF2B5EF4-FFF2-40B4-BE49-F238E27FC236}">
                    <a16:creationId xmlns:a16="http://schemas.microsoft.com/office/drawing/2014/main" id="{DBA6BBDD-73CE-9224-9495-11CA7DF15588}"/>
                  </a:ext>
                </a:extLst>
              </p:cNvPr>
              <p:cNvPicPr/>
              <p:nvPr/>
            </p:nvPicPr>
            <p:blipFill>
              <a:blip r:embed="rId3"/>
              <a:stretch>
                <a:fillRect/>
              </a:stretch>
            </p:blipFill>
            <p:spPr>
              <a:xfrm>
                <a:off x="8857047" y="1903582"/>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BDE892C6-F69B-22A7-EAE6-B480FA5F4888}"/>
                  </a:ext>
                </a:extLst>
              </p14:cNvPr>
              <p14:cNvContentPartPr/>
              <p14:nvPr/>
            </p14:nvContentPartPr>
            <p14:xfrm>
              <a:off x="1238367" y="2992582"/>
              <a:ext cx="360" cy="360"/>
            </p14:xfrm>
          </p:contentPart>
        </mc:Choice>
        <mc:Fallback>
          <p:pic>
            <p:nvPicPr>
              <p:cNvPr id="8" name="Ink 7">
                <a:extLst>
                  <a:ext uri="{FF2B5EF4-FFF2-40B4-BE49-F238E27FC236}">
                    <a16:creationId xmlns:a16="http://schemas.microsoft.com/office/drawing/2014/main" id="{BDE892C6-F69B-22A7-EAE6-B480FA5F4888}"/>
                  </a:ext>
                </a:extLst>
              </p:cNvPr>
              <p:cNvPicPr/>
              <p:nvPr/>
            </p:nvPicPr>
            <p:blipFill>
              <a:blip r:embed="rId3"/>
              <a:stretch>
                <a:fillRect/>
              </a:stretch>
            </p:blipFill>
            <p:spPr>
              <a:xfrm>
                <a:off x="1184727" y="2884582"/>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F40E33C4-1EE9-7866-4EDD-9708A01E2150}"/>
                  </a:ext>
                </a:extLst>
              </p14:cNvPr>
              <p14:cNvContentPartPr/>
              <p14:nvPr/>
            </p14:nvContentPartPr>
            <p14:xfrm>
              <a:off x="1288407" y="2942542"/>
              <a:ext cx="3667320" cy="143280"/>
            </p14:xfrm>
          </p:contentPart>
        </mc:Choice>
        <mc:Fallback>
          <p:pic>
            <p:nvPicPr>
              <p:cNvPr id="9" name="Ink 8">
                <a:extLst>
                  <a:ext uri="{FF2B5EF4-FFF2-40B4-BE49-F238E27FC236}">
                    <a16:creationId xmlns:a16="http://schemas.microsoft.com/office/drawing/2014/main" id="{F40E33C4-1EE9-7866-4EDD-9708A01E2150}"/>
                  </a:ext>
                </a:extLst>
              </p:cNvPr>
              <p:cNvPicPr/>
              <p:nvPr/>
            </p:nvPicPr>
            <p:blipFill>
              <a:blip r:embed="rId11"/>
              <a:stretch>
                <a:fillRect/>
              </a:stretch>
            </p:blipFill>
            <p:spPr>
              <a:xfrm>
                <a:off x="1234407" y="2834902"/>
                <a:ext cx="3774960" cy="3589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211BC6D7-29BD-D69E-C546-1971372554B8}"/>
                  </a:ext>
                </a:extLst>
              </p14:cNvPr>
              <p14:cNvContentPartPr/>
              <p14:nvPr/>
            </p14:nvContentPartPr>
            <p14:xfrm>
              <a:off x="4979127" y="2975662"/>
              <a:ext cx="5967000" cy="175320"/>
            </p14:xfrm>
          </p:contentPart>
        </mc:Choice>
        <mc:Fallback>
          <p:pic>
            <p:nvPicPr>
              <p:cNvPr id="10" name="Ink 9">
                <a:extLst>
                  <a:ext uri="{FF2B5EF4-FFF2-40B4-BE49-F238E27FC236}">
                    <a16:creationId xmlns:a16="http://schemas.microsoft.com/office/drawing/2014/main" id="{211BC6D7-29BD-D69E-C546-1971372554B8}"/>
                  </a:ext>
                </a:extLst>
              </p:cNvPr>
              <p:cNvPicPr/>
              <p:nvPr/>
            </p:nvPicPr>
            <p:blipFill>
              <a:blip r:embed="rId13"/>
              <a:stretch>
                <a:fillRect/>
              </a:stretch>
            </p:blipFill>
            <p:spPr>
              <a:xfrm>
                <a:off x="4925127" y="2867662"/>
                <a:ext cx="6074640" cy="3909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45190EEE-465E-4B43-508E-C62E3AB44A40}"/>
                  </a:ext>
                </a:extLst>
              </p14:cNvPr>
              <p14:cNvContentPartPr/>
              <p14:nvPr/>
            </p14:nvContentPartPr>
            <p14:xfrm>
              <a:off x="10216407" y="3000502"/>
              <a:ext cx="360" cy="360"/>
            </p14:xfrm>
          </p:contentPart>
        </mc:Choice>
        <mc:Fallback>
          <p:pic>
            <p:nvPicPr>
              <p:cNvPr id="11" name="Ink 10">
                <a:extLst>
                  <a:ext uri="{FF2B5EF4-FFF2-40B4-BE49-F238E27FC236}">
                    <a16:creationId xmlns:a16="http://schemas.microsoft.com/office/drawing/2014/main" id="{45190EEE-465E-4B43-508E-C62E3AB44A40}"/>
                  </a:ext>
                </a:extLst>
              </p:cNvPr>
              <p:cNvPicPr/>
              <p:nvPr/>
            </p:nvPicPr>
            <p:blipFill>
              <a:blip r:embed="rId3"/>
              <a:stretch>
                <a:fillRect/>
              </a:stretch>
            </p:blipFill>
            <p:spPr>
              <a:xfrm>
                <a:off x="10162407" y="2892862"/>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2" name="Ink 11">
                <a:extLst>
                  <a:ext uri="{FF2B5EF4-FFF2-40B4-BE49-F238E27FC236}">
                    <a16:creationId xmlns:a16="http://schemas.microsoft.com/office/drawing/2014/main" id="{048F4486-0850-A810-A95E-DBF77375B411}"/>
                  </a:ext>
                </a:extLst>
              </p14:cNvPr>
              <p14:cNvContentPartPr/>
              <p14:nvPr/>
            </p14:nvContentPartPr>
            <p14:xfrm>
              <a:off x="9975207" y="2950462"/>
              <a:ext cx="1172160" cy="17280"/>
            </p14:xfrm>
          </p:contentPart>
        </mc:Choice>
        <mc:Fallback>
          <p:pic>
            <p:nvPicPr>
              <p:cNvPr id="12" name="Ink 11">
                <a:extLst>
                  <a:ext uri="{FF2B5EF4-FFF2-40B4-BE49-F238E27FC236}">
                    <a16:creationId xmlns:a16="http://schemas.microsoft.com/office/drawing/2014/main" id="{048F4486-0850-A810-A95E-DBF77375B411}"/>
                  </a:ext>
                </a:extLst>
              </p:cNvPr>
              <p:cNvPicPr/>
              <p:nvPr/>
            </p:nvPicPr>
            <p:blipFill>
              <a:blip r:embed="rId16"/>
              <a:stretch>
                <a:fillRect/>
              </a:stretch>
            </p:blipFill>
            <p:spPr>
              <a:xfrm>
                <a:off x="9921567" y="2842822"/>
                <a:ext cx="127980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3" name="Ink 12">
                <a:extLst>
                  <a:ext uri="{FF2B5EF4-FFF2-40B4-BE49-F238E27FC236}">
                    <a16:creationId xmlns:a16="http://schemas.microsoft.com/office/drawing/2014/main" id="{626E0E1C-C989-BDE7-0D4A-E9B6EBDF24DF}"/>
                  </a:ext>
                </a:extLst>
              </p14:cNvPr>
              <p14:cNvContentPartPr/>
              <p14:nvPr/>
            </p14:nvContentPartPr>
            <p14:xfrm>
              <a:off x="9966567" y="2951182"/>
              <a:ext cx="360" cy="360"/>
            </p14:xfrm>
          </p:contentPart>
        </mc:Choice>
        <mc:Fallback>
          <p:pic>
            <p:nvPicPr>
              <p:cNvPr id="13" name="Ink 12">
                <a:extLst>
                  <a:ext uri="{FF2B5EF4-FFF2-40B4-BE49-F238E27FC236}">
                    <a16:creationId xmlns:a16="http://schemas.microsoft.com/office/drawing/2014/main" id="{626E0E1C-C989-BDE7-0D4A-E9B6EBDF24DF}"/>
                  </a:ext>
                </a:extLst>
              </p:cNvPr>
              <p:cNvPicPr/>
              <p:nvPr/>
            </p:nvPicPr>
            <p:blipFill>
              <a:blip r:embed="rId3"/>
              <a:stretch>
                <a:fillRect/>
              </a:stretch>
            </p:blipFill>
            <p:spPr>
              <a:xfrm>
                <a:off x="9912567" y="2843182"/>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4" name="Ink 13">
                <a:extLst>
                  <a:ext uri="{FF2B5EF4-FFF2-40B4-BE49-F238E27FC236}">
                    <a16:creationId xmlns:a16="http://schemas.microsoft.com/office/drawing/2014/main" id="{EB8E4F61-D07F-ECF6-F25C-B1D7A3BCE6A5}"/>
                  </a:ext>
                </a:extLst>
              </p14:cNvPr>
              <p14:cNvContentPartPr/>
              <p14:nvPr/>
            </p14:nvContentPartPr>
            <p14:xfrm>
              <a:off x="9519807" y="2907262"/>
              <a:ext cx="1586160" cy="259920"/>
            </p14:xfrm>
          </p:contentPart>
        </mc:Choice>
        <mc:Fallback>
          <p:pic>
            <p:nvPicPr>
              <p:cNvPr id="14" name="Ink 13">
                <a:extLst>
                  <a:ext uri="{FF2B5EF4-FFF2-40B4-BE49-F238E27FC236}">
                    <a16:creationId xmlns:a16="http://schemas.microsoft.com/office/drawing/2014/main" id="{EB8E4F61-D07F-ECF6-F25C-B1D7A3BCE6A5}"/>
                  </a:ext>
                </a:extLst>
              </p:cNvPr>
              <p:cNvPicPr/>
              <p:nvPr/>
            </p:nvPicPr>
            <p:blipFill>
              <a:blip r:embed="rId19"/>
              <a:stretch>
                <a:fillRect/>
              </a:stretch>
            </p:blipFill>
            <p:spPr>
              <a:xfrm>
                <a:off x="9466167" y="2799622"/>
                <a:ext cx="1693800" cy="4755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5" name="Ink 14">
                <a:extLst>
                  <a:ext uri="{FF2B5EF4-FFF2-40B4-BE49-F238E27FC236}">
                    <a16:creationId xmlns:a16="http://schemas.microsoft.com/office/drawing/2014/main" id="{AE0C3B21-E91E-E393-E57F-81CDCE2311DA}"/>
                  </a:ext>
                </a:extLst>
              </p14:cNvPr>
              <p14:cNvContentPartPr/>
              <p14:nvPr/>
            </p14:nvContentPartPr>
            <p14:xfrm>
              <a:off x="9975207" y="2959102"/>
              <a:ext cx="360" cy="360"/>
            </p14:xfrm>
          </p:contentPart>
        </mc:Choice>
        <mc:Fallback>
          <p:pic>
            <p:nvPicPr>
              <p:cNvPr id="15" name="Ink 14">
                <a:extLst>
                  <a:ext uri="{FF2B5EF4-FFF2-40B4-BE49-F238E27FC236}">
                    <a16:creationId xmlns:a16="http://schemas.microsoft.com/office/drawing/2014/main" id="{AE0C3B21-E91E-E393-E57F-81CDCE2311DA}"/>
                  </a:ext>
                </a:extLst>
              </p:cNvPr>
              <p:cNvPicPr/>
              <p:nvPr/>
            </p:nvPicPr>
            <p:blipFill>
              <a:blip r:embed="rId3"/>
              <a:stretch>
                <a:fillRect/>
              </a:stretch>
            </p:blipFill>
            <p:spPr>
              <a:xfrm>
                <a:off x="9921207" y="2851102"/>
                <a:ext cx="108000" cy="216000"/>
              </a:xfrm>
              <a:prstGeom prst="rect">
                <a:avLst/>
              </a:prstGeom>
            </p:spPr>
          </p:pic>
        </mc:Fallback>
      </mc:AlternateContent>
    </p:spTree>
    <p:extLst>
      <p:ext uri="{BB962C8B-B14F-4D97-AF65-F5344CB8AC3E}">
        <p14:creationId xmlns:p14="http://schemas.microsoft.com/office/powerpoint/2010/main" val="37256325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As an example, assume that delay is used as a metric and that the router knows the delay to each of its neighbours.</a:t>
            </a:r>
          </a:p>
          <a:p>
            <a:r>
              <a:rPr lang="en-IN" dirty="0"/>
              <a:t>Once every T </a:t>
            </a:r>
            <a:r>
              <a:rPr lang="en-IN" dirty="0" err="1"/>
              <a:t>msec</a:t>
            </a:r>
            <a:r>
              <a:rPr lang="en-IN" dirty="0"/>
              <a:t> each router sends to each neighbour a list of its estimated delays to each destination.</a:t>
            </a:r>
          </a:p>
          <a:p>
            <a:r>
              <a:rPr lang="en-IN" dirty="0"/>
              <a:t>It also receives a similar list from each neighbour.</a:t>
            </a:r>
          </a:p>
        </p:txBody>
      </p:sp>
    </p:spTree>
    <p:extLst>
      <p:ext uri="{BB962C8B-B14F-4D97-AF65-F5344CB8AC3E}">
        <p14:creationId xmlns:p14="http://schemas.microsoft.com/office/powerpoint/2010/main" val="6653861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492624" y="2027673"/>
            <a:ext cx="8996082" cy="3421586"/>
          </a:xfrm>
          <a:prstGeom prst="rect">
            <a:avLst/>
          </a:prstGeom>
        </p:spPr>
      </p:pic>
      <p:sp>
        <p:nvSpPr>
          <p:cNvPr id="5" name="Rectangle 4"/>
          <p:cNvSpPr/>
          <p:nvPr/>
        </p:nvSpPr>
        <p:spPr>
          <a:xfrm>
            <a:off x="3361243" y="5893012"/>
            <a:ext cx="6096000" cy="646331"/>
          </a:xfrm>
          <a:prstGeom prst="rect">
            <a:avLst/>
          </a:prstGeom>
        </p:spPr>
        <p:txBody>
          <a:bodyPr>
            <a:spAutoFit/>
          </a:bodyPr>
          <a:lstStyle/>
          <a:p>
            <a:r>
              <a:rPr lang="en-IN" dirty="0">
                <a:solidFill>
                  <a:srgbClr val="3333CD"/>
                </a:solidFill>
                <a:latin typeface="TimesNewRoman"/>
              </a:rPr>
              <a:t>(a) </a:t>
            </a:r>
            <a:r>
              <a:rPr lang="en-IN" dirty="0">
                <a:solidFill>
                  <a:srgbClr val="000000"/>
                </a:solidFill>
                <a:latin typeface="TimesNewRoman"/>
              </a:rPr>
              <a:t>A subnet. </a:t>
            </a:r>
            <a:r>
              <a:rPr lang="en-IN" dirty="0">
                <a:solidFill>
                  <a:srgbClr val="3333CD"/>
                </a:solidFill>
                <a:latin typeface="TimesNewRoman"/>
              </a:rPr>
              <a:t>(b) </a:t>
            </a:r>
            <a:r>
              <a:rPr lang="en-IN" dirty="0">
                <a:solidFill>
                  <a:srgbClr val="000000"/>
                </a:solidFill>
                <a:latin typeface="TimesNewRoman"/>
              </a:rPr>
              <a:t>Input from A, I, H, K, and the new</a:t>
            </a:r>
          </a:p>
          <a:p>
            <a:r>
              <a:rPr lang="en-IN" dirty="0">
                <a:solidFill>
                  <a:srgbClr val="000000"/>
                </a:solidFill>
                <a:latin typeface="TimesNewRoman"/>
              </a:rPr>
              <a:t>routing table for J.</a:t>
            </a:r>
            <a:endParaRPr lang="en-IN" dirty="0"/>
          </a:p>
        </p:txBody>
      </p:sp>
    </p:spTree>
    <p:extLst>
      <p:ext uri="{BB962C8B-B14F-4D97-AF65-F5344CB8AC3E}">
        <p14:creationId xmlns:p14="http://schemas.microsoft.com/office/powerpoint/2010/main" val="12677728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Fig (b) shows the delay vectors received from the neighbors of router </a:t>
            </a:r>
            <a:r>
              <a:rPr lang="en-US" i="1" dirty="0"/>
              <a:t>J</a:t>
            </a:r>
            <a:r>
              <a:rPr lang="en-US" dirty="0"/>
              <a:t>. </a:t>
            </a:r>
            <a:r>
              <a:rPr lang="en-US" i="1" dirty="0"/>
              <a:t>A </a:t>
            </a:r>
            <a:r>
              <a:rPr lang="en-US" dirty="0"/>
              <a:t>claims to have a 12-msec delay to </a:t>
            </a:r>
            <a:r>
              <a:rPr lang="en-US" i="1" dirty="0"/>
              <a:t>B</a:t>
            </a:r>
            <a:r>
              <a:rPr lang="en-US" dirty="0"/>
              <a:t>, a 25-msec delay to </a:t>
            </a:r>
            <a:r>
              <a:rPr lang="en-US" i="1" dirty="0"/>
              <a:t>C</a:t>
            </a:r>
            <a:r>
              <a:rPr lang="en-US" dirty="0"/>
              <a:t>, a 40- </a:t>
            </a:r>
            <a:r>
              <a:rPr lang="en-US" dirty="0" err="1"/>
              <a:t>msec</a:t>
            </a:r>
            <a:r>
              <a:rPr lang="en-US" dirty="0"/>
              <a:t> delay to </a:t>
            </a:r>
            <a:r>
              <a:rPr lang="en-US" i="1" dirty="0"/>
              <a:t>D</a:t>
            </a:r>
            <a:r>
              <a:rPr lang="en-US" dirty="0"/>
              <a:t>, etc. Suppose that </a:t>
            </a:r>
            <a:r>
              <a:rPr lang="en-US" i="1" dirty="0"/>
              <a:t>J </a:t>
            </a:r>
            <a:r>
              <a:rPr lang="en-US" dirty="0"/>
              <a:t>has measured or estimated its delay to its neighbors, </a:t>
            </a:r>
            <a:r>
              <a:rPr lang="en-US" i="1" dirty="0"/>
              <a:t>A</a:t>
            </a:r>
            <a:r>
              <a:rPr lang="en-US" dirty="0"/>
              <a:t>, </a:t>
            </a:r>
            <a:r>
              <a:rPr lang="en-US" i="1" dirty="0"/>
              <a:t>I, H</a:t>
            </a:r>
            <a:r>
              <a:rPr lang="en-US" dirty="0"/>
              <a:t>, and </a:t>
            </a:r>
            <a:r>
              <a:rPr lang="en-US" i="1" dirty="0"/>
              <a:t>K</a:t>
            </a:r>
            <a:r>
              <a:rPr lang="en-US" dirty="0"/>
              <a:t>, as 8, 10, 12, and 6 </a:t>
            </a:r>
            <a:r>
              <a:rPr lang="en-US" dirty="0" err="1"/>
              <a:t>msec</a:t>
            </a:r>
            <a:r>
              <a:rPr lang="en-US" dirty="0"/>
              <a:t>, respectively.</a:t>
            </a:r>
          </a:p>
          <a:p>
            <a:r>
              <a:rPr lang="en-US" dirty="0"/>
              <a:t>Consider how </a:t>
            </a:r>
            <a:r>
              <a:rPr lang="en-US" i="1" dirty="0"/>
              <a:t>J </a:t>
            </a:r>
            <a:r>
              <a:rPr lang="en-US" dirty="0"/>
              <a:t>computes its new route to router </a:t>
            </a:r>
            <a:r>
              <a:rPr lang="en-US" i="1" dirty="0"/>
              <a:t>G</a:t>
            </a:r>
            <a:r>
              <a:rPr lang="en-US" dirty="0"/>
              <a:t>. </a:t>
            </a:r>
          </a:p>
          <a:p>
            <a:r>
              <a:rPr lang="en-US" dirty="0"/>
              <a:t>It knows that it can get to </a:t>
            </a:r>
            <a:r>
              <a:rPr lang="en-US" i="1" dirty="0"/>
              <a:t>A </a:t>
            </a:r>
            <a:r>
              <a:rPr lang="en-US" dirty="0"/>
              <a:t>in 8 </a:t>
            </a:r>
            <a:r>
              <a:rPr lang="en-US" dirty="0" err="1"/>
              <a:t>msec</a:t>
            </a:r>
            <a:r>
              <a:rPr lang="en-US" dirty="0"/>
              <a:t>, and furthermore </a:t>
            </a:r>
            <a:r>
              <a:rPr lang="en-US" i="1" dirty="0"/>
              <a:t>A </a:t>
            </a:r>
            <a:r>
              <a:rPr lang="en-US" dirty="0"/>
              <a:t>claims to be able to get to </a:t>
            </a:r>
            <a:r>
              <a:rPr lang="en-US" i="1" dirty="0"/>
              <a:t>G </a:t>
            </a:r>
            <a:r>
              <a:rPr lang="en-US" dirty="0"/>
              <a:t>in 18 </a:t>
            </a:r>
            <a:r>
              <a:rPr lang="en-US" dirty="0" err="1"/>
              <a:t>msec</a:t>
            </a:r>
            <a:r>
              <a:rPr lang="en-US" dirty="0"/>
              <a:t>, so </a:t>
            </a:r>
            <a:r>
              <a:rPr lang="en-US" i="1" dirty="0"/>
              <a:t>J </a:t>
            </a:r>
            <a:r>
              <a:rPr lang="en-US" dirty="0"/>
              <a:t>knows it can count on a delay of 26 </a:t>
            </a:r>
            <a:r>
              <a:rPr lang="en-US" dirty="0" err="1"/>
              <a:t>msec</a:t>
            </a:r>
            <a:r>
              <a:rPr lang="en-US" dirty="0"/>
              <a:t> to </a:t>
            </a:r>
            <a:r>
              <a:rPr lang="en-US" i="1" dirty="0"/>
              <a:t>G </a:t>
            </a:r>
            <a:r>
              <a:rPr lang="en-US" dirty="0"/>
              <a:t>if it forwards packets bound for </a:t>
            </a:r>
            <a:r>
              <a:rPr lang="en-US" i="1" dirty="0"/>
              <a:t>G </a:t>
            </a:r>
            <a:r>
              <a:rPr lang="en-US" dirty="0"/>
              <a:t>to </a:t>
            </a:r>
            <a:r>
              <a:rPr lang="en-US" i="1" dirty="0"/>
              <a:t>A</a:t>
            </a:r>
            <a:r>
              <a:rPr lang="en-US" dirty="0"/>
              <a:t>. </a:t>
            </a:r>
          </a:p>
          <a:p>
            <a:r>
              <a:rPr lang="en-US" dirty="0"/>
              <a:t>Similarly, it computes the delay to </a:t>
            </a:r>
            <a:r>
              <a:rPr lang="en-US" i="1" dirty="0"/>
              <a:t>G </a:t>
            </a:r>
            <a:r>
              <a:rPr lang="en-US" dirty="0"/>
              <a:t>via </a:t>
            </a:r>
            <a:r>
              <a:rPr lang="en-US" i="1" dirty="0"/>
              <a:t>I</a:t>
            </a:r>
            <a:r>
              <a:rPr lang="en-US" dirty="0"/>
              <a:t>, </a:t>
            </a:r>
            <a:r>
              <a:rPr lang="en-US" i="1" dirty="0"/>
              <a:t>H</a:t>
            </a:r>
            <a:r>
              <a:rPr lang="en-US" dirty="0"/>
              <a:t>, and </a:t>
            </a:r>
            <a:r>
              <a:rPr lang="en-US" i="1" dirty="0"/>
              <a:t>K </a:t>
            </a:r>
            <a:r>
              <a:rPr lang="en-US" dirty="0"/>
              <a:t>as 41 (31 + 10), 18 (6 + 12), and 37 (31 + 6) </a:t>
            </a:r>
            <a:r>
              <a:rPr lang="en-US" dirty="0" err="1"/>
              <a:t>msec</a:t>
            </a:r>
            <a:r>
              <a:rPr lang="en-US" dirty="0"/>
              <a:t>, respectively. </a:t>
            </a:r>
          </a:p>
          <a:p>
            <a:r>
              <a:rPr lang="en-US" dirty="0"/>
              <a:t>The best of these values is 18, so it makes an entry in its routing table that the delay to </a:t>
            </a:r>
            <a:r>
              <a:rPr lang="en-US" i="1" dirty="0"/>
              <a:t>G </a:t>
            </a:r>
            <a:r>
              <a:rPr lang="en-US" dirty="0"/>
              <a:t>is 18 </a:t>
            </a:r>
            <a:r>
              <a:rPr lang="en-US" dirty="0" err="1"/>
              <a:t>msec</a:t>
            </a:r>
            <a:r>
              <a:rPr lang="en-US" dirty="0"/>
              <a:t> and that the route to use is via </a:t>
            </a:r>
            <a:r>
              <a:rPr lang="en-US" i="1" dirty="0"/>
              <a:t>H</a:t>
            </a:r>
            <a:r>
              <a:rPr lang="en-US" dirty="0"/>
              <a:t>. </a:t>
            </a:r>
          </a:p>
          <a:p>
            <a:r>
              <a:rPr lang="en-US" dirty="0"/>
              <a:t>The same calculation is performed for all the other destinations, with the new routing table shown in the last column of the figure.</a:t>
            </a:r>
          </a:p>
        </p:txBody>
      </p:sp>
    </p:spTree>
    <p:extLst>
      <p:ext uri="{BB962C8B-B14F-4D97-AF65-F5344CB8AC3E}">
        <p14:creationId xmlns:p14="http://schemas.microsoft.com/office/powerpoint/2010/main" val="21884558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Count-to-Infinity Problem</a:t>
            </a:r>
          </a:p>
        </p:txBody>
      </p:sp>
      <p:sp>
        <p:nvSpPr>
          <p:cNvPr id="3" name="Content Placeholder 2"/>
          <p:cNvSpPr>
            <a:spLocks noGrp="1"/>
          </p:cNvSpPr>
          <p:nvPr>
            <p:ph idx="1"/>
          </p:nvPr>
        </p:nvSpPr>
        <p:spPr/>
        <p:txBody>
          <a:bodyPr>
            <a:normAutofit/>
          </a:bodyPr>
          <a:lstStyle/>
          <a:p>
            <a:r>
              <a:rPr lang="en-IN" dirty="0"/>
              <a:t>Distance Vector Routing works in theory but has a serious drawback in practice.</a:t>
            </a:r>
          </a:p>
          <a:p>
            <a:r>
              <a:rPr lang="en-IN" dirty="0"/>
              <a:t>In particular, it reacts rapidly to good news, but leisurely to bad news.</a:t>
            </a:r>
          </a:p>
          <a:p>
            <a:r>
              <a:rPr lang="en-IN" dirty="0"/>
              <a:t>The core of the problem is that when X tells Y that it has a path somewhere, Y has no way of knowing whether it itself is on the path.</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DAE30A7-59F5-AC5D-42A0-288EE5726617}"/>
                  </a:ext>
                </a:extLst>
              </p14:cNvPr>
              <p14:cNvContentPartPr/>
              <p14:nvPr/>
            </p14:nvContentPartPr>
            <p14:xfrm>
              <a:off x="5752407" y="3357622"/>
              <a:ext cx="4836600" cy="101520"/>
            </p14:xfrm>
          </p:contentPart>
        </mc:Choice>
        <mc:Fallback>
          <p:pic>
            <p:nvPicPr>
              <p:cNvPr id="4" name="Ink 3">
                <a:extLst>
                  <a:ext uri="{FF2B5EF4-FFF2-40B4-BE49-F238E27FC236}">
                    <a16:creationId xmlns:a16="http://schemas.microsoft.com/office/drawing/2014/main" id="{0DAE30A7-59F5-AC5D-42A0-288EE5726617}"/>
                  </a:ext>
                </a:extLst>
              </p:cNvPr>
              <p:cNvPicPr/>
              <p:nvPr/>
            </p:nvPicPr>
            <p:blipFill>
              <a:blip r:embed="rId3"/>
              <a:stretch>
                <a:fillRect/>
              </a:stretch>
            </p:blipFill>
            <p:spPr>
              <a:xfrm>
                <a:off x="5698407" y="3249622"/>
                <a:ext cx="4944240" cy="3171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1D4ECBC3-2F84-4A73-8B6B-6795271B8C9C}"/>
                  </a:ext>
                </a:extLst>
              </p14:cNvPr>
              <p14:cNvContentPartPr/>
              <p14:nvPr/>
            </p14:nvContentPartPr>
            <p14:xfrm>
              <a:off x="10607007" y="3424582"/>
              <a:ext cx="360" cy="360"/>
            </p14:xfrm>
          </p:contentPart>
        </mc:Choice>
        <mc:Fallback>
          <p:pic>
            <p:nvPicPr>
              <p:cNvPr id="5" name="Ink 4">
                <a:extLst>
                  <a:ext uri="{FF2B5EF4-FFF2-40B4-BE49-F238E27FC236}">
                    <a16:creationId xmlns:a16="http://schemas.microsoft.com/office/drawing/2014/main" id="{1D4ECBC3-2F84-4A73-8B6B-6795271B8C9C}"/>
                  </a:ext>
                </a:extLst>
              </p:cNvPr>
              <p:cNvPicPr/>
              <p:nvPr/>
            </p:nvPicPr>
            <p:blipFill>
              <a:blip r:embed="rId5"/>
              <a:stretch>
                <a:fillRect/>
              </a:stretch>
            </p:blipFill>
            <p:spPr>
              <a:xfrm>
                <a:off x="10553367" y="3316942"/>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438DA03F-80A9-897E-098C-E4242468E04F}"/>
                  </a:ext>
                </a:extLst>
              </p14:cNvPr>
              <p14:cNvContentPartPr/>
              <p14:nvPr/>
            </p14:nvContentPartPr>
            <p14:xfrm>
              <a:off x="10972767" y="3873502"/>
              <a:ext cx="360" cy="360"/>
            </p14:xfrm>
          </p:contentPart>
        </mc:Choice>
        <mc:Fallback>
          <p:pic>
            <p:nvPicPr>
              <p:cNvPr id="6" name="Ink 5">
                <a:extLst>
                  <a:ext uri="{FF2B5EF4-FFF2-40B4-BE49-F238E27FC236}">
                    <a16:creationId xmlns:a16="http://schemas.microsoft.com/office/drawing/2014/main" id="{438DA03F-80A9-897E-098C-E4242468E04F}"/>
                  </a:ext>
                </a:extLst>
              </p:cNvPr>
              <p:cNvPicPr/>
              <p:nvPr/>
            </p:nvPicPr>
            <p:blipFill>
              <a:blip r:embed="rId5"/>
              <a:stretch>
                <a:fillRect/>
              </a:stretch>
            </p:blipFill>
            <p:spPr>
              <a:xfrm>
                <a:off x="10918767" y="3765502"/>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50107B22-394A-1DA5-A1E3-2F2359D5CFB3}"/>
                  </a:ext>
                </a:extLst>
              </p14:cNvPr>
              <p14:cNvContentPartPr/>
              <p14:nvPr/>
            </p14:nvContentPartPr>
            <p14:xfrm>
              <a:off x="1230087" y="3848302"/>
              <a:ext cx="4213440" cy="126000"/>
            </p14:xfrm>
          </p:contentPart>
        </mc:Choice>
        <mc:Fallback>
          <p:pic>
            <p:nvPicPr>
              <p:cNvPr id="7" name="Ink 6">
                <a:extLst>
                  <a:ext uri="{FF2B5EF4-FFF2-40B4-BE49-F238E27FC236}">
                    <a16:creationId xmlns:a16="http://schemas.microsoft.com/office/drawing/2014/main" id="{50107B22-394A-1DA5-A1E3-2F2359D5CFB3}"/>
                  </a:ext>
                </a:extLst>
              </p:cNvPr>
              <p:cNvPicPr/>
              <p:nvPr/>
            </p:nvPicPr>
            <p:blipFill>
              <a:blip r:embed="rId8"/>
              <a:stretch>
                <a:fillRect/>
              </a:stretch>
            </p:blipFill>
            <p:spPr>
              <a:xfrm>
                <a:off x="1176087" y="3740302"/>
                <a:ext cx="4321080" cy="3416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6AF37C4E-F5BC-B037-B1B7-555666EFD932}"/>
                  </a:ext>
                </a:extLst>
              </p14:cNvPr>
              <p14:cNvContentPartPr/>
              <p14:nvPr/>
            </p14:nvContentPartPr>
            <p14:xfrm>
              <a:off x="5253087" y="3872062"/>
              <a:ext cx="3730680" cy="85680"/>
            </p14:xfrm>
          </p:contentPart>
        </mc:Choice>
        <mc:Fallback>
          <p:pic>
            <p:nvPicPr>
              <p:cNvPr id="8" name="Ink 7">
                <a:extLst>
                  <a:ext uri="{FF2B5EF4-FFF2-40B4-BE49-F238E27FC236}">
                    <a16:creationId xmlns:a16="http://schemas.microsoft.com/office/drawing/2014/main" id="{6AF37C4E-F5BC-B037-B1B7-555666EFD932}"/>
                  </a:ext>
                </a:extLst>
              </p:cNvPr>
              <p:cNvPicPr/>
              <p:nvPr/>
            </p:nvPicPr>
            <p:blipFill>
              <a:blip r:embed="rId10"/>
              <a:stretch>
                <a:fillRect/>
              </a:stretch>
            </p:blipFill>
            <p:spPr>
              <a:xfrm>
                <a:off x="5199447" y="3764422"/>
                <a:ext cx="3838320" cy="3013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A7E2DC28-2E8D-D7B9-51DF-740310258930}"/>
                  </a:ext>
                </a:extLst>
              </p14:cNvPr>
              <p14:cNvContentPartPr/>
              <p14:nvPr/>
            </p14:nvContentPartPr>
            <p14:xfrm>
              <a:off x="10914447" y="3915262"/>
              <a:ext cx="360" cy="360"/>
            </p14:xfrm>
          </p:contentPart>
        </mc:Choice>
        <mc:Fallback>
          <p:pic>
            <p:nvPicPr>
              <p:cNvPr id="9" name="Ink 8">
                <a:extLst>
                  <a:ext uri="{FF2B5EF4-FFF2-40B4-BE49-F238E27FC236}">
                    <a16:creationId xmlns:a16="http://schemas.microsoft.com/office/drawing/2014/main" id="{A7E2DC28-2E8D-D7B9-51DF-740310258930}"/>
                  </a:ext>
                </a:extLst>
              </p:cNvPr>
              <p:cNvPicPr/>
              <p:nvPr/>
            </p:nvPicPr>
            <p:blipFill>
              <a:blip r:embed="rId5"/>
              <a:stretch>
                <a:fillRect/>
              </a:stretch>
            </p:blipFill>
            <p:spPr>
              <a:xfrm>
                <a:off x="10860447" y="3807622"/>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6DD36F07-63DB-DEED-01CA-9FE3C687FAAF}"/>
                  </a:ext>
                </a:extLst>
              </p14:cNvPr>
              <p14:cNvContentPartPr/>
              <p14:nvPr/>
            </p14:nvContentPartPr>
            <p14:xfrm>
              <a:off x="8877927" y="3855502"/>
              <a:ext cx="2101320" cy="93960"/>
            </p14:xfrm>
          </p:contentPart>
        </mc:Choice>
        <mc:Fallback>
          <p:pic>
            <p:nvPicPr>
              <p:cNvPr id="10" name="Ink 9">
                <a:extLst>
                  <a:ext uri="{FF2B5EF4-FFF2-40B4-BE49-F238E27FC236}">
                    <a16:creationId xmlns:a16="http://schemas.microsoft.com/office/drawing/2014/main" id="{6DD36F07-63DB-DEED-01CA-9FE3C687FAAF}"/>
                  </a:ext>
                </a:extLst>
              </p:cNvPr>
              <p:cNvPicPr/>
              <p:nvPr/>
            </p:nvPicPr>
            <p:blipFill>
              <a:blip r:embed="rId13"/>
              <a:stretch>
                <a:fillRect/>
              </a:stretch>
            </p:blipFill>
            <p:spPr>
              <a:xfrm>
                <a:off x="8823927" y="3747502"/>
                <a:ext cx="2208960"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DD8D3E3C-1BC1-7AEE-A927-591E5D4E1957}"/>
                  </a:ext>
                </a:extLst>
              </p14:cNvPr>
              <p14:cNvContentPartPr/>
              <p14:nvPr/>
            </p14:nvContentPartPr>
            <p14:xfrm>
              <a:off x="10091487" y="3931822"/>
              <a:ext cx="360" cy="360"/>
            </p14:xfrm>
          </p:contentPart>
        </mc:Choice>
        <mc:Fallback>
          <p:pic>
            <p:nvPicPr>
              <p:cNvPr id="11" name="Ink 10">
                <a:extLst>
                  <a:ext uri="{FF2B5EF4-FFF2-40B4-BE49-F238E27FC236}">
                    <a16:creationId xmlns:a16="http://schemas.microsoft.com/office/drawing/2014/main" id="{DD8D3E3C-1BC1-7AEE-A927-591E5D4E1957}"/>
                  </a:ext>
                </a:extLst>
              </p:cNvPr>
              <p:cNvPicPr/>
              <p:nvPr/>
            </p:nvPicPr>
            <p:blipFill>
              <a:blip r:embed="rId5"/>
              <a:stretch>
                <a:fillRect/>
              </a:stretch>
            </p:blipFill>
            <p:spPr>
              <a:xfrm>
                <a:off x="10037487" y="3823822"/>
                <a:ext cx="108000" cy="216000"/>
              </a:xfrm>
              <a:prstGeom prst="rect">
                <a:avLst/>
              </a:prstGeom>
            </p:spPr>
          </p:pic>
        </mc:Fallback>
      </mc:AlternateContent>
    </p:spTree>
    <p:extLst>
      <p:ext uri="{BB962C8B-B14F-4D97-AF65-F5344CB8AC3E}">
        <p14:creationId xmlns:p14="http://schemas.microsoft.com/office/powerpoint/2010/main" val="28770680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3001993" y="2674189"/>
            <a:ext cx="6763110" cy="3001992"/>
          </a:xfrm>
          <a:prstGeom prst="rect">
            <a:avLst/>
          </a:prstGeom>
        </p:spPr>
      </p:pic>
      <p:sp>
        <p:nvSpPr>
          <p:cNvPr id="5" name="Rectangle 4"/>
          <p:cNvSpPr/>
          <p:nvPr/>
        </p:nvSpPr>
        <p:spPr>
          <a:xfrm>
            <a:off x="1343773" y="2187641"/>
            <a:ext cx="3172663" cy="369332"/>
          </a:xfrm>
          <a:prstGeom prst="rect">
            <a:avLst/>
          </a:prstGeom>
        </p:spPr>
        <p:txBody>
          <a:bodyPr wrap="none">
            <a:spAutoFit/>
          </a:bodyPr>
          <a:lstStyle/>
          <a:p>
            <a:r>
              <a:rPr lang="en-IN" dirty="0">
                <a:latin typeface="TimesNewRoman"/>
              </a:rPr>
              <a:t>The count-to-infinity problem.</a:t>
            </a:r>
            <a:endParaRPr lang="en-IN" dirty="0"/>
          </a:p>
        </p:txBody>
      </p:sp>
    </p:spTree>
    <p:extLst>
      <p:ext uri="{BB962C8B-B14F-4D97-AF65-F5344CB8AC3E}">
        <p14:creationId xmlns:p14="http://schemas.microsoft.com/office/powerpoint/2010/main" val="249550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Link State Routing</a:t>
            </a:r>
          </a:p>
        </p:txBody>
      </p:sp>
      <p:sp>
        <p:nvSpPr>
          <p:cNvPr id="3" name="Content Placeholder 2"/>
          <p:cNvSpPr>
            <a:spLocks noGrp="1"/>
          </p:cNvSpPr>
          <p:nvPr>
            <p:ph idx="1"/>
          </p:nvPr>
        </p:nvSpPr>
        <p:spPr/>
        <p:txBody>
          <a:bodyPr/>
          <a:lstStyle/>
          <a:p>
            <a:r>
              <a:rPr lang="en-IN" dirty="0"/>
              <a:t>Two primary problems of distance vector routing</a:t>
            </a:r>
          </a:p>
          <a:p>
            <a:r>
              <a:rPr lang="en-IN" dirty="0"/>
              <a:t>First, since the delay metric was queue length, it did not take line bandwidth into account when choosing routes.</a:t>
            </a:r>
          </a:p>
          <a:p>
            <a:r>
              <a:rPr lang="en-IN" dirty="0"/>
              <a:t>Second, the algorithm often took too long to converge (the count-to-infinity problem)</a:t>
            </a:r>
          </a:p>
          <a:p>
            <a:r>
              <a:rPr lang="en-IN" dirty="0"/>
              <a:t>Distance vector routing was replaced by Link State Routing</a:t>
            </a:r>
          </a:p>
          <a:p>
            <a:r>
              <a:rPr lang="en-IN" dirty="0"/>
              <a:t>Link State Routing is also dynamic routing algorithm.</a:t>
            </a:r>
          </a:p>
          <a:p>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D0A7E902-7788-833C-242E-344DC2B14FEC}"/>
                  </a:ext>
                </a:extLst>
              </p14:cNvPr>
              <p14:cNvContentPartPr/>
              <p14:nvPr/>
            </p14:nvContentPartPr>
            <p14:xfrm>
              <a:off x="1712127" y="2901142"/>
              <a:ext cx="360" cy="360"/>
            </p14:xfrm>
          </p:contentPart>
        </mc:Choice>
        <mc:Fallback>
          <p:pic>
            <p:nvPicPr>
              <p:cNvPr id="4" name="Ink 3">
                <a:extLst>
                  <a:ext uri="{FF2B5EF4-FFF2-40B4-BE49-F238E27FC236}">
                    <a16:creationId xmlns:a16="http://schemas.microsoft.com/office/drawing/2014/main" id="{D0A7E902-7788-833C-242E-344DC2B14FEC}"/>
                  </a:ext>
                </a:extLst>
              </p:cNvPr>
              <p:cNvPicPr/>
              <p:nvPr/>
            </p:nvPicPr>
            <p:blipFill>
              <a:blip r:embed="rId3"/>
              <a:stretch>
                <a:fillRect/>
              </a:stretch>
            </p:blipFill>
            <p:spPr>
              <a:xfrm>
                <a:off x="1658127" y="2793142"/>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0FACCC08-06BD-33C4-C80E-70F383BD3FE9}"/>
                  </a:ext>
                </a:extLst>
              </p14:cNvPr>
              <p14:cNvContentPartPr/>
              <p14:nvPr/>
            </p14:nvContentPartPr>
            <p14:xfrm>
              <a:off x="1712127" y="2901142"/>
              <a:ext cx="360" cy="360"/>
            </p14:xfrm>
          </p:contentPart>
        </mc:Choice>
        <mc:Fallback>
          <p:pic>
            <p:nvPicPr>
              <p:cNvPr id="5" name="Ink 4">
                <a:extLst>
                  <a:ext uri="{FF2B5EF4-FFF2-40B4-BE49-F238E27FC236}">
                    <a16:creationId xmlns:a16="http://schemas.microsoft.com/office/drawing/2014/main" id="{0FACCC08-06BD-33C4-C80E-70F383BD3FE9}"/>
                  </a:ext>
                </a:extLst>
              </p:cNvPr>
              <p:cNvPicPr/>
              <p:nvPr/>
            </p:nvPicPr>
            <p:blipFill>
              <a:blip r:embed="rId3"/>
              <a:stretch>
                <a:fillRect/>
              </a:stretch>
            </p:blipFill>
            <p:spPr>
              <a:xfrm>
                <a:off x="1658127" y="2793142"/>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FD747513-F5DC-C118-F68C-C75CB6F30C86}"/>
                  </a:ext>
                </a:extLst>
              </p14:cNvPr>
              <p14:cNvContentPartPr/>
              <p14:nvPr/>
            </p14:nvContentPartPr>
            <p14:xfrm>
              <a:off x="1196967" y="2917702"/>
              <a:ext cx="1454040" cy="76320"/>
            </p14:xfrm>
          </p:contentPart>
        </mc:Choice>
        <mc:Fallback>
          <p:pic>
            <p:nvPicPr>
              <p:cNvPr id="6" name="Ink 5">
                <a:extLst>
                  <a:ext uri="{FF2B5EF4-FFF2-40B4-BE49-F238E27FC236}">
                    <a16:creationId xmlns:a16="http://schemas.microsoft.com/office/drawing/2014/main" id="{FD747513-F5DC-C118-F68C-C75CB6F30C86}"/>
                  </a:ext>
                </a:extLst>
              </p:cNvPr>
              <p:cNvPicPr/>
              <p:nvPr/>
            </p:nvPicPr>
            <p:blipFill>
              <a:blip r:embed="rId6"/>
              <a:stretch>
                <a:fillRect/>
              </a:stretch>
            </p:blipFill>
            <p:spPr>
              <a:xfrm>
                <a:off x="1142967" y="2809702"/>
                <a:ext cx="156168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ABB82F95-05BC-3689-F498-5F4DF5B1634F}"/>
                  </a:ext>
                </a:extLst>
              </p14:cNvPr>
              <p14:cNvContentPartPr/>
              <p14:nvPr/>
            </p14:nvContentPartPr>
            <p14:xfrm>
              <a:off x="2659647" y="2992582"/>
              <a:ext cx="360" cy="360"/>
            </p14:xfrm>
          </p:contentPart>
        </mc:Choice>
        <mc:Fallback>
          <p:pic>
            <p:nvPicPr>
              <p:cNvPr id="7" name="Ink 6">
                <a:extLst>
                  <a:ext uri="{FF2B5EF4-FFF2-40B4-BE49-F238E27FC236}">
                    <a16:creationId xmlns:a16="http://schemas.microsoft.com/office/drawing/2014/main" id="{ABB82F95-05BC-3689-F498-5F4DF5B1634F}"/>
                  </a:ext>
                </a:extLst>
              </p:cNvPr>
              <p:cNvPicPr/>
              <p:nvPr/>
            </p:nvPicPr>
            <p:blipFill>
              <a:blip r:embed="rId3"/>
              <a:stretch>
                <a:fillRect/>
              </a:stretch>
            </p:blipFill>
            <p:spPr>
              <a:xfrm>
                <a:off x="2606007" y="2884582"/>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ED085023-0DB6-03D2-0FBC-C8292860D9AD}"/>
                  </a:ext>
                </a:extLst>
              </p14:cNvPr>
              <p14:cNvContentPartPr/>
              <p14:nvPr/>
            </p14:nvContentPartPr>
            <p14:xfrm>
              <a:off x="5320047" y="3374182"/>
              <a:ext cx="6629040" cy="250920"/>
            </p14:xfrm>
          </p:contentPart>
        </mc:Choice>
        <mc:Fallback>
          <p:pic>
            <p:nvPicPr>
              <p:cNvPr id="8" name="Ink 7">
                <a:extLst>
                  <a:ext uri="{FF2B5EF4-FFF2-40B4-BE49-F238E27FC236}">
                    <a16:creationId xmlns:a16="http://schemas.microsoft.com/office/drawing/2014/main" id="{ED085023-0DB6-03D2-0FBC-C8292860D9AD}"/>
                  </a:ext>
                </a:extLst>
              </p:cNvPr>
              <p:cNvPicPr/>
              <p:nvPr/>
            </p:nvPicPr>
            <p:blipFill>
              <a:blip r:embed="rId9"/>
              <a:stretch>
                <a:fillRect/>
              </a:stretch>
            </p:blipFill>
            <p:spPr>
              <a:xfrm>
                <a:off x="5266407" y="3266182"/>
                <a:ext cx="6736680" cy="4665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8B43B51D-E006-9B3F-9E6C-8F165B8C0D34}"/>
                  </a:ext>
                </a:extLst>
              </p14:cNvPr>
              <p14:cNvContentPartPr/>
              <p14:nvPr/>
            </p14:nvContentPartPr>
            <p14:xfrm>
              <a:off x="7123647" y="3474622"/>
              <a:ext cx="360" cy="360"/>
            </p14:xfrm>
          </p:contentPart>
        </mc:Choice>
        <mc:Fallback>
          <p:pic>
            <p:nvPicPr>
              <p:cNvPr id="9" name="Ink 8">
                <a:extLst>
                  <a:ext uri="{FF2B5EF4-FFF2-40B4-BE49-F238E27FC236}">
                    <a16:creationId xmlns:a16="http://schemas.microsoft.com/office/drawing/2014/main" id="{8B43B51D-E006-9B3F-9E6C-8F165B8C0D34}"/>
                  </a:ext>
                </a:extLst>
              </p:cNvPr>
              <p:cNvPicPr/>
              <p:nvPr/>
            </p:nvPicPr>
            <p:blipFill>
              <a:blip r:embed="rId3"/>
              <a:stretch>
                <a:fillRect/>
              </a:stretch>
            </p:blipFill>
            <p:spPr>
              <a:xfrm>
                <a:off x="7070007" y="3366982"/>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Ink 9">
                <a:extLst>
                  <a:ext uri="{FF2B5EF4-FFF2-40B4-BE49-F238E27FC236}">
                    <a16:creationId xmlns:a16="http://schemas.microsoft.com/office/drawing/2014/main" id="{EDD6832D-80C1-EF8C-3377-31A0097B2CE0}"/>
                  </a:ext>
                </a:extLst>
              </p14:cNvPr>
              <p14:cNvContentPartPr/>
              <p14:nvPr/>
            </p14:nvContentPartPr>
            <p14:xfrm>
              <a:off x="1155567" y="3756502"/>
              <a:ext cx="2291760" cy="217800"/>
            </p14:xfrm>
          </p:contentPart>
        </mc:Choice>
        <mc:Fallback>
          <p:pic>
            <p:nvPicPr>
              <p:cNvPr id="10" name="Ink 9">
                <a:extLst>
                  <a:ext uri="{FF2B5EF4-FFF2-40B4-BE49-F238E27FC236}">
                    <a16:creationId xmlns:a16="http://schemas.microsoft.com/office/drawing/2014/main" id="{EDD6832D-80C1-EF8C-3377-31A0097B2CE0}"/>
                  </a:ext>
                </a:extLst>
              </p:cNvPr>
              <p:cNvPicPr/>
              <p:nvPr/>
            </p:nvPicPr>
            <p:blipFill>
              <a:blip r:embed="rId12"/>
              <a:stretch>
                <a:fillRect/>
              </a:stretch>
            </p:blipFill>
            <p:spPr>
              <a:xfrm>
                <a:off x="1101567" y="3648502"/>
                <a:ext cx="2399400" cy="4334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Ink 10">
                <a:extLst>
                  <a:ext uri="{FF2B5EF4-FFF2-40B4-BE49-F238E27FC236}">
                    <a16:creationId xmlns:a16="http://schemas.microsoft.com/office/drawing/2014/main" id="{46BC4D7A-6964-3D49-8D15-7D4EC9DCDBB9}"/>
                  </a:ext>
                </a:extLst>
              </p14:cNvPr>
              <p14:cNvContentPartPr/>
              <p14:nvPr/>
            </p14:nvContentPartPr>
            <p14:xfrm>
              <a:off x="1512687" y="3756862"/>
              <a:ext cx="360" cy="360"/>
            </p14:xfrm>
          </p:contentPart>
        </mc:Choice>
        <mc:Fallback>
          <p:pic>
            <p:nvPicPr>
              <p:cNvPr id="11" name="Ink 10">
                <a:extLst>
                  <a:ext uri="{FF2B5EF4-FFF2-40B4-BE49-F238E27FC236}">
                    <a16:creationId xmlns:a16="http://schemas.microsoft.com/office/drawing/2014/main" id="{46BC4D7A-6964-3D49-8D15-7D4EC9DCDBB9}"/>
                  </a:ext>
                </a:extLst>
              </p:cNvPr>
              <p:cNvPicPr/>
              <p:nvPr/>
            </p:nvPicPr>
            <p:blipFill>
              <a:blip r:embed="rId3"/>
              <a:stretch>
                <a:fillRect/>
              </a:stretch>
            </p:blipFill>
            <p:spPr>
              <a:xfrm>
                <a:off x="1459047" y="3649222"/>
                <a:ext cx="108000" cy="216000"/>
              </a:xfrm>
              <a:prstGeom prst="rect">
                <a:avLst/>
              </a:prstGeom>
            </p:spPr>
          </p:pic>
        </mc:Fallback>
      </mc:AlternateContent>
    </p:spTree>
    <p:extLst>
      <p:ext uri="{BB962C8B-B14F-4D97-AF65-F5344CB8AC3E}">
        <p14:creationId xmlns:p14="http://schemas.microsoft.com/office/powerpoint/2010/main" val="1426460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dirty="0">
                <a:highlight>
                  <a:srgbClr val="FFFF00"/>
                </a:highlight>
              </a:rPr>
              <a:t>Robustness</a:t>
            </a:r>
            <a:r>
              <a:rPr lang="en-IN" dirty="0"/>
              <a:t>: The routing algorithm should be able to cope with changes in topology and traffic without requiring all jobs in all hosts to be aborted and the network to be rebooted every time some router crashes.</a:t>
            </a:r>
          </a:p>
          <a:p>
            <a:r>
              <a:rPr lang="en-IN" dirty="0">
                <a:highlight>
                  <a:srgbClr val="FFFF00"/>
                </a:highlight>
              </a:rPr>
              <a:t>Stability</a:t>
            </a:r>
            <a:r>
              <a:rPr lang="en-IN" dirty="0"/>
              <a:t>: </a:t>
            </a:r>
            <a:r>
              <a:rPr lang="en-US" dirty="0"/>
              <a:t>The routing algorithms should be stable under all possible circumstances.</a:t>
            </a:r>
            <a:r>
              <a:rPr lang="en-IN" dirty="0"/>
              <a:t>A stable algorithm reaches equilibrium and stays there.</a:t>
            </a:r>
          </a:p>
          <a:p>
            <a:pPr lvl="0"/>
            <a:r>
              <a:rPr lang="en-IN" dirty="0">
                <a:highlight>
                  <a:srgbClr val="FFFF00"/>
                </a:highlight>
              </a:rPr>
              <a:t>Fairness</a:t>
            </a:r>
            <a:r>
              <a:rPr lang="en-IN" dirty="0"/>
              <a:t>: </a:t>
            </a:r>
            <a:r>
              <a:rPr lang="en-US" dirty="0"/>
              <a:t>Every node connected to the network should get a fair chance of transmitting their packets. This is generally done on a first come first serve basis.</a:t>
            </a:r>
            <a:endParaRPr lang="en-IN" dirty="0"/>
          </a:p>
          <a:p>
            <a:pPr lvl="0"/>
            <a:r>
              <a:rPr lang="en-IN" dirty="0">
                <a:highlight>
                  <a:srgbClr val="FFFF00"/>
                </a:highlight>
              </a:rPr>
              <a:t>Optimality</a:t>
            </a:r>
            <a:r>
              <a:rPr lang="en-IN" dirty="0"/>
              <a:t>:</a:t>
            </a:r>
            <a:r>
              <a:rPr lang="en-US" dirty="0"/>
              <a:t> The routing algorithms should be optimal in terms of throughput and minimizing mean packet delays. </a:t>
            </a:r>
            <a:endParaRPr lang="en-IN" dirty="0"/>
          </a:p>
          <a:p>
            <a:r>
              <a:rPr lang="en-IN" dirty="0"/>
              <a:t>Fairness and optimality  are often contradictory goals.</a:t>
            </a:r>
          </a:p>
          <a:p>
            <a:endParaRPr lang="en-IN" dirty="0"/>
          </a:p>
        </p:txBody>
      </p:sp>
    </p:spTree>
    <p:extLst>
      <p:ext uri="{BB962C8B-B14F-4D97-AF65-F5344CB8AC3E}">
        <p14:creationId xmlns:p14="http://schemas.microsoft.com/office/powerpoint/2010/main" val="2085501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IN" dirty="0"/>
              <a:t>Each router must do the following:</a:t>
            </a:r>
          </a:p>
          <a:p>
            <a:pPr marL="0" indent="0">
              <a:buNone/>
            </a:pPr>
            <a:r>
              <a:rPr lang="en-IN" dirty="0"/>
              <a:t>1. Discover its neighbours, learn their network address.</a:t>
            </a:r>
          </a:p>
          <a:p>
            <a:pPr marL="0" indent="0">
              <a:buNone/>
            </a:pPr>
            <a:r>
              <a:rPr lang="en-IN" dirty="0"/>
              <a:t>2. Measure the delay or cost to each of its neighbours.</a:t>
            </a:r>
          </a:p>
          <a:p>
            <a:pPr marL="0" indent="0">
              <a:buNone/>
            </a:pPr>
            <a:r>
              <a:rPr lang="en-IN" dirty="0"/>
              <a:t>3. Construct a packet telling all it has just learned.</a:t>
            </a:r>
          </a:p>
          <a:p>
            <a:pPr marL="0" indent="0">
              <a:buNone/>
            </a:pPr>
            <a:r>
              <a:rPr lang="en-IN" dirty="0"/>
              <a:t>4. Send this packet to all other routers.</a:t>
            </a:r>
          </a:p>
          <a:p>
            <a:pPr marL="0" indent="0">
              <a:buNone/>
            </a:pPr>
            <a:r>
              <a:rPr lang="en-IN" dirty="0"/>
              <a:t>5. Compute the shortest path to every other router.</a:t>
            </a:r>
          </a:p>
        </p:txBody>
      </p:sp>
    </p:spTree>
    <p:extLst>
      <p:ext uri="{BB962C8B-B14F-4D97-AF65-F5344CB8AC3E}">
        <p14:creationId xmlns:p14="http://schemas.microsoft.com/office/powerpoint/2010/main" val="34029706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3364303" y="2596551"/>
            <a:ext cx="5978106" cy="2361810"/>
          </a:xfrm>
          <a:prstGeom prst="rect">
            <a:avLst/>
          </a:prstGeom>
        </p:spPr>
      </p:pic>
      <p:sp>
        <p:nvSpPr>
          <p:cNvPr id="5" name="Rectangle 4"/>
          <p:cNvSpPr/>
          <p:nvPr/>
        </p:nvSpPr>
        <p:spPr>
          <a:xfrm>
            <a:off x="921311" y="1998125"/>
            <a:ext cx="3704860" cy="400110"/>
          </a:xfrm>
          <a:prstGeom prst="rect">
            <a:avLst/>
          </a:prstGeom>
        </p:spPr>
        <p:txBody>
          <a:bodyPr wrap="none">
            <a:spAutoFit/>
          </a:bodyPr>
          <a:lstStyle/>
          <a:p>
            <a:r>
              <a:rPr lang="en-IN" sz="2000" dirty="0">
                <a:latin typeface="TimesNewRoman"/>
              </a:rPr>
              <a:t>Learning about the Neighbours</a:t>
            </a:r>
            <a:endParaRPr lang="en-IN" sz="2000" dirty="0"/>
          </a:p>
        </p:txBody>
      </p:sp>
      <p:sp>
        <p:nvSpPr>
          <p:cNvPr id="6" name="Rectangle 5"/>
          <p:cNvSpPr/>
          <p:nvPr/>
        </p:nvSpPr>
        <p:spPr>
          <a:xfrm>
            <a:off x="3709499" y="5450465"/>
            <a:ext cx="5558060" cy="369332"/>
          </a:xfrm>
          <a:prstGeom prst="rect">
            <a:avLst/>
          </a:prstGeom>
        </p:spPr>
        <p:txBody>
          <a:bodyPr wrap="none">
            <a:spAutoFit/>
          </a:bodyPr>
          <a:lstStyle/>
          <a:p>
            <a:r>
              <a:rPr lang="en-IN" dirty="0">
                <a:latin typeface="TimesNewRoman"/>
              </a:rPr>
              <a:t>(a) Nine routers and a LAN. (b) A graph model of (a).</a:t>
            </a:r>
            <a:endParaRPr lang="en-IN" dirty="0"/>
          </a:p>
        </p:txBody>
      </p:sp>
    </p:spTree>
    <p:extLst>
      <p:ext uri="{BB962C8B-B14F-4D97-AF65-F5344CB8AC3E}">
        <p14:creationId xmlns:p14="http://schemas.microsoft.com/office/powerpoint/2010/main" val="31703215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sp>
        <p:nvSpPr>
          <p:cNvPr id="3" name="Content Placeholder 2"/>
          <p:cNvSpPr>
            <a:spLocks noGrp="1"/>
          </p:cNvSpPr>
          <p:nvPr>
            <p:ph idx="4294967295"/>
          </p:nvPr>
        </p:nvSpPr>
        <p:spPr>
          <a:xfrm>
            <a:off x="940278" y="1825625"/>
            <a:ext cx="9575321" cy="4351338"/>
          </a:xfrm>
        </p:spPr>
        <p:txBody>
          <a:bodyPr/>
          <a:lstStyle/>
          <a:p>
            <a:r>
              <a:rPr lang="en-IN" dirty="0"/>
              <a:t>Measuring Line Cost</a:t>
            </a:r>
          </a:p>
        </p:txBody>
      </p:sp>
      <p:pic>
        <p:nvPicPr>
          <p:cNvPr id="4" name="Picture 3"/>
          <p:cNvPicPr>
            <a:picLocks noChangeAspect="1"/>
          </p:cNvPicPr>
          <p:nvPr/>
        </p:nvPicPr>
        <p:blipFill>
          <a:blip r:embed="rId2"/>
          <a:stretch>
            <a:fillRect/>
          </a:stretch>
        </p:blipFill>
        <p:spPr>
          <a:xfrm>
            <a:off x="4753155" y="2427777"/>
            <a:ext cx="5986732" cy="2621661"/>
          </a:xfrm>
          <a:prstGeom prst="rect">
            <a:avLst/>
          </a:prstGeom>
        </p:spPr>
      </p:pic>
      <p:sp>
        <p:nvSpPr>
          <p:cNvPr id="6" name="Rectangle 5"/>
          <p:cNvSpPr/>
          <p:nvPr/>
        </p:nvSpPr>
        <p:spPr>
          <a:xfrm>
            <a:off x="1035169" y="5049438"/>
            <a:ext cx="6096000" cy="646331"/>
          </a:xfrm>
          <a:prstGeom prst="rect">
            <a:avLst/>
          </a:prstGeom>
        </p:spPr>
        <p:txBody>
          <a:bodyPr>
            <a:spAutoFit/>
          </a:bodyPr>
          <a:lstStyle/>
          <a:p>
            <a:r>
              <a:rPr lang="en-IN" dirty="0">
                <a:latin typeface="TimesNewRoman"/>
              </a:rPr>
              <a:t>A subnet in which the East and West parts are connected by two lines.</a:t>
            </a:r>
            <a:endParaRPr lang="en-IN" dirty="0"/>
          </a:p>
        </p:txBody>
      </p:sp>
    </p:spTree>
    <p:extLst>
      <p:ext uri="{BB962C8B-B14F-4D97-AF65-F5344CB8AC3E}">
        <p14:creationId xmlns:p14="http://schemas.microsoft.com/office/powerpoint/2010/main" val="20923706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Rectangle 2"/>
          <p:cNvSpPr/>
          <p:nvPr/>
        </p:nvSpPr>
        <p:spPr>
          <a:xfrm>
            <a:off x="930995" y="1875354"/>
            <a:ext cx="3292889" cy="400110"/>
          </a:xfrm>
          <a:prstGeom prst="rect">
            <a:avLst/>
          </a:prstGeom>
        </p:spPr>
        <p:txBody>
          <a:bodyPr wrap="none">
            <a:spAutoFit/>
          </a:bodyPr>
          <a:lstStyle/>
          <a:p>
            <a:r>
              <a:rPr lang="en-IN" sz="2000" dirty="0">
                <a:latin typeface="TimesNewRoman"/>
              </a:rPr>
              <a:t>Building Link State Packets</a:t>
            </a:r>
            <a:endParaRPr lang="en-IN" sz="2000" dirty="0"/>
          </a:p>
        </p:txBody>
      </p:sp>
      <p:pic>
        <p:nvPicPr>
          <p:cNvPr id="4" name="Picture 3"/>
          <p:cNvPicPr>
            <a:picLocks noChangeAspect="1"/>
          </p:cNvPicPr>
          <p:nvPr/>
        </p:nvPicPr>
        <p:blipFill>
          <a:blip r:embed="rId2"/>
          <a:stretch>
            <a:fillRect/>
          </a:stretch>
        </p:blipFill>
        <p:spPr>
          <a:xfrm>
            <a:off x="2605177" y="2587925"/>
            <a:ext cx="6961517" cy="2199735"/>
          </a:xfrm>
          <a:prstGeom prst="rect">
            <a:avLst/>
          </a:prstGeom>
        </p:spPr>
      </p:pic>
      <p:sp>
        <p:nvSpPr>
          <p:cNvPr id="5" name="Rectangle 4"/>
          <p:cNvSpPr/>
          <p:nvPr/>
        </p:nvSpPr>
        <p:spPr>
          <a:xfrm>
            <a:off x="3248521" y="5130899"/>
            <a:ext cx="5694957" cy="369332"/>
          </a:xfrm>
          <a:prstGeom prst="rect">
            <a:avLst/>
          </a:prstGeom>
        </p:spPr>
        <p:txBody>
          <a:bodyPr wrap="none">
            <a:spAutoFit/>
          </a:bodyPr>
          <a:lstStyle/>
          <a:p>
            <a:r>
              <a:rPr lang="en-IN" dirty="0">
                <a:latin typeface="TimesNewRoman"/>
              </a:rPr>
              <a:t>(a) A subnet. (b) The link state packets for this subnet.</a:t>
            </a:r>
            <a:endParaRPr lang="en-IN" dirty="0"/>
          </a:p>
        </p:txBody>
      </p:sp>
    </p:spTree>
    <p:extLst>
      <p:ext uri="{BB962C8B-B14F-4D97-AF65-F5344CB8AC3E}">
        <p14:creationId xmlns:p14="http://schemas.microsoft.com/office/powerpoint/2010/main" val="2419543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NewRoman"/>
              </a:rPr>
              <a:t>Distributing the Link State Packets</a:t>
            </a:r>
            <a:endParaRPr lang="en-IN" dirty="0"/>
          </a:p>
        </p:txBody>
      </p:sp>
      <p:pic>
        <p:nvPicPr>
          <p:cNvPr id="4" name="Picture 3"/>
          <p:cNvPicPr>
            <a:picLocks noChangeAspect="1"/>
          </p:cNvPicPr>
          <p:nvPr/>
        </p:nvPicPr>
        <p:blipFill>
          <a:blip r:embed="rId2"/>
          <a:stretch>
            <a:fillRect/>
          </a:stretch>
        </p:blipFill>
        <p:spPr>
          <a:xfrm>
            <a:off x="2873611" y="3546431"/>
            <a:ext cx="7021902" cy="2381692"/>
          </a:xfrm>
          <a:prstGeom prst="rect">
            <a:avLst/>
          </a:prstGeom>
        </p:spPr>
      </p:pic>
      <p:sp>
        <p:nvSpPr>
          <p:cNvPr id="5" name="Rectangle 4"/>
          <p:cNvSpPr/>
          <p:nvPr/>
        </p:nvSpPr>
        <p:spPr>
          <a:xfrm>
            <a:off x="546253" y="2282845"/>
            <a:ext cx="3522311" cy="400110"/>
          </a:xfrm>
          <a:prstGeom prst="rect">
            <a:avLst/>
          </a:prstGeom>
        </p:spPr>
        <p:txBody>
          <a:bodyPr wrap="none">
            <a:spAutoFit/>
          </a:bodyPr>
          <a:lstStyle/>
          <a:p>
            <a:r>
              <a:rPr lang="en-IN" sz="2000" dirty="0">
                <a:latin typeface="TimesNewRoman"/>
              </a:rPr>
              <a:t>The packet buffer for router B</a:t>
            </a:r>
            <a:endParaRPr lang="en-IN" sz="2000" dirty="0"/>
          </a:p>
        </p:txBody>
      </p:sp>
    </p:spTree>
    <p:extLst>
      <p:ext uri="{BB962C8B-B14F-4D97-AF65-F5344CB8AC3E}">
        <p14:creationId xmlns:p14="http://schemas.microsoft.com/office/powerpoint/2010/main" val="10201073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NewRoman"/>
              </a:rPr>
              <a:t>Computing the New Routes</a:t>
            </a:r>
            <a:endParaRPr lang="en-IN" dirty="0"/>
          </a:p>
        </p:txBody>
      </p:sp>
      <p:sp>
        <p:nvSpPr>
          <p:cNvPr id="7" name="Content Placeholder 6"/>
          <p:cNvSpPr>
            <a:spLocks noGrp="1"/>
          </p:cNvSpPr>
          <p:nvPr>
            <p:ph idx="1"/>
          </p:nvPr>
        </p:nvSpPr>
        <p:spPr/>
        <p:txBody>
          <a:bodyPr/>
          <a:lstStyle/>
          <a:p>
            <a:r>
              <a:rPr lang="en-IN" dirty="0">
                <a:solidFill>
                  <a:srgbClr val="000000"/>
                </a:solidFill>
                <a:latin typeface="TimesNewRoman"/>
              </a:rPr>
              <a:t>Once a router has accumulated a full set of link state packets, it can construct the entire subnet graph because every link is represented.</a:t>
            </a:r>
          </a:p>
          <a:p>
            <a:r>
              <a:rPr lang="en-IN" dirty="0">
                <a:solidFill>
                  <a:srgbClr val="3333CD"/>
                </a:solidFill>
                <a:latin typeface="TimesNewRoman"/>
              </a:rPr>
              <a:t> </a:t>
            </a:r>
            <a:r>
              <a:rPr lang="en-IN" dirty="0">
                <a:solidFill>
                  <a:srgbClr val="000000"/>
                </a:solidFill>
                <a:latin typeface="TimesNewRoman"/>
              </a:rPr>
              <a:t>Every link is, in fact, represented twice, once for each direction.</a:t>
            </a:r>
            <a:endParaRPr lang="en-IN" dirty="0"/>
          </a:p>
          <a:p>
            <a:endParaRPr lang="en-IN" dirty="0"/>
          </a:p>
        </p:txBody>
      </p:sp>
    </p:spTree>
    <p:extLst>
      <p:ext uri="{BB962C8B-B14F-4D97-AF65-F5344CB8AC3E}">
        <p14:creationId xmlns:p14="http://schemas.microsoft.com/office/powerpoint/2010/main" val="13341438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Hierarchical Routing</a:t>
            </a:r>
          </a:p>
        </p:txBody>
      </p:sp>
      <p:pic>
        <p:nvPicPr>
          <p:cNvPr id="4" name="Content Placeholder 3"/>
          <p:cNvPicPr>
            <a:picLocks noGrp="1" noChangeAspect="1"/>
          </p:cNvPicPr>
          <p:nvPr>
            <p:ph idx="1"/>
          </p:nvPr>
        </p:nvPicPr>
        <p:blipFill>
          <a:blip r:embed="rId2"/>
          <a:stretch>
            <a:fillRect/>
          </a:stretch>
        </p:blipFill>
        <p:spPr>
          <a:xfrm>
            <a:off x="2941607" y="1759788"/>
            <a:ext cx="6754483" cy="3856007"/>
          </a:xfrm>
          <a:prstGeom prst="rect">
            <a:avLst/>
          </a:prstGeom>
        </p:spPr>
      </p:pic>
    </p:spTree>
    <p:extLst>
      <p:ext uri="{BB962C8B-B14F-4D97-AF65-F5344CB8AC3E}">
        <p14:creationId xmlns:p14="http://schemas.microsoft.com/office/powerpoint/2010/main" val="30753908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Broadcast Routing</a:t>
            </a:r>
          </a:p>
        </p:txBody>
      </p:sp>
      <p:pic>
        <p:nvPicPr>
          <p:cNvPr id="4" name="Content Placeholder 3"/>
          <p:cNvPicPr>
            <a:picLocks noGrp="1" noChangeAspect="1"/>
          </p:cNvPicPr>
          <p:nvPr>
            <p:ph idx="1"/>
          </p:nvPr>
        </p:nvPicPr>
        <p:blipFill>
          <a:blip r:embed="rId2"/>
          <a:stretch>
            <a:fillRect/>
          </a:stretch>
        </p:blipFill>
        <p:spPr>
          <a:xfrm>
            <a:off x="2311880" y="1690688"/>
            <a:ext cx="7763772" cy="2723649"/>
          </a:xfrm>
          <a:prstGeom prst="rect">
            <a:avLst/>
          </a:prstGeom>
        </p:spPr>
      </p:pic>
      <p:sp>
        <p:nvSpPr>
          <p:cNvPr id="5" name="Rectangle 4"/>
          <p:cNvSpPr/>
          <p:nvPr/>
        </p:nvSpPr>
        <p:spPr>
          <a:xfrm>
            <a:off x="3220529" y="5021224"/>
            <a:ext cx="6096000" cy="646331"/>
          </a:xfrm>
          <a:prstGeom prst="rect">
            <a:avLst/>
          </a:prstGeom>
        </p:spPr>
        <p:txBody>
          <a:bodyPr>
            <a:spAutoFit/>
          </a:bodyPr>
          <a:lstStyle/>
          <a:p>
            <a:r>
              <a:rPr lang="en-IN" dirty="0">
                <a:latin typeface="TimesNewRoman"/>
              </a:rPr>
              <a:t>Reverse path forwarding. (a) A subnet. (b) a Sink tree. (c) The tree built by reverse path forwarding.</a:t>
            </a:r>
            <a:endParaRPr lang="en-IN" dirty="0"/>
          </a:p>
        </p:txBody>
      </p:sp>
      <p:sp>
        <p:nvSpPr>
          <p:cNvPr id="6" name="TextBox 5">
            <a:extLst>
              <a:ext uri="{FF2B5EF4-FFF2-40B4-BE49-F238E27FC236}">
                <a16:creationId xmlns:a16="http://schemas.microsoft.com/office/drawing/2014/main" id="{9C7DF962-4594-4695-9856-13C7C2131B3F}"/>
              </a:ext>
            </a:extLst>
          </p:cNvPr>
          <p:cNvSpPr txBox="1"/>
          <p:nvPr/>
        </p:nvSpPr>
        <p:spPr>
          <a:xfrm>
            <a:off x="3146465" y="5739900"/>
            <a:ext cx="6094602" cy="923330"/>
          </a:xfrm>
          <a:prstGeom prst="rect">
            <a:avLst/>
          </a:prstGeom>
          <a:noFill/>
        </p:spPr>
        <p:txBody>
          <a:bodyPr wrap="square">
            <a:spAutoFit/>
          </a:bodyPr>
          <a:lstStyle/>
          <a:p>
            <a:r>
              <a:rPr lang="en-US" dirty="0"/>
              <a:t>A broadcast packet is accepted for forwarding only if it arrives along a link that is part of the shortest path tree to </a:t>
            </a:r>
            <a:r>
              <a:rPr lang="en-US" dirty="0" err="1"/>
              <a:t>SourceNode</a:t>
            </a:r>
            <a:r>
              <a:rPr lang="en-US" dirty="0"/>
              <a:t> from all the other nodes otherwise discarded.</a:t>
            </a:r>
            <a:endParaRPr lang="en-IN" dirty="0"/>
          </a:p>
        </p:txBody>
      </p:sp>
    </p:spTree>
    <p:extLst>
      <p:ext uri="{BB962C8B-B14F-4D97-AF65-F5344CB8AC3E}">
        <p14:creationId xmlns:p14="http://schemas.microsoft.com/office/powerpoint/2010/main" val="8666477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Multicast Routing</a:t>
            </a:r>
          </a:p>
        </p:txBody>
      </p:sp>
      <p:pic>
        <p:nvPicPr>
          <p:cNvPr id="4" name="Content Placeholder 3"/>
          <p:cNvPicPr>
            <a:picLocks noGrp="1" noChangeAspect="1"/>
          </p:cNvPicPr>
          <p:nvPr>
            <p:ph idx="1"/>
          </p:nvPr>
        </p:nvPicPr>
        <p:blipFill>
          <a:blip r:embed="rId2"/>
          <a:stretch>
            <a:fillRect/>
          </a:stretch>
        </p:blipFill>
        <p:spPr>
          <a:xfrm>
            <a:off x="2941606" y="1465667"/>
            <a:ext cx="6788989" cy="2847539"/>
          </a:xfrm>
          <a:prstGeom prst="rect">
            <a:avLst/>
          </a:prstGeom>
        </p:spPr>
      </p:pic>
      <p:sp>
        <p:nvSpPr>
          <p:cNvPr id="5" name="Rectangle 4"/>
          <p:cNvSpPr/>
          <p:nvPr/>
        </p:nvSpPr>
        <p:spPr>
          <a:xfrm>
            <a:off x="2159479" y="5227456"/>
            <a:ext cx="6096000" cy="923330"/>
          </a:xfrm>
          <a:prstGeom prst="rect">
            <a:avLst/>
          </a:prstGeom>
        </p:spPr>
        <p:txBody>
          <a:bodyPr>
            <a:spAutoFit/>
          </a:bodyPr>
          <a:lstStyle/>
          <a:p>
            <a:r>
              <a:rPr lang="en-IN" dirty="0">
                <a:latin typeface="TimesNewRoman"/>
              </a:rPr>
              <a:t>(a) A network. (b) A spanning tree for the leftmost router.</a:t>
            </a:r>
          </a:p>
          <a:p>
            <a:r>
              <a:rPr lang="en-IN" dirty="0">
                <a:latin typeface="TimesNewRoman"/>
              </a:rPr>
              <a:t>(c) A multicast tree for group 1. (d) A multicast tree for group 2.</a:t>
            </a:r>
            <a:endParaRPr lang="en-IN" dirty="0"/>
          </a:p>
        </p:txBody>
      </p:sp>
    </p:spTree>
    <p:extLst>
      <p:ext uri="{BB962C8B-B14F-4D97-AF65-F5344CB8AC3E}">
        <p14:creationId xmlns:p14="http://schemas.microsoft.com/office/powerpoint/2010/main" val="2016458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Routing Algorithm Classification</a:t>
            </a:r>
          </a:p>
        </p:txBody>
      </p:sp>
      <p:sp>
        <p:nvSpPr>
          <p:cNvPr id="3" name="Content Placeholder 2"/>
          <p:cNvSpPr>
            <a:spLocks noGrp="1"/>
          </p:cNvSpPr>
          <p:nvPr>
            <p:ph idx="1"/>
          </p:nvPr>
        </p:nvSpPr>
        <p:spPr/>
        <p:txBody>
          <a:bodyPr/>
          <a:lstStyle/>
          <a:p>
            <a:r>
              <a:rPr lang="en-IN" dirty="0">
                <a:highlight>
                  <a:srgbClr val="FFFF00"/>
                </a:highlight>
              </a:rPr>
              <a:t>Adaptive</a:t>
            </a:r>
            <a:r>
              <a:rPr lang="en-IN" dirty="0"/>
              <a:t> Algorithms</a:t>
            </a:r>
          </a:p>
          <a:p>
            <a:pPr lvl="1"/>
            <a:r>
              <a:rPr lang="en-IN" dirty="0"/>
              <a:t>Centralized</a:t>
            </a:r>
          </a:p>
          <a:p>
            <a:pPr lvl="1"/>
            <a:r>
              <a:rPr lang="en-IN" dirty="0"/>
              <a:t>Isolated</a:t>
            </a:r>
          </a:p>
          <a:p>
            <a:pPr lvl="1"/>
            <a:r>
              <a:rPr lang="en-IN" dirty="0"/>
              <a:t>Distributed</a:t>
            </a:r>
          </a:p>
          <a:p>
            <a:r>
              <a:rPr lang="en-IN" dirty="0">
                <a:highlight>
                  <a:srgbClr val="FFFF00"/>
                </a:highlight>
              </a:rPr>
              <a:t>Non Adaptive algorithms</a:t>
            </a:r>
          </a:p>
          <a:p>
            <a:pPr lvl="1"/>
            <a:r>
              <a:rPr lang="en-IN" dirty="0"/>
              <a:t>Flooding</a:t>
            </a:r>
          </a:p>
          <a:p>
            <a:pPr lvl="1"/>
            <a:r>
              <a:rPr lang="en-IN" dirty="0"/>
              <a:t>Random Walk</a:t>
            </a:r>
          </a:p>
          <a:p>
            <a:pPr lvl="1"/>
            <a:r>
              <a:rPr lang="en-IN" dirty="0"/>
              <a:t>Static routing using shortest path algorithms</a:t>
            </a:r>
          </a:p>
          <a:p>
            <a:pPr lvl="1"/>
            <a:endParaRPr lang="en-IN" dirty="0"/>
          </a:p>
        </p:txBody>
      </p:sp>
    </p:spTree>
    <p:extLst>
      <p:ext uri="{BB962C8B-B14F-4D97-AF65-F5344CB8AC3E}">
        <p14:creationId xmlns:p14="http://schemas.microsoft.com/office/powerpoint/2010/main" val="179306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Adaptive Routing Algorithms</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a:t>Adaptive Routing -	based on current measurements of traffic and/or topology.</a:t>
            </a:r>
          </a:p>
          <a:p>
            <a:pPr marL="0" lvl="0" indent="0">
              <a:buNone/>
            </a:pPr>
            <a:r>
              <a:rPr lang="en-US" b="1" dirty="0"/>
              <a:t>Adaptive Routing Algorithms </a:t>
            </a:r>
            <a:r>
              <a:rPr lang="en-US" dirty="0"/>
              <a:t>change their routing decisions to reflect changes in the topology and in traffic as well. These get their routing information from adjacent routers or from all routers. The optimization parameters are the distance, number of hops and estimated transit time. This can be further classified as follows:</a:t>
            </a:r>
            <a:endParaRPr lang="en-IN" dirty="0"/>
          </a:p>
          <a:p>
            <a:pPr marL="0" indent="0">
              <a:buNone/>
            </a:pPr>
            <a:r>
              <a:rPr lang="en-IN" dirty="0"/>
              <a:t>1. Centralized</a:t>
            </a:r>
          </a:p>
          <a:p>
            <a:pPr marL="0" indent="0">
              <a:buNone/>
            </a:pPr>
            <a:r>
              <a:rPr lang="en-IN" dirty="0"/>
              <a:t>2. Isolated</a:t>
            </a:r>
          </a:p>
          <a:p>
            <a:pPr marL="0" indent="0">
              <a:buNone/>
            </a:pPr>
            <a:r>
              <a:rPr lang="en-IN" dirty="0"/>
              <a:t>3. Distributed</a:t>
            </a:r>
          </a:p>
        </p:txBody>
      </p:sp>
    </p:spTree>
    <p:extLst>
      <p:ext uri="{BB962C8B-B14F-4D97-AF65-F5344CB8AC3E}">
        <p14:creationId xmlns:p14="http://schemas.microsoft.com/office/powerpoint/2010/main" val="3238578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lnSpc>
                <a:spcPct val="90000"/>
              </a:lnSpc>
              <a:spcBef>
                <a:spcPct val="0"/>
              </a:spcBef>
            </a:pPr>
            <a:r>
              <a:rPr lang="en-US" sz="4000" dirty="0">
                <a:latin typeface="+mn-lt"/>
              </a:rPr>
              <a:t>Centralized</a:t>
            </a:r>
            <a:endParaRPr lang="en-IN" sz="4000" dirty="0">
              <a:latin typeface="+mn-lt"/>
            </a:endParaRPr>
          </a:p>
        </p:txBody>
      </p:sp>
      <p:sp>
        <p:nvSpPr>
          <p:cNvPr id="3" name="Content Placeholder 2"/>
          <p:cNvSpPr>
            <a:spLocks noGrp="1"/>
          </p:cNvSpPr>
          <p:nvPr>
            <p:ph idx="1"/>
          </p:nvPr>
        </p:nvSpPr>
        <p:spPr/>
        <p:txBody>
          <a:bodyPr>
            <a:normAutofit/>
          </a:bodyPr>
          <a:lstStyle/>
          <a:p>
            <a:pPr marL="228600" lvl="1">
              <a:spcBef>
                <a:spcPts val="1000"/>
              </a:spcBef>
            </a:pPr>
            <a:r>
              <a:rPr lang="en-US" sz="2800" dirty="0"/>
              <a:t>In this type some central node in the network gets entire information about the network topology, about the traffic and about other nodes. </a:t>
            </a:r>
          </a:p>
          <a:p>
            <a:pPr marL="228600" lvl="1">
              <a:spcBef>
                <a:spcPts val="1000"/>
              </a:spcBef>
            </a:pPr>
            <a:r>
              <a:rPr lang="en-US" sz="2800" dirty="0"/>
              <a:t>This then transmits the information to the respective routers. </a:t>
            </a:r>
          </a:p>
          <a:p>
            <a:pPr marL="228600" lvl="1">
              <a:spcBef>
                <a:spcPts val="1000"/>
              </a:spcBef>
            </a:pPr>
            <a:r>
              <a:rPr lang="en-US" sz="2800" dirty="0"/>
              <a:t>The advantage is that only one node is required to keep the information. </a:t>
            </a:r>
          </a:p>
          <a:p>
            <a:pPr marL="228600" lvl="1">
              <a:spcBef>
                <a:spcPts val="1000"/>
              </a:spcBef>
            </a:pPr>
            <a:r>
              <a:rPr lang="en-US" sz="2800" dirty="0"/>
              <a:t>The disadvantage is that if the central node goes down the entire network is down, i.e. single point of failure.</a:t>
            </a:r>
            <a:endParaRPr lang="en-IN" sz="2800" dirty="0"/>
          </a:p>
          <a:p>
            <a:endParaRPr lang="en-IN" dirty="0"/>
          </a:p>
        </p:txBody>
      </p:sp>
    </p:spTree>
    <p:extLst>
      <p:ext uri="{BB962C8B-B14F-4D97-AF65-F5344CB8AC3E}">
        <p14:creationId xmlns:p14="http://schemas.microsoft.com/office/powerpoint/2010/main" val="416040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highlight>
                  <a:srgbClr val="FFFF00"/>
                </a:highlight>
              </a:rPr>
              <a:t>Isolated</a:t>
            </a:r>
            <a:endParaRPr lang="en-IN" dirty="0">
              <a:highlight>
                <a:srgbClr val="FFFF00"/>
              </a:highlight>
            </a:endParaRPr>
          </a:p>
        </p:txBody>
      </p:sp>
      <p:sp>
        <p:nvSpPr>
          <p:cNvPr id="3" name="Content Placeholder 2"/>
          <p:cNvSpPr>
            <a:spLocks noGrp="1"/>
          </p:cNvSpPr>
          <p:nvPr>
            <p:ph idx="1"/>
          </p:nvPr>
        </p:nvSpPr>
        <p:spPr/>
        <p:txBody>
          <a:bodyPr>
            <a:normAutofit/>
          </a:bodyPr>
          <a:lstStyle/>
          <a:p>
            <a:pPr marL="0" indent="0">
              <a:buNone/>
            </a:pPr>
            <a:r>
              <a:rPr lang="en-US" dirty="0"/>
              <a:t>In this method, the node decides the routing without seeking information from other nodes. The sending node does not know about the status of a particular link. The disadvantage is that the packet may be send through a congested route resulting in a delay. </a:t>
            </a:r>
          </a:p>
          <a:p>
            <a:pPr marL="0" indent="0">
              <a:buNone/>
            </a:pPr>
            <a:r>
              <a:rPr lang="en-US" dirty="0"/>
              <a:t>Some examples of this type of algorithm for routing are:</a:t>
            </a:r>
            <a:endParaRPr lang="en-IN" sz="2200" dirty="0"/>
          </a:p>
          <a:p>
            <a:pPr marL="457200" lvl="1" indent="0">
              <a:buNone/>
            </a:pPr>
            <a:r>
              <a:rPr lang="en-US" b="1" dirty="0">
                <a:highlight>
                  <a:srgbClr val="FFFF00"/>
                </a:highlight>
              </a:rPr>
              <a:t>Hot</a:t>
            </a:r>
            <a:r>
              <a:rPr lang="en-US" b="1" dirty="0"/>
              <a:t> </a:t>
            </a:r>
            <a:r>
              <a:rPr lang="en-US" b="1" dirty="0">
                <a:highlight>
                  <a:srgbClr val="FFFF00"/>
                </a:highlight>
              </a:rPr>
              <a:t>Potato</a:t>
            </a:r>
            <a:r>
              <a:rPr lang="en-US" b="1" dirty="0"/>
              <a:t>: </a:t>
            </a:r>
            <a:r>
              <a:rPr lang="en-US" dirty="0"/>
              <a:t>When a packet comes to a node, it tries to get rid of it as fast as it can, by putting it on the shortest output queue without regard to where that link leads. </a:t>
            </a:r>
          </a:p>
          <a:p>
            <a:pPr marL="457200" lvl="1" indent="0">
              <a:buNone/>
            </a:pPr>
            <a:r>
              <a:rPr lang="en-US" dirty="0"/>
              <a:t>A variation of this algorithm is to combine static routing with the hot potato algorithm. When a packet arrives, the routing algorithm takes into account both the static weights of the links and the queue lengths.</a:t>
            </a:r>
            <a:endParaRPr lang="en-IN" sz="1600" dirty="0"/>
          </a:p>
          <a:p>
            <a:endParaRPr lang="en-IN" dirty="0"/>
          </a:p>
        </p:txBody>
      </p:sp>
    </p:spTree>
    <p:extLst>
      <p:ext uri="{BB962C8B-B14F-4D97-AF65-F5344CB8AC3E}">
        <p14:creationId xmlns:p14="http://schemas.microsoft.com/office/powerpoint/2010/main" val="2977887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TotalTime>
  <Words>4440</Words>
  <Application>Microsoft Office PowerPoint</Application>
  <PresentationFormat>Widescreen</PresentationFormat>
  <Paragraphs>300</Paragraphs>
  <Slides>58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Calibri</vt:lpstr>
      <vt:lpstr>Calibri Light</vt:lpstr>
      <vt:lpstr>Symbol</vt:lpstr>
      <vt:lpstr>Times New Roman</vt:lpstr>
      <vt:lpstr>TimesNewRoman</vt:lpstr>
      <vt:lpstr>Office Theme</vt:lpstr>
      <vt:lpstr>Routing Algorithms</vt:lpstr>
      <vt:lpstr>PowerPoint Presentation</vt:lpstr>
      <vt:lpstr>PowerPoint Presentation</vt:lpstr>
      <vt:lpstr>PowerPoint Presentation</vt:lpstr>
      <vt:lpstr>PowerPoint Presentation</vt:lpstr>
      <vt:lpstr>Routing Algorithm Classification</vt:lpstr>
      <vt:lpstr>Adaptive Routing Algorithms</vt:lpstr>
      <vt:lpstr>Centralized</vt:lpstr>
      <vt:lpstr>Isolated</vt:lpstr>
      <vt:lpstr>PowerPoint Presentation</vt:lpstr>
      <vt:lpstr>Delta Routing</vt:lpstr>
      <vt:lpstr>Distributed </vt:lpstr>
      <vt:lpstr>Non-Adaptive Routing Algorithm</vt:lpstr>
      <vt:lpstr>PowerPoint Presentation</vt:lpstr>
      <vt:lpstr>PowerPoint Presentation</vt:lpstr>
      <vt:lpstr>PowerPoint Presentation</vt:lpstr>
      <vt:lpstr>Multipath Routing</vt:lpstr>
      <vt:lpstr>The Optimality Principle </vt:lpstr>
      <vt:lpstr>PowerPoint Presentation</vt:lpstr>
      <vt:lpstr>PowerPoint Presentation</vt:lpstr>
      <vt:lpstr>Shortest Path Routing</vt:lpstr>
      <vt:lpstr>PowerPoint Presentation</vt:lpstr>
      <vt:lpstr>PowerPoint Presentation</vt:lpstr>
      <vt:lpstr>PowerPoint Presentation</vt:lpstr>
      <vt:lpstr>PowerPoint Presentation</vt:lpstr>
      <vt:lpstr>Bellman-Ford Algorithm</vt:lpstr>
      <vt:lpstr>PowerPoint Presentation</vt:lpstr>
      <vt:lpstr>PowerPoint Presentation</vt:lpstr>
      <vt:lpstr>Bellman-Ford Algorithm Example</vt:lpstr>
      <vt:lpstr>Bellman-Ford Algorithm Example</vt:lpstr>
      <vt:lpstr>Bellman-Ford Algorithm Example</vt:lpstr>
      <vt:lpstr>Bellman-Ford Algorithm Example</vt:lpstr>
      <vt:lpstr>Bellman-Ford Algorithm Example</vt:lpstr>
      <vt:lpstr>Dijkstra's Algorithm</vt:lpstr>
      <vt:lpstr>PowerPoint Presentation</vt:lpstr>
      <vt:lpstr>PowerPoint Presentation</vt:lpstr>
      <vt:lpstr>PowerPoint Presentation</vt:lpstr>
      <vt:lpstr>PowerPoint Presentation</vt:lpstr>
      <vt:lpstr>PowerPoint Presentation</vt:lpstr>
      <vt:lpstr>The Floyd Warshall Algorithm</vt:lpstr>
      <vt:lpstr>PowerPoint Presentation</vt:lpstr>
      <vt:lpstr>PowerPoint Presentation</vt:lpstr>
      <vt:lpstr>Distance Vector Routing</vt:lpstr>
      <vt:lpstr>PowerPoint Presentation</vt:lpstr>
      <vt:lpstr>PowerPoint Presentation</vt:lpstr>
      <vt:lpstr>PowerPoint Presentation</vt:lpstr>
      <vt:lpstr>The Count-to-Infinity Problem</vt:lpstr>
      <vt:lpstr>PowerPoint Presentation</vt:lpstr>
      <vt:lpstr>Link State Routing</vt:lpstr>
      <vt:lpstr>PowerPoint Presentation</vt:lpstr>
      <vt:lpstr>PowerPoint Presentation</vt:lpstr>
      <vt:lpstr>PowerPoint Presentation</vt:lpstr>
      <vt:lpstr>PowerPoint Presentation</vt:lpstr>
      <vt:lpstr>Distributing the Link State Packets</vt:lpstr>
      <vt:lpstr>Computing the New Routes</vt:lpstr>
      <vt:lpstr>Hierarchical Routing</vt:lpstr>
      <vt:lpstr>Broadcast Routing</vt:lpstr>
      <vt:lpstr>Multicast Routing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Routing Algorithms</dc:title>
  <dc:creator>Mary</dc:creator>
  <cp:lastModifiedBy>Ashwanth Kannan</cp:lastModifiedBy>
  <cp:revision>89</cp:revision>
  <dcterms:created xsi:type="dcterms:W3CDTF">2019-08-25T16:10:33Z</dcterms:created>
  <dcterms:modified xsi:type="dcterms:W3CDTF">2023-12-03T18:45:06Z</dcterms:modified>
</cp:coreProperties>
</file>