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2" r:id="rId3"/>
    <p:sldId id="273" r:id="rId4"/>
    <p:sldId id="274" r:id="rId5"/>
    <p:sldId id="284" r:id="rId6"/>
    <p:sldId id="285" r:id="rId7"/>
    <p:sldId id="286" r:id="rId8"/>
    <p:sldId id="287" r:id="rId9"/>
    <p:sldId id="288" r:id="rId10"/>
    <p:sldId id="289" r:id="rId11"/>
    <p:sldId id="290" r:id="rId12"/>
    <p:sldId id="291" r:id="rId13"/>
    <p:sldId id="292" r:id="rId14"/>
    <p:sldId id="293" r:id="rId15"/>
    <p:sldId id="257" r:id="rId16"/>
    <p:sldId id="276" r:id="rId17"/>
    <p:sldId id="279" r:id="rId18"/>
    <p:sldId id="278" r:id="rId19"/>
    <p:sldId id="277" r:id="rId20"/>
    <p:sldId id="275" r:id="rId21"/>
    <p:sldId id="258" r:id="rId22"/>
    <p:sldId id="271" r:id="rId23"/>
    <p:sldId id="260" r:id="rId24"/>
    <p:sldId id="266" r:id="rId25"/>
    <p:sldId id="269" r:id="rId26"/>
    <p:sldId id="280" r:id="rId27"/>
    <p:sldId id="261" r:id="rId28"/>
    <p:sldId id="262" r:id="rId29"/>
    <p:sldId id="263" r:id="rId30"/>
    <p:sldId id="264" r:id="rId31"/>
    <p:sldId id="265" r:id="rId32"/>
    <p:sldId id="282"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50138-6084-429D-9AF7-505B0CA86A5C}" type="datetimeFigureOut">
              <a:rPr lang="en-IN" smtClean="0"/>
              <a:t>16-11-2021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4D5C2-D041-4257-B209-0F1F8257EEC6}" type="slidenum">
              <a:rPr lang="en-IN" smtClean="0"/>
              <a:t>‹#›</a:t>
            </a:fld>
            <a:endParaRPr lang="en-IN"/>
          </a:p>
        </p:txBody>
      </p:sp>
    </p:spTree>
    <p:extLst>
      <p:ext uri="{BB962C8B-B14F-4D97-AF65-F5344CB8AC3E}">
        <p14:creationId xmlns:p14="http://schemas.microsoft.com/office/powerpoint/2010/main" val="366591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t>29</a:t>
            </a:fld>
            <a:endParaRPr lang="en-US"/>
          </a:p>
        </p:txBody>
      </p:sp>
    </p:spTree>
    <p:extLst>
      <p:ext uri="{BB962C8B-B14F-4D97-AF65-F5344CB8AC3E}">
        <p14:creationId xmlns:p14="http://schemas.microsoft.com/office/powerpoint/2010/main" val="310091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5B72C0-F4C6-474D-84B7-F683A5C5428A}"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287578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5B72C0-F4C6-474D-84B7-F683A5C5428A}"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353984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5B72C0-F4C6-474D-84B7-F683A5C5428A}"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73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5B72C0-F4C6-474D-84B7-F683A5C5428A}"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295127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5B72C0-F4C6-474D-84B7-F683A5C5428A}"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292161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5B72C0-F4C6-474D-84B7-F683A5C5428A}"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105424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5B72C0-F4C6-474D-84B7-F683A5C5428A}" type="datetimeFigureOut">
              <a:rPr lang="en-IN" smtClean="0"/>
              <a:t>16-11-2021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245233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5B72C0-F4C6-474D-84B7-F683A5C5428A}" type="datetimeFigureOut">
              <a:rPr lang="en-IN" smtClean="0"/>
              <a:t>16-11-2021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159339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B72C0-F4C6-474D-84B7-F683A5C5428A}" type="datetimeFigureOut">
              <a:rPr lang="en-IN" smtClean="0"/>
              <a:t>16-11-2021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373832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B72C0-F4C6-474D-84B7-F683A5C5428A}"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395147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B72C0-F4C6-474D-84B7-F683A5C5428A}"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A343EE-BD44-4761-B03E-510476F9E42A}" type="slidenum">
              <a:rPr lang="en-IN" smtClean="0"/>
              <a:t>‹#›</a:t>
            </a:fld>
            <a:endParaRPr lang="en-IN"/>
          </a:p>
        </p:txBody>
      </p:sp>
    </p:spTree>
    <p:extLst>
      <p:ext uri="{BB962C8B-B14F-4D97-AF65-F5344CB8AC3E}">
        <p14:creationId xmlns:p14="http://schemas.microsoft.com/office/powerpoint/2010/main" val="417106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B72C0-F4C6-474D-84B7-F683A5C5428A}" type="datetimeFigureOut">
              <a:rPr lang="en-IN" smtClean="0"/>
              <a:t>16-11-2021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343EE-BD44-4761-B03E-510476F9E42A}" type="slidenum">
              <a:rPr lang="en-IN" smtClean="0"/>
              <a:t>‹#›</a:t>
            </a:fld>
            <a:endParaRPr lang="en-IN"/>
          </a:p>
        </p:txBody>
      </p:sp>
    </p:spTree>
    <p:extLst>
      <p:ext uri="{BB962C8B-B14F-4D97-AF65-F5344CB8AC3E}">
        <p14:creationId xmlns:p14="http://schemas.microsoft.com/office/powerpoint/2010/main" val="262241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notes.shichao.io/tcpv1/figure_12-3.p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Transmission Control Protocol (TCP)</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214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589" y="1674814"/>
            <a:ext cx="811212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4" name="Rectangle 6"/>
          <p:cNvSpPr>
            <a:spLocks noChangeArrowheads="1"/>
          </p:cNvSpPr>
          <p:nvPr/>
        </p:nvSpPr>
        <p:spPr bwMode="auto">
          <a:xfrm>
            <a:off x="4398963" y="193676"/>
            <a:ext cx="3275012"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a:solidFill>
                  <a:srgbClr val="063DE8"/>
                </a:solidFill>
              </a:rPr>
              <a:t>Sequence Control</a:t>
            </a:r>
          </a:p>
        </p:txBody>
      </p:sp>
    </p:spTree>
    <p:extLst>
      <p:ext uri="{BB962C8B-B14F-4D97-AF65-F5344CB8AC3E}">
        <p14:creationId xmlns:p14="http://schemas.microsoft.com/office/powerpoint/2010/main" val="14521878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6" y="1547814"/>
            <a:ext cx="7916863"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Rectangle 6"/>
          <p:cNvSpPr>
            <a:spLocks noChangeArrowheads="1"/>
          </p:cNvSpPr>
          <p:nvPr/>
        </p:nvSpPr>
        <p:spPr bwMode="auto">
          <a:xfrm>
            <a:off x="4906745" y="193676"/>
            <a:ext cx="2257863"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a:solidFill>
                  <a:srgbClr val="063DE8"/>
                </a:solidFill>
              </a:rPr>
              <a:t>Loss Control</a:t>
            </a:r>
          </a:p>
        </p:txBody>
      </p:sp>
    </p:spTree>
    <p:extLst>
      <p:ext uri="{BB962C8B-B14F-4D97-AF65-F5344CB8AC3E}">
        <p14:creationId xmlns:p14="http://schemas.microsoft.com/office/powerpoint/2010/main" val="12638182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635126"/>
            <a:ext cx="8464550"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Rectangle 6"/>
          <p:cNvSpPr>
            <a:spLocks noChangeArrowheads="1"/>
          </p:cNvSpPr>
          <p:nvPr/>
        </p:nvSpPr>
        <p:spPr bwMode="auto">
          <a:xfrm>
            <a:off x="4293483" y="193676"/>
            <a:ext cx="348755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a:solidFill>
                  <a:srgbClr val="063DE8"/>
                </a:solidFill>
              </a:rPr>
              <a:t>Duplication Control</a:t>
            </a:r>
          </a:p>
        </p:txBody>
      </p:sp>
    </p:spTree>
    <p:extLst>
      <p:ext uri="{BB962C8B-B14F-4D97-AF65-F5344CB8AC3E}">
        <p14:creationId xmlns:p14="http://schemas.microsoft.com/office/powerpoint/2010/main" val="39808398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1517650"/>
            <a:ext cx="8394700"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Rectangle 6"/>
          <p:cNvSpPr>
            <a:spLocks noChangeArrowheads="1"/>
          </p:cNvSpPr>
          <p:nvPr/>
        </p:nvSpPr>
        <p:spPr bwMode="auto">
          <a:xfrm>
            <a:off x="4614220" y="193676"/>
            <a:ext cx="284449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a:solidFill>
                  <a:srgbClr val="063DE8"/>
                </a:solidFill>
              </a:rPr>
              <a:t>Sliding Window</a:t>
            </a:r>
          </a:p>
        </p:txBody>
      </p:sp>
    </p:spTree>
    <p:extLst>
      <p:ext uri="{BB962C8B-B14F-4D97-AF65-F5344CB8AC3E}">
        <p14:creationId xmlns:p14="http://schemas.microsoft.com/office/powerpoint/2010/main" val="12069556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4" y="1768476"/>
            <a:ext cx="8866187" cy="413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Rectangle 6"/>
          <p:cNvSpPr>
            <a:spLocks noChangeArrowheads="1"/>
          </p:cNvSpPr>
          <p:nvPr/>
        </p:nvSpPr>
        <p:spPr bwMode="auto">
          <a:xfrm>
            <a:off x="4871086" y="193676"/>
            <a:ext cx="233076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a:solidFill>
                  <a:srgbClr val="063DE8"/>
                </a:solidFill>
              </a:rPr>
              <a:t>Multiplexing</a:t>
            </a:r>
          </a:p>
        </p:txBody>
      </p:sp>
    </p:spTree>
    <p:extLst>
      <p:ext uri="{BB962C8B-B14F-4D97-AF65-F5344CB8AC3E}">
        <p14:creationId xmlns:p14="http://schemas.microsoft.com/office/powerpoint/2010/main" val="5166413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7CE109-645D-A347-9D05-CB5B9CF0B36B}"/>
              </a:ext>
            </a:extLst>
          </p:cNvPr>
          <p:cNvSpPr>
            <a:spLocks noGrp="1"/>
          </p:cNvSpPr>
          <p:nvPr>
            <p:ph type="title"/>
          </p:nvPr>
        </p:nvSpPr>
        <p:spPr/>
        <p:txBody>
          <a:bodyPr/>
          <a:lstStyle/>
          <a:p>
            <a:r>
              <a:rPr lang="en-US" dirty="0"/>
              <a:t>Transmission Control Protocol (TCP)</a:t>
            </a:r>
          </a:p>
        </p:txBody>
      </p:sp>
      <p:sp>
        <p:nvSpPr>
          <p:cNvPr id="2" name="Content Placeholder 1">
            <a:extLst>
              <a:ext uri="{FF2B5EF4-FFF2-40B4-BE49-F238E27FC236}">
                <a16:creationId xmlns:a16="http://schemas.microsoft.com/office/drawing/2014/main" id="{9A038F4E-A514-B14B-996A-E5342B7AE68F}"/>
              </a:ext>
            </a:extLst>
          </p:cNvPr>
          <p:cNvSpPr>
            <a:spLocks noGrp="1"/>
          </p:cNvSpPr>
          <p:nvPr>
            <p:ph idx="1"/>
          </p:nvPr>
        </p:nvSpPr>
        <p:spPr/>
        <p:txBody>
          <a:bodyPr>
            <a:normAutofit fontScale="92500" lnSpcReduction="20000"/>
          </a:bodyPr>
          <a:lstStyle/>
          <a:p>
            <a:r>
              <a:rPr lang="en-US" dirty="0"/>
              <a:t>TCP was specifically designed to provide a reliable, end-to-end byte stream over an unreliable </a:t>
            </a:r>
            <a:r>
              <a:rPr lang="en-US" b="1" dirty="0"/>
              <a:t>internetwork</a:t>
            </a:r>
            <a:r>
              <a:rPr lang="en-US" dirty="0"/>
              <a:t>. </a:t>
            </a:r>
          </a:p>
          <a:p>
            <a:endParaRPr lang="en-US" dirty="0"/>
          </a:p>
          <a:p>
            <a:r>
              <a:rPr lang="en-US" b="1" dirty="0"/>
              <a:t>Internetwork</a:t>
            </a:r>
            <a:r>
              <a:rPr lang="en-US" dirty="0"/>
              <a:t> – different parts may have widely different topologies, bandwidths, delays, packet sizes and other parameters</a:t>
            </a:r>
          </a:p>
          <a:p>
            <a:endParaRPr lang="en-US" b="1" dirty="0"/>
          </a:p>
          <a:p>
            <a:r>
              <a:rPr lang="en-US" b="1" dirty="0"/>
              <a:t>TCP </a:t>
            </a:r>
            <a:r>
              <a:rPr lang="en-US" dirty="0"/>
              <a:t>dynamically adapts to properties of the internetwork and is robust in the face of many kinds of failures. </a:t>
            </a:r>
          </a:p>
          <a:p>
            <a:endParaRPr lang="en-US" b="1" dirty="0"/>
          </a:p>
          <a:p>
            <a:r>
              <a:rPr lang="en-US" dirty="0"/>
              <a:t>RFC 793 (September 1981) – Base protocol</a:t>
            </a:r>
          </a:p>
          <a:p>
            <a:pPr lvl="1"/>
            <a:r>
              <a:rPr lang="en-US" dirty="0"/>
              <a:t>RFC 1122 (clarifications and bug fixes), RFC 1323 (High performance), RFC 2018 (SACK), RFC 2581 (Congestion Control), RFC 3168 (Explicit Congestion Notification) </a:t>
            </a:r>
          </a:p>
        </p:txBody>
      </p:sp>
    </p:spTree>
    <p:extLst>
      <p:ext uri="{BB962C8B-B14F-4D97-AF65-F5344CB8AC3E}">
        <p14:creationId xmlns:p14="http://schemas.microsoft.com/office/powerpoint/2010/main" val="258871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TCP provides a </a:t>
            </a:r>
            <a:r>
              <a:rPr lang="en-US" b="1" u="sng" dirty="0"/>
              <a:t>connection-oriented</a:t>
            </a:r>
            <a:r>
              <a:rPr lang="en-US" u="sng" dirty="0"/>
              <a:t>, reliable, byte stream service</a:t>
            </a:r>
            <a:r>
              <a:rPr lang="en-US" u="sng"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US" dirty="0"/>
              <a:t> </a:t>
            </a:r>
            <a:endParaRPr lang="en-US" dirty="0" smtClean="0"/>
          </a:p>
          <a:p>
            <a:pPr lvl="0"/>
            <a:r>
              <a:rPr lang="en-US" b="1" dirty="0"/>
              <a:t>Connection</a:t>
            </a:r>
            <a:r>
              <a:rPr lang="en-US" dirty="0"/>
              <a:t>: TCP provides connections between clients and servers. A TCP client establishes a connection with a server, exchanges data across the connection, and then terminates the connection.</a:t>
            </a:r>
            <a:endParaRPr lang="en-IN" dirty="0"/>
          </a:p>
          <a:p>
            <a:r>
              <a:rPr lang="en-US" dirty="0" smtClean="0"/>
              <a:t>The </a:t>
            </a:r>
            <a:r>
              <a:rPr lang="en-US" dirty="0"/>
              <a:t>term connection-oriented means that the two applications using TCP must establish a TCP connection by contacting each other before they can exchange </a:t>
            </a:r>
            <a:r>
              <a:rPr lang="en-US" dirty="0" smtClean="0"/>
              <a:t>data. </a:t>
            </a:r>
          </a:p>
          <a:p>
            <a:r>
              <a:rPr lang="en-US" dirty="0" smtClean="0"/>
              <a:t>There </a:t>
            </a:r>
            <a:r>
              <a:rPr lang="en-US" dirty="0"/>
              <a:t>are exactly two endpoints communicating with each other on a TCP connection; concepts such as broadcasting and multicasting </a:t>
            </a:r>
            <a:r>
              <a:rPr lang="en-US" dirty="0" smtClean="0"/>
              <a:t>are </a:t>
            </a:r>
            <a:r>
              <a:rPr lang="en-US" dirty="0"/>
              <a:t>not applicable to TCP</a:t>
            </a:r>
            <a:r>
              <a:rPr lang="en-US" dirty="0" smtClean="0"/>
              <a:t>.</a:t>
            </a:r>
          </a:p>
          <a:p>
            <a:endParaRPr lang="en-IN" dirty="0"/>
          </a:p>
        </p:txBody>
      </p:sp>
    </p:spTree>
    <p:extLst>
      <p:ext uri="{BB962C8B-B14F-4D97-AF65-F5344CB8AC3E}">
        <p14:creationId xmlns:p14="http://schemas.microsoft.com/office/powerpoint/2010/main" val="184534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Reliable</a:t>
            </a:r>
            <a:endParaRPr lang="en-IN" dirty="0"/>
          </a:p>
        </p:txBody>
      </p:sp>
      <p:sp>
        <p:nvSpPr>
          <p:cNvPr id="3" name="Content Placeholder 2"/>
          <p:cNvSpPr>
            <a:spLocks noGrp="1"/>
          </p:cNvSpPr>
          <p:nvPr>
            <p:ph idx="1"/>
          </p:nvPr>
        </p:nvSpPr>
        <p:spPr/>
        <p:txBody>
          <a:bodyPr>
            <a:normAutofit fontScale="92500" lnSpcReduction="10000"/>
          </a:bodyPr>
          <a:lstStyle/>
          <a:p>
            <a:r>
              <a:rPr lang="en-US" altLang="en-US" sz="2600" dirty="0" smtClean="0">
                <a:solidFill>
                  <a:srgbClr val="000000"/>
                </a:solidFill>
              </a:rPr>
              <a:t>Byte </a:t>
            </a:r>
            <a:r>
              <a:rPr lang="en-US" altLang="en-US" sz="2600" dirty="0">
                <a:solidFill>
                  <a:srgbClr val="000000"/>
                </a:solidFill>
              </a:rPr>
              <a:t>stream is broken up into chunks which are called </a:t>
            </a:r>
            <a:r>
              <a:rPr lang="en-US" altLang="en-US" sz="2600" b="1" dirty="0" smtClean="0"/>
              <a:t>segments</a:t>
            </a:r>
            <a:endParaRPr lang="en-US" altLang="en-US" sz="2600" b="1" dirty="0"/>
          </a:p>
          <a:p>
            <a:r>
              <a:rPr lang="en-US" sz="2600" dirty="0" smtClean="0"/>
              <a:t>TCP </a:t>
            </a:r>
            <a:r>
              <a:rPr lang="en-US" sz="2600" dirty="0"/>
              <a:t>requires acknowledgment when sending data. </a:t>
            </a:r>
            <a:r>
              <a:rPr lang="en-US" altLang="en-US" sz="2600" dirty="0"/>
              <a:t>Receiver sends acknowledgements (ACKs) for segments</a:t>
            </a:r>
          </a:p>
          <a:p>
            <a:pPr lvl="0"/>
            <a:r>
              <a:rPr lang="en-US" sz="2600" dirty="0" smtClean="0"/>
              <a:t>If </a:t>
            </a:r>
            <a:r>
              <a:rPr lang="en-US" sz="2600" dirty="0"/>
              <a:t>an acknowledgment is not received, TCP automatically retransmits the data and waits a longer amount of time</a:t>
            </a:r>
            <a:r>
              <a:rPr lang="en-US" sz="2600" dirty="0" smtClean="0"/>
              <a:t>. T</a:t>
            </a:r>
            <a:r>
              <a:rPr lang="en-US" altLang="en-US" sz="2600" dirty="0" smtClean="0"/>
              <a:t>CP </a:t>
            </a:r>
            <a:r>
              <a:rPr lang="en-US" altLang="en-US" sz="2600" dirty="0"/>
              <a:t>maintains a timer. If an ACK is not received in time,  </a:t>
            </a:r>
            <a:r>
              <a:rPr lang="en-US" altLang="en-US" sz="2600" dirty="0" smtClean="0"/>
              <a:t>the </a:t>
            </a:r>
            <a:r>
              <a:rPr lang="en-US" altLang="en-US" sz="2600" dirty="0"/>
              <a:t>segment is retransmitted</a:t>
            </a:r>
          </a:p>
          <a:p>
            <a:pPr>
              <a:spcBef>
                <a:spcPct val="50000"/>
              </a:spcBef>
              <a:spcAft>
                <a:spcPts val="1000"/>
              </a:spcAft>
            </a:pPr>
            <a:r>
              <a:rPr lang="en-US" altLang="en-US" sz="2600" b="1" dirty="0"/>
              <a:t>Detecting errors:</a:t>
            </a:r>
            <a:endParaRPr lang="en-US" altLang="en-US" sz="2600" dirty="0"/>
          </a:p>
          <a:p>
            <a:pPr lvl="1">
              <a:lnSpc>
                <a:spcPct val="80000"/>
              </a:lnSpc>
              <a:spcBef>
                <a:spcPct val="50000"/>
              </a:spcBef>
              <a:spcAft>
                <a:spcPts val="1000"/>
              </a:spcAft>
            </a:pPr>
            <a:r>
              <a:rPr lang="en-US" altLang="en-US" sz="2600" dirty="0"/>
              <a:t> 	TCP has checksums for header and data. Segments with </a:t>
            </a:r>
            <a:r>
              <a:rPr lang="en-US" altLang="en-US" sz="2600" dirty="0" smtClean="0"/>
              <a:t>invalid </a:t>
            </a:r>
            <a:r>
              <a:rPr lang="en-US" altLang="en-US" sz="2600" dirty="0"/>
              <a:t>checksums are discarded</a:t>
            </a:r>
          </a:p>
          <a:p>
            <a:pPr lvl="1">
              <a:spcBef>
                <a:spcPct val="50000"/>
              </a:spcBef>
              <a:spcAft>
                <a:spcPts val="1000"/>
              </a:spcAft>
            </a:pPr>
            <a:r>
              <a:rPr lang="en-US" altLang="en-US" sz="2600" dirty="0"/>
              <a:t> 	Each byte that is transmitted has a sequence number</a:t>
            </a:r>
          </a:p>
          <a:p>
            <a:pPr lvl="0"/>
            <a:endParaRPr lang="en-IN" dirty="0"/>
          </a:p>
          <a:p>
            <a:endParaRPr lang="en-US" dirty="0"/>
          </a:p>
          <a:p>
            <a:endParaRPr lang="en-US" dirty="0"/>
          </a:p>
        </p:txBody>
      </p:sp>
    </p:spTree>
    <p:extLst>
      <p:ext uri="{BB962C8B-B14F-4D97-AF65-F5344CB8AC3E}">
        <p14:creationId xmlns:p14="http://schemas.microsoft.com/office/powerpoint/2010/main" val="263105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Byte Stream</a:t>
            </a:r>
            <a:endParaRPr lang="en-IN" dirty="0"/>
          </a:p>
        </p:txBody>
      </p:sp>
      <p:sp>
        <p:nvSpPr>
          <p:cNvPr id="3" name="Content Placeholder 2"/>
          <p:cNvSpPr>
            <a:spLocks noGrp="1"/>
          </p:cNvSpPr>
          <p:nvPr>
            <p:ph idx="1"/>
          </p:nvPr>
        </p:nvSpPr>
        <p:spPr/>
        <p:txBody>
          <a:bodyPr>
            <a:normAutofit/>
          </a:bodyPr>
          <a:lstStyle/>
          <a:p>
            <a:r>
              <a:rPr lang="en-US" dirty="0"/>
              <a:t>TCP provides a byte stream abstraction to applications that use it. </a:t>
            </a:r>
            <a:r>
              <a:rPr lang="en-US" dirty="0" smtClean="0"/>
              <a:t>i.e. A </a:t>
            </a:r>
            <a:r>
              <a:rPr lang="en-US" dirty="0"/>
              <a:t>TCP connection is a </a:t>
            </a:r>
            <a:r>
              <a:rPr lang="en-US" b="1" dirty="0"/>
              <a:t>byte stream</a:t>
            </a:r>
            <a:r>
              <a:rPr lang="en-US" dirty="0"/>
              <a:t>, not a message stream </a:t>
            </a:r>
          </a:p>
          <a:p>
            <a:r>
              <a:rPr lang="en-US" dirty="0"/>
              <a:t>Message boundaries are not preserved </a:t>
            </a:r>
            <a:r>
              <a:rPr lang="en-US" dirty="0" smtClean="0"/>
              <a:t>end-to-end i.e., no </a:t>
            </a:r>
            <a:r>
              <a:rPr lang="en-US" dirty="0"/>
              <a:t>record markers or message boundaries are automatically inserted by TCP. </a:t>
            </a:r>
            <a:endParaRPr lang="en-US" dirty="0" smtClean="0"/>
          </a:p>
          <a:p>
            <a:r>
              <a:rPr lang="en-US" dirty="0" smtClean="0"/>
              <a:t>A </a:t>
            </a:r>
            <a:r>
              <a:rPr lang="en-US" dirty="0"/>
              <a:t>record marker corresponds to an indication of an application’s write extent. </a:t>
            </a:r>
            <a:endParaRPr lang="en-US" dirty="0" smtClean="0"/>
          </a:p>
          <a:p>
            <a:r>
              <a:rPr lang="en-US" dirty="0" smtClean="0"/>
              <a:t>If </a:t>
            </a:r>
            <a:r>
              <a:rPr lang="en-US" dirty="0"/>
              <a:t>the application on one end writes 10 bytes, followed by a write of 20 bytes, followed by a write of 50 bytes, the application at the other end of the connection cannot tell what size the individual writes were.</a:t>
            </a:r>
            <a:endParaRPr lang="en-IN" dirty="0"/>
          </a:p>
          <a:p>
            <a:endParaRPr lang="en-IN" dirty="0"/>
          </a:p>
        </p:txBody>
      </p:sp>
    </p:spTree>
    <p:extLst>
      <p:ext uri="{BB962C8B-B14F-4D97-AF65-F5344CB8AC3E}">
        <p14:creationId xmlns:p14="http://schemas.microsoft.com/office/powerpoint/2010/main" val="3796560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dirty="0"/>
              <a:t>Transmission Control Protocol -TCP</a:t>
            </a:r>
          </a:p>
        </p:txBody>
      </p:sp>
      <p:sp>
        <p:nvSpPr>
          <p:cNvPr id="315395" name="Rectangle 3"/>
          <p:cNvSpPr>
            <a:spLocks noGrp="1" noChangeArrowheads="1"/>
          </p:cNvSpPr>
          <p:nvPr>
            <p:ph type="body" idx="1"/>
          </p:nvPr>
        </p:nvSpPr>
        <p:spPr/>
        <p:txBody>
          <a:bodyPr>
            <a:normAutofit/>
          </a:bodyPr>
          <a:lstStyle/>
          <a:p>
            <a:r>
              <a:rPr lang="en-US" altLang="en-US" dirty="0"/>
              <a:t>Connection oriented </a:t>
            </a:r>
            <a:r>
              <a:rPr lang="en-US" altLang="en-US" dirty="0" smtClean="0"/>
              <a:t>Reliable </a:t>
            </a:r>
            <a:r>
              <a:rPr lang="en-US" altLang="en-US" dirty="0"/>
              <a:t>stream transport </a:t>
            </a:r>
            <a:endParaRPr lang="en-US" altLang="en-US" dirty="0" smtClean="0"/>
          </a:p>
          <a:p>
            <a:pPr lvl="1"/>
            <a:r>
              <a:rPr lang="en-US" altLang="en-US" dirty="0" smtClean="0"/>
              <a:t> Full </a:t>
            </a:r>
            <a:r>
              <a:rPr lang="en-US" altLang="en-US" dirty="0"/>
              <a:t>duplex virtual </a:t>
            </a:r>
            <a:r>
              <a:rPr lang="en-US" altLang="en-US" dirty="0" smtClean="0"/>
              <a:t>circuit</a:t>
            </a:r>
            <a:endParaRPr lang="en-US" altLang="en-US" dirty="0"/>
          </a:p>
          <a:p>
            <a:pPr lvl="1"/>
            <a:r>
              <a:rPr lang="en-US" altLang="en-US" dirty="0" smtClean="0"/>
              <a:t>Conceptually </a:t>
            </a:r>
            <a:r>
              <a:rPr lang="en-US" altLang="en-US" dirty="0"/>
              <a:t>place call, two ends communicate to agree on </a:t>
            </a:r>
            <a:r>
              <a:rPr lang="en-US" altLang="en-US" dirty="0" smtClean="0"/>
              <a:t>details</a:t>
            </a:r>
          </a:p>
          <a:p>
            <a:pPr lvl="1"/>
            <a:r>
              <a:rPr lang="en-US" altLang="en-US" dirty="0" smtClean="0"/>
              <a:t>After </a:t>
            </a:r>
            <a:r>
              <a:rPr lang="en-US" altLang="en-US" dirty="0"/>
              <a:t>agreeing application notified of </a:t>
            </a:r>
            <a:r>
              <a:rPr lang="en-US" altLang="en-US" dirty="0" smtClean="0"/>
              <a:t>connection</a:t>
            </a:r>
          </a:p>
          <a:p>
            <a:pPr lvl="1"/>
            <a:r>
              <a:rPr lang="en-US" altLang="en-US" dirty="0" smtClean="0"/>
              <a:t>During </a:t>
            </a:r>
            <a:r>
              <a:rPr lang="en-US" altLang="en-US" dirty="0"/>
              <a:t>transfer, ends communicate continuously to verify data received </a:t>
            </a:r>
            <a:r>
              <a:rPr lang="en-US" altLang="en-US" dirty="0" smtClean="0"/>
              <a:t>correctly </a:t>
            </a:r>
          </a:p>
          <a:p>
            <a:pPr lvl="1"/>
            <a:r>
              <a:rPr lang="en-US" altLang="en-US" dirty="0" smtClean="0"/>
              <a:t>When </a:t>
            </a:r>
            <a:r>
              <a:rPr lang="en-US" altLang="en-US" dirty="0"/>
              <a:t>done, ends tear down the </a:t>
            </a:r>
            <a:r>
              <a:rPr lang="en-US" altLang="en-US" dirty="0" smtClean="0"/>
              <a:t>connection</a:t>
            </a:r>
          </a:p>
          <a:p>
            <a:pPr lvl="1"/>
            <a:r>
              <a:rPr lang="en-US" altLang="en-US" dirty="0" smtClean="0"/>
              <a:t>If </a:t>
            </a:r>
            <a:r>
              <a:rPr lang="en-US" altLang="en-US" dirty="0"/>
              <a:t>UDP is like regular mail, TCP is like phone call</a:t>
            </a:r>
          </a:p>
          <a:p>
            <a:pPr lvl="1"/>
            <a:r>
              <a:rPr lang="en-US" altLang="en-US" dirty="0"/>
              <a:t>Provides buffering and flow control</a:t>
            </a:r>
          </a:p>
          <a:p>
            <a:pPr lvl="1"/>
            <a:r>
              <a:rPr lang="en-US" altLang="en-US" dirty="0"/>
              <a:t>Takes care of lost packets, out of order, duplicates, long delays </a:t>
            </a:r>
          </a:p>
          <a:p>
            <a:pPr lvl="1"/>
            <a:r>
              <a:rPr lang="en-US" altLang="en-US" dirty="0"/>
              <a:t>Isolates application program from network </a:t>
            </a:r>
            <a:r>
              <a:rPr lang="en-US" altLang="en-US" dirty="0" smtClean="0"/>
              <a:t>details</a:t>
            </a:r>
            <a:endParaRPr lang="en-US" altLang="en-US" dirty="0"/>
          </a:p>
        </p:txBody>
      </p:sp>
    </p:spTree>
    <p:extLst>
      <p:ext uri="{BB962C8B-B14F-4D97-AF65-F5344CB8AC3E}">
        <p14:creationId xmlns:p14="http://schemas.microsoft.com/office/powerpoint/2010/main" val="410292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905000" y="304800"/>
            <a:ext cx="8534400" cy="685800"/>
          </a:xfrm>
        </p:spPr>
        <p:txBody>
          <a:bodyPr/>
          <a:lstStyle/>
          <a:p>
            <a:r>
              <a:rPr lang="en-US" altLang="en-US" sz="3600" dirty="0">
                <a:solidFill>
                  <a:schemeClr val="accent2"/>
                </a:solidFill>
              </a:rPr>
              <a:t>Transport </a:t>
            </a:r>
            <a:r>
              <a:rPr lang="en-US" altLang="en-US" sz="3600" dirty="0" smtClean="0">
                <a:solidFill>
                  <a:schemeClr val="accent2"/>
                </a:solidFill>
              </a:rPr>
              <a:t>Layer</a:t>
            </a:r>
            <a:endParaRPr lang="en-US" altLang="en-US" sz="1600" dirty="0">
              <a:solidFill>
                <a:schemeClr val="accent2"/>
              </a:solidFill>
            </a:endParaRP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789" y="1535114"/>
            <a:ext cx="8226425"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34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Control Protocol (TCP</a:t>
            </a:r>
            <a:r>
              <a:rPr lang="en-US" dirty="0" smtClean="0"/>
              <a:t>)</a:t>
            </a:r>
            <a:endParaRPr lang="en-IN" dirty="0"/>
          </a:p>
        </p:txBody>
      </p:sp>
      <p:sp>
        <p:nvSpPr>
          <p:cNvPr id="3" name="Content Placeholder 2"/>
          <p:cNvSpPr>
            <a:spLocks noGrp="1"/>
          </p:cNvSpPr>
          <p:nvPr>
            <p:ph idx="1"/>
          </p:nvPr>
        </p:nvSpPr>
        <p:spPr/>
        <p:txBody>
          <a:bodyPr>
            <a:normAutofit/>
          </a:bodyPr>
          <a:lstStyle/>
          <a:p>
            <a:pPr lvl="0"/>
            <a:r>
              <a:rPr lang="en-US" b="1" dirty="0" smtClean="0"/>
              <a:t>Round-trip </a:t>
            </a:r>
            <a:r>
              <a:rPr lang="en-US" b="1" dirty="0"/>
              <a:t>time</a:t>
            </a:r>
            <a:r>
              <a:rPr lang="en-US" dirty="0"/>
              <a:t> (RTT): TCP estimates RTT between a client and server dynamically so that it knows how long to wait for an acknowledgment.</a:t>
            </a:r>
            <a:endParaRPr lang="en-IN" dirty="0"/>
          </a:p>
          <a:p>
            <a:pPr lvl="0"/>
            <a:r>
              <a:rPr lang="en-US" b="1" dirty="0"/>
              <a:t>Sequencing</a:t>
            </a:r>
            <a:r>
              <a:rPr lang="en-US" dirty="0"/>
              <a:t>: TCP associates a sequence number with every byte (</a:t>
            </a:r>
            <a:r>
              <a:rPr lang="en-US" b="1" dirty="0"/>
              <a:t>segment</a:t>
            </a:r>
            <a:r>
              <a:rPr lang="en-US" dirty="0"/>
              <a:t>, unit of data that TCP passes to IP.) it sends. TCP reorders out-of-order segments and discards duplicate segments.</a:t>
            </a:r>
            <a:endParaRPr lang="en-IN" dirty="0"/>
          </a:p>
          <a:p>
            <a:pPr lvl="0"/>
            <a:r>
              <a:rPr lang="en-US" b="1" dirty="0"/>
              <a:t>Flow control</a:t>
            </a:r>
            <a:endParaRPr lang="en-IN" dirty="0"/>
          </a:p>
          <a:p>
            <a:pPr marL="0" indent="0">
              <a:buNone/>
            </a:pPr>
            <a:endParaRPr lang="en-IN" dirty="0"/>
          </a:p>
        </p:txBody>
      </p:sp>
    </p:spTree>
    <p:extLst>
      <p:ext uri="{BB962C8B-B14F-4D97-AF65-F5344CB8AC3E}">
        <p14:creationId xmlns:p14="http://schemas.microsoft.com/office/powerpoint/2010/main" val="3247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8EE1D-E937-8249-A9F7-6D3FB8AE1FC6}"/>
              </a:ext>
            </a:extLst>
          </p:cNvPr>
          <p:cNvSpPr>
            <a:spLocks noGrp="1"/>
          </p:cNvSpPr>
          <p:nvPr>
            <p:ph idx="1"/>
          </p:nvPr>
        </p:nvSpPr>
        <p:spPr/>
        <p:txBody>
          <a:bodyPr>
            <a:normAutofit/>
          </a:bodyPr>
          <a:lstStyle/>
          <a:p>
            <a:r>
              <a:rPr lang="en-US" dirty="0"/>
              <a:t>Uses </a:t>
            </a:r>
            <a:r>
              <a:rPr lang="en-US" b="1" dirty="0"/>
              <a:t>Sockets</a:t>
            </a:r>
            <a:r>
              <a:rPr lang="en-US" dirty="0"/>
              <a:t> to define an end-to-end connection (Source IP, Source Port, Source Initial Sequence Number, Destination IP, Destination Port, Destination Initial Sequence Number)</a:t>
            </a:r>
          </a:p>
          <a:p>
            <a:endParaRPr lang="en-US" dirty="0"/>
          </a:p>
          <a:p>
            <a:r>
              <a:rPr lang="en-US" b="1" dirty="0"/>
              <a:t>Unix Model of Socket Implementation: </a:t>
            </a:r>
          </a:p>
          <a:p>
            <a:pPr lvl="1"/>
            <a:r>
              <a:rPr lang="en-US" dirty="0"/>
              <a:t>A single daemon process, called </a:t>
            </a:r>
            <a:r>
              <a:rPr lang="en-US" b="1" dirty="0"/>
              <a:t>Internet Daemon (</a:t>
            </a:r>
            <a:r>
              <a:rPr lang="en-US" b="1" dirty="0" err="1"/>
              <a:t>inetd</a:t>
            </a:r>
            <a:r>
              <a:rPr lang="en-US" b="1" dirty="0"/>
              <a:t>)</a:t>
            </a:r>
            <a:r>
              <a:rPr lang="en-US" dirty="0"/>
              <a:t> runs all the times at different </a:t>
            </a:r>
            <a:r>
              <a:rPr lang="en-US" b="1" dirty="0"/>
              <a:t>well known ports</a:t>
            </a:r>
            <a:r>
              <a:rPr lang="en-US" dirty="0"/>
              <a:t>, and wait for the first incoming connection</a:t>
            </a:r>
          </a:p>
          <a:p>
            <a:pPr lvl="1"/>
            <a:r>
              <a:rPr lang="en-US" dirty="0"/>
              <a:t>When a first incoming connection comes, </a:t>
            </a:r>
            <a:r>
              <a:rPr lang="en-US" i="1" dirty="0" err="1"/>
              <a:t>inetd</a:t>
            </a:r>
            <a:r>
              <a:rPr lang="en-US" dirty="0"/>
              <a:t> forks a new process and starts the corresponding daemon (for example </a:t>
            </a:r>
            <a:r>
              <a:rPr lang="en-US" i="1" dirty="0" err="1"/>
              <a:t>httpd</a:t>
            </a:r>
            <a:r>
              <a:rPr lang="en-US" i="1" dirty="0"/>
              <a:t> </a:t>
            </a:r>
            <a:r>
              <a:rPr lang="en-US" dirty="0"/>
              <a:t> at port 80, </a:t>
            </a:r>
            <a:r>
              <a:rPr lang="en-US" i="1" dirty="0" err="1"/>
              <a:t>ftpd</a:t>
            </a:r>
            <a:r>
              <a:rPr lang="en-US" dirty="0"/>
              <a:t> at port 21 etc.)</a:t>
            </a:r>
          </a:p>
          <a:p>
            <a:pPr marL="457200" lvl="1" indent="0">
              <a:buNone/>
            </a:pPr>
            <a:endParaRPr lang="en-US" dirty="0"/>
          </a:p>
        </p:txBody>
      </p:sp>
      <p:sp>
        <p:nvSpPr>
          <p:cNvPr id="3" name="Title 2">
            <a:extLst>
              <a:ext uri="{FF2B5EF4-FFF2-40B4-BE49-F238E27FC236}">
                <a16:creationId xmlns:a16="http://schemas.microsoft.com/office/drawing/2014/main" id="{43738782-2BE4-7343-9B1B-A5CE1A4AE561}"/>
              </a:ext>
            </a:extLst>
          </p:cNvPr>
          <p:cNvSpPr>
            <a:spLocks noGrp="1"/>
          </p:cNvSpPr>
          <p:nvPr>
            <p:ph type="title"/>
          </p:nvPr>
        </p:nvSpPr>
        <p:spPr/>
        <p:txBody>
          <a:bodyPr/>
          <a:lstStyle/>
          <a:p>
            <a:r>
              <a:rPr lang="en-US" dirty="0"/>
              <a:t>TCP Service Model</a:t>
            </a:r>
          </a:p>
        </p:txBody>
      </p:sp>
    </p:spTree>
    <p:extLst>
      <p:ext uri="{BB962C8B-B14F-4D97-AF65-F5344CB8AC3E}">
        <p14:creationId xmlns:p14="http://schemas.microsoft.com/office/powerpoint/2010/main" val="157669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1E8C1FAC-AE1C-4DEF-917A-B4F56E1B4BF6}" type="slidenum">
              <a:rPr lang="en-US" altLang="en-US"/>
              <a:pPr/>
              <a:t>22</a:t>
            </a:fld>
            <a:endParaRPr lang="en-US" altLang="en-US"/>
          </a:p>
        </p:txBody>
      </p:sp>
      <p:sp>
        <p:nvSpPr>
          <p:cNvPr id="324611" name="Rectangle 1027"/>
          <p:cNvSpPr>
            <a:spLocks noGrp="1" noChangeArrowheads="1"/>
          </p:cNvSpPr>
          <p:nvPr>
            <p:ph idx="4294967295"/>
          </p:nvPr>
        </p:nvSpPr>
        <p:spPr>
          <a:xfrm>
            <a:off x="0" y="1825625"/>
            <a:ext cx="10515600" cy="4351338"/>
          </a:xfrm>
        </p:spPr>
        <p:txBody>
          <a:bodyPr>
            <a:normAutofit fontScale="85000" lnSpcReduction="20000"/>
          </a:bodyPr>
          <a:lstStyle/>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r>
              <a:rPr lang="en-US" altLang="en-US" dirty="0" smtClean="0"/>
              <a:t>A connection needs:</a:t>
            </a:r>
            <a:endParaRPr lang="en-US" altLang="en-US" dirty="0"/>
          </a:p>
          <a:p>
            <a:pPr lvl="1">
              <a:lnSpc>
                <a:spcPct val="90000"/>
              </a:lnSpc>
            </a:pPr>
            <a:r>
              <a:rPr lang="en-US" altLang="en-US" dirty="0"/>
              <a:t>Source: (address, port) AND Destination: (address, port)</a:t>
            </a:r>
          </a:p>
          <a:p>
            <a:pPr lvl="1">
              <a:lnSpc>
                <a:spcPct val="90000"/>
              </a:lnSpc>
            </a:pPr>
            <a:r>
              <a:rPr lang="en-US" altLang="en-US" dirty="0"/>
              <a:t>Only need one port on host to allow multiple connections, since each connection will have different (host, port) at other end</a:t>
            </a:r>
          </a:p>
          <a:p>
            <a:pPr lvl="2">
              <a:lnSpc>
                <a:spcPct val="90000"/>
              </a:lnSpc>
            </a:pPr>
            <a:r>
              <a:rPr lang="en-US" altLang="en-US" dirty="0"/>
              <a:t>E.g. single host can serve multiple telnet connections</a:t>
            </a:r>
          </a:p>
          <a:p>
            <a:pPr>
              <a:lnSpc>
                <a:spcPct val="90000"/>
              </a:lnSpc>
            </a:pPr>
            <a:r>
              <a:rPr lang="en-US" altLang="en-US" dirty="0"/>
              <a:t> Passive open: application contacts OS &amp; indicates </a:t>
            </a:r>
            <a:r>
              <a:rPr lang="en-US" altLang="en-US" dirty="0" smtClean="0"/>
              <a:t>it will </a:t>
            </a:r>
            <a:r>
              <a:rPr lang="en-US" altLang="en-US" dirty="0"/>
              <a:t>accept incoming connection, OS assigns port and listens</a:t>
            </a:r>
          </a:p>
          <a:p>
            <a:pPr>
              <a:lnSpc>
                <a:spcPct val="90000"/>
              </a:lnSpc>
            </a:pPr>
            <a:r>
              <a:rPr lang="en-US" altLang="en-US" dirty="0"/>
              <a:t>Active open: application requests OS to connect to an (host, port)  </a:t>
            </a:r>
          </a:p>
          <a:p>
            <a:pPr>
              <a:lnSpc>
                <a:spcPct val="90000"/>
              </a:lnSpc>
            </a:pPr>
            <a:endParaRPr lang="en-US" altLang="en-US" dirty="0"/>
          </a:p>
        </p:txBody>
      </p:sp>
      <p:sp>
        <p:nvSpPr>
          <p:cNvPr id="324610" name="Rectangle 1026"/>
          <p:cNvSpPr>
            <a:spLocks noGrp="1" noChangeArrowheads="1"/>
          </p:cNvSpPr>
          <p:nvPr>
            <p:ph type="title" idx="4294967295"/>
          </p:nvPr>
        </p:nvSpPr>
        <p:spPr>
          <a:xfrm>
            <a:off x="92075" y="40342"/>
            <a:ext cx="10515600" cy="829297"/>
          </a:xfrm>
        </p:spPr>
        <p:txBody>
          <a:bodyPr/>
          <a:lstStyle/>
          <a:p>
            <a:r>
              <a:rPr lang="en-US" altLang="en-US" dirty="0"/>
              <a:t>TCP layering</a:t>
            </a:r>
          </a:p>
        </p:txBody>
      </p:sp>
      <p:sp>
        <p:nvSpPr>
          <p:cNvPr id="324612" name="Text Box 1028"/>
          <p:cNvSpPr txBox="1">
            <a:spLocks noChangeArrowheads="1"/>
          </p:cNvSpPr>
          <p:nvPr/>
        </p:nvSpPr>
        <p:spPr bwMode="auto">
          <a:xfrm>
            <a:off x="3140075" y="1447800"/>
            <a:ext cx="2362200" cy="6096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US" altLang="en-US" sz="2800"/>
          </a:p>
        </p:txBody>
      </p:sp>
      <p:sp>
        <p:nvSpPr>
          <p:cNvPr id="324613" name="Text Box 1029"/>
          <p:cNvSpPr txBox="1">
            <a:spLocks noChangeArrowheads="1"/>
          </p:cNvSpPr>
          <p:nvPr/>
        </p:nvSpPr>
        <p:spPr bwMode="auto">
          <a:xfrm>
            <a:off x="4359275" y="2362200"/>
            <a:ext cx="2819400" cy="369332"/>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IP</a:t>
            </a:r>
          </a:p>
        </p:txBody>
      </p:sp>
      <p:sp>
        <p:nvSpPr>
          <p:cNvPr id="324614" name="Text Box 1030"/>
          <p:cNvSpPr txBox="1">
            <a:spLocks noChangeArrowheads="1"/>
          </p:cNvSpPr>
          <p:nvPr/>
        </p:nvSpPr>
        <p:spPr bwMode="auto">
          <a:xfrm>
            <a:off x="2987675" y="685800"/>
            <a:ext cx="1066800" cy="4572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800">
                <a:solidFill>
                  <a:schemeClr val="bg1"/>
                </a:solidFill>
              </a:rPr>
              <a:t>Port 1</a:t>
            </a:r>
          </a:p>
        </p:txBody>
      </p:sp>
      <p:sp>
        <p:nvSpPr>
          <p:cNvPr id="324615" name="Text Box 1031"/>
          <p:cNvSpPr txBox="1">
            <a:spLocks noChangeArrowheads="1"/>
          </p:cNvSpPr>
          <p:nvPr/>
        </p:nvSpPr>
        <p:spPr bwMode="auto">
          <a:xfrm>
            <a:off x="3902076" y="1524000"/>
            <a:ext cx="8366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TCP</a:t>
            </a:r>
          </a:p>
        </p:txBody>
      </p:sp>
      <p:sp>
        <p:nvSpPr>
          <p:cNvPr id="324616" name="Text Box 1032"/>
          <p:cNvSpPr txBox="1">
            <a:spLocks noChangeArrowheads="1"/>
          </p:cNvSpPr>
          <p:nvPr/>
        </p:nvSpPr>
        <p:spPr bwMode="auto">
          <a:xfrm>
            <a:off x="5730875" y="1447800"/>
            <a:ext cx="2362200" cy="6096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US" altLang="en-US" sz="2800"/>
          </a:p>
        </p:txBody>
      </p:sp>
      <p:sp>
        <p:nvSpPr>
          <p:cNvPr id="324617" name="Text Box 1033"/>
          <p:cNvSpPr txBox="1">
            <a:spLocks noChangeArrowheads="1"/>
          </p:cNvSpPr>
          <p:nvPr/>
        </p:nvSpPr>
        <p:spPr bwMode="auto">
          <a:xfrm>
            <a:off x="6492875" y="1447800"/>
            <a:ext cx="5934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UDP</a:t>
            </a:r>
          </a:p>
        </p:txBody>
      </p:sp>
      <p:sp>
        <p:nvSpPr>
          <p:cNvPr id="324618" name="Text Box 1034"/>
          <p:cNvSpPr txBox="1">
            <a:spLocks noChangeArrowheads="1"/>
          </p:cNvSpPr>
          <p:nvPr/>
        </p:nvSpPr>
        <p:spPr bwMode="auto">
          <a:xfrm>
            <a:off x="4283075" y="685800"/>
            <a:ext cx="1066800" cy="4572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800">
                <a:solidFill>
                  <a:schemeClr val="bg1"/>
                </a:solidFill>
              </a:rPr>
              <a:t>Port 2</a:t>
            </a:r>
          </a:p>
        </p:txBody>
      </p:sp>
      <p:sp>
        <p:nvSpPr>
          <p:cNvPr id="324619" name="Text Box 1035"/>
          <p:cNvSpPr txBox="1">
            <a:spLocks noChangeArrowheads="1"/>
          </p:cNvSpPr>
          <p:nvPr/>
        </p:nvSpPr>
        <p:spPr bwMode="auto">
          <a:xfrm>
            <a:off x="5807075" y="685800"/>
            <a:ext cx="1066800" cy="4572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800">
                <a:solidFill>
                  <a:schemeClr val="bg1"/>
                </a:solidFill>
              </a:rPr>
              <a:t>Port 1</a:t>
            </a:r>
          </a:p>
        </p:txBody>
      </p:sp>
      <p:sp>
        <p:nvSpPr>
          <p:cNvPr id="324620" name="Text Box 1036"/>
          <p:cNvSpPr txBox="1">
            <a:spLocks noChangeArrowheads="1"/>
          </p:cNvSpPr>
          <p:nvPr/>
        </p:nvSpPr>
        <p:spPr bwMode="auto">
          <a:xfrm>
            <a:off x="7026275" y="685800"/>
            <a:ext cx="1066800" cy="4572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800">
                <a:solidFill>
                  <a:schemeClr val="bg1"/>
                </a:solidFill>
              </a:rPr>
              <a:t>Port 2</a:t>
            </a:r>
          </a:p>
        </p:txBody>
      </p:sp>
      <p:sp>
        <p:nvSpPr>
          <p:cNvPr id="324621" name="Text Box 1037"/>
          <p:cNvSpPr txBox="1">
            <a:spLocks noChangeArrowheads="1"/>
          </p:cNvSpPr>
          <p:nvPr/>
        </p:nvSpPr>
        <p:spPr bwMode="auto">
          <a:xfrm>
            <a:off x="8855075" y="1905001"/>
            <a:ext cx="1905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Demux on IP protocol</a:t>
            </a:r>
          </a:p>
        </p:txBody>
      </p:sp>
      <p:sp>
        <p:nvSpPr>
          <p:cNvPr id="324622" name="AutoShape 1038"/>
          <p:cNvSpPr>
            <a:spLocks/>
          </p:cNvSpPr>
          <p:nvPr/>
        </p:nvSpPr>
        <p:spPr bwMode="auto">
          <a:xfrm>
            <a:off x="8397875" y="1828800"/>
            <a:ext cx="228600" cy="1066800"/>
          </a:xfrm>
          <a:prstGeom prst="rightBrace">
            <a:avLst>
              <a:gd name="adj1" fmla="val 3888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4623" name="Text Box 1039"/>
          <p:cNvSpPr txBox="1">
            <a:spLocks noChangeArrowheads="1"/>
          </p:cNvSpPr>
          <p:nvPr/>
        </p:nvSpPr>
        <p:spPr bwMode="auto">
          <a:xfrm>
            <a:off x="8807451" y="990601"/>
            <a:ext cx="13758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Demux on</a:t>
            </a:r>
          </a:p>
          <a:p>
            <a:r>
              <a:rPr lang="en-US" altLang="en-US"/>
              <a:t>Port number</a:t>
            </a:r>
          </a:p>
        </p:txBody>
      </p:sp>
      <p:sp>
        <p:nvSpPr>
          <p:cNvPr id="324624" name="AutoShape 1040"/>
          <p:cNvSpPr>
            <a:spLocks/>
          </p:cNvSpPr>
          <p:nvPr/>
        </p:nvSpPr>
        <p:spPr bwMode="auto">
          <a:xfrm>
            <a:off x="8397875" y="685800"/>
            <a:ext cx="228600" cy="1066800"/>
          </a:xfrm>
          <a:prstGeom prst="rightBrace">
            <a:avLst>
              <a:gd name="adj1" fmla="val 3888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4625" name="Text Box 1041"/>
          <p:cNvSpPr txBox="1">
            <a:spLocks noChangeArrowheads="1"/>
          </p:cNvSpPr>
          <p:nvPr/>
        </p:nvSpPr>
        <p:spPr bwMode="auto">
          <a:xfrm>
            <a:off x="1616076" y="2438400"/>
            <a:ext cx="9940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Network</a:t>
            </a:r>
          </a:p>
        </p:txBody>
      </p:sp>
      <p:sp>
        <p:nvSpPr>
          <p:cNvPr id="324626" name="Text Box 1042"/>
          <p:cNvSpPr txBox="1">
            <a:spLocks noChangeArrowheads="1"/>
          </p:cNvSpPr>
          <p:nvPr/>
        </p:nvSpPr>
        <p:spPr bwMode="auto">
          <a:xfrm>
            <a:off x="1524001" y="1438275"/>
            <a:ext cx="10809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Transport</a:t>
            </a:r>
          </a:p>
        </p:txBody>
      </p:sp>
      <p:sp>
        <p:nvSpPr>
          <p:cNvPr id="324627" name="Text Box 1043"/>
          <p:cNvSpPr txBox="1">
            <a:spLocks noChangeArrowheads="1"/>
          </p:cNvSpPr>
          <p:nvPr/>
        </p:nvSpPr>
        <p:spPr bwMode="auto">
          <a:xfrm>
            <a:off x="1616075" y="685800"/>
            <a:ext cx="6190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App.</a:t>
            </a:r>
          </a:p>
        </p:txBody>
      </p:sp>
      <p:sp>
        <p:nvSpPr>
          <p:cNvPr id="324628" name="Line 1044"/>
          <p:cNvSpPr>
            <a:spLocks noChangeShapeType="1"/>
          </p:cNvSpPr>
          <p:nvPr/>
        </p:nvSpPr>
        <p:spPr bwMode="auto">
          <a:xfrm flipH="1" flipV="1">
            <a:off x="4664075" y="20574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4629" name="Line 1045"/>
          <p:cNvSpPr>
            <a:spLocks noChangeShapeType="1"/>
          </p:cNvSpPr>
          <p:nvPr/>
        </p:nvSpPr>
        <p:spPr bwMode="auto">
          <a:xfrm flipV="1">
            <a:off x="6569075" y="20574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4630" name="Line 1046"/>
          <p:cNvSpPr>
            <a:spLocks noChangeShapeType="1"/>
          </p:cNvSpPr>
          <p:nvPr/>
        </p:nvSpPr>
        <p:spPr bwMode="auto">
          <a:xfrm flipH="1" flipV="1">
            <a:off x="3597275" y="11430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4631" name="Line 1047"/>
          <p:cNvSpPr>
            <a:spLocks noChangeShapeType="1"/>
          </p:cNvSpPr>
          <p:nvPr/>
        </p:nvSpPr>
        <p:spPr bwMode="auto">
          <a:xfrm flipV="1">
            <a:off x="4816475" y="1143000"/>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4632" name="Line 1048"/>
          <p:cNvSpPr>
            <a:spLocks noChangeShapeType="1"/>
          </p:cNvSpPr>
          <p:nvPr/>
        </p:nvSpPr>
        <p:spPr bwMode="auto">
          <a:xfrm flipH="1" flipV="1">
            <a:off x="6264275" y="11430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4633" name="Line 1049"/>
          <p:cNvSpPr>
            <a:spLocks noChangeShapeType="1"/>
          </p:cNvSpPr>
          <p:nvPr/>
        </p:nvSpPr>
        <p:spPr bwMode="auto">
          <a:xfrm flipV="1">
            <a:off x="7407275" y="11430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4635" name="Text Box 1051"/>
          <p:cNvSpPr txBox="1">
            <a:spLocks noChangeArrowheads="1"/>
          </p:cNvSpPr>
          <p:nvPr/>
        </p:nvSpPr>
        <p:spPr bwMode="auto">
          <a:xfrm>
            <a:off x="2971801" y="2133601"/>
            <a:ext cx="1071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IP port 6</a:t>
            </a:r>
          </a:p>
        </p:txBody>
      </p:sp>
      <p:sp>
        <p:nvSpPr>
          <p:cNvPr id="324636" name="AutoShape 1052"/>
          <p:cNvSpPr>
            <a:spLocks noChangeArrowheads="1"/>
          </p:cNvSpPr>
          <p:nvPr/>
        </p:nvSpPr>
        <p:spPr bwMode="auto">
          <a:xfrm>
            <a:off x="3048000" y="2133600"/>
            <a:ext cx="1066800" cy="381000"/>
          </a:xfrm>
          <a:prstGeom prst="wedgeRoundRectCallout">
            <a:avLst>
              <a:gd name="adj1" fmla="val 118153"/>
              <a:gd name="adj2" fmla="val -25000"/>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Tree>
    <p:extLst>
      <p:ext uri="{BB962C8B-B14F-4D97-AF65-F5344CB8AC3E}">
        <p14:creationId xmlns:p14="http://schemas.microsoft.com/office/powerpoint/2010/main" val="388535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B8AF55-B7E1-F343-BCB8-B06F2982170D}"/>
              </a:ext>
            </a:extLst>
          </p:cNvPr>
          <p:cNvSpPr>
            <a:spLocks noGrp="1"/>
          </p:cNvSpPr>
          <p:nvPr>
            <p:ph type="title"/>
          </p:nvPr>
        </p:nvSpPr>
        <p:spPr/>
        <p:txBody>
          <a:bodyPr/>
          <a:lstStyle/>
          <a:p>
            <a:r>
              <a:rPr lang="en-US" dirty="0"/>
              <a:t>The TCP Protocol – The Header</a:t>
            </a:r>
          </a:p>
        </p:txBody>
      </p:sp>
      <p:pic>
        <p:nvPicPr>
          <p:cNvPr id="5" name="Content Placeholder 4" descr="Figure 12-3 The TCP header. Its normal size is 20 bytes, unless options are present. The Header Length field gives the size of the header in 32-bit words (minimum value is 5). The shaded fields (Acknowledgment Number, Window Size, plus ECE and ACK bits) refer to the data flowing in the opposite direction relative to the sender of this segment.">
            <a:hlinkClick r:id="rId2" tooltip="&quot;Figure 12-3 The TCP header. Its normal size is 20 bytes, unless options are present. The Header Length field gives the size of the header in 32-bit words (minimum value is 5). The shaded fields (Acknowledgment Number, Window Size, plus ECE and ACK bits) refer to the data flowing in the opposite direction relative to the sender of this segment.&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2701" y="1777043"/>
            <a:ext cx="7375585" cy="4063040"/>
          </a:xfrm>
          <a:prstGeom prst="rect">
            <a:avLst/>
          </a:prstGeom>
          <a:noFill/>
          <a:ln>
            <a:noFill/>
          </a:ln>
        </p:spPr>
      </p:pic>
    </p:spTree>
    <p:extLst>
      <p:ext uri="{BB962C8B-B14F-4D97-AF65-F5344CB8AC3E}">
        <p14:creationId xmlns:p14="http://schemas.microsoft.com/office/powerpoint/2010/main" val="2213820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p:cNvSpPr>
            <a:spLocks noGrp="1" noChangeArrowheads="1"/>
          </p:cNvSpPr>
          <p:nvPr>
            <p:ph idx="4294967295"/>
          </p:nvPr>
        </p:nvSpPr>
        <p:spPr bwMode="auto">
          <a:xfrm>
            <a:off x="1166191" y="1388304"/>
            <a:ext cx="10204174"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en-US" sz="2000" b="1" u="sng" dirty="0"/>
              <a:t>Field		Purpose</a:t>
            </a:r>
            <a:endParaRPr lang="en-US" altLang="en-US" sz="2000" u="sng" dirty="0"/>
          </a:p>
          <a:p>
            <a:pPr eaLnBrk="0" hangingPunct="0"/>
            <a:r>
              <a:rPr lang="en-US" altLang="en-US" sz="2000" dirty="0"/>
              <a:t>Source Port		Identifies originating application</a:t>
            </a:r>
          </a:p>
          <a:p>
            <a:pPr eaLnBrk="0" hangingPunct="0"/>
            <a:r>
              <a:rPr lang="en-US" altLang="en-US" sz="2000" dirty="0"/>
              <a:t>Destination Port	Identifies destination application</a:t>
            </a:r>
          </a:p>
          <a:p>
            <a:pPr eaLnBrk="0" hangingPunct="0"/>
            <a:r>
              <a:rPr lang="en-US" altLang="en-US" sz="2000" dirty="0"/>
              <a:t>Sequence Number	Sequence number of first octet in the segment</a:t>
            </a:r>
          </a:p>
          <a:p>
            <a:pPr eaLnBrk="0" hangingPunct="0"/>
            <a:r>
              <a:rPr lang="en-US" altLang="en-US" sz="2000" dirty="0"/>
              <a:t>Acknowledgment #	Sequence number of the next expected octet (if ACK flag set)</a:t>
            </a:r>
          </a:p>
          <a:p>
            <a:pPr eaLnBrk="0" hangingPunct="0"/>
            <a:r>
              <a:rPr lang="en-US" altLang="en-US" sz="2000" dirty="0"/>
              <a:t>Len		</a:t>
            </a:r>
            <a:r>
              <a:rPr lang="en-US" altLang="en-US" sz="2000" dirty="0" smtClean="0"/>
              <a:t>	Length </a:t>
            </a:r>
            <a:r>
              <a:rPr lang="en-US" altLang="en-US" sz="2000" dirty="0"/>
              <a:t>of TCP header in 4 octet units</a:t>
            </a:r>
          </a:p>
          <a:p>
            <a:pPr eaLnBrk="0" hangingPunct="0"/>
            <a:r>
              <a:rPr lang="en-US" altLang="en-US" sz="2000" dirty="0"/>
              <a:t>Flags		</a:t>
            </a:r>
            <a:r>
              <a:rPr lang="en-US" altLang="en-US" sz="2000" dirty="0" smtClean="0"/>
              <a:t>	TCP </a:t>
            </a:r>
            <a:r>
              <a:rPr lang="en-US" altLang="en-US" sz="2000" dirty="0"/>
              <a:t>flags: SYN, FIN, RST, PSH, ACK, </a:t>
            </a:r>
            <a:r>
              <a:rPr lang="en-US" altLang="en-US" sz="2000" dirty="0" smtClean="0"/>
              <a:t>URG,CWR,ECE</a:t>
            </a:r>
            <a:endParaRPr lang="en-US" altLang="en-US" sz="2000" dirty="0"/>
          </a:p>
          <a:p>
            <a:pPr eaLnBrk="0" hangingPunct="0"/>
            <a:r>
              <a:rPr lang="en-US" altLang="en-US" sz="2000" dirty="0"/>
              <a:t>Window		Number of octets from ACK that sender will accept</a:t>
            </a:r>
          </a:p>
          <a:p>
            <a:pPr eaLnBrk="0" hangingPunct="0"/>
            <a:r>
              <a:rPr lang="en-US" altLang="en-US" sz="2000" dirty="0"/>
              <a:t>Checksum		Checksum of IP pseudo-header + TCP header + data</a:t>
            </a:r>
          </a:p>
          <a:p>
            <a:pPr eaLnBrk="0" hangingPunct="0"/>
            <a:r>
              <a:rPr lang="en-US" altLang="en-US" sz="2000" dirty="0"/>
              <a:t>Urgent Pointer	Pointer to end of “urgent data”</a:t>
            </a:r>
          </a:p>
          <a:p>
            <a:pPr eaLnBrk="0" hangingPunct="0"/>
            <a:r>
              <a:rPr lang="en-US" altLang="en-US" sz="2000" dirty="0"/>
              <a:t>Options		Special TCP options such as MSS and Window Scale</a:t>
            </a:r>
          </a:p>
        </p:txBody>
      </p:sp>
    </p:spTree>
    <p:extLst>
      <p:ext uri="{BB962C8B-B14F-4D97-AF65-F5344CB8AC3E}">
        <p14:creationId xmlns:p14="http://schemas.microsoft.com/office/powerpoint/2010/main" val="1737419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lvl="0"/>
            <a:r>
              <a:rPr lang="en-US" dirty="0" smtClean="0"/>
              <a:t>CWR- </a:t>
            </a:r>
            <a:r>
              <a:rPr lang="en-US" dirty="0"/>
              <a:t>Congestion Window Reduced (the sender reduced its sending rate</a:t>
            </a:r>
            <a:r>
              <a:rPr lang="en-US" dirty="0" smtClean="0"/>
              <a:t>)</a:t>
            </a:r>
          </a:p>
          <a:p>
            <a:pPr lvl="0"/>
            <a:r>
              <a:rPr lang="en-US" dirty="0" smtClean="0"/>
              <a:t>ECE- ECN </a:t>
            </a:r>
            <a:r>
              <a:rPr lang="en-US" dirty="0"/>
              <a:t>Echo (the sender received an earlier congestion </a:t>
            </a:r>
            <a:r>
              <a:rPr lang="en-US" dirty="0" smtClean="0"/>
              <a:t>notification)</a:t>
            </a:r>
            <a:endParaRPr lang="en-IN" dirty="0"/>
          </a:p>
          <a:p>
            <a:r>
              <a:rPr lang="en-IN" dirty="0" smtClean="0"/>
              <a:t>URG </a:t>
            </a:r>
            <a:r>
              <a:rPr lang="en-IN" dirty="0"/>
              <a:t>- Makes the Urgent Pointer field significant.</a:t>
            </a:r>
          </a:p>
          <a:p>
            <a:r>
              <a:rPr lang="en-IN" dirty="0" smtClean="0"/>
              <a:t>ACK </a:t>
            </a:r>
            <a:r>
              <a:rPr lang="en-IN" dirty="0"/>
              <a:t>- Makes the Acknowledgement Number field significant.</a:t>
            </a:r>
          </a:p>
          <a:p>
            <a:r>
              <a:rPr lang="en-IN" dirty="0" smtClean="0"/>
              <a:t> </a:t>
            </a:r>
            <a:r>
              <a:rPr lang="en-IN" dirty="0"/>
              <a:t>PSH - The Push Function causes TCP to promptly deliver data.</a:t>
            </a:r>
          </a:p>
          <a:p>
            <a:r>
              <a:rPr lang="en-IN" dirty="0" smtClean="0"/>
              <a:t> </a:t>
            </a:r>
            <a:r>
              <a:rPr lang="en-IN" dirty="0"/>
              <a:t>RST - Reset the connection.</a:t>
            </a:r>
          </a:p>
          <a:p>
            <a:r>
              <a:rPr lang="en-IN" dirty="0" smtClean="0"/>
              <a:t> </a:t>
            </a:r>
            <a:r>
              <a:rPr lang="en-IN" dirty="0"/>
              <a:t>SYN - Synchronize sequence numbers.</a:t>
            </a:r>
          </a:p>
          <a:p>
            <a:r>
              <a:rPr lang="en-IN" dirty="0" smtClean="0"/>
              <a:t>FIN </a:t>
            </a:r>
            <a:r>
              <a:rPr lang="en-IN" dirty="0"/>
              <a:t>- No more data from sender, but can still receive data.</a:t>
            </a:r>
          </a:p>
        </p:txBody>
      </p:sp>
    </p:spTree>
    <p:extLst>
      <p:ext uri="{BB962C8B-B14F-4D97-AF65-F5344CB8AC3E}">
        <p14:creationId xmlns:p14="http://schemas.microsoft.com/office/powerpoint/2010/main" val="3483292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Each TCP header contains the source and destination port number. </a:t>
            </a:r>
            <a:endParaRPr lang="en-US" dirty="0" smtClean="0"/>
          </a:p>
          <a:p>
            <a:r>
              <a:rPr lang="en-US" dirty="0" smtClean="0"/>
              <a:t>The </a:t>
            </a:r>
            <a:r>
              <a:rPr lang="en-US" dirty="0"/>
              <a:t>source and destination port number, along with the source and destination IP addresses in the IP header, uniquely identify each connection.</a:t>
            </a:r>
            <a:endParaRPr lang="en-IN" dirty="0"/>
          </a:p>
          <a:p>
            <a:r>
              <a:rPr lang="en-US" dirty="0"/>
              <a:t>The combination of an IP address and a port number is sometimes called an </a:t>
            </a:r>
            <a:r>
              <a:rPr lang="en-US" b="1" dirty="0"/>
              <a:t>endpoint</a:t>
            </a:r>
            <a:r>
              <a:rPr lang="en-US" dirty="0"/>
              <a:t> or </a:t>
            </a:r>
            <a:r>
              <a:rPr lang="en-US" b="1" dirty="0"/>
              <a:t>socket</a:t>
            </a:r>
            <a:r>
              <a:rPr lang="en-US" dirty="0"/>
              <a:t> </a:t>
            </a:r>
            <a:r>
              <a:rPr lang="en-US" dirty="0" smtClean="0"/>
              <a:t>.</a:t>
            </a:r>
            <a:endParaRPr lang="en-IN" dirty="0"/>
          </a:p>
        </p:txBody>
      </p:sp>
    </p:spTree>
    <p:extLst>
      <p:ext uri="{BB962C8B-B14F-4D97-AF65-F5344CB8AC3E}">
        <p14:creationId xmlns:p14="http://schemas.microsoft.com/office/powerpoint/2010/main" val="267702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0655F5-DEAA-7947-9912-4E93C4C56800}"/>
              </a:ext>
            </a:extLst>
          </p:cNvPr>
          <p:cNvSpPr>
            <a:spLocks noGrp="1"/>
          </p:cNvSpPr>
          <p:nvPr>
            <p:ph type="title"/>
          </p:nvPr>
        </p:nvSpPr>
        <p:spPr/>
        <p:txBody>
          <a:bodyPr>
            <a:normAutofit/>
          </a:bodyPr>
          <a:lstStyle/>
          <a:p>
            <a:r>
              <a:rPr lang="en-US" sz="4000" dirty="0"/>
              <a:t>TCP Sequence Number and </a:t>
            </a:r>
            <a:r>
              <a:rPr lang="en-US" sz="4000" dirty="0" smtClean="0"/>
              <a:t>Acknowledgement </a:t>
            </a:r>
            <a:r>
              <a:rPr lang="en-US" sz="4000" dirty="0"/>
              <a:t>Number</a:t>
            </a:r>
          </a:p>
        </p:txBody>
      </p:sp>
      <p:sp>
        <p:nvSpPr>
          <p:cNvPr id="2" name="Content Placeholder 1">
            <a:extLst>
              <a:ext uri="{FF2B5EF4-FFF2-40B4-BE49-F238E27FC236}">
                <a16:creationId xmlns:a16="http://schemas.microsoft.com/office/drawing/2014/main" id="{EDB93F66-CC89-784A-BCAF-B12BCDD705D4}"/>
              </a:ext>
            </a:extLst>
          </p:cNvPr>
          <p:cNvSpPr>
            <a:spLocks noGrp="1"/>
          </p:cNvSpPr>
          <p:nvPr>
            <p:ph idx="1"/>
          </p:nvPr>
        </p:nvSpPr>
        <p:spPr/>
        <p:txBody>
          <a:bodyPr>
            <a:normAutofit fontScale="92500" lnSpcReduction="10000"/>
          </a:bodyPr>
          <a:lstStyle/>
          <a:p>
            <a:endParaRPr lang="en-US" dirty="0" smtClean="0"/>
          </a:p>
          <a:p>
            <a:r>
              <a:rPr lang="en-US" dirty="0" smtClean="0"/>
              <a:t>32 </a:t>
            </a:r>
            <a:r>
              <a:rPr lang="en-US" dirty="0"/>
              <a:t>bits sequence number and acknowledgement number</a:t>
            </a:r>
          </a:p>
          <a:p>
            <a:endParaRPr lang="en-US" dirty="0"/>
          </a:p>
          <a:p>
            <a:r>
              <a:rPr lang="en-US" dirty="0"/>
              <a:t>Every byte on a TCP connection has its own 32 bit sequence number – a </a:t>
            </a:r>
            <a:r>
              <a:rPr lang="en-US" b="1" dirty="0"/>
              <a:t>byte stream</a:t>
            </a:r>
            <a:r>
              <a:rPr lang="en-US" dirty="0"/>
              <a:t> oriented connection</a:t>
            </a:r>
          </a:p>
          <a:p>
            <a:endParaRPr lang="en-US" dirty="0"/>
          </a:p>
          <a:p>
            <a:r>
              <a:rPr lang="en-US" dirty="0"/>
              <a:t>TCP uses sliding window based flow control – the acknowledgement number contains next expected byte in order, which acknowledges the </a:t>
            </a:r>
            <a:r>
              <a:rPr lang="en-US" b="1" dirty="0"/>
              <a:t>cumulative bytes </a:t>
            </a:r>
            <a:r>
              <a:rPr lang="en-US" dirty="0"/>
              <a:t>that has been received by the receiver. </a:t>
            </a:r>
          </a:p>
          <a:p>
            <a:pPr lvl="1"/>
            <a:r>
              <a:rPr lang="en-US" dirty="0"/>
              <a:t>ACK number 31245 means that the receiver has correctly received up to 31244 bytes and expecting for byte 31245</a:t>
            </a:r>
          </a:p>
        </p:txBody>
      </p:sp>
    </p:spTree>
    <p:extLst>
      <p:ext uri="{BB962C8B-B14F-4D97-AF65-F5344CB8AC3E}">
        <p14:creationId xmlns:p14="http://schemas.microsoft.com/office/powerpoint/2010/main" val="1003163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4516E2-BD49-0F44-B652-FF85486AB5EF}"/>
              </a:ext>
            </a:extLst>
          </p:cNvPr>
          <p:cNvSpPr>
            <a:spLocks noGrp="1"/>
          </p:cNvSpPr>
          <p:nvPr>
            <p:ph type="title"/>
          </p:nvPr>
        </p:nvSpPr>
        <p:spPr/>
        <p:txBody>
          <a:bodyPr/>
          <a:lstStyle/>
          <a:p>
            <a:r>
              <a:rPr lang="en-US" dirty="0"/>
              <a:t>TCP Segments</a:t>
            </a:r>
          </a:p>
        </p:txBody>
      </p:sp>
      <p:sp>
        <p:nvSpPr>
          <p:cNvPr id="2" name="Content Placeholder 1">
            <a:extLst>
              <a:ext uri="{FF2B5EF4-FFF2-40B4-BE49-F238E27FC236}">
                <a16:creationId xmlns:a16="http://schemas.microsoft.com/office/drawing/2014/main" id="{B9A9EEC7-17A1-C945-9987-4058ABD8BE21}"/>
              </a:ext>
            </a:extLst>
          </p:cNvPr>
          <p:cNvSpPr>
            <a:spLocks noGrp="1"/>
          </p:cNvSpPr>
          <p:nvPr>
            <p:ph idx="1"/>
          </p:nvPr>
        </p:nvSpPr>
        <p:spPr/>
        <p:txBody>
          <a:bodyPr>
            <a:normAutofit fontScale="92500" lnSpcReduction="20000"/>
          </a:bodyPr>
          <a:lstStyle/>
          <a:p>
            <a:r>
              <a:rPr lang="en-US" dirty="0"/>
              <a:t>The sending and receiving TCP entities exchange data in the form of </a:t>
            </a:r>
            <a:r>
              <a:rPr lang="en-US" b="1" dirty="0"/>
              <a:t>segments</a:t>
            </a:r>
            <a:r>
              <a:rPr lang="en-US" dirty="0"/>
              <a:t>. </a:t>
            </a:r>
          </a:p>
          <a:p>
            <a:endParaRPr lang="en-US" dirty="0"/>
          </a:p>
          <a:p>
            <a:r>
              <a:rPr lang="en-US" dirty="0"/>
              <a:t>A TCP segment consists of a fixed 20 byte header (plus an optional part) followed by zero or more data bytes. </a:t>
            </a:r>
          </a:p>
          <a:p>
            <a:endParaRPr lang="en-US" dirty="0"/>
          </a:p>
          <a:p>
            <a:r>
              <a:rPr lang="en-US" dirty="0"/>
              <a:t>TCP can accumulate data from several </a:t>
            </a:r>
            <a:r>
              <a:rPr lang="en-US" dirty="0">
                <a:latin typeface="Consolas" panose="020B0609020204030204" pitchFamily="49" charset="0"/>
                <a:cs typeface="Consolas" panose="020B0609020204030204" pitchFamily="49" charset="0"/>
              </a:rPr>
              <a:t>write()</a:t>
            </a:r>
            <a:r>
              <a:rPr lang="en-US" dirty="0">
                <a:cs typeface="Consolas" panose="020B0609020204030204" pitchFamily="49" charset="0"/>
              </a:rPr>
              <a:t> calls into one segment, or split data from one </a:t>
            </a:r>
            <a:r>
              <a:rPr lang="en-US" dirty="0">
                <a:latin typeface="Consolas" panose="020B0609020204030204" pitchFamily="49" charset="0"/>
                <a:cs typeface="Consolas" panose="020B0609020204030204" pitchFamily="49" charset="0"/>
              </a:rPr>
              <a:t>write()</a:t>
            </a:r>
            <a:r>
              <a:rPr lang="en-US" dirty="0">
                <a:cs typeface="Consolas" panose="020B0609020204030204" pitchFamily="49" charset="0"/>
              </a:rPr>
              <a:t> into multiple segments</a:t>
            </a:r>
          </a:p>
          <a:p>
            <a:endParaRPr lang="en-US" dirty="0">
              <a:cs typeface="Consolas" panose="020B0609020204030204" pitchFamily="49" charset="0"/>
            </a:endParaRPr>
          </a:p>
          <a:p>
            <a:r>
              <a:rPr lang="en-US" dirty="0">
                <a:cs typeface="Consolas" panose="020B0609020204030204" pitchFamily="49" charset="0"/>
              </a:rPr>
              <a:t>A segment size is restricted by two parameters</a:t>
            </a:r>
          </a:p>
          <a:p>
            <a:pPr lvl="1"/>
            <a:r>
              <a:rPr lang="en-US" dirty="0">
                <a:cs typeface="Consolas" panose="020B0609020204030204" pitchFamily="49" charset="0"/>
              </a:rPr>
              <a:t>IP Payload (65515 bytes) </a:t>
            </a:r>
          </a:p>
          <a:p>
            <a:pPr lvl="1"/>
            <a:r>
              <a:rPr lang="en-US" dirty="0">
                <a:cs typeface="Consolas" panose="020B0609020204030204" pitchFamily="49" charset="0"/>
              </a:rPr>
              <a:t>Maximum Transmission Unit (MTU) of the link</a:t>
            </a:r>
            <a:endParaRPr lang="en-US" dirty="0"/>
          </a:p>
        </p:txBody>
      </p:sp>
    </p:spTree>
    <p:extLst>
      <p:ext uri="{BB962C8B-B14F-4D97-AF65-F5344CB8AC3E}">
        <p14:creationId xmlns:p14="http://schemas.microsoft.com/office/powerpoint/2010/main" val="1914221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FF0E96-7462-0A43-B855-CEBC71EEECF4}"/>
              </a:ext>
            </a:extLst>
          </p:cNvPr>
          <p:cNvSpPr>
            <a:spLocks noGrp="1"/>
          </p:cNvSpPr>
          <p:nvPr>
            <p:ph type="title"/>
          </p:nvPr>
        </p:nvSpPr>
        <p:spPr/>
        <p:txBody>
          <a:bodyPr/>
          <a:lstStyle/>
          <a:p>
            <a:r>
              <a:rPr lang="en-US" dirty="0"/>
              <a:t>How a TCP Segment is Created</a:t>
            </a:r>
          </a:p>
        </p:txBody>
      </p:sp>
      <p:sp>
        <p:nvSpPr>
          <p:cNvPr id="2" name="Content Placeholder 1">
            <a:extLst>
              <a:ext uri="{FF2B5EF4-FFF2-40B4-BE49-F238E27FC236}">
                <a16:creationId xmlns:a16="http://schemas.microsoft.com/office/drawing/2014/main" id="{081CC1D5-7791-764D-AEE3-25C0D3936839}"/>
              </a:ext>
            </a:extLst>
          </p:cNvPr>
          <p:cNvSpPr>
            <a:spLocks noGrp="1"/>
          </p:cNvSpPr>
          <p:nvPr>
            <p:ph idx="1"/>
          </p:nvPr>
        </p:nvSpPr>
        <p:spPr/>
        <p:txBody>
          <a:bodyPr>
            <a:normAutofit fontScale="85000" lnSpcReduction="20000"/>
          </a:bodyPr>
          <a:lstStyle/>
          <a:p>
            <a:r>
              <a:rPr lang="en-US" dirty="0">
                <a:latin typeface="Consolas" panose="020B0609020204030204" pitchFamily="49" charset="0"/>
                <a:cs typeface="Consolas" panose="020B0609020204030204" pitchFamily="49" charset="0"/>
              </a:rPr>
              <a:t>Write()</a:t>
            </a:r>
            <a:r>
              <a:rPr lang="en-US" dirty="0">
                <a:cs typeface="Consolas" panose="020B0609020204030204" pitchFamily="49" charset="0"/>
              </a:rPr>
              <a:t> calls from the applications write data to the TCP sender buffer. </a:t>
            </a:r>
            <a:endParaRPr lang="en-US" dirty="0" smtClean="0">
              <a:cs typeface="Consolas" panose="020B0609020204030204" pitchFamily="49" charset="0"/>
            </a:endParaRPr>
          </a:p>
          <a:p>
            <a:pPr marL="0" indent="0">
              <a:buNone/>
            </a:pPr>
            <a:endParaRPr lang="en-US" dirty="0" smtClean="0">
              <a:cs typeface="Consolas" panose="020B0609020204030204" pitchFamily="49" charset="0"/>
            </a:endParaRPr>
          </a:p>
          <a:p>
            <a:r>
              <a:rPr lang="en-US" dirty="0" smtClean="0"/>
              <a:t>Sender </a:t>
            </a:r>
            <a:r>
              <a:rPr lang="en-US" dirty="0"/>
              <a:t>maintains a dynamic window size based on the flow and congestion control algorithm</a:t>
            </a:r>
          </a:p>
          <a:p>
            <a:endParaRPr lang="en-US" dirty="0"/>
          </a:p>
          <a:p>
            <a:r>
              <a:rPr lang="en-US" dirty="0"/>
              <a:t>Modern implementations of TCP uses </a:t>
            </a:r>
            <a:r>
              <a:rPr lang="en-US" b="1" dirty="0"/>
              <a:t>path MTU discovery</a:t>
            </a:r>
            <a:r>
              <a:rPr lang="en-US" dirty="0"/>
              <a:t> to determine the MTU of the end-to-end path (uses ICMP protocol), and sets up the </a:t>
            </a:r>
            <a:r>
              <a:rPr lang="en-US" b="1" dirty="0"/>
              <a:t>Maximum Segment Size </a:t>
            </a:r>
            <a:r>
              <a:rPr lang="en-US" dirty="0"/>
              <a:t>(</a:t>
            </a:r>
            <a:r>
              <a:rPr lang="en-US" b="1" dirty="0"/>
              <a:t>MSS</a:t>
            </a:r>
            <a:r>
              <a:rPr lang="en-US" dirty="0"/>
              <a:t>) during connection establishment </a:t>
            </a:r>
          </a:p>
          <a:p>
            <a:pPr lvl="1"/>
            <a:r>
              <a:rPr lang="en-US" dirty="0"/>
              <a:t>May depend on other parameters (buffer implementation). </a:t>
            </a:r>
          </a:p>
          <a:p>
            <a:endParaRPr lang="en-US" dirty="0"/>
          </a:p>
          <a:p>
            <a:r>
              <a:rPr lang="en-US" dirty="0"/>
              <a:t>Check the sender window after receiving an ACK. If the window size is less than MSS, construct a single segment; otherwise construct multiple segments, each equals to the MSS</a:t>
            </a:r>
          </a:p>
        </p:txBody>
      </p:sp>
    </p:spTree>
    <p:extLst>
      <p:ext uri="{BB962C8B-B14F-4D97-AF65-F5344CB8AC3E}">
        <p14:creationId xmlns:p14="http://schemas.microsoft.com/office/powerpoint/2010/main" val="374293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905000" y="304800"/>
            <a:ext cx="8534400" cy="685800"/>
          </a:xfrm>
        </p:spPr>
        <p:txBody>
          <a:bodyPr/>
          <a:lstStyle/>
          <a:p>
            <a:r>
              <a:rPr lang="en-US" altLang="en-US" sz="3600" dirty="0">
                <a:solidFill>
                  <a:schemeClr val="accent2"/>
                </a:solidFill>
              </a:rPr>
              <a:t>Transport </a:t>
            </a:r>
            <a:r>
              <a:rPr lang="en-US" altLang="en-US" sz="3600" dirty="0" smtClean="0">
                <a:solidFill>
                  <a:schemeClr val="accent2"/>
                </a:solidFill>
              </a:rPr>
              <a:t>Layer</a:t>
            </a:r>
            <a:endParaRPr lang="en-US" altLang="en-US" sz="1600" dirty="0">
              <a:solidFill>
                <a:schemeClr val="accent2"/>
              </a:solidFill>
            </a:endParaRPr>
          </a:p>
        </p:txBody>
      </p:sp>
      <p:pic>
        <p:nvPicPr>
          <p:cNvPr id="203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447800"/>
            <a:ext cx="850106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3781" name="Text Box 5"/>
          <p:cNvSpPr txBox="1">
            <a:spLocks noChangeArrowheads="1"/>
          </p:cNvSpPr>
          <p:nvPr/>
        </p:nvSpPr>
        <p:spPr bwMode="auto">
          <a:xfrm>
            <a:off x="4191000" y="5486400"/>
            <a:ext cx="365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Process-to-process delivery</a:t>
            </a:r>
          </a:p>
        </p:txBody>
      </p:sp>
    </p:spTree>
    <p:extLst>
      <p:ext uri="{BB962C8B-B14F-4D97-AF65-F5344CB8AC3E}">
        <p14:creationId xmlns:p14="http://schemas.microsoft.com/office/powerpoint/2010/main" val="1265984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00B83-AA48-EB4A-A369-CFECD3217796}"/>
              </a:ext>
            </a:extLst>
          </p:cNvPr>
          <p:cNvSpPr>
            <a:spLocks noGrp="1"/>
          </p:cNvSpPr>
          <p:nvPr>
            <p:ph type="title"/>
          </p:nvPr>
        </p:nvSpPr>
        <p:spPr/>
        <p:txBody>
          <a:bodyPr/>
          <a:lstStyle/>
          <a:p>
            <a:r>
              <a:rPr lang="en-US" dirty="0"/>
              <a:t>Challenges in TCP Design</a:t>
            </a:r>
          </a:p>
        </p:txBody>
      </p:sp>
      <p:sp>
        <p:nvSpPr>
          <p:cNvPr id="2" name="Content Placeholder 1">
            <a:extLst>
              <a:ext uri="{FF2B5EF4-FFF2-40B4-BE49-F238E27FC236}">
                <a16:creationId xmlns:a16="http://schemas.microsoft.com/office/drawing/2014/main" id="{F68F6819-10C4-C343-802F-BC422970B4B0}"/>
              </a:ext>
            </a:extLst>
          </p:cNvPr>
          <p:cNvSpPr>
            <a:spLocks noGrp="1"/>
          </p:cNvSpPr>
          <p:nvPr>
            <p:ph idx="1"/>
          </p:nvPr>
        </p:nvSpPr>
        <p:spPr/>
        <p:txBody>
          <a:bodyPr/>
          <a:lstStyle/>
          <a:p>
            <a:r>
              <a:rPr lang="en-US" dirty="0"/>
              <a:t>Segments are constructed dynamically, so retransmissions do not guarantee the retransmission of the same data segment – a retransmission may contain additional data or less data</a:t>
            </a:r>
          </a:p>
          <a:p>
            <a:endParaRPr lang="en-US" dirty="0"/>
          </a:p>
          <a:p>
            <a:r>
              <a:rPr lang="en-US" dirty="0"/>
              <a:t>Segments may arrive out-of-order. TCP receiver should handle out-of-order segments in a proper way, so that data wastage is minimized. </a:t>
            </a:r>
          </a:p>
        </p:txBody>
      </p:sp>
    </p:spTree>
    <p:extLst>
      <p:ext uri="{BB962C8B-B14F-4D97-AF65-F5344CB8AC3E}">
        <p14:creationId xmlns:p14="http://schemas.microsoft.com/office/powerpoint/2010/main" val="1485927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E0C71-D018-DE45-84BA-0C2E95B2D6EF}"/>
              </a:ext>
            </a:extLst>
          </p:cNvPr>
          <p:cNvSpPr>
            <a:spLocks noGrp="1"/>
          </p:cNvSpPr>
          <p:nvPr>
            <p:ph type="title"/>
          </p:nvPr>
        </p:nvSpPr>
        <p:spPr/>
        <p:txBody>
          <a:bodyPr/>
          <a:lstStyle/>
          <a:p>
            <a:r>
              <a:rPr lang="en-US" dirty="0"/>
              <a:t>Window Size field in the TCP Segment Header</a:t>
            </a:r>
          </a:p>
        </p:txBody>
      </p:sp>
      <p:sp>
        <p:nvSpPr>
          <p:cNvPr id="2" name="Content Placeholder 1">
            <a:extLst>
              <a:ext uri="{FF2B5EF4-FFF2-40B4-BE49-F238E27FC236}">
                <a16:creationId xmlns:a16="http://schemas.microsoft.com/office/drawing/2014/main" id="{CCD58017-929B-E24F-AAA7-62DF0F30C60B}"/>
              </a:ext>
            </a:extLst>
          </p:cNvPr>
          <p:cNvSpPr>
            <a:spLocks noGrp="1"/>
          </p:cNvSpPr>
          <p:nvPr>
            <p:ph idx="1"/>
          </p:nvPr>
        </p:nvSpPr>
        <p:spPr/>
        <p:txBody>
          <a:bodyPr/>
          <a:lstStyle/>
          <a:p>
            <a:r>
              <a:rPr lang="en-US" dirty="0"/>
              <a:t>Flow control in TCP is handled using a variable sized sliding window. </a:t>
            </a:r>
          </a:p>
          <a:p>
            <a:endParaRPr lang="en-US" dirty="0"/>
          </a:p>
          <a:p>
            <a:r>
              <a:rPr lang="en-US" dirty="0"/>
              <a:t>The </a:t>
            </a:r>
            <a:r>
              <a:rPr lang="en-US" i="1" dirty="0"/>
              <a:t>window size</a:t>
            </a:r>
            <a:r>
              <a:rPr lang="en-US" dirty="0"/>
              <a:t> field tells how many bytes the receiver can receive based on the current free size at its buffer space. </a:t>
            </a:r>
          </a:p>
          <a:p>
            <a:pPr marL="0" indent="0">
              <a:buNone/>
            </a:pPr>
            <a:endParaRPr lang="en-US" b="1" dirty="0"/>
          </a:p>
          <a:p>
            <a:r>
              <a:rPr lang="en-US" dirty="0"/>
              <a:t>TCP Acknowledgement – combination of acknowledgement number and window size</a:t>
            </a:r>
          </a:p>
        </p:txBody>
      </p:sp>
    </p:spTree>
    <p:extLst>
      <p:ext uri="{BB962C8B-B14F-4D97-AF65-F5344CB8AC3E}">
        <p14:creationId xmlns:p14="http://schemas.microsoft.com/office/powerpoint/2010/main" val="4213476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B9252FD-A8C4-4D22-A77F-055C99BB5917}" type="slidenum">
              <a:rPr lang="en-US" altLang="en-US"/>
              <a:pPr/>
              <a:t>32</a:t>
            </a:fld>
            <a:endParaRPr lang="en-US" altLang="en-US"/>
          </a:p>
        </p:txBody>
      </p:sp>
      <p:sp>
        <p:nvSpPr>
          <p:cNvPr id="229378" name="Rectangle 2"/>
          <p:cNvSpPr>
            <a:spLocks noGrp="1" noChangeArrowheads="1"/>
          </p:cNvSpPr>
          <p:nvPr>
            <p:ph type="title"/>
          </p:nvPr>
        </p:nvSpPr>
        <p:spPr/>
        <p:txBody>
          <a:bodyPr/>
          <a:lstStyle/>
          <a:p>
            <a:r>
              <a:rPr lang="en-US" altLang="en-US"/>
              <a:t>TCP header fields</a:t>
            </a:r>
          </a:p>
        </p:txBody>
      </p:sp>
      <p:sp>
        <p:nvSpPr>
          <p:cNvPr id="229379" name="Rectangle 3"/>
          <p:cNvSpPr>
            <a:spLocks noGrp="1" noChangeArrowheads="1"/>
          </p:cNvSpPr>
          <p:nvPr>
            <p:ph type="body" idx="1"/>
          </p:nvPr>
        </p:nvSpPr>
        <p:spPr>
          <a:xfrm>
            <a:off x="1676400" y="1371600"/>
            <a:ext cx="8915400" cy="674688"/>
          </a:xfrm>
        </p:spPr>
        <p:txBody>
          <a:bodyPr/>
          <a:lstStyle/>
          <a:p>
            <a:pPr>
              <a:tabLst/>
            </a:pPr>
            <a:r>
              <a:rPr lang="en-US" altLang="en-US" b="1">
                <a:solidFill>
                  <a:srgbClr val="FF0000"/>
                </a:solidFill>
              </a:rPr>
              <a:t>Options</a:t>
            </a:r>
            <a:r>
              <a:rPr lang="en-US" altLang="en-US"/>
              <a:t>: </a:t>
            </a:r>
          </a:p>
          <a:p>
            <a:pPr lvl="2">
              <a:tabLst/>
            </a:pPr>
            <a:endParaRPr lang="en-US" altLang="en-US"/>
          </a:p>
          <a:p>
            <a:pPr lvl="2">
              <a:tabLst/>
            </a:pPr>
            <a:endParaRPr lang="en-US" altLang="en-US"/>
          </a:p>
          <a:p>
            <a:pPr lvl="2">
              <a:tabLst/>
            </a:pPr>
            <a:endParaRPr lang="en-US" altLang="en-US"/>
          </a:p>
          <a:p>
            <a:pPr lvl="2">
              <a:tabLst/>
            </a:pPr>
            <a:endParaRPr lang="en-US" altLang="en-US"/>
          </a:p>
          <a:p>
            <a:pPr lvl="2">
              <a:tabLst/>
            </a:pPr>
            <a:endParaRPr lang="en-US" altLang="en-US"/>
          </a:p>
          <a:p>
            <a:pPr lvl="2">
              <a:tabLst/>
            </a:pPr>
            <a:endParaRPr lang="en-US" altLang="en-US"/>
          </a:p>
        </p:txBody>
      </p:sp>
      <p:graphicFrame>
        <p:nvGraphicFramePr>
          <p:cNvPr id="229380" name="Object 4"/>
          <p:cNvGraphicFramePr>
            <a:graphicFrameLocks noChangeAspect="1"/>
          </p:cNvGraphicFramePr>
          <p:nvPr/>
        </p:nvGraphicFramePr>
        <p:xfrm>
          <a:off x="1874839" y="1752601"/>
          <a:ext cx="8791575" cy="4670425"/>
        </p:xfrm>
        <a:graphic>
          <a:graphicData uri="http://schemas.openxmlformats.org/presentationml/2006/ole">
            <mc:AlternateContent xmlns:mc="http://schemas.openxmlformats.org/markup-compatibility/2006">
              <mc:Choice xmlns:v="urn:schemas-microsoft-com:vml" Requires="v">
                <p:oleObj spid="_x0000_s1035" name="VISIO" r:id="rId3" imgW="9615960" imgH="5109480" progId="Visio.Drawing.4">
                  <p:embed/>
                </p:oleObj>
              </mc:Choice>
              <mc:Fallback>
                <p:oleObj name="VISIO" r:id="rId3" imgW="9615960" imgH="510948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839" y="1752601"/>
                        <a:ext cx="8791575"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3333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B38F185-BD9D-44F3-B044-EB155076D36F}" type="slidenum">
              <a:rPr lang="en-US" altLang="en-US"/>
              <a:pPr/>
              <a:t>33</a:t>
            </a:fld>
            <a:endParaRPr lang="en-US" altLang="en-US"/>
          </a:p>
        </p:txBody>
      </p:sp>
      <p:sp>
        <p:nvSpPr>
          <p:cNvPr id="230402" name="Rectangle 2"/>
          <p:cNvSpPr>
            <a:spLocks noGrp="1" noChangeArrowheads="1"/>
          </p:cNvSpPr>
          <p:nvPr>
            <p:ph type="title"/>
          </p:nvPr>
        </p:nvSpPr>
        <p:spPr/>
        <p:txBody>
          <a:bodyPr/>
          <a:lstStyle/>
          <a:p>
            <a:r>
              <a:rPr lang="en-US" altLang="en-US"/>
              <a:t>TCP header fields</a:t>
            </a:r>
          </a:p>
        </p:txBody>
      </p:sp>
      <p:sp>
        <p:nvSpPr>
          <p:cNvPr id="230403" name="Rectangle 3"/>
          <p:cNvSpPr>
            <a:spLocks noGrp="1" noChangeArrowheads="1"/>
          </p:cNvSpPr>
          <p:nvPr>
            <p:ph type="body" idx="1"/>
          </p:nvPr>
        </p:nvSpPr>
        <p:spPr/>
        <p:txBody>
          <a:bodyPr/>
          <a:lstStyle/>
          <a:p>
            <a:pPr>
              <a:tabLst/>
            </a:pPr>
            <a:r>
              <a:rPr lang="en-US" altLang="en-US" b="1" dirty="0">
                <a:solidFill>
                  <a:srgbClr val="FF0000"/>
                </a:solidFill>
              </a:rPr>
              <a:t>Options</a:t>
            </a:r>
            <a:r>
              <a:rPr lang="en-US" altLang="en-US" dirty="0"/>
              <a:t>: </a:t>
            </a:r>
          </a:p>
          <a:p>
            <a:pPr lvl="1">
              <a:tabLst/>
            </a:pPr>
            <a:r>
              <a:rPr lang="en-US" altLang="en-US" b="1" dirty="0"/>
              <a:t>NOP</a:t>
            </a:r>
            <a:r>
              <a:rPr lang="en-US" altLang="en-US" dirty="0"/>
              <a:t> is used to pad TCP header to multiples of 4 bytes</a:t>
            </a:r>
          </a:p>
          <a:p>
            <a:pPr lvl="1">
              <a:tabLst/>
            </a:pPr>
            <a:r>
              <a:rPr lang="en-US" altLang="en-US" b="1" dirty="0"/>
              <a:t>Maximum Segment Size</a:t>
            </a:r>
            <a:endParaRPr lang="en-US" altLang="en-US" dirty="0"/>
          </a:p>
          <a:p>
            <a:pPr lvl="1">
              <a:tabLst/>
            </a:pPr>
            <a:r>
              <a:rPr lang="en-US" altLang="en-US" b="1" dirty="0"/>
              <a:t>Window Scale Options</a:t>
            </a:r>
            <a:r>
              <a:rPr lang="en-US" altLang="en-US" dirty="0"/>
              <a:t> </a:t>
            </a:r>
          </a:p>
          <a:p>
            <a:pPr lvl="4">
              <a:tabLst/>
            </a:pPr>
            <a:r>
              <a:rPr lang="en-US" altLang="en-US" dirty="0"/>
              <a:t>Increases the TCP window from 16 to 32 bits, I.e., the window size is interpreted differently</a:t>
            </a:r>
          </a:p>
          <a:p>
            <a:pPr lvl="4">
              <a:tabLst/>
            </a:pPr>
            <a:r>
              <a:rPr lang="en-US" altLang="en-US" dirty="0" smtClean="0"/>
              <a:t>This </a:t>
            </a:r>
            <a:r>
              <a:rPr lang="en-US" altLang="en-US" dirty="0"/>
              <a:t>option can only be used in the SYN segment (first segment) during connection establishment time</a:t>
            </a:r>
          </a:p>
          <a:p>
            <a:pPr lvl="1">
              <a:tabLst/>
            </a:pPr>
            <a:r>
              <a:rPr lang="en-US" altLang="en-US" b="1" dirty="0"/>
              <a:t>Timestamp Option</a:t>
            </a:r>
            <a:endParaRPr lang="en-US" altLang="en-US" dirty="0"/>
          </a:p>
          <a:p>
            <a:pPr lvl="4">
              <a:tabLst/>
            </a:pPr>
            <a:r>
              <a:rPr lang="en-US" altLang="en-US" dirty="0"/>
              <a:t>Can be used for roundtrip measurements</a:t>
            </a:r>
          </a:p>
          <a:p>
            <a:pPr lvl="4">
              <a:tabLst/>
            </a:pPr>
            <a:endParaRPr lang="en-US" altLang="en-US" dirty="0"/>
          </a:p>
        </p:txBody>
      </p:sp>
    </p:spTree>
    <p:extLst>
      <p:ext uri="{BB962C8B-B14F-4D97-AF65-F5344CB8AC3E}">
        <p14:creationId xmlns:p14="http://schemas.microsoft.com/office/powerpoint/2010/main" val="4126923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sz="3600" dirty="0"/>
              <a:t>Transport Layer Addressing</a:t>
            </a:r>
            <a:endParaRPr lang="en-US" altLang="en-US" sz="1600" dirty="0"/>
          </a:p>
        </p:txBody>
      </p:sp>
      <p:sp>
        <p:nvSpPr>
          <p:cNvPr id="2" name="Content Placeholder 1"/>
          <p:cNvSpPr>
            <a:spLocks noGrp="1"/>
          </p:cNvSpPr>
          <p:nvPr>
            <p:ph idx="1"/>
          </p:nvPr>
        </p:nvSpPr>
        <p:spPr/>
        <p:txBody>
          <a:bodyPr/>
          <a:lstStyle/>
          <a:p>
            <a:pPr>
              <a:spcBef>
                <a:spcPct val="10000"/>
              </a:spcBef>
            </a:pPr>
            <a:r>
              <a:rPr lang="en-US" altLang="en-US" dirty="0"/>
              <a:t>Addresses</a:t>
            </a:r>
          </a:p>
          <a:p>
            <a:pPr lvl="1">
              <a:spcBef>
                <a:spcPct val="10000"/>
              </a:spcBef>
              <a:buFontTx/>
              <a:buChar char="•"/>
            </a:pPr>
            <a:r>
              <a:rPr lang="en-US" altLang="en-US" sz="2800" dirty="0"/>
              <a:t>Data link layer </a:t>
            </a:r>
            <a:r>
              <a:rPr lang="en-US" altLang="en-US" sz="2800" dirty="0">
                <a:sym typeface="Wingdings" panose="05000000000000000000" pitchFamily="2" charset="2"/>
              </a:rPr>
              <a:t> MAC address</a:t>
            </a:r>
          </a:p>
          <a:p>
            <a:pPr lvl="1">
              <a:spcBef>
                <a:spcPct val="10000"/>
              </a:spcBef>
              <a:buFontTx/>
              <a:buChar char="•"/>
            </a:pPr>
            <a:r>
              <a:rPr lang="en-US" altLang="en-US" sz="2800" dirty="0">
                <a:sym typeface="Wingdings" panose="05000000000000000000" pitchFamily="2" charset="2"/>
              </a:rPr>
              <a:t>Network layer  IP address</a:t>
            </a:r>
          </a:p>
          <a:p>
            <a:pPr lvl="1">
              <a:spcBef>
                <a:spcPct val="10000"/>
              </a:spcBef>
              <a:buFontTx/>
              <a:buChar char="•"/>
            </a:pPr>
            <a:r>
              <a:rPr lang="en-US" altLang="en-US" sz="2800" dirty="0">
                <a:sym typeface="Wingdings" panose="05000000000000000000" pitchFamily="2" charset="2"/>
              </a:rPr>
              <a:t>Transport layer  </a:t>
            </a:r>
            <a:r>
              <a:rPr lang="en-US" altLang="en-US" sz="2800" i="1" dirty="0">
                <a:sym typeface="Wingdings" panose="05000000000000000000" pitchFamily="2" charset="2"/>
              </a:rPr>
              <a:t>Port number</a:t>
            </a:r>
            <a:r>
              <a:rPr lang="en-US" altLang="en-US" sz="2800" dirty="0">
                <a:sym typeface="Wingdings" panose="05000000000000000000" pitchFamily="2" charset="2"/>
              </a:rPr>
              <a:t> (choose among multiple processes running on destination host)</a:t>
            </a:r>
            <a:endParaRPr lang="en-US" altLang="en-US" sz="2800" dirty="0"/>
          </a:p>
          <a:p>
            <a:endParaRPr lang="en-IN" dirty="0"/>
          </a:p>
        </p:txBody>
      </p:sp>
      <p:sp>
        <p:nvSpPr>
          <p:cNvPr id="175107" name="Text Box 3"/>
          <p:cNvSpPr txBox="1">
            <a:spLocks noChangeArrowheads="1"/>
          </p:cNvSpPr>
          <p:nvPr/>
        </p:nvSpPr>
        <p:spPr bwMode="auto">
          <a:xfrm>
            <a:off x="1981200" y="1066801"/>
            <a:ext cx="838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endParaRPr lang="en-US" altLang="en-US" dirty="0"/>
          </a:p>
        </p:txBody>
      </p:sp>
    </p:spTree>
    <p:extLst>
      <p:ext uri="{BB962C8B-B14F-4D97-AF65-F5344CB8AC3E}">
        <p14:creationId xmlns:p14="http://schemas.microsoft.com/office/powerpoint/2010/main" val="472556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517776"/>
            <a:ext cx="8369300"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4" name="Rectangle 6"/>
          <p:cNvSpPr>
            <a:spLocks noChangeArrowheads="1"/>
          </p:cNvSpPr>
          <p:nvPr/>
        </p:nvSpPr>
        <p:spPr bwMode="auto">
          <a:xfrm>
            <a:off x="3481388" y="274639"/>
            <a:ext cx="465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5" name="Rectangle 7"/>
          <p:cNvSpPr>
            <a:spLocks noChangeArrowheads="1"/>
          </p:cNvSpPr>
          <p:nvPr/>
        </p:nvSpPr>
        <p:spPr bwMode="auto">
          <a:xfrm>
            <a:off x="2998572" y="727076"/>
            <a:ext cx="6229783"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a:solidFill>
                  <a:srgbClr val="063DE8"/>
                </a:solidFill>
              </a:rPr>
              <a:t>Transport Layer and Data Link Layer</a:t>
            </a:r>
          </a:p>
        </p:txBody>
      </p:sp>
    </p:spTree>
    <p:extLst>
      <p:ext uri="{BB962C8B-B14F-4D97-AF65-F5344CB8AC3E}">
        <p14:creationId xmlns:p14="http://schemas.microsoft.com/office/powerpoint/2010/main" val="10707868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9" y="3046414"/>
            <a:ext cx="7997825"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1568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6" y="1831976"/>
            <a:ext cx="8551863" cy="403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6"/>
          <p:cNvSpPr>
            <a:spLocks noChangeArrowheads="1"/>
          </p:cNvSpPr>
          <p:nvPr/>
        </p:nvSpPr>
        <p:spPr bwMode="auto">
          <a:xfrm>
            <a:off x="4714875" y="193676"/>
            <a:ext cx="2643188"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a:solidFill>
                  <a:srgbClr val="063DE8"/>
                </a:solidFill>
              </a:rPr>
              <a:t>Service Points</a:t>
            </a:r>
          </a:p>
        </p:txBody>
      </p:sp>
    </p:spTree>
    <p:extLst>
      <p:ext uri="{BB962C8B-B14F-4D97-AF65-F5344CB8AC3E}">
        <p14:creationId xmlns:p14="http://schemas.microsoft.com/office/powerpoint/2010/main" val="25719962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2838450"/>
            <a:ext cx="79502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7502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105026"/>
            <a:ext cx="841375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0" name="Rectangle 6"/>
          <p:cNvSpPr>
            <a:spLocks noChangeArrowheads="1"/>
          </p:cNvSpPr>
          <p:nvPr/>
        </p:nvSpPr>
        <p:spPr bwMode="auto">
          <a:xfrm>
            <a:off x="2850743" y="650876"/>
            <a:ext cx="6525441"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3200" b="1">
                <a:solidFill>
                  <a:srgbClr val="063DE8"/>
                </a:solidFill>
              </a:rPr>
              <a:t>Transport and Data Link Error Control</a:t>
            </a:r>
          </a:p>
        </p:txBody>
      </p:sp>
    </p:spTree>
    <p:extLst>
      <p:ext uri="{BB962C8B-B14F-4D97-AF65-F5344CB8AC3E}">
        <p14:creationId xmlns:p14="http://schemas.microsoft.com/office/powerpoint/2010/main" val="226118342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1218</Words>
  <Application>Microsoft Office PowerPoint</Application>
  <PresentationFormat>Widescreen</PresentationFormat>
  <Paragraphs>170</Paragraphs>
  <Slides>33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Calibri Light</vt:lpstr>
      <vt:lpstr>Consolas</vt:lpstr>
      <vt:lpstr>Times New Roman</vt:lpstr>
      <vt:lpstr>Wingdings</vt:lpstr>
      <vt:lpstr>Office Theme</vt:lpstr>
      <vt:lpstr>VISIO</vt:lpstr>
      <vt:lpstr>Transmission Control Protocol (TCP)</vt:lpstr>
      <vt:lpstr>Transport Layer</vt:lpstr>
      <vt:lpstr>Transport Layer</vt:lpstr>
      <vt:lpstr>Transport Layer Addressing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Transmission Control Protocol (TCP)</vt:lpstr>
      <vt:lpstr>TCP provides a connection-oriented, reliable, byte stream service.</vt:lpstr>
      <vt:lpstr>Reliable</vt:lpstr>
      <vt:lpstr>Byte Stream</vt:lpstr>
      <vt:lpstr>Transmission Control Protocol -TCP</vt:lpstr>
      <vt:lpstr>Transmission Control Protocol (TCP)</vt:lpstr>
      <vt:lpstr>TCP Service Model</vt:lpstr>
      <vt:lpstr>TCP layering</vt:lpstr>
      <vt:lpstr>The TCP Protocol – The Header</vt:lpstr>
      <vt:lpstr>PowerPoint Presentation</vt:lpstr>
      <vt:lpstr>PowerPoint Presentation</vt:lpstr>
      <vt:lpstr>PowerPoint Presentation</vt:lpstr>
      <vt:lpstr>TCP Sequence Number and Acknowledgement Number</vt:lpstr>
      <vt:lpstr>TCP Segments</vt:lpstr>
      <vt:lpstr>How a TCP Segment is Created</vt:lpstr>
      <vt:lpstr>Challenges in TCP Design</vt:lpstr>
      <vt:lpstr>Window Size field in the TCP Segment Header</vt:lpstr>
      <vt:lpstr>TCP header fields</vt:lpstr>
      <vt:lpstr>TCP header fields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Control Protocol (TCP)</dc:title>
  <dc:creator>Mary</dc:creator>
  <cp:lastModifiedBy>csemsb</cp:lastModifiedBy>
  <cp:revision>32</cp:revision>
  <dcterms:created xsi:type="dcterms:W3CDTF">2019-10-16T16:32:56Z</dcterms:created>
  <dcterms:modified xsi:type="dcterms:W3CDTF">2021-11-16T05:50:35Z</dcterms:modified>
</cp:coreProperties>
</file>