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99" r:id="rId5"/>
    <p:sldId id="297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00" r:id="rId16"/>
    <p:sldId id="301" r:id="rId17"/>
    <p:sldId id="302" r:id="rId18"/>
    <p:sldId id="303" r:id="rId19"/>
    <p:sldId id="304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05" r:id="rId29"/>
    <p:sldId id="306" r:id="rId30"/>
    <p:sldId id="270" r:id="rId31"/>
    <p:sldId id="271" r:id="rId32"/>
    <p:sldId id="291" r:id="rId33"/>
    <p:sldId id="272" r:id="rId34"/>
    <p:sldId id="292" r:id="rId35"/>
    <p:sldId id="275" r:id="rId36"/>
    <p:sldId id="278" r:id="rId37"/>
    <p:sldId id="277" r:id="rId38"/>
    <p:sldId id="293" r:id="rId39"/>
    <p:sldId id="294" r:id="rId40"/>
    <p:sldId id="295" r:id="rId41"/>
    <p:sldId id="296" r:id="rId42"/>
    <p:sldId id="279" r:id="rId43"/>
    <p:sldId id="280" r:id="rId44"/>
    <p:sldId id="319" r:id="rId45"/>
    <p:sldId id="320" r:id="rId46"/>
    <p:sldId id="321" r:id="rId47"/>
    <p:sldId id="32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BC05-3C1D-41B6-A382-73A338F7B1E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99171-8B1C-4495-83FE-1AB89D2EF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8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615F9F-93C8-4778-B937-5DA2A40AF651}" type="slidenum">
              <a:rPr lang="en-US" altLang="zh-TW" b="0">
                <a:latin typeface="Times New Roman" panose="02020603050405020304" pitchFamily="18" charset="0"/>
              </a:rPr>
              <a:pPr/>
              <a:t>3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324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4D6E7E-89BB-4322-9211-F02F6B93A49F}" type="slidenum">
              <a:rPr lang="en-US" altLang="zh-TW" b="0">
                <a:latin typeface="Times New Roman" panose="02020603050405020304" pitchFamily="18" charset="0"/>
              </a:rPr>
              <a:pPr/>
              <a:t>37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3166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A959F3-3A6C-4CB0-97C1-9763EC06FD52}" type="slidenum">
              <a:rPr lang="en-US" altLang="zh-TW" b="0">
                <a:latin typeface="Times New Roman" panose="02020603050405020304" pitchFamily="18" charset="0"/>
              </a:rPr>
              <a:pPr/>
              <a:t>40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1974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BFD64D-C303-4BF0-85CC-CBD92DC09C84}" type="slidenum">
              <a:rPr lang="en-US" altLang="zh-TW" b="0">
                <a:latin typeface="Times New Roman" panose="02020603050405020304" pitchFamily="18" charset="0"/>
              </a:rPr>
              <a:pPr/>
              <a:t>41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01104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FB3A45-8C89-4084-9512-B1F43FD217B2}" type="slidenum">
              <a:rPr lang="en-US" altLang="zh-TW" b="0">
                <a:latin typeface="Times New Roman" panose="02020603050405020304" pitchFamily="18" charset="0"/>
              </a:rPr>
              <a:pPr/>
              <a:t>42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5106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503C9A-9E61-4D47-8B73-CE2E36BBD2EC}" type="slidenum">
              <a:rPr lang="en-US" altLang="zh-TW" b="0">
                <a:latin typeface="Times New Roman" panose="02020603050405020304" pitchFamily="18" charset="0"/>
              </a:rPr>
              <a:pPr/>
              <a:t>43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5143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97206-B2E9-446B-9BE0-5F58D58B375B}" type="slidenum">
              <a:rPr lang="zh-TW" altLang="en-US"/>
              <a:pPr/>
              <a:t>6</a:t>
            </a:fld>
            <a:endParaRPr lang="zh-TW" alt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3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13C52-3745-41AA-A39C-8C67C57697B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4E0A3-00C4-4A91-B586-234552812E1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55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5D4BAE-2444-4418-9791-4E8064293095}" type="slidenum">
              <a:rPr lang="en-US" altLang="zh-TW" b="0">
                <a:latin typeface="Times New Roman" panose="02020603050405020304" pitchFamily="18" charset="0"/>
              </a:rPr>
              <a:pPr/>
              <a:t>20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7001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630081-9D78-47AE-97E6-799508A32DEA}" type="slidenum">
              <a:rPr lang="en-US" altLang="zh-TW" b="0">
                <a:latin typeface="Times New Roman" panose="02020603050405020304" pitchFamily="18" charset="0"/>
              </a:rPr>
              <a:pPr/>
              <a:t>23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5558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D3660F-DF89-425C-ABE2-156B41B0613A}" type="slidenum">
              <a:rPr lang="en-US" altLang="zh-TW" b="0">
                <a:latin typeface="Times New Roman" panose="02020603050405020304" pitchFamily="18" charset="0"/>
              </a:rPr>
              <a:pPr/>
              <a:t>30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292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D906F6-2242-41EB-97FE-3475A5F86EE5}" type="slidenum">
              <a:rPr lang="en-US" altLang="zh-TW" b="0">
                <a:latin typeface="Times New Roman" panose="02020603050405020304" pitchFamily="18" charset="0"/>
              </a:rPr>
              <a:pPr/>
              <a:t>33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5601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94C359-7B5B-47E1-9F80-702B3C8C51CD}" type="slidenum">
              <a:rPr lang="en-US" altLang="zh-TW" b="0">
                <a:latin typeface="Times New Roman" panose="02020603050405020304" pitchFamily="18" charset="0"/>
              </a:rPr>
              <a:pPr/>
              <a:t>35</a:t>
            </a:fld>
            <a:endParaRPr lang="en-US" altLang="zh-TW" b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1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7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9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BFC8-B161-4BC7-AEE4-CD3747447B6F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4A3B-81F9-4314-A382-2A97C942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TCP </a:t>
            </a:r>
            <a:r>
              <a:rPr lang="en-IN" smtClean="0"/>
              <a:t>Data 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operation of the buffer at the receiver is simpler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circular buffer is </a:t>
            </a:r>
            <a:r>
              <a:rPr lang="en-IN" dirty="0" smtClean="0"/>
              <a:t>divided into </a:t>
            </a:r>
            <a:r>
              <a:rPr lang="en-IN" dirty="0"/>
              <a:t>two areas (shown as white and </a:t>
            </a:r>
            <a:r>
              <a:rPr lang="en-IN" dirty="0" smtClean="0"/>
              <a:t>coloured</a:t>
            </a:r>
            <a:r>
              <a:rPr lang="en-IN" dirty="0"/>
              <a:t>).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white area contains empty </a:t>
            </a:r>
            <a:r>
              <a:rPr lang="en-IN" dirty="0" smtClean="0"/>
              <a:t>chambers to </a:t>
            </a:r>
            <a:r>
              <a:rPr lang="en-IN" dirty="0"/>
              <a:t>be filled by bytes received from the network. </a:t>
            </a:r>
            <a:endParaRPr lang="en-IN" dirty="0" smtClean="0"/>
          </a:p>
          <a:p>
            <a:pPr lvl="1"/>
            <a:r>
              <a:rPr lang="en-IN" dirty="0" smtClean="0"/>
              <a:t>The coloured </a:t>
            </a:r>
            <a:r>
              <a:rPr lang="en-IN" dirty="0"/>
              <a:t>sections contain </a:t>
            </a:r>
            <a:r>
              <a:rPr lang="en-IN" dirty="0" smtClean="0"/>
              <a:t>received bytes </a:t>
            </a:r>
            <a:r>
              <a:rPr lang="en-IN" dirty="0"/>
              <a:t>that can be read by the receiving process.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byte is read by the </a:t>
            </a:r>
            <a:r>
              <a:rPr lang="en-IN" dirty="0" smtClean="0"/>
              <a:t>receiving process</a:t>
            </a:r>
            <a:r>
              <a:rPr lang="en-IN" dirty="0"/>
              <a:t>, the chamber is recycled and added to the pool of empty chambers.</a:t>
            </a:r>
          </a:p>
        </p:txBody>
      </p:sp>
    </p:spTree>
    <p:extLst>
      <p:ext uri="{BB962C8B-B14F-4D97-AF65-F5344CB8AC3E}">
        <p14:creationId xmlns:p14="http://schemas.microsoft.com/office/powerpoint/2010/main" val="1947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Segments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IP layer, as </a:t>
            </a:r>
            <a:r>
              <a:rPr lang="en-IN" dirty="0" smtClean="0"/>
              <a:t>a service </a:t>
            </a:r>
            <a:r>
              <a:rPr lang="en-IN" dirty="0"/>
              <a:t>provider for TCP, needs to send data in packets, not as a stream of bytes. </a:t>
            </a:r>
            <a:endParaRPr lang="en-IN" dirty="0" smtClean="0"/>
          </a:p>
          <a:p>
            <a:r>
              <a:rPr lang="en-IN" dirty="0" smtClean="0"/>
              <a:t>At the transport </a:t>
            </a:r>
            <a:r>
              <a:rPr lang="en-IN" dirty="0"/>
              <a:t>layer, TCP groups a number of bytes together into a packet called a </a:t>
            </a:r>
            <a:r>
              <a:rPr lang="en-IN" i="1" dirty="0"/>
              <a:t>segment</a:t>
            </a:r>
            <a:r>
              <a:rPr lang="en-IN" dirty="0"/>
              <a:t>.</a:t>
            </a:r>
          </a:p>
          <a:p>
            <a:r>
              <a:rPr lang="en-IN" dirty="0"/>
              <a:t>TCP adds a header to each segment (for control purposes) and delivers the segment </a:t>
            </a:r>
            <a:r>
              <a:rPr lang="en-IN" dirty="0" smtClean="0"/>
              <a:t>to the </a:t>
            </a:r>
            <a:r>
              <a:rPr lang="en-IN" dirty="0"/>
              <a:t>IP layer for transmission.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segments are encapsulated in an IP datagram </a:t>
            </a:r>
            <a:r>
              <a:rPr lang="en-IN" dirty="0" smtClean="0"/>
              <a:t>and transmitted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entire operation is transparent to the receiving process.</a:t>
            </a:r>
          </a:p>
        </p:txBody>
      </p:sp>
    </p:spTree>
    <p:extLst>
      <p:ext uri="{BB962C8B-B14F-4D97-AF65-F5344CB8AC3E}">
        <p14:creationId xmlns:p14="http://schemas.microsoft.com/office/powerpoint/2010/main" val="34289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2253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</a:rPr>
              <a:t>TCP </a:t>
            </a:r>
            <a:r>
              <a:rPr lang="en-US" altLang="en-US" sz="2800" dirty="0">
                <a:latin typeface="Times New Roman" panose="02020603050405020304" pitchFamily="18" charset="0"/>
              </a:rPr>
              <a:t>segments</a:t>
            </a:r>
          </a:p>
        </p:txBody>
      </p:sp>
      <p:pic>
        <p:nvPicPr>
          <p:cNvPr id="11110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4" y="1279526"/>
            <a:ext cx="8428037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TCP offers </a:t>
            </a:r>
            <a:r>
              <a:rPr lang="en-IN" i="1" dirty="0"/>
              <a:t>full-duplex service, </a:t>
            </a:r>
            <a:r>
              <a:rPr lang="en-IN" dirty="0"/>
              <a:t>where data can flow in both directions at the same time.</a:t>
            </a:r>
          </a:p>
          <a:p>
            <a:r>
              <a:rPr lang="en-IN" dirty="0"/>
              <a:t>Each TCP endpoint then has its own sending and receiving buffer, and segments move </a:t>
            </a:r>
            <a:r>
              <a:rPr lang="en-IN" dirty="0" smtClean="0"/>
              <a:t>in both </a:t>
            </a:r>
            <a:r>
              <a:rPr lang="en-IN" dirty="0"/>
              <a:t>directions</a:t>
            </a:r>
            <a:r>
              <a:rPr lang="en-IN" dirty="0" smtClean="0"/>
              <a:t>.</a:t>
            </a:r>
          </a:p>
          <a:p>
            <a:r>
              <a:rPr lang="en-IN" dirty="0"/>
              <a:t>TCP performs multiplexing at the sender and demultiplexing at the receiver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1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TCP is a connection-oriented protocol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TCP segment </a:t>
            </a:r>
            <a:r>
              <a:rPr lang="en-IN" dirty="0" smtClean="0"/>
              <a:t>is encapsulated </a:t>
            </a:r>
            <a:r>
              <a:rPr lang="en-IN" dirty="0"/>
              <a:t>in an IP datagram and can be sent out of order, or lost, or corrupted, </a:t>
            </a:r>
            <a:r>
              <a:rPr lang="en-IN" dirty="0" smtClean="0"/>
              <a:t>and then </a:t>
            </a:r>
            <a:r>
              <a:rPr lang="en-IN" dirty="0"/>
              <a:t>resent. </a:t>
            </a:r>
            <a:endParaRPr lang="en-IN" dirty="0" smtClean="0"/>
          </a:p>
          <a:p>
            <a:pPr lvl="1"/>
            <a:r>
              <a:rPr lang="en-IN" dirty="0" smtClean="0"/>
              <a:t>Each </a:t>
            </a:r>
            <a:r>
              <a:rPr lang="en-IN" dirty="0"/>
              <a:t>may be routed over a different path to reach the destination. </a:t>
            </a:r>
            <a:endParaRPr lang="en-IN" dirty="0" smtClean="0"/>
          </a:p>
          <a:p>
            <a:pPr lvl="1"/>
            <a:r>
              <a:rPr lang="en-IN" dirty="0" smtClean="0"/>
              <a:t>There is no </a:t>
            </a:r>
            <a:r>
              <a:rPr lang="en-IN" dirty="0"/>
              <a:t>physical connection. </a:t>
            </a:r>
            <a:endParaRPr lang="en-IN" dirty="0" smtClean="0"/>
          </a:p>
          <a:p>
            <a:pPr lvl="1"/>
            <a:r>
              <a:rPr lang="en-IN" dirty="0" smtClean="0"/>
              <a:t>TCP </a:t>
            </a:r>
            <a:r>
              <a:rPr lang="en-IN" dirty="0"/>
              <a:t>creates a stream-oriented environment in which it </a:t>
            </a:r>
            <a:r>
              <a:rPr lang="en-IN" dirty="0" smtClean="0"/>
              <a:t>accepts the </a:t>
            </a:r>
            <a:r>
              <a:rPr lang="en-IN" dirty="0"/>
              <a:t>responsibility of delivering the bytes in order to the other site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TCP is a reliable transport protocol. It uses an acknowledgment mechanism to check the safe and sound arrival of data.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6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Connection Management in TCP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Establishment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6234113" algn="l"/>
              </a:tabLst>
            </a:pPr>
            <a:r>
              <a:rPr lang="en-US" altLang="en-US" dirty="0"/>
              <a:t>TCP uses a three-way handshake to open a connection:</a:t>
            </a:r>
          </a:p>
          <a:p>
            <a:pPr>
              <a:buNone/>
              <a:tabLst>
                <a:tab pos="6234113" algn="l"/>
              </a:tabLst>
            </a:pPr>
            <a:r>
              <a:rPr lang="en-US" altLang="en-US" dirty="0"/>
              <a:t>	(1) ACTIVE OPEN: Client sends a segment with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SYN bit set 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port number of client 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initial sequence number (ISN) of client</a:t>
            </a:r>
          </a:p>
          <a:p>
            <a:pPr>
              <a:buNone/>
              <a:tabLst>
                <a:tab pos="6234113" algn="l"/>
              </a:tabLst>
            </a:pPr>
            <a:r>
              <a:rPr lang="en-US" altLang="en-US" dirty="0"/>
              <a:t>	(2) PASSIVE OPEN: Server responds with a segment with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SYN bit set </a:t>
            </a:r>
            <a:r>
              <a:rPr lang="en-US" altLang="en-US" dirty="0" smtClean="0"/>
              <a:t>( counts as one byte)</a:t>
            </a:r>
            <a:endParaRPr lang="en-US" altLang="en-US" dirty="0"/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initial sequence number of server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ACK for ISN of client</a:t>
            </a:r>
          </a:p>
          <a:p>
            <a:pPr lvl="1">
              <a:buNone/>
              <a:tabLst>
                <a:tab pos="6234113" algn="l"/>
              </a:tabLst>
            </a:pPr>
            <a:r>
              <a:rPr lang="en-US" altLang="en-US" dirty="0"/>
              <a:t>(3) Client acknowledges by sending a segment with:</a:t>
            </a:r>
          </a:p>
          <a:p>
            <a:pPr lvl="3">
              <a:tabLst>
                <a:tab pos="6234113" algn="l"/>
              </a:tabLst>
            </a:pPr>
            <a:r>
              <a:rPr lang="en-US" altLang="en-US" dirty="0"/>
              <a:t> ACK ISN of server	</a:t>
            </a:r>
          </a:p>
        </p:txBody>
      </p:sp>
    </p:spTree>
    <p:extLst>
      <p:ext uri="{BB962C8B-B14F-4D97-AF65-F5344CB8AC3E}">
        <p14:creationId xmlns:p14="http://schemas.microsoft.com/office/powerpoint/2010/main" val="30560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Three-Way Handshake</a:t>
            </a:r>
          </a:p>
        </p:txBody>
      </p:sp>
      <p:graphicFrame>
        <p:nvGraphicFramePr>
          <p:cNvPr id="2375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90738" y="1223964"/>
          <a:ext cx="7783512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280000" imgH="5304600" progId="Visio.Drawing.4">
                  <p:embed/>
                </p:oleObj>
              </mc:Choice>
              <mc:Fallback>
                <p:oleObj name="VISIO" r:id="rId3" imgW="8280000" imgH="5304600" progId="Visio.Drawing.4">
                  <p:embed/>
                  <p:pic>
                    <p:nvPicPr>
                      <p:cNvPr id="237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223964"/>
                        <a:ext cx="7783512" cy="498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Three-Way Handshake</a:t>
            </a:r>
          </a:p>
        </p:txBody>
      </p:sp>
      <p:graphicFrame>
        <p:nvGraphicFramePr>
          <p:cNvPr id="24166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90738" y="1223964"/>
          <a:ext cx="7783512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8280000" imgH="5304600" progId="Visio.Drawing.4">
                  <p:embed/>
                </p:oleObj>
              </mc:Choice>
              <mc:Fallback>
                <p:oleObj name="VISIO" r:id="rId3" imgW="8280000" imgH="5304600" progId="Visio.Drawing.4">
                  <p:embed/>
                  <p:pic>
                    <p:nvPicPr>
                      <p:cNvPr id="241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223964"/>
                        <a:ext cx="7783512" cy="498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a Two-Way Handshake not enough?</a:t>
            </a:r>
          </a:p>
        </p:txBody>
      </p:sp>
      <p:graphicFrame>
        <p:nvGraphicFramePr>
          <p:cNvPr id="23449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1" y="838200"/>
          <a:ext cx="7783513" cy="49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8280000" imgH="5304600" progId="Visio.Drawing.4">
                  <p:embed/>
                </p:oleObj>
              </mc:Choice>
              <mc:Fallback>
                <p:oleObj name="VISIO" r:id="rId3" imgW="8280000" imgH="5304600" progId="Visio.Drawing.4">
                  <p:embed/>
                  <p:pic>
                    <p:nvPicPr>
                      <p:cNvPr id="234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838200"/>
                        <a:ext cx="7783513" cy="498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752600" y="5562600"/>
            <a:ext cx="8610600" cy="70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When aida initiates the data transfer (starting with SeqNo=15322112355)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mng will reject all data.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8077200" y="4341813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en-IN"/>
          </a:p>
        </p:txBody>
      </p:sp>
      <p:sp>
        <p:nvSpPr>
          <p:cNvPr id="234502" name="Line 6"/>
          <p:cNvSpPr>
            <a:spLocks noChangeShapeType="1"/>
          </p:cNvSpPr>
          <p:nvPr/>
        </p:nvSpPr>
        <p:spPr bwMode="auto">
          <a:xfrm flipV="1">
            <a:off x="8534400" y="4495800"/>
            <a:ext cx="304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en-IN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763000" y="4267200"/>
            <a:ext cx="1752600" cy="89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Will be discarded as a duplicate SYN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4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Stream Delivery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TCP provides process-to-process communication using port </a:t>
            </a:r>
            <a:r>
              <a:rPr lang="en-IN" dirty="0" smtClean="0"/>
              <a:t>numbers</a:t>
            </a:r>
          </a:p>
          <a:p>
            <a:r>
              <a:rPr lang="en-IN" dirty="0" smtClean="0"/>
              <a:t>It is </a:t>
            </a:r>
            <a:r>
              <a:rPr lang="en-IN" dirty="0"/>
              <a:t>a stream-oriented protocol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allows </a:t>
            </a:r>
            <a:r>
              <a:rPr lang="en-IN" dirty="0"/>
              <a:t>the sending process to deliver data as a stream </a:t>
            </a:r>
            <a:r>
              <a:rPr lang="en-IN" dirty="0" smtClean="0"/>
              <a:t>of bytes </a:t>
            </a:r>
            <a:r>
              <a:rPr lang="en-IN" dirty="0"/>
              <a:t>and allows the receiving process to obtain data as a stream of bytes. </a:t>
            </a:r>
            <a:endParaRPr lang="en-IN" dirty="0" smtClean="0"/>
          </a:p>
          <a:p>
            <a:r>
              <a:rPr lang="en-IN" dirty="0" smtClean="0"/>
              <a:t>TCP creates an </a:t>
            </a:r>
            <a:r>
              <a:rPr lang="en-IN" dirty="0"/>
              <a:t>environment in which the two processes seem to be connected by an </a:t>
            </a:r>
            <a:r>
              <a:rPr lang="en-IN" dirty="0" smtClean="0"/>
              <a:t>imaginary “</a:t>
            </a:r>
            <a:r>
              <a:rPr lang="en-IN" dirty="0"/>
              <a:t>tube” that carries their bytes across the Internet</a:t>
            </a:r>
            <a:r>
              <a:rPr lang="en-IN" dirty="0" smtClean="0"/>
              <a:t>.</a:t>
            </a:r>
          </a:p>
          <a:p>
            <a:r>
              <a:rPr lang="en-IN" dirty="0"/>
              <a:t>The sending process produces (writes to) the stream of </a:t>
            </a:r>
            <a:r>
              <a:rPr lang="en-IN" dirty="0" smtClean="0"/>
              <a:t>bytes and </a:t>
            </a:r>
            <a:r>
              <a:rPr lang="en-IN" dirty="0"/>
              <a:t>the receiving process consumes (reads from) them.</a:t>
            </a:r>
          </a:p>
        </p:txBody>
      </p:sp>
    </p:spTree>
    <p:extLst>
      <p:ext uri="{BB962C8B-B14F-4D97-AF65-F5344CB8AC3E}">
        <p14:creationId xmlns:p14="http://schemas.microsoft.com/office/powerpoint/2010/main" val="3610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685801" y="123825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Connection </a:t>
            </a:r>
            <a:r>
              <a:rPr lang="en-US" altLang="en-US" sz="2800" b="0" dirty="0">
                <a:latin typeface="Times New Roman" panose="02020603050405020304" pitchFamily="18" charset="0"/>
              </a:rPr>
              <a:t>establishment using three-way handshake</a:t>
            </a:r>
          </a:p>
        </p:txBody>
      </p:sp>
      <p:pic>
        <p:nvPicPr>
          <p:cNvPr id="7444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2225"/>
            <a:ext cx="826293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4240213"/>
            <a:ext cx="960437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1" y="5108576"/>
            <a:ext cx="9683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2809875"/>
            <a:ext cx="94138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5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906714"/>
            <a:ext cx="9413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6" y="2992439"/>
            <a:ext cx="4881563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6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6" y="3848100"/>
            <a:ext cx="491807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4470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4730750"/>
            <a:ext cx="4918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12" name="Oval 23"/>
          <p:cNvSpPr>
            <a:spLocks noChangeArrowheads="1"/>
          </p:cNvSpPr>
          <p:nvPr/>
        </p:nvSpPr>
        <p:spPr bwMode="auto">
          <a:xfrm rot="186182">
            <a:off x="4505325" y="4719638"/>
            <a:ext cx="1219200" cy="381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zh-TW" altLang="en-US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59413" name="Line 24"/>
          <p:cNvSpPr>
            <a:spLocks noChangeShapeType="1"/>
          </p:cNvSpPr>
          <p:nvPr/>
        </p:nvSpPr>
        <p:spPr bwMode="auto">
          <a:xfrm flipH="1" flipV="1">
            <a:off x="5572125" y="4948238"/>
            <a:ext cx="381000" cy="914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4" name="Text Box 25"/>
          <p:cNvSpPr txBox="1">
            <a:spLocks noChangeArrowheads="1"/>
          </p:cNvSpPr>
          <p:nvPr/>
        </p:nvSpPr>
        <p:spPr bwMode="auto">
          <a:xfrm>
            <a:off x="5191125" y="58054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i="1">
                <a:solidFill>
                  <a:schemeClr val="folHlink"/>
                </a:solidFill>
                <a:latin typeface="Arial" panose="020B0604020202020204" pitchFamily="34" charset="0"/>
                <a:ea typeface="新細明體" pitchFamily="18" charset="-120"/>
              </a:rPr>
              <a:t>Means “no data” !</a:t>
            </a:r>
          </a:p>
        </p:txBody>
      </p:sp>
      <p:sp>
        <p:nvSpPr>
          <p:cNvPr id="59415" name="Text Box 26"/>
          <p:cNvSpPr txBox="1">
            <a:spLocks noChangeArrowheads="1"/>
          </p:cNvSpPr>
          <p:nvPr/>
        </p:nvSpPr>
        <p:spPr bwMode="auto">
          <a:xfrm>
            <a:off x="5175250" y="6105526"/>
            <a:ext cx="313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seq: 8001 if piggybacking</a:t>
            </a:r>
          </a:p>
        </p:txBody>
      </p:sp>
    </p:spTree>
    <p:extLst>
      <p:ext uri="{BB962C8B-B14F-4D97-AF65-F5344CB8AC3E}">
        <p14:creationId xmlns:p14="http://schemas.microsoft.com/office/powerpoint/2010/main" val="1723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SYN segment cannot carry data, but it consumes one sequence number.</a:t>
            </a:r>
          </a:p>
          <a:p>
            <a:r>
              <a:rPr lang="en-US" altLang="zh-TW" dirty="0" smtClean="0">
                <a:ea typeface="新細明體" pitchFamily="18" charset="-120"/>
              </a:rPr>
              <a:t>A SYN + ACK segment cannot carry data, but does consume one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sequence number.</a:t>
            </a:r>
          </a:p>
          <a:p>
            <a:r>
              <a:rPr lang="en-US" altLang="zh-TW" dirty="0" smtClean="0">
                <a:ea typeface="新細明體" pitchFamily="18" charset="-120"/>
              </a:rPr>
              <a:t>An ACK segment, if carrying no data, consumes no sequence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After connection is established, bidirectional </a:t>
            </a:r>
            <a:r>
              <a:rPr lang="en-IN" b="1" dirty="0"/>
              <a:t>data transfer </a:t>
            </a:r>
            <a:r>
              <a:rPr lang="en-IN" dirty="0"/>
              <a:t>can take place. </a:t>
            </a:r>
            <a:endParaRPr lang="en-IN" dirty="0" smtClean="0"/>
          </a:p>
          <a:p>
            <a:r>
              <a:rPr lang="en-IN" dirty="0" smtClean="0"/>
              <a:t>The client and </a:t>
            </a:r>
            <a:r>
              <a:rPr lang="en-IN" dirty="0"/>
              <a:t>server can send data and acknowledgments in both directions</a:t>
            </a:r>
            <a:r>
              <a:rPr lang="en-IN" dirty="0" smtClean="0"/>
              <a:t>.</a:t>
            </a:r>
            <a:r>
              <a:rPr lang="en-IN" dirty="0"/>
              <a:t> The acknowledgment is piggybacked with the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last segment carries only an acknowledgment because there is no more data </a:t>
            </a:r>
            <a:r>
              <a:rPr lang="en-IN" dirty="0" smtClean="0"/>
              <a:t>to be </a:t>
            </a:r>
            <a:r>
              <a:rPr lang="en-IN" dirty="0"/>
              <a:t>sent</a:t>
            </a:r>
            <a:r>
              <a:rPr lang="en-IN" dirty="0" smtClean="0"/>
              <a:t>.</a:t>
            </a:r>
          </a:p>
          <a:p>
            <a:r>
              <a:rPr lang="en-IN" dirty="0"/>
              <a:t>The data </a:t>
            </a:r>
            <a:r>
              <a:rPr lang="en-IN" dirty="0" smtClean="0"/>
              <a:t>segments sent </a:t>
            </a:r>
            <a:r>
              <a:rPr lang="en-IN" dirty="0"/>
              <a:t>by the client have the PSH (push) flag set so that the server TCP tries </a:t>
            </a:r>
            <a:r>
              <a:rPr lang="en-IN" dirty="0" smtClean="0"/>
              <a:t>to deliver </a:t>
            </a:r>
            <a:r>
              <a:rPr lang="en-IN" dirty="0"/>
              <a:t>data to the server process as soon as they are </a:t>
            </a:r>
            <a:r>
              <a:rPr lang="en-IN" dirty="0" smtClean="0"/>
              <a:t>received.</a:t>
            </a:r>
          </a:p>
          <a:p>
            <a:r>
              <a:rPr lang="en-IN" dirty="0"/>
              <a:t>The segment from the server, on the other hand, does not </a:t>
            </a:r>
            <a:r>
              <a:rPr lang="en-IN" dirty="0" smtClean="0"/>
              <a:t>set the </a:t>
            </a:r>
            <a:r>
              <a:rPr lang="en-IN" dirty="0"/>
              <a:t>push flag.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TCP implementations have the option to set or not set this flag.</a:t>
            </a:r>
          </a:p>
        </p:txBody>
      </p:sp>
    </p:spTree>
    <p:extLst>
      <p:ext uri="{BB962C8B-B14F-4D97-AF65-F5344CB8AC3E}">
        <p14:creationId xmlns:p14="http://schemas.microsoft.com/office/powerpoint/2010/main" val="75516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560389" y="269876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Transfer</a:t>
            </a:r>
          </a:p>
        </p:txBody>
      </p:sp>
      <p:pic>
        <p:nvPicPr>
          <p:cNvPr id="74650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850900"/>
            <a:ext cx="5465762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65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309814"/>
            <a:ext cx="4652962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65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4" y="5680076"/>
            <a:ext cx="323532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6510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1935164"/>
            <a:ext cx="32178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600" name="文字方塊 1"/>
          <p:cNvSpPr txBox="1">
            <a:spLocks noChangeArrowheads="1"/>
          </p:cNvSpPr>
          <p:nvPr/>
        </p:nvSpPr>
        <p:spPr bwMode="auto">
          <a:xfrm>
            <a:off x="1719264" y="4402138"/>
            <a:ext cx="16986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Pushing data</a:t>
            </a:r>
          </a:p>
          <a:p>
            <a:pPr>
              <a:spcBef>
                <a:spcPts val="600"/>
              </a:spcBef>
            </a:pP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Urgent data</a:t>
            </a:r>
            <a:endParaRPr lang="zh-TW" altLang="en-US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sending TCP uses a buffer to store the stream of data coming from </a:t>
            </a:r>
            <a:r>
              <a:rPr lang="en-IN" dirty="0" smtClean="0"/>
              <a:t>the sending </a:t>
            </a:r>
            <a:r>
              <a:rPr lang="en-IN" dirty="0"/>
              <a:t>application program. The sending TCP can select the segment size. </a:t>
            </a:r>
            <a:endParaRPr lang="en-IN" dirty="0" smtClean="0"/>
          </a:p>
          <a:p>
            <a:r>
              <a:rPr lang="en-IN" dirty="0" smtClean="0"/>
              <a:t>The receiving TCP </a:t>
            </a:r>
            <a:r>
              <a:rPr lang="en-IN" dirty="0"/>
              <a:t>also buffers the data when they arrive and delivers them to the application </a:t>
            </a:r>
            <a:r>
              <a:rPr lang="en-IN" dirty="0" smtClean="0"/>
              <a:t>program when </a:t>
            </a:r>
            <a:r>
              <a:rPr lang="en-IN" dirty="0"/>
              <a:t>the application program is ready or when it is convenient for the </a:t>
            </a:r>
            <a:r>
              <a:rPr lang="en-IN" dirty="0" smtClean="0"/>
              <a:t>receiving TCP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type of flexibility increases the efficiency of TCP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</a:t>
            </a:r>
            <a:r>
              <a:rPr lang="en-IN" dirty="0"/>
              <a:t>are occasions in which the application program has no need for </a:t>
            </a:r>
            <a:r>
              <a:rPr lang="en-IN" dirty="0" smtClean="0"/>
              <a:t>this flexibility (Interactive Programs)</a:t>
            </a:r>
          </a:p>
          <a:p>
            <a:pPr lvl="1"/>
            <a:r>
              <a:rPr lang="en-IN" dirty="0" smtClean="0"/>
              <a:t>Delayed </a:t>
            </a:r>
            <a:r>
              <a:rPr lang="en-IN" dirty="0"/>
              <a:t>transmission and delayed delivery of data may not </a:t>
            </a:r>
            <a:r>
              <a:rPr lang="en-IN" dirty="0" smtClean="0"/>
              <a:t>be acceptable </a:t>
            </a:r>
            <a:r>
              <a:rPr lang="en-IN" dirty="0"/>
              <a:t>by the application program.</a:t>
            </a:r>
          </a:p>
        </p:txBody>
      </p:sp>
    </p:spTree>
    <p:extLst>
      <p:ext uri="{BB962C8B-B14F-4D97-AF65-F5344CB8AC3E}">
        <p14:creationId xmlns:p14="http://schemas.microsoft.com/office/powerpoint/2010/main" val="417782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TCP can handle such a situation.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application program at the sender can </a:t>
            </a:r>
            <a:r>
              <a:rPr lang="en-IN" dirty="0" smtClean="0"/>
              <a:t>request a </a:t>
            </a:r>
            <a:r>
              <a:rPr lang="en-IN" i="1" dirty="0"/>
              <a:t>push </a:t>
            </a:r>
            <a:r>
              <a:rPr lang="en-IN" dirty="0"/>
              <a:t>operation. This means that the sending TCP must not wait for the window to </a:t>
            </a:r>
            <a:r>
              <a:rPr lang="en-IN" dirty="0" smtClean="0"/>
              <a:t>be filled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must create a segment and send it immediately.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sending TCP must also </a:t>
            </a:r>
            <a:r>
              <a:rPr lang="en-IN" dirty="0" smtClean="0"/>
              <a:t>set </a:t>
            </a:r>
            <a:r>
              <a:rPr lang="en-IN" dirty="0"/>
              <a:t>the push bit (PSH) to let the receiving TCP know that the segment includes data </a:t>
            </a:r>
            <a:r>
              <a:rPr lang="en-IN" dirty="0" smtClean="0"/>
              <a:t>that must </a:t>
            </a:r>
            <a:r>
              <a:rPr lang="en-IN" dirty="0"/>
              <a:t>be delivered to the receiving application program as soon as possible and not </a:t>
            </a:r>
            <a:r>
              <a:rPr lang="en-IN" dirty="0" smtClean="0"/>
              <a:t>to wait </a:t>
            </a:r>
            <a:r>
              <a:rPr lang="en-IN" dirty="0"/>
              <a:t>for more data to come.</a:t>
            </a:r>
          </a:p>
          <a:p>
            <a:r>
              <a:rPr lang="en-IN" dirty="0"/>
              <a:t>Although the push operation can be requested by the application program, most </a:t>
            </a:r>
            <a:r>
              <a:rPr lang="en-IN" dirty="0" smtClean="0"/>
              <a:t>current TCP </a:t>
            </a:r>
            <a:r>
              <a:rPr lang="en-IN" dirty="0"/>
              <a:t>implementations ignore such requests. </a:t>
            </a:r>
            <a:endParaRPr lang="en-IN" dirty="0" smtClean="0"/>
          </a:p>
          <a:p>
            <a:r>
              <a:rPr lang="en-IN" dirty="0" smtClean="0"/>
              <a:t>TCP </a:t>
            </a:r>
            <a:r>
              <a:rPr lang="en-IN" dirty="0"/>
              <a:t>can choose whether or not to use this feature.</a:t>
            </a:r>
          </a:p>
        </p:txBody>
      </p:sp>
    </p:spTree>
    <p:extLst>
      <p:ext uri="{BB962C8B-B14F-4D97-AF65-F5344CB8AC3E}">
        <p14:creationId xmlns:p14="http://schemas.microsoft.com/office/powerpoint/2010/main" val="58414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Urgent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TCP is a stream-oriented protocol. This means that the data is presented from the </a:t>
            </a:r>
            <a:r>
              <a:rPr lang="en-IN" dirty="0" smtClean="0"/>
              <a:t>application program </a:t>
            </a:r>
            <a:r>
              <a:rPr lang="en-IN" dirty="0"/>
              <a:t>to TCP as a stream of bytes.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byte of data has a position in </a:t>
            </a:r>
            <a:r>
              <a:rPr lang="en-IN" dirty="0" smtClean="0"/>
              <a:t>the stream</a:t>
            </a:r>
            <a:r>
              <a:rPr lang="en-IN" dirty="0"/>
              <a:t>. However, there are occasions in which an application program needs to </a:t>
            </a:r>
            <a:r>
              <a:rPr lang="en-IN" dirty="0" smtClean="0"/>
              <a:t>send </a:t>
            </a:r>
            <a:r>
              <a:rPr lang="en-IN" i="1" dirty="0" smtClean="0"/>
              <a:t>urgent </a:t>
            </a:r>
            <a:r>
              <a:rPr lang="en-IN" dirty="0"/>
              <a:t>bytes, some bytes that need to be treated in a special way by the application </a:t>
            </a:r>
            <a:r>
              <a:rPr lang="en-IN" dirty="0" smtClean="0"/>
              <a:t>at the </a:t>
            </a:r>
            <a:r>
              <a:rPr lang="en-IN" dirty="0"/>
              <a:t>other end.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solution is to send a segment with the URG bit set. </a:t>
            </a:r>
            <a:r>
              <a:rPr lang="en-IN" dirty="0" smtClean="0"/>
              <a:t>The sending application </a:t>
            </a:r>
            <a:r>
              <a:rPr lang="en-IN" dirty="0"/>
              <a:t>program tells the sending TCP that the piece of data is urgent. </a:t>
            </a:r>
            <a:endParaRPr lang="en-IN" dirty="0" smtClean="0"/>
          </a:p>
          <a:p>
            <a:r>
              <a:rPr lang="en-IN" dirty="0" smtClean="0"/>
              <a:t>The sending TCP </a:t>
            </a:r>
            <a:r>
              <a:rPr lang="en-IN" dirty="0"/>
              <a:t>creates a segment and inserts the urgent data at the beginning of the segment. </a:t>
            </a:r>
            <a:r>
              <a:rPr lang="en-IN" dirty="0" smtClean="0"/>
              <a:t>The rest </a:t>
            </a:r>
            <a:r>
              <a:rPr lang="en-IN" dirty="0"/>
              <a:t>of the segment can contain normal data from the buffer.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urgent pointer field </a:t>
            </a:r>
            <a:r>
              <a:rPr lang="en-IN" dirty="0" smtClean="0"/>
              <a:t>in the </a:t>
            </a:r>
            <a:r>
              <a:rPr lang="en-IN" dirty="0"/>
              <a:t>header defines the end of the urgent data (the last byte of urgent data).</a:t>
            </a:r>
          </a:p>
        </p:txBody>
      </p:sp>
    </p:spTree>
    <p:extLst>
      <p:ext uri="{BB962C8B-B14F-4D97-AF65-F5344CB8AC3E}">
        <p14:creationId xmlns:p14="http://schemas.microsoft.com/office/powerpoint/2010/main" val="183538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the receiving TCP receives a segment with the URG bit set, it informs </a:t>
            </a:r>
            <a:r>
              <a:rPr lang="en-IN" dirty="0" smtClean="0"/>
              <a:t>the receiving </a:t>
            </a:r>
            <a:r>
              <a:rPr lang="en-IN" dirty="0"/>
              <a:t>application of the situation. </a:t>
            </a:r>
            <a:endParaRPr lang="en-IN" dirty="0" smtClean="0"/>
          </a:p>
          <a:p>
            <a:r>
              <a:rPr lang="en-IN" dirty="0" smtClean="0"/>
              <a:t>How </a:t>
            </a:r>
            <a:r>
              <a:rPr lang="en-IN" dirty="0"/>
              <a:t>this is done, depends on the operation system.</a:t>
            </a:r>
          </a:p>
          <a:p>
            <a:r>
              <a:rPr lang="en-IN" dirty="0"/>
              <a:t>It is then to the discretion of the receiving program to take an action</a:t>
            </a:r>
            <a:r>
              <a:rPr lang="en-IN" dirty="0" smtClean="0"/>
              <a:t>.</a:t>
            </a:r>
          </a:p>
          <a:p>
            <a:r>
              <a:rPr lang="en-IN" dirty="0"/>
              <a:t>TCP’s urgent data is neither a priority service nor </a:t>
            </a:r>
            <a:r>
              <a:rPr lang="en-IN" dirty="0" smtClean="0"/>
              <a:t>an expedited </a:t>
            </a:r>
            <a:r>
              <a:rPr lang="en-IN" dirty="0"/>
              <a:t>data service. </a:t>
            </a:r>
            <a:endParaRPr lang="en-IN" dirty="0" smtClean="0"/>
          </a:p>
          <a:p>
            <a:r>
              <a:rPr lang="en-IN" dirty="0" smtClean="0"/>
              <a:t>Rather</a:t>
            </a:r>
            <a:r>
              <a:rPr lang="en-IN" dirty="0"/>
              <a:t>, TCP urgent mode is a service by which the </a:t>
            </a:r>
            <a:r>
              <a:rPr lang="en-IN" dirty="0" smtClean="0"/>
              <a:t>application program </a:t>
            </a:r>
            <a:r>
              <a:rPr lang="en-IN" dirty="0"/>
              <a:t>at the sender side marks some portion of the byte stream as needing </a:t>
            </a:r>
            <a:r>
              <a:rPr lang="en-IN" dirty="0" smtClean="0"/>
              <a:t>special treatment </a:t>
            </a:r>
            <a:r>
              <a:rPr lang="en-IN" dirty="0"/>
              <a:t>by the application program at the receiver side.</a:t>
            </a:r>
          </a:p>
        </p:txBody>
      </p:sp>
    </p:spTree>
    <p:extLst>
      <p:ext uri="{BB962C8B-B14F-4D97-AF65-F5344CB8AC3E}">
        <p14:creationId xmlns:p14="http://schemas.microsoft.com/office/powerpoint/2010/main" val="219673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Termination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366838" algn="l"/>
                <a:tab pos="5661025" algn="l"/>
              </a:tabLst>
            </a:pPr>
            <a:r>
              <a:rPr lang="en-US" altLang="en-US"/>
              <a:t>Each end of the data flow must be shut down independently </a:t>
            </a:r>
            <a:r>
              <a:rPr lang="en-US" altLang="en-US" b="1"/>
              <a:t>(“half-close”)</a:t>
            </a:r>
          </a:p>
          <a:p>
            <a:pPr>
              <a:tabLst>
                <a:tab pos="1366838" algn="l"/>
                <a:tab pos="5661025" algn="l"/>
              </a:tabLst>
            </a:pPr>
            <a:r>
              <a:rPr lang="en-US" altLang="en-US"/>
              <a:t>If one end is done it sends a FIN segment. This means that no more data will be sent</a:t>
            </a:r>
          </a:p>
          <a:p>
            <a:pPr>
              <a:tabLst>
                <a:tab pos="1366838" algn="l"/>
                <a:tab pos="5661025" algn="l"/>
              </a:tabLst>
            </a:pPr>
            <a:endParaRPr lang="en-US" altLang="en-US"/>
          </a:p>
          <a:p>
            <a:pPr>
              <a:tabLst>
                <a:tab pos="1366838" algn="l"/>
                <a:tab pos="5661025" algn="l"/>
              </a:tabLst>
            </a:pPr>
            <a:r>
              <a:rPr lang="en-US" altLang="en-US"/>
              <a:t>Four steps involved:</a:t>
            </a:r>
          </a:p>
          <a:p>
            <a:pPr lvl="1">
              <a:buNone/>
              <a:tabLst>
                <a:tab pos="1366838" algn="l"/>
                <a:tab pos="5661025" algn="l"/>
              </a:tabLst>
            </a:pPr>
            <a:r>
              <a:rPr lang="en-US" altLang="en-US"/>
              <a:t>	(1) X sends a FIN to Y </a:t>
            </a:r>
            <a:r>
              <a:rPr lang="en-US" altLang="en-US" b="1">
                <a:solidFill>
                  <a:srgbClr val="FF0000"/>
                </a:solidFill>
              </a:rPr>
              <a:t>(active close)</a:t>
            </a:r>
          </a:p>
          <a:p>
            <a:pPr lvl="1">
              <a:buNone/>
              <a:tabLst>
                <a:tab pos="1366838" algn="l"/>
                <a:tab pos="5661025" algn="l"/>
              </a:tabLst>
            </a:pPr>
            <a:r>
              <a:rPr lang="en-US" altLang="en-US"/>
              <a:t>	(2) Y  ACKs the FIN, </a:t>
            </a:r>
          </a:p>
          <a:p>
            <a:pPr lvl="1">
              <a:buNone/>
              <a:tabLst>
                <a:tab pos="1366838" algn="l"/>
                <a:tab pos="5661025" algn="l"/>
              </a:tabLst>
            </a:pPr>
            <a:r>
              <a:rPr lang="en-US" altLang="en-US"/>
              <a:t>		</a:t>
            </a:r>
            <a:r>
              <a:rPr lang="en-US" altLang="en-US" sz="2000"/>
              <a:t>(</a:t>
            </a:r>
            <a:r>
              <a:rPr lang="en-US" altLang="en-US" sz="2000">
                <a:solidFill>
                  <a:schemeClr val="accent2"/>
                </a:solidFill>
              </a:rPr>
              <a:t>at this time:</a:t>
            </a:r>
            <a:r>
              <a:rPr lang="en-US" altLang="en-US" sz="2000"/>
              <a:t> Y can still send data to X)</a:t>
            </a:r>
          </a:p>
          <a:p>
            <a:pPr lvl="1">
              <a:buNone/>
              <a:tabLst>
                <a:tab pos="1366838" algn="l"/>
                <a:tab pos="5661025" algn="l"/>
              </a:tabLst>
            </a:pPr>
            <a:r>
              <a:rPr lang="en-US" altLang="en-US"/>
              <a:t>	(3) and Y  sends a FIN to X </a:t>
            </a:r>
            <a:r>
              <a:rPr lang="en-US" altLang="en-US" b="1">
                <a:solidFill>
                  <a:srgbClr val="FF0000"/>
                </a:solidFill>
              </a:rPr>
              <a:t>(passive close)</a:t>
            </a:r>
            <a:r>
              <a:rPr lang="en-US" altLang="en-US"/>
              <a:t> </a:t>
            </a:r>
          </a:p>
          <a:p>
            <a:pPr lvl="1">
              <a:buNone/>
              <a:tabLst>
                <a:tab pos="1366838" algn="l"/>
                <a:tab pos="5661025" algn="l"/>
              </a:tabLst>
            </a:pPr>
            <a:r>
              <a:rPr lang="en-US" altLang="en-US"/>
              <a:t>	(4)  X ACKs the FIN.</a:t>
            </a:r>
          </a:p>
        </p:txBody>
      </p:sp>
    </p:spTree>
    <p:extLst>
      <p:ext uri="{BB962C8B-B14F-4D97-AF65-F5344CB8AC3E}">
        <p14:creationId xmlns:p14="http://schemas.microsoft.com/office/powerpoint/2010/main" val="561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Termination</a:t>
            </a:r>
          </a:p>
        </p:txBody>
      </p:sp>
      <p:graphicFrame>
        <p:nvGraphicFramePr>
          <p:cNvPr id="23347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105025" y="1228726"/>
          <a:ext cx="7754938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8280000" imgH="5468040" progId="Visio.Drawing.4">
                  <p:embed/>
                </p:oleObj>
              </mc:Choice>
              <mc:Fallback>
                <p:oleObj name="VISIO" r:id="rId3" imgW="8280000" imgH="5468040" progId="Visio.Drawing.4">
                  <p:embed/>
                  <p:pic>
                    <p:nvPicPr>
                      <p:cNvPr id="23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228726"/>
                        <a:ext cx="7754938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841076" y="530435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Stream </a:t>
            </a:r>
            <a:r>
              <a:rPr lang="en-US" altLang="en-US" sz="2800" b="0" dirty="0">
                <a:latin typeface="Times New Roman" panose="02020603050405020304" pitchFamily="18" charset="0"/>
              </a:rPr>
              <a:t>delivery</a:t>
            </a:r>
          </a:p>
        </p:txBody>
      </p:sp>
      <p:pic>
        <p:nvPicPr>
          <p:cNvPr id="225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1954213"/>
            <a:ext cx="8499475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164592" y="191072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Connection </a:t>
            </a:r>
            <a:r>
              <a:rPr lang="en-US" altLang="en-US" sz="2800" b="0" dirty="0">
                <a:latin typeface="Times New Roman" panose="02020603050405020304" pitchFamily="18" charset="0"/>
              </a:rPr>
              <a:t>termination using three-way handshake</a:t>
            </a:r>
          </a:p>
        </p:txBody>
      </p:sp>
      <p:pic>
        <p:nvPicPr>
          <p:cNvPr id="696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755015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FIN segment consumes one sequence number if it does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not carry data.</a:t>
            </a:r>
          </a:p>
          <a:p>
            <a:r>
              <a:rPr lang="en-US" altLang="zh-TW" dirty="0" smtClean="0">
                <a:ea typeface="新細明體" pitchFamily="18" charset="-120"/>
              </a:rPr>
              <a:t>The FIN + ACK segment consumes one sequence number if it does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not carry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Half Close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TCP, one end can stop sending data while still receiving data. This is called a </a:t>
            </a:r>
            <a:r>
              <a:rPr lang="en-IN" b="1" dirty="0" smtClean="0"/>
              <a:t>half close</a:t>
            </a:r>
            <a:r>
              <a:rPr lang="en-IN" b="1" dirty="0"/>
              <a:t>.</a:t>
            </a:r>
          </a:p>
          <a:p>
            <a:r>
              <a:rPr lang="en-IN" dirty="0"/>
              <a:t>Either the server or the client can issue a half-close request. It can occur when </a:t>
            </a:r>
            <a:r>
              <a:rPr lang="en-IN" dirty="0" smtClean="0"/>
              <a:t>the server </a:t>
            </a:r>
            <a:r>
              <a:rPr lang="en-IN" dirty="0"/>
              <a:t>needs all the data before processing can </a:t>
            </a:r>
            <a:r>
              <a:rPr lang="en-IN" dirty="0" smtClean="0"/>
              <a:t>begin.</a:t>
            </a:r>
          </a:p>
          <a:p>
            <a:r>
              <a:rPr lang="en-IN" dirty="0" smtClean="0"/>
              <a:t>Example – Sorting at the server side, Client can close when server sorts.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59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2"/>
          <p:cNvSpPr txBox="1">
            <a:spLocks noChangeArrowheads="1"/>
          </p:cNvSpPr>
          <p:nvPr/>
        </p:nvSpPr>
        <p:spPr bwMode="auto">
          <a:xfrm>
            <a:off x="391319" y="26193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Half-Close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757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628650"/>
            <a:ext cx="6472238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transfer from the client </a:t>
            </a:r>
            <a:r>
              <a:rPr lang="en-IN" dirty="0" smtClean="0"/>
              <a:t>to the </a:t>
            </a:r>
            <a:r>
              <a:rPr lang="en-IN" dirty="0"/>
              <a:t>server stops. The client half-closes the connection by sending a FIN segment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server </a:t>
            </a:r>
            <a:r>
              <a:rPr lang="en-IN" dirty="0"/>
              <a:t>accepts the half-close by sending the ACK segment. The server, however, </a:t>
            </a:r>
            <a:r>
              <a:rPr lang="en-IN" dirty="0" smtClean="0"/>
              <a:t>can still </a:t>
            </a:r>
            <a:r>
              <a:rPr lang="en-IN" dirty="0"/>
              <a:t>send data.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server has sent all of the processed data, it sends a </a:t>
            </a:r>
            <a:r>
              <a:rPr lang="en-IN" dirty="0" smtClean="0"/>
              <a:t>FIN segment</a:t>
            </a:r>
            <a:r>
              <a:rPr lang="en-IN" dirty="0"/>
              <a:t>, which is acknowledged by an ACK from the client</a:t>
            </a:r>
            <a:r>
              <a:rPr lang="en-IN" dirty="0" smtClean="0"/>
              <a:t>.</a:t>
            </a:r>
          </a:p>
          <a:p>
            <a:r>
              <a:rPr lang="en-IN" dirty="0"/>
              <a:t>After half closing the connection, data can travel from the server to the client </a:t>
            </a:r>
            <a:r>
              <a:rPr lang="en-IN" dirty="0" smtClean="0"/>
              <a:t>and acknowledgments </a:t>
            </a:r>
            <a:r>
              <a:rPr lang="en-IN" dirty="0"/>
              <a:t>can travel from the client to the server. The client cannot send </a:t>
            </a:r>
            <a:r>
              <a:rPr lang="en-IN" dirty="0" smtClean="0"/>
              <a:t>any more </a:t>
            </a:r>
            <a:r>
              <a:rPr lang="en-IN" dirty="0"/>
              <a:t>data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3097636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256032" y="288925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 dirty="0" smtClean="0">
                <a:latin typeface="Times New Roman" panose="02020603050405020304" pitchFamily="18" charset="0"/>
              </a:rPr>
              <a:t>Transition </a:t>
            </a:r>
            <a:r>
              <a:rPr lang="en-US" altLang="en-US" i="1" dirty="0">
                <a:latin typeface="Times New Roman" panose="02020603050405020304" pitchFamily="18" charset="0"/>
              </a:rPr>
              <a:t>diagram for connection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establishment and </a:t>
            </a:r>
            <a:r>
              <a:rPr lang="en-US" altLang="en-US" i="1" dirty="0">
                <a:latin typeface="Times New Roman" panose="02020603050405020304" pitchFamily="18" charset="0"/>
              </a:rPr>
              <a:t>half-close termination</a:t>
            </a:r>
          </a:p>
        </p:txBody>
      </p:sp>
      <p:pic>
        <p:nvPicPr>
          <p:cNvPr id="8807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289175"/>
            <a:ext cx="8464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77" name="橢圓 1"/>
          <p:cNvSpPr>
            <a:spLocks noChangeArrowheads="1"/>
          </p:cNvSpPr>
          <p:nvPr/>
        </p:nvSpPr>
        <p:spPr bwMode="auto">
          <a:xfrm>
            <a:off x="2514600" y="2540000"/>
            <a:ext cx="920750" cy="317500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6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2MSL Wait State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2MSL Wait State = TIME_WAIT</a:t>
            </a:r>
          </a:p>
          <a:p>
            <a:r>
              <a:rPr lang="en-US" altLang="en-US" dirty="0"/>
              <a:t>When TCP does an active close, and sends the final ACK, the connection must stay in in the TIME_WAIT state for twice the maximum segment lifetime.</a:t>
            </a:r>
          </a:p>
          <a:p>
            <a:pPr>
              <a:buFontTx/>
              <a:buNone/>
            </a:pPr>
            <a:r>
              <a:rPr lang="en-US" altLang="en-US" dirty="0"/>
              <a:t>2MSL= 2 * Maximum Segment Lifetime</a:t>
            </a:r>
          </a:p>
          <a:p>
            <a:endParaRPr lang="en-US" altLang="en-US" dirty="0"/>
          </a:p>
          <a:p>
            <a:r>
              <a:rPr lang="en-US" altLang="en-US" dirty="0"/>
              <a:t>Why? </a:t>
            </a:r>
            <a:br>
              <a:rPr lang="en-US" altLang="en-US" dirty="0"/>
            </a:br>
            <a:r>
              <a:rPr lang="en-US" altLang="en-US" dirty="0"/>
              <a:t>TCP is given a chance to resent the final ACK. (Server will timeout after sending the FIN segment and resend the FIN)</a:t>
            </a:r>
          </a:p>
          <a:p>
            <a:r>
              <a:rPr lang="en-US" altLang="en-US" dirty="0"/>
              <a:t>The MSL is set to 2 minutes or 1 minute or 30 seconds. </a:t>
            </a:r>
          </a:p>
        </p:txBody>
      </p:sp>
    </p:spTree>
    <p:extLst>
      <p:ext uri="{BB962C8B-B14F-4D97-AF65-F5344CB8AC3E}">
        <p14:creationId xmlns:p14="http://schemas.microsoft.com/office/powerpoint/2010/main" val="1450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517525" y="24255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Time-line diagram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9012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685801"/>
            <a:ext cx="48260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25" name="Oval 11"/>
          <p:cNvSpPr>
            <a:spLocks noChangeArrowheads="1"/>
          </p:cNvSpPr>
          <p:nvPr/>
        </p:nvSpPr>
        <p:spPr bwMode="auto">
          <a:xfrm>
            <a:off x="5775325" y="4848226"/>
            <a:ext cx="914400" cy="1323975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90126" name="Text Box 12"/>
          <p:cNvSpPr txBox="1">
            <a:spLocks noChangeArrowheads="1"/>
          </p:cNvSpPr>
          <p:nvPr/>
        </p:nvSpPr>
        <p:spPr bwMode="auto">
          <a:xfrm>
            <a:off x="817437" y="1033272"/>
            <a:ext cx="3902075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600" dirty="0">
                <a:solidFill>
                  <a:schemeClr val="folHlink"/>
                </a:solidFill>
                <a:ea typeface="新細明體" pitchFamily="18" charset="-120"/>
              </a:rPr>
              <a:t>1.	</a:t>
            </a:r>
            <a:r>
              <a:rPr lang="en-US" altLang="zh-TW" sz="1600" b="0" dirty="0">
                <a:ea typeface="新細明體" pitchFamily="18" charset="-120"/>
              </a:rPr>
              <a:t>Enough time for an ACK to be lost and a new FIN to arrive. If during the TIME-WAIT state, a new FIN arrives, the client sends a new ACK and restarts the 2MSL timer</a:t>
            </a:r>
          </a:p>
          <a:p>
            <a:pPr>
              <a:spcBef>
                <a:spcPct val="20000"/>
              </a:spcBef>
              <a:buFontTx/>
              <a:buAutoNum type="arabicPeriod" startAt="2"/>
            </a:pPr>
            <a:r>
              <a:rPr lang="en-US" altLang="zh-TW" sz="1600" b="0" dirty="0">
                <a:ea typeface="新細明體" pitchFamily="18" charset="-120"/>
              </a:rPr>
              <a:t>To prevent a duplicate segment from one connection appearing in the next one, TCP requires that incarnation cannot take place unless 2MSL amount of time has elapsed.</a:t>
            </a:r>
          </a:p>
          <a:p>
            <a:pPr>
              <a:spcBef>
                <a:spcPct val="20000"/>
              </a:spcBef>
            </a:pPr>
            <a:r>
              <a:rPr lang="en-US" altLang="zh-TW" sz="1600" b="0" dirty="0">
                <a:ea typeface="新細明體" pitchFamily="18" charset="-120"/>
              </a:rPr>
              <a:t>	Another solution: the ISN of the incarnation is greater than the last seq. # used in the previous connection.</a:t>
            </a:r>
          </a:p>
        </p:txBody>
      </p:sp>
      <p:sp>
        <p:nvSpPr>
          <p:cNvPr id="90127" name="AutoShape 13"/>
          <p:cNvSpPr>
            <a:spLocks noChangeArrowheads="1"/>
          </p:cNvSpPr>
          <p:nvPr/>
        </p:nvSpPr>
        <p:spPr bwMode="auto">
          <a:xfrm rot="-8478853">
            <a:off x="5195888" y="49911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7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Connection </a:t>
            </a:r>
            <a:r>
              <a:rPr lang="en-IN" b="1" dirty="0" smtClean="0"/>
              <a:t>Reset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Resetting </a:t>
            </a:r>
            <a:r>
              <a:rPr lang="en-US" altLang="en-US" dirty="0"/>
              <a:t>connections is done by setting the  RST flag </a:t>
            </a:r>
          </a:p>
          <a:p>
            <a:r>
              <a:rPr lang="en-US" altLang="en-US" b="1" dirty="0"/>
              <a:t>When is the RST flag set?</a:t>
            </a:r>
            <a:endParaRPr lang="en-US" altLang="en-US" dirty="0"/>
          </a:p>
          <a:p>
            <a:pPr lvl="1"/>
            <a:r>
              <a:rPr lang="en-US" altLang="en-US" dirty="0"/>
              <a:t>Connection request arrives and no server process is waiting on the destination port</a:t>
            </a:r>
          </a:p>
          <a:p>
            <a:pPr lvl="1"/>
            <a:r>
              <a:rPr lang="en-US" altLang="en-US" dirty="0"/>
              <a:t>Abort (Terminate) a connection causes the receiver to throw away buffered data. Receiver does not acknowledge the RST </a:t>
            </a:r>
            <a:r>
              <a:rPr lang="en-US" altLang="en-US" dirty="0" smtClean="0"/>
              <a:t>segment</a:t>
            </a:r>
          </a:p>
          <a:p>
            <a:pPr lvl="1"/>
            <a:r>
              <a:rPr lang="en-IN" dirty="0"/>
              <a:t>TCP at one end may deny a connection request, may abort an existing connection, or may terminate an idle connection.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1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i="1" dirty="0"/>
              <a:t>Denying a Connection</a:t>
            </a:r>
          </a:p>
          <a:p>
            <a:r>
              <a:rPr lang="en-IN" dirty="0"/>
              <a:t>Suppose the TCP on one side has requested a connection to a </a:t>
            </a:r>
            <a:r>
              <a:rPr lang="en-IN" dirty="0" smtClean="0"/>
              <a:t>non-existent </a:t>
            </a:r>
            <a:r>
              <a:rPr lang="en-IN" dirty="0"/>
              <a:t>port. </a:t>
            </a:r>
          </a:p>
          <a:p>
            <a:r>
              <a:rPr lang="en-IN" dirty="0"/>
              <a:t>The TCP on the other side may send a segment with its RST bit set to deny the request. </a:t>
            </a:r>
          </a:p>
          <a:p>
            <a:pPr marL="0" indent="0">
              <a:buNone/>
            </a:pPr>
            <a:r>
              <a:rPr lang="en-IN" b="1" i="1" dirty="0"/>
              <a:t>Aborting a Connection</a:t>
            </a:r>
          </a:p>
          <a:p>
            <a:r>
              <a:rPr lang="en-IN" dirty="0"/>
              <a:t>One TCP may want to abort an existing connection due to an abnormal situation. It can send an RST segment to close the connection. </a:t>
            </a:r>
          </a:p>
          <a:p>
            <a:pPr marL="0" indent="0">
              <a:buNone/>
            </a:pPr>
            <a:r>
              <a:rPr lang="en-IN" b="1" i="1" dirty="0" smtClean="0"/>
              <a:t>Terminating </a:t>
            </a:r>
            <a:r>
              <a:rPr lang="en-IN" b="1" i="1" dirty="0"/>
              <a:t>an Idle Connection</a:t>
            </a:r>
          </a:p>
          <a:p>
            <a:r>
              <a:rPr lang="en-IN" dirty="0"/>
              <a:t>The TCP on one side may discover that the TCP on the other side has been idle for </a:t>
            </a:r>
            <a:r>
              <a:rPr lang="en-IN" dirty="0" smtClean="0"/>
              <a:t>a long </a:t>
            </a:r>
            <a:r>
              <a:rPr lang="en-IN" dirty="0"/>
              <a:t>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may send an RST segment to end the connection. The process is the </a:t>
            </a:r>
            <a:r>
              <a:rPr lang="en-IN" dirty="0" smtClean="0"/>
              <a:t>same as </a:t>
            </a:r>
            <a:r>
              <a:rPr lang="en-IN" dirty="0"/>
              <a:t>aborting a connection.</a:t>
            </a:r>
          </a:p>
        </p:txBody>
      </p:sp>
    </p:spTree>
    <p:extLst>
      <p:ext uri="{BB962C8B-B14F-4D97-AF65-F5344CB8AC3E}">
        <p14:creationId xmlns:p14="http://schemas.microsoft.com/office/powerpoint/2010/main" val="174687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an entity produces items and another entity consumes them, there should </a:t>
            </a:r>
            <a:r>
              <a:rPr lang="en-US" dirty="0" smtClean="0"/>
              <a:t>be a </a:t>
            </a:r>
            <a:r>
              <a:rPr lang="en-US" dirty="0"/>
              <a:t>balance between production and consumption rates.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items are produced </a:t>
            </a:r>
            <a:r>
              <a:rPr lang="en-US" dirty="0" smtClean="0"/>
              <a:t>faster than </a:t>
            </a:r>
            <a:r>
              <a:rPr lang="en-US" dirty="0"/>
              <a:t>they can be consumed, the consumer can be overwhelmed and needs to </a:t>
            </a:r>
            <a:r>
              <a:rPr lang="en-US" dirty="0" smtClean="0"/>
              <a:t>discard some </a:t>
            </a:r>
            <a:r>
              <a:rPr lang="en-US" dirty="0"/>
              <a:t>items.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items are produced slower than they can be consumed, the </a:t>
            </a:r>
            <a:r>
              <a:rPr lang="en-US" dirty="0" smtClean="0"/>
              <a:t>consumer should </a:t>
            </a:r>
            <a:r>
              <a:rPr lang="en-US" dirty="0"/>
              <a:t>wait; the system becomes less efficient. </a:t>
            </a:r>
            <a:endParaRPr lang="en-US" dirty="0" smtClean="0"/>
          </a:p>
          <a:p>
            <a:r>
              <a:rPr lang="en-US" dirty="0" smtClean="0"/>
              <a:t>Flow </a:t>
            </a:r>
            <a:r>
              <a:rPr lang="en-US" dirty="0"/>
              <a:t>control is related to the first issue.</a:t>
            </a:r>
          </a:p>
          <a:p>
            <a:r>
              <a:rPr lang="en-US" dirty="0"/>
              <a:t>We need to prevent losing the data items at the consumer site.</a:t>
            </a:r>
          </a:p>
        </p:txBody>
      </p:sp>
    </p:spTree>
    <p:extLst>
      <p:ext uri="{BB962C8B-B14F-4D97-AF65-F5344CB8AC3E}">
        <p14:creationId xmlns:p14="http://schemas.microsoft.com/office/powerpoint/2010/main" val="36093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322263" y="27336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Denying </a:t>
            </a:r>
            <a:r>
              <a:rPr lang="en-US" altLang="en-US" sz="2800" b="0" dirty="0">
                <a:latin typeface="Times New Roman" panose="02020603050405020304" pitchFamily="18" charset="0"/>
              </a:rPr>
              <a:t>a connection</a:t>
            </a:r>
          </a:p>
        </p:txBody>
      </p:sp>
      <p:pic>
        <p:nvPicPr>
          <p:cNvPr id="10036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109664"/>
            <a:ext cx="6892925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5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75488" y="269082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Aborting </a:t>
            </a:r>
            <a:r>
              <a:rPr lang="en-US" altLang="en-US" sz="2800" b="0" dirty="0">
                <a:latin typeface="Times New Roman" panose="02020603050405020304" pitchFamily="18" charset="0"/>
              </a:rPr>
              <a:t>a connection</a:t>
            </a:r>
          </a:p>
        </p:txBody>
      </p:sp>
      <p:pic>
        <p:nvPicPr>
          <p:cNvPr id="1024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636713"/>
            <a:ext cx="8066088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4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603504" y="245936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Simultaneous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open</a:t>
            </a:r>
          </a:p>
        </p:txBody>
      </p:sp>
      <p:pic>
        <p:nvPicPr>
          <p:cNvPr id="9626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1414464"/>
            <a:ext cx="6992937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752444" y="22764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0" dirty="0" smtClean="0">
                <a:latin typeface="Times New Roman" panose="02020603050405020304" pitchFamily="18" charset="0"/>
              </a:rPr>
              <a:t>Simultaneous </a:t>
            </a:r>
            <a:r>
              <a:rPr lang="en-US" altLang="en-US" sz="2800" b="0" dirty="0">
                <a:latin typeface="Times New Roman" panose="02020603050405020304" pitchFamily="18" charset="0"/>
              </a:rPr>
              <a:t>close</a:t>
            </a:r>
          </a:p>
        </p:txBody>
      </p:sp>
      <p:pic>
        <p:nvPicPr>
          <p:cNvPr id="9831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4" y="1066800"/>
            <a:ext cx="699293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17" name="Freeform 11"/>
          <p:cNvSpPr>
            <a:spLocks/>
          </p:cNvSpPr>
          <p:nvPr/>
        </p:nvSpPr>
        <p:spPr bwMode="auto">
          <a:xfrm>
            <a:off x="6550026" y="2444750"/>
            <a:ext cx="1001713" cy="1614488"/>
          </a:xfrm>
          <a:custGeom>
            <a:avLst/>
            <a:gdLst>
              <a:gd name="T0" fmla="*/ 2147483646 w 631"/>
              <a:gd name="T1" fmla="*/ 2147483646 h 1017"/>
              <a:gd name="T2" fmla="*/ 2147483646 w 631"/>
              <a:gd name="T3" fmla="*/ 2147483646 h 1017"/>
              <a:gd name="T4" fmla="*/ 2147483646 w 631"/>
              <a:gd name="T5" fmla="*/ 2147483646 h 1017"/>
              <a:gd name="T6" fmla="*/ 2147483646 w 631"/>
              <a:gd name="T7" fmla="*/ 2147483646 h 1017"/>
              <a:gd name="T8" fmla="*/ 2147483646 w 631"/>
              <a:gd name="T9" fmla="*/ 2147483646 h 1017"/>
              <a:gd name="T10" fmla="*/ 2147483646 w 631"/>
              <a:gd name="T11" fmla="*/ 2147483646 h 1017"/>
              <a:gd name="T12" fmla="*/ 2147483646 w 631"/>
              <a:gd name="T13" fmla="*/ 2147483646 h 1017"/>
              <a:gd name="T14" fmla="*/ 2147483646 w 631"/>
              <a:gd name="T15" fmla="*/ 2147483646 h 1017"/>
              <a:gd name="T16" fmla="*/ 2147483646 w 631"/>
              <a:gd name="T17" fmla="*/ 2147483646 h 1017"/>
              <a:gd name="T18" fmla="*/ 2147483646 w 631"/>
              <a:gd name="T19" fmla="*/ 2147483646 h 10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1" h="1017">
                <a:moveTo>
                  <a:pt x="552" y="66"/>
                </a:moveTo>
                <a:cubicBezTo>
                  <a:pt x="501" y="57"/>
                  <a:pt x="325" y="0"/>
                  <a:pt x="238" y="13"/>
                </a:cubicBezTo>
                <a:cubicBezTo>
                  <a:pt x="151" y="26"/>
                  <a:pt x="56" y="77"/>
                  <a:pt x="28" y="144"/>
                </a:cubicBezTo>
                <a:cubicBezTo>
                  <a:pt x="0" y="211"/>
                  <a:pt x="24" y="357"/>
                  <a:pt x="72" y="415"/>
                </a:cubicBezTo>
                <a:cubicBezTo>
                  <a:pt x="120" y="473"/>
                  <a:pt x="240" y="475"/>
                  <a:pt x="316" y="493"/>
                </a:cubicBezTo>
                <a:cubicBezTo>
                  <a:pt x="392" y="511"/>
                  <a:pt x="477" y="482"/>
                  <a:pt x="526" y="520"/>
                </a:cubicBezTo>
                <a:cubicBezTo>
                  <a:pt x="575" y="558"/>
                  <a:pt x="603" y="656"/>
                  <a:pt x="613" y="720"/>
                </a:cubicBezTo>
                <a:cubicBezTo>
                  <a:pt x="623" y="784"/>
                  <a:pt x="631" y="856"/>
                  <a:pt x="587" y="904"/>
                </a:cubicBezTo>
                <a:cubicBezTo>
                  <a:pt x="543" y="952"/>
                  <a:pt x="441" y="999"/>
                  <a:pt x="351" y="1008"/>
                </a:cubicBezTo>
                <a:cubicBezTo>
                  <a:pt x="261" y="1017"/>
                  <a:pt x="97" y="965"/>
                  <a:pt x="46" y="95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8" name="Text Box 12"/>
          <p:cNvSpPr txBox="1">
            <a:spLocks noChangeArrowheads="1"/>
          </p:cNvSpPr>
          <p:nvPr/>
        </p:nvSpPr>
        <p:spPr bwMode="auto">
          <a:xfrm>
            <a:off x="7015164" y="2927351"/>
            <a:ext cx="45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3910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States</a:t>
            </a:r>
          </a:p>
        </p:txBody>
      </p:sp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2130425" y="1398589"/>
          <a:ext cx="8008938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8004960" imgH="4591080" progId="Word.Document.8">
                  <p:embed/>
                </p:oleObj>
              </mc:Choice>
              <mc:Fallback>
                <p:oleObj name="Document" r:id="rId3" imgW="8004960" imgH="4591080" progId="Word.Document.8">
                  <p:embed/>
                  <p:pic>
                    <p:nvPicPr>
                      <p:cNvPr id="245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398589"/>
                        <a:ext cx="8008938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2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States in “Normal” Connection Lifetime</a:t>
            </a:r>
          </a:p>
        </p:txBody>
      </p:sp>
      <p:graphicFrame>
        <p:nvGraphicFramePr>
          <p:cNvPr id="24473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89150" y="1230314"/>
          <a:ext cx="8218488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8765640" imgH="5304600" progId="Visio.Drawing.4">
                  <p:embed/>
                </p:oleObj>
              </mc:Choice>
              <mc:Fallback>
                <p:oleObj name="VISIO" r:id="rId3" imgW="8765640" imgH="5304600" progId="Visio.Drawing.4">
                  <p:embed/>
                  <p:pic>
                    <p:nvPicPr>
                      <p:cNvPr id="244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230314"/>
                        <a:ext cx="8218488" cy="49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State Transition Diagram</a:t>
            </a:r>
            <a:br>
              <a:rPr lang="en-US" altLang="en-US"/>
            </a:br>
            <a:r>
              <a:rPr lang="en-US" altLang="en-US"/>
              <a:t>Opening A Connection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981201" y="1295401"/>
          <a:ext cx="8228013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8280000" imgH="5061960" progId="Visio.Drawing.4">
                  <p:embed/>
                </p:oleObj>
              </mc:Choice>
              <mc:Fallback>
                <p:oleObj name="VISIO" r:id="rId3" imgW="8280000" imgH="5061960" progId="Visio.Drawing.4">
                  <p:embed/>
                  <p:pic>
                    <p:nvPicPr>
                      <p:cNvPr id="238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295401"/>
                        <a:ext cx="8228013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8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State Transition Diagram</a:t>
            </a:r>
            <a:br>
              <a:rPr lang="en-US" altLang="en-US"/>
            </a:br>
            <a:r>
              <a:rPr lang="en-US" altLang="en-US"/>
              <a:t>Closing A Connection</a:t>
            </a: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1981201" y="1295401"/>
          <a:ext cx="8228013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7010400" imgH="4285793" progId="Visio.Drawing.6">
                  <p:embed/>
                </p:oleObj>
              </mc:Choice>
              <mc:Fallback>
                <p:oleObj name="Visio" r:id="rId3" imgW="7010400" imgH="4285793" progId="Visio.Drawing.6">
                  <p:embed/>
                  <p:pic>
                    <p:nvPicPr>
                      <p:cNvPr id="243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295401"/>
                        <a:ext cx="8228013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2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of items from a producer to a consumer can occur in one of the two ways: pushing or pulling.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sender delivers items whenever they are </a:t>
            </a:r>
            <a:r>
              <a:rPr lang="en-US" dirty="0" smtClean="0"/>
              <a:t>produced without </a:t>
            </a:r>
            <a:r>
              <a:rPr lang="en-US" dirty="0"/>
              <a:t>the prior request from the </a:t>
            </a:r>
            <a:r>
              <a:rPr lang="en-US" dirty="0" smtClean="0"/>
              <a:t>consumer the </a:t>
            </a:r>
            <a:r>
              <a:rPr lang="en-US" dirty="0"/>
              <a:t>delivery is referred to as pushing.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producer delivers the items after the consumer has requested them, the delivery is referred to as pulling</a:t>
            </a:r>
          </a:p>
        </p:txBody>
      </p:sp>
    </p:spTree>
    <p:extLst>
      <p:ext uri="{BB962C8B-B14F-4D97-AF65-F5344CB8AC3E}">
        <p14:creationId xmlns:p14="http://schemas.microsoft.com/office/powerpoint/2010/main" val="8311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63776"/>
            <a:ext cx="3492500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33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63776"/>
            <a:ext cx="3492500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Pushing or pulling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4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Sending and Receiving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Because </a:t>
            </a:r>
            <a:r>
              <a:rPr lang="en-IN" dirty="0"/>
              <a:t>the sending and the receiving processes may not necessarily write or read </a:t>
            </a:r>
            <a:r>
              <a:rPr lang="en-IN" dirty="0" smtClean="0"/>
              <a:t>data at </a:t>
            </a:r>
            <a:r>
              <a:rPr lang="en-IN" dirty="0"/>
              <a:t>the same rate, TCP needs buffers for storage.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two buffers, the </a:t>
            </a:r>
            <a:r>
              <a:rPr lang="en-IN" dirty="0" smtClean="0"/>
              <a:t>sending buffer </a:t>
            </a:r>
            <a:r>
              <a:rPr lang="en-IN" dirty="0"/>
              <a:t>and the receiving buffer, one for each direction.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way </a:t>
            </a:r>
            <a:r>
              <a:rPr lang="en-IN" dirty="0" smtClean="0"/>
              <a:t>to implement </a:t>
            </a:r>
            <a:r>
              <a:rPr lang="en-IN" dirty="0"/>
              <a:t>a buffer is to use a circular array of 1-byte locations as shown in </a:t>
            </a:r>
            <a:r>
              <a:rPr lang="en-IN" dirty="0" smtClean="0"/>
              <a:t>figure.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3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1828801" y="381000"/>
            <a:ext cx="4462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</a:rPr>
              <a:t>Sending </a:t>
            </a:r>
            <a:r>
              <a:rPr lang="en-US" altLang="en-US" sz="2800" dirty="0">
                <a:latin typeface="Times New Roman" panose="02020603050405020304" pitchFamily="18" charset="0"/>
              </a:rPr>
              <a:t>and receiving buffers</a:t>
            </a:r>
          </a:p>
        </p:txBody>
      </p:sp>
      <p:pic>
        <p:nvPicPr>
          <p:cNvPr id="1108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4" y="1127126"/>
            <a:ext cx="7888287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8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figure shows the movement of the data in one direction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At the sender, </a:t>
            </a:r>
            <a:r>
              <a:rPr lang="en-IN" dirty="0" smtClean="0"/>
              <a:t>the buffer </a:t>
            </a:r>
            <a:r>
              <a:rPr lang="en-IN" dirty="0"/>
              <a:t>has three types of chambers. </a:t>
            </a:r>
            <a:endParaRPr lang="en-IN" dirty="0" smtClean="0"/>
          </a:p>
          <a:p>
            <a:pPr lvl="1"/>
            <a:r>
              <a:rPr lang="en-IN" dirty="0"/>
              <a:t>W</a:t>
            </a:r>
            <a:r>
              <a:rPr lang="en-IN" dirty="0" smtClean="0"/>
              <a:t>hite </a:t>
            </a:r>
            <a:r>
              <a:rPr lang="en-IN" dirty="0"/>
              <a:t>section </a:t>
            </a:r>
            <a:r>
              <a:rPr lang="en-IN" dirty="0" smtClean="0"/>
              <a:t>– contains empty </a:t>
            </a:r>
            <a:r>
              <a:rPr lang="en-IN" dirty="0"/>
              <a:t>chambers </a:t>
            </a:r>
            <a:r>
              <a:rPr lang="en-IN" dirty="0" smtClean="0"/>
              <a:t>that can </a:t>
            </a:r>
            <a:r>
              <a:rPr lang="en-IN" dirty="0"/>
              <a:t>be filled by the sending process (producer). </a:t>
            </a:r>
            <a:endParaRPr lang="en-IN" dirty="0" smtClean="0"/>
          </a:p>
          <a:p>
            <a:pPr lvl="1"/>
            <a:r>
              <a:rPr lang="en-IN" dirty="0" smtClean="0"/>
              <a:t>Coloured area - </a:t>
            </a:r>
            <a:r>
              <a:rPr lang="en-IN" dirty="0"/>
              <a:t>holds bytes that </a:t>
            </a:r>
            <a:r>
              <a:rPr lang="en-IN" dirty="0" smtClean="0"/>
              <a:t>have been </a:t>
            </a:r>
            <a:r>
              <a:rPr lang="en-IN" dirty="0"/>
              <a:t>sent but not yet acknowledged. The TCP sender keeps these bytes in the </a:t>
            </a:r>
            <a:r>
              <a:rPr lang="en-IN" dirty="0" smtClean="0"/>
              <a:t>buffer until </a:t>
            </a:r>
            <a:r>
              <a:rPr lang="en-IN" dirty="0"/>
              <a:t>it receives an acknowledgment. </a:t>
            </a:r>
            <a:endParaRPr lang="en-IN" dirty="0" smtClean="0"/>
          </a:p>
          <a:p>
            <a:pPr lvl="1"/>
            <a:r>
              <a:rPr lang="en-IN" dirty="0" smtClean="0"/>
              <a:t>Shaded </a:t>
            </a:r>
            <a:r>
              <a:rPr lang="en-IN" dirty="0"/>
              <a:t>area </a:t>
            </a:r>
            <a:r>
              <a:rPr lang="en-IN" dirty="0" smtClean="0"/>
              <a:t>- contains </a:t>
            </a:r>
            <a:r>
              <a:rPr lang="en-IN" dirty="0"/>
              <a:t>bytes to be sent by </a:t>
            </a:r>
            <a:r>
              <a:rPr lang="en-IN" dirty="0" smtClean="0"/>
              <a:t>the sending </a:t>
            </a:r>
            <a:r>
              <a:rPr lang="en-IN" dirty="0"/>
              <a:t>TCP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After the bytes in the coloured chambers are acknowledged, the chambers are recycled and available for use by the sending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1977</Words>
  <Application>Microsoft Office PowerPoint</Application>
  <PresentationFormat>Widescreen</PresentationFormat>
  <Paragraphs>178</Paragraphs>
  <Slides>47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新細明體</vt:lpstr>
      <vt:lpstr>Tahoma</vt:lpstr>
      <vt:lpstr>Times New Roman</vt:lpstr>
      <vt:lpstr>Office Theme</vt:lpstr>
      <vt:lpstr>VISIO</vt:lpstr>
      <vt:lpstr>Document</vt:lpstr>
      <vt:lpstr>Visio</vt:lpstr>
      <vt:lpstr>TCP Data Flow</vt:lpstr>
      <vt:lpstr>Stream Delivery Service</vt:lpstr>
      <vt:lpstr>PowerPoint Presentation</vt:lpstr>
      <vt:lpstr>PowerPoint Presentation</vt:lpstr>
      <vt:lpstr>PowerPoint Presentation</vt:lpstr>
      <vt:lpstr>Pushing or pulling</vt:lpstr>
      <vt:lpstr>Sending and Receiving Buffers</vt:lpstr>
      <vt:lpstr>PowerPoint Presentation</vt:lpstr>
      <vt:lpstr>PowerPoint Presentation</vt:lpstr>
      <vt:lpstr>PowerPoint Presentation</vt:lpstr>
      <vt:lpstr>Segments</vt:lpstr>
      <vt:lpstr>PowerPoint Presentation</vt:lpstr>
      <vt:lpstr>PowerPoint Presentation</vt:lpstr>
      <vt:lpstr>PowerPoint Presentation</vt:lpstr>
      <vt:lpstr>Connection Management in TCP </vt:lpstr>
      <vt:lpstr>TCP Connection Establishment</vt:lpstr>
      <vt:lpstr>Three-Way Handshake</vt:lpstr>
      <vt:lpstr>Three-Way Handshake</vt:lpstr>
      <vt:lpstr>Why is a Two-Way Handshake not enough?</vt:lpstr>
      <vt:lpstr>PowerPoint Presentation</vt:lpstr>
      <vt:lpstr>PowerPoint Presentation</vt:lpstr>
      <vt:lpstr>Data Transfer</vt:lpstr>
      <vt:lpstr>PowerPoint Presentation</vt:lpstr>
      <vt:lpstr>Pushing Data</vt:lpstr>
      <vt:lpstr>PowerPoint Presentation</vt:lpstr>
      <vt:lpstr>Urgent Data</vt:lpstr>
      <vt:lpstr>PowerPoint Presentation</vt:lpstr>
      <vt:lpstr>TCP Connection Termination</vt:lpstr>
      <vt:lpstr>TCP Connection Termination</vt:lpstr>
      <vt:lpstr>PowerPoint Presentation</vt:lpstr>
      <vt:lpstr>PowerPoint Presentation</vt:lpstr>
      <vt:lpstr>Half Close</vt:lpstr>
      <vt:lpstr>PowerPoint Presentation</vt:lpstr>
      <vt:lpstr>PowerPoint Presentation</vt:lpstr>
      <vt:lpstr>PowerPoint Presentation</vt:lpstr>
      <vt:lpstr>2MSL Wait State</vt:lpstr>
      <vt:lpstr>PowerPoint Presentation</vt:lpstr>
      <vt:lpstr>Connection Reset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States</vt:lpstr>
      <vt:lpstr>TCP States in “Normal” Connection Lifetime</vt:lpstr>
      <vt:lpstr>TCP State Transition Diagram Opening A Connection</vt:lpstr>
      <vt:lpstr>TCP State Transition Diagram Closing A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Data Flow</dc:title>
  <dc:creator>Mary</dc:creator>
  <cp:lastModifiedBy>csemsb</cp:lastModifiedBy>
  <cp:revision>50</cp:revision>
  <dcterms:created xsi:type="dcterms:W3CDTF">2019-10-22T16:04:08Z</dcterms:created>
  <dcterms:modified xsi:type="dcterms:W3CDTF">2021-11-16T05:50:25Z</dcterms:modified>
</cp:coreProperties>
</file>