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306" r:id="rId4"/>
    <p:sldId id="284" r:id="rId5"/>
    <p:sldId id="286" r:id="rId6"/>
    <p:sldId id="304" r:id="rId7"/>
    <p:sldId id="257" r:id="rId8"/>
    <p:sldId id="294" r:id="rId9"/>
    <p:sldId id="287" r:id="rId10"/>
    <p:sldId id="285" r:id="rId11"/>
    <p:sldId id="288" r:id="rId12"/>
    <p:sldId id="301" r:id="rId13"/>
    <p:sldId id="302" r:id="rId14"/>
    <p:sldId id="289" r:id="rId15"/>
    <p:sldId id="260" r:id="rId16"/>
    <p:sldId id="290" r:id="rId17"/>
    <p:sldId id="295" r:id="rId18"/>
    <p:sldId id="296" r:id="rId19"/>
    <p:sldId id="298" r:id="rId20"/>
    <p:sldId id="299" r:id="rId21"/>
    <p:sldId id="305" r:id="rId22"/>
    <p:sldId id="291" r:id="rId23"/>
    <p:sldId id="292" r:id="rId24"/>
    <p:sldId id="293" r:id="rId25"/>
    <p:sldId id="263" r:id="rId26"/>
    <p:sldId id="26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2:41:09.9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3:06:01.5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0 118,'0'-6,"0"0,0 0,1 0,-1 0,1 0,1 0,2-8,-3 11,1 1,-1-1,1 1,0-1,0 1,0 0,1 0,-1 0,0 0,1 0,-1 0,1 0,-1 1,1 0,0-1,0 1,3-1,19-5,1 1,-1 2,1 0,0 1,41 2,-33 0,546 16,-505-5,0 3,97 30,0 0,-57-20,173 12,-33-24,113 7,-3 28,-313-36,13 4,0-3,95 3,-115-12,0 2,0 2,0 1,85 28,-40-12,-87-23,-4-1,-10-3,-30-11,-82-19,-133-19,-140-3,228 35,126 15,-1151-135,1011 117,106 12,-103-4,152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3:06:04.1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1 260,'328'23,"-176"-8,162-6,-271-7,0 1,51 11,-37-5,495 90,-165-27,938 124,-1272-189,204 40,-122-20,-85-20,1-3,-1-2,56-5,-12 1,1070 1,-1112 1,-1-3,0-1,58-14,-48 1,-38 10,0 0,42-4,-47 9,11 0,0-1,0-1,0-1,-1-2,30-11,-53 16,0-1,0 1,0-1,-1-1,1 1,-1-1,0 1,0-1,0-1,0 1,-1 0,1-1,-1 0,0 0,-1 0,1 0,-1 0,0 0,0-1,-1 1,1-1,-1 1,0-1,-1 1,0-1,1 0,-2 1,0-7,0 0,-1-1,0 1,-1 0,-1 0,1 1,-2-1,0 1,0-1,-1 2,-1-1,-13-17,13 19,-1 2,0-1,0 1,-1 0,0 1,0 0,0 1,-1 0,0 0,0 1,0 0,-1 1,-20-5,-5 4,0 0,-69 4,-27-2,-374-29,1 26,-841 7,994-25,-2-27,255 35,9 1,-820-112,435 95,434 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3:06:08.3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24,'0'0,"1"-1,-1 0,0 1,1-1,-1 1,1-1,-1 1,1-1,-1 1,1 0,-1-1,1 1,0 0,-1-1,1 1,0 0,-1 0,1-1,0 1,-1 0,1 0,0 0,-1 0,1 0,1 0,1-1,52-5,1 1,62 4,-55 0,1431-1,-772 4,725-2,-1124 24,-14 0,538-25,-341 0,906 1,-1333 2,129 21,74 33,147 18,136-2,-503-63,39 3,1-4,174-11,-271 3,-1 0,1-1,-1 0,1 0,-1 0,1-1,-1 0,0 0,1 0,-1 0,0 0,-1-1,1 0,6-5,-8 6,-1 0,1 0,0 0,-1-1,1 1,-1-1,0 1,0-1,0 1,0-1,0 0,-1 1,1-1,-1 0,1 0,-1 1,0-1,0 0,-1 0,1 1,0-1,-1 0,0 0,0 1,1-1,-3-2,0-2,-1 0,-1 0,1 0,-1 0,0 1,-1 0,1 0,-1 1,-1-1,1 1,-1 0,-11-5,6 3,-1 0,0 2,-1-1,1 2,-1 0,-22-4,-48 0,-124 4,7 1,100-3,-29-1,-150-27,226 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3:09:23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1112 585,'2'4,"0"-1,0 1,-1 0,0-1,1 1,-1 0,0 0,-1 0,1 0,-1 0,1 0,-2 6,2 5,18 204,73 1082,-73-205,-21 10,-2-267,5 1541,-9-1952,-33-5,3-184,36-231,1 0,1 0,-1 0,1 0,2 9,-2-15,1 1,-1-1,1 0,0 0,0 0,0 0,0 0,0 0,0 0,1 0,-1-1,0 1,1 0,0-1,-1 1,1-1,0 1,0-1,0 0,-1 0,1 0,3 1,5 1,0 0,0-1,0 0,0-1,0 0,1 0,12-2,-4 1,426-4,-130-1,49 3,68 1,2577 0,-2799 7,-18 8,75 11,69 3,1240 39,2-63,-1400-5,95 0,-100 1,182-4,-173-6,41-1,1320 7,-864 6,4780-2,-5330-1,220-29,197-21,-3 42,-404 8,1878 0,-896 3,-986-2,248 0,-4-4,160-13,145-8,70 2,321-12,-9-23,-587 18,-144 8,-125 7,-180 20,52-14,-78 18,0-1,0 1,-1-1,1 0,0 0,-1 0,6-5,-7 6,-1 0,0 0,-1 0,1 0,0-1,0 1,0 0,-1 0,1-1,0 1,-1 0,1-1,-1 1,0-1,0 1,1-2,-2-2,0 0,0 0,0 1,0-1,-1 1,0-1,0 1,0-1,-1 1,1 0,-5-5,-36-55,3 7,-43-84,44 53,3-2,-39-152,-12-200,28-238,55 593,-104-766,80 708,-83-248,103 369,-174-556,88 122,46 196,30 191,-42-111,-123-221,5 15,136 272,4-1,-34-189,-7-248,-6-25,56 441,-20-114,40 187,-2-128,14 83,-1-133,-2 239,0-1,-1 1,1-1,-1 1,0-1,0 1,0 0,-1-1,1 1,-5-7,4 8,-1 1,1-1,-1 1,0-1,0 1,1 0,-1 0,-1 1,1-1,0 1,0-1,-1 1,1 0,0 0,-7 0,-38-6,-1 2,-66 2,75 2,-1116 4,516 2,-4455-3,2607-4,-5124 2,7154 8,-544 80,-315 88,501-121,-4-55,411-3,-3937 2,2604 2,2261-1,-226 22,-159-7,82 14,-66-8,-109-16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2:41:17.7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75 649,'434'12,"451"72,406 128,-635-96,-284-62,-256-43,144-5,1403-17,-1068 13,-365-3,576 14,-795-12,1349 57,376-58,-767-2,-708 1,433 6,-3 47,-343 0,15 3,-126-23,412 41,-163-24,-91 6,187 32,-344-49,-166-30,96-2,-21-9,-143 2,0 0,0 1,0-1,-1-1,1 1,0-1,-1 1,1-1,-1 0,1 0,-1 0,0-1,0 1,4-5,3-4,-1-1,14-19,-9 9,-7 11,0-1,0-1,-1 1,-1-1,0 0,-1-1,-1 1,0-1,2-17,-1-16,-3-65,-2 75,-3-855,4 880,0 5,0 0,0 0,0-1,-1 1,-3-11,4 16,-1 0,0 1,0-1,0 0,0 0,0 0,0 1,-1-1,1 1,-1-1,1 1,-1-1,1 1,-1 0,0 0,0 0,1 0,-1 0,0 0,0 0,0 0,0 1,-4-1,-13-1,1 0,-1 2,1 0,-38 6,21-2,-412 46,-187 17,-317 24,-54-61,-2-34,208-1,-5439 5,6154-1,1-4,-105-20,-291-58,201 35,202 38,-89-3,-76 12,190 2,21-3,1-1,-1-2,1 0,0-2,-45-18,31 11,-55-11,-616-61,647 80,-70-5,-155-17,-419-33,375 37,-9 1,-479 25,814-2,-3 0,-1 0,-18 4,27-4,1 1,0 0,0 1,1-1,-1 1,0-1,0 1,1 0,-1 1,1-1,-1 0,-4 6,1 0,1 1,0-1,0 2,1-1,0 0,-6 17,-16 64,16-43,2 0,-5 88,12 99,3-168,1-12,1 0,3 0,2-1,3 0,17 54,-27-103,0 0,1 0,-1 0,1 0,0 0,0 0,0-1,1 1,5 6,-6-9,0 0,0 1,0-1,0 0,0 0,1-1,-1 1,0 0,1-1,-1 1,0-1,1 0,-1 0,1 0,-1 0,0 0,1-1,-1 1,4-2,20-4,-1-1,30-13,-3 0,401-116,-381 120,141-15,85 16,700 7,-810 8,1576 87,-1406-50,671 49,-383-77,15 1,-535-6,830 48,-68 45,-47-3,1-50,-215-53,-374 8,583 15,640 127,-950-84,586-12,-1009-44,74-5,-154 1,-1-1,1-1,-1-1,0-1,0-1,-1-1,0-1,20-12,23-19,65-55,-49 35,246-184,-285 218,47-23,22-14,-96 54,0 0,0-1,-2 0,1-1,11-16,-22 27,-1 0,0-1,0 0,0 1,0-1,0 1,0-1,0 0,0 0,-1 0,1 1,-1-1,0 0,1 0,-1 0,0 0,0 0,0 0,0 0,0 0,-1-2,0 2,-1-1,1 1,-1-1,1 1,-1-1,0 1,0 0,0 0,0 0,-1 0,1 0,0 1,-1-1,1 0,-4 0,-10-6,0 2,0 0,0 1,-19-4,-129-16,-65 8,-485 0,-9 20,412-1,-249 2,547-4,-115 5,114-3,1 0,0 1,0 0,1 1,-1 1,1 0,-14 7,24-11,0 0,1 1,-1-1,0 0,1 0,-1 1,0-1,1 1,-3 3,4-5,0 1,-1-1,1 1,0-1,0 1,0-1,0 1,-1 0,1-1,0 1,0-1,0 1,0 0,0-1,0 1,1-1,-1 1,0-1,0 1,0 0,0-1,1 1,-1-1,1 2,2 1,0-1,0 1,1 0,-1-1,1 0,0 0,-1 0,1 0,0 0,0-1,5 1,27 8,0-1,40 3,184 13,92-8,1691 1,-1946-17,-363 56,20-11,169-32,-1140 188,915-162,51-8,91-8,120-15,40-9,-1 0,1 0,0 0,-1 0,1 0,0 0,0 0,-1 0,1 0,0 0,-1 0,1 0,0 0,0 0,-1 0,1 0,0 0,0 1,-1-1,1 0,0 0,0 0,0 0,-1 1,1-1,0 0,0 0,0 1,-1-1,1 0,0 0,0 1,0-1,0 0,0 0,0 1,0-1,0 0,0 0,0 1,0-1,6 2,1 0,0-1,0 1,0-2,0 1,7-1,139 3,523-7,-43 1,-995 2,8-1,-130-12,-121-12,-400-51,5-28,461 41,133 10,139 14,131 15,113 17,23 8,0-1,0 1,0 0,0 0,0 0,-1 0,1 0,0-1,0 1,0 0,0 0,0 0,0 0,0 0,0-1,0 1,0 0,0 0,0 0,0 0,0-1,0 1,0 0,0 0,0 0,0 0,0 0,0-1,1 1,-1 0,0 0,0 0,0 0,0 0,0-1,0 1,0 0,0 0,1 0,-1 0,0 0,0 0,0 0,0 0,0 0,1 0,-1-1,0 1,0 0,0 0,0 0,1 0,-1 0,0 0,0 0,0 0,0 0,0 0,1 0,-1 1,0-1,0 0,18-3,0 1,21 1,673 5,-389 2,-181-5,-519-2,183 3,-353-3,717 1,111 0,130 0,124 0,106 0,2498 0,-3485 0,1 0,-93 0,-2531 0,3336 0,-17 0,84 0,1995 0,-2616 0,-190-3,-178-17,-145-19,-96-5,-2910-65,3257 107,125 3,129 1,127-1,118 1,107 0,81-1,86-2,362 5,-4 24,71 38,-640-54,-97-8,-28-1,-99 1,-102-3,-85-1,-64-1,-367-2,-1188 3,1891 0,-231 12,232-5,25-7,0 0,0 1,0-1,0 0,0 0,0 1,0-1,0 0,0 0,1 1,-1-1,0 0,0 0,0 0,0 1,1-1,-1 0,0 0,0 0,0 1,1-1,-1 0,0 0,0 0,1 0,-1 0,0 0,0 0,1 0,-1 1,0-1,0 0,1 0,-1 0,0 0,0 0,1 0,-1-1,0 1,1 0,-1 0,59 7,742 10,-616-18,84 1,-232-1,-85 1,-86 0,-2186-1,2316 1,-160-4,128 1,-1-2,-58-15,-279-88,-628-161,325 142,-10 53,262 77,157 4,-1252-7,1473-4,1-1,0-2,-59-18,84 20,-14-4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2:41:30.2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0,'983'32,"-560"26,-4 27,-307-62,28 9,105 20,-177-41,110 4,-121-12,95 20,-8-1,-27-10,380 29,28 9,-412-37,-2-2,0-6,1-4,120-14,-200 7,-1-1,-1-2,1-1,-2-1,35-18,-7 4,-26 5,-31 20,1-1,0 1,-1-1,1 0,0 1,-1-1,1 0,-1 0,1 1,-1-1,1 0,-1 0,0 0,1 0,-1-1,0 2,0-1,0 0,0 1,-1-1,1 1,0-1,0 1,-1-1,1 1,0-1,-1 1,1-1,0 1,-1-1,1 1,-1 0,1-1,-1 1,1 0,-1-1,1 1,-1 0,1 0,-1-1,1 1,-1 0,0 0,-19-5,1 1,-1 2,0 0,0 0,-29 3,15-1,-568 3,321-29,248 22,-119-18,-121-13,-534-51,710 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3:05:05.9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3:05:09.4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1,'167'33,"30"6,1177 194,-1240-219,245-8,-327-8,187 3,-183 9,-41-6,0-1,18 1,34-2,0-4,-1-2,98-18,25-18,42-7,-156 36,85-3,112-8,-96 6,733-16,389 33,-1176 5,126 21,62 5,143-38,4-28,222-20,-166 33,2 22,-165 1,859-2,-545-44,-182 4,364 32,-478 31,20 1,659-23,-512-3,-298 19,-171-10,83 17,-53-6,22 5,38 5,165 16,-266-38,216 13,-181-21,83 4,-128 6,-26-3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3:05:09.8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3:05:56.3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8,'9'-2,"0"0,0 1,0-1,0 2,0 0,0 0,11 1,7 1,48 4,0 3,140 36,-95-17,164 27,332 21,303-56,-120-25,-504 5,-289 1,0-2,1 1,-1-1,1 0,-1 0,0-1,0 0,0 0,0 0,8-5,-13 6,1 0,0 0,-1-1,1 1,-1-1,1 1,-1-1,0 1,0-1,0 0,0 1,0-1,0 0,0 0,0 0,-1 0,1 0,-1 0,1 0,-1 0,0 0,0 0,0 0,0 0,0 0,0 0,-1 0,1 0,-1 0,1 0,-1 0,0 0,0 1,0-1,0 0,-1-2,-2-2,0 1,0-1,0 0,-1 1,0 0,0 0,0 1,-1-1,0 1,1 1,-1-1,-1 1,1 0,0 0,-1 0,-10-2,-8-1,-1 1,-51-4,-481 2,329 11,-1815-4,1992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3:05:58.2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1,'228'16,"-139"-6,648 79,233 58,-783-128,-153-17,-1-3,0 0,52-10,6-10,83-12,359 21,-359 14,1289-1,-1408-1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3:06:00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34,'1'1,"-1"0,1-1,-1 1,1 0,-1-1,1 1,-1-1,1 1,0-1,-1 1,1-1,0 1,-1-1,1 0,0 1,0-1,0 0,-1 0,1 1,0-1,0 0,0 0,0 0,28 4,-25-4,309 10,-226-10,-11 0,346 15,135 57,-489-62,221 36,62 8,245 3,-305-36,-85-5,114 23,-202-20,170 4,545-24,-251-1,-115 2,-465 0,8 0,0 0,20-4,-29 4,0-1,0 1,0 0,0 0,0-1,0 1,0-1,0 1,0-1,0 1,0-1,0 0,-1 1,1-1,0 0,1-1,-2 1,0 0,0 0,0 1,0-1,0 0,0 0,0 0,0 1,0-1,-1 0,1 0,0 1,0-1,-1 0,1 0,-1 1,1-1,0 0,-1 1,0-1,1 1,-1-1,1 1,-1-1,0 1,-1-2,-9-7,0 0,-1 1,-1 0,-22-10,-60-20,43 19,-45-19,-199-49,162 64,0 5,-1 7,-162 6,182 6,-183 9,-418 6,506-17,-217 2,-389-4,6-37,754 35,-660-64,621 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13F8D-3252-4825-A11D-7FD8C406D33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CE1A8-BBF8-4802-B380-16A39AE2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5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4459F-053E-4DDF-B7F2-C73D178AEF4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31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FBB40-4D54-4648-9D1B-655A9C631BE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Socket descriptors can be used just like file descriptors in UNIX.  In WinSock, Socket handles and file handles are </a:t>
            </a:r>
            <a:r>
              <a:rPr lang="en-US" altLang="en-US" b="1"/>
              <a:t>not</a:t>
            </a:r>
            <a:r>
              <a:rPr lang="en-US" altLang="en-US"/>
              <a:t>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7523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86F318-95B8-4EDA-9B9A-76F23CF7390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Students should follow along with source code in the book</a:t>
            </a:r>
          </a:p>
        </p:txBody>
      </p:sp>
    </p:spTree>
    <p:extLst>
      <p:ext uri="{BB962C8B-B14F-4D97-AF65-F5344CB8AC3E}">
        <p14:creationId xmlns:p14="http://schemas.microsoft.com/office/powerpoint/2010/main" val="186920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3979-3A67-493A-8294-1575C52987D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0B7D-2387-4CCD-B5F4-0DBD317F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3979-3A67-493A-8294-1575C52987D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0B7D-2387-4CCD-B5F4-0DBD317F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3979-3A67-493A-8294-1575C52987D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0B7D-2387-4CCD-B5F4-0DBD317F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6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3979-3A67-493A-8294-1575C52987D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0B7D-2387-4CCD-B5F4-0DBD317F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1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3979-3A67-493A-8294-1575C52987D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0B7D-2387-4CCD-B5F4-0DBD317F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3979-3A67-493A-8294-1575C52987D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0B7D-2387-4CCD-B5F4-0DBD317F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9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3979-3A67-493A-8294-1575C52987D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0B7D-2387-4CCD-B5F4-0DBD317F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3979-3A67-493A-8294-1575C52987D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0B7D-2387-4CCD-B5F4-0DBD317F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7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3979-3A67-493A-8294-1575C52987D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0B7D-2387-4CCD-B5F4-0DBD317F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3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3979-3A67-493A-8294-1575C52987D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0B7D-2387-4CCD-B5F4-0DBD317F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2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3979-3A67-493A-8294-1575C52987D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0B7D-2387-4CCD-B5F4-0DBD317F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23979-3A67-493A-8294-1575C52987D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80B7D-2387-4CCD-B5F4-0DBD317F4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User Datagram Protocol (UDP)</a:t>
            </a:r>
            <a:br>
              <a:rPr lang="en-US" alt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5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/>
              <a:t>Pros:</a:t>
            </a:r>
          </a:p>
          <a:p>
            <a:r>
              <a:rPr lang="en-US" altLang="en-US" dirty="0"/>
              <a:t>No connection establishment</a:t>
            </a:r>
          </a:p>
          <a:p>
            <a:pPr lvl="1"/>
            <a:r>
              <a:rPr lang="en-US" altLang="en-US" sz="2800" dirty="0"/>
              <a:t>No delay to start sending/receiving packets</a:t>
            </a:r>
          </a:p>
          <a:p>
            <a:r>
              <a:rPr lang="en-US" altLang="en-US" dirty="0"/>
              <a:t>Simple</a:t>
            </a:r>
          </a:p>
          <a:p>
            <a:pPr lvl="1"/>
            <a:r>
              <a:rPr lang="en-US" altLang="en-US" sz="2800" dirty="0"/>
              <a:t>no connection state at sender, receiver</a:t>
            </a:r>
          </a:p>
          <a:p>
            <a:r>
              <a:rPr lang="en-US" altLang="en-US" dirty="0"/>
              <a:t>Small segment header</a:t>
            </a:r>
          </a:p>
          <a:p>
            <a:pPr lvl="1"/>
            <a:r>
              <a:rPr lang="en-US" altLang="en-US" sz="2800" dirty="0"/>
              <a:t>Just 8 bytes of header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/>
              <a:t>Cons:</a:t>
            </a:r>
          </a:p>
          <a:p>
            <a:r>
              <a:rPr lang="en-US" altLang="en-US" dirty="0"/>
              <a:t>“best effort” transport service means, UDP segments may be:</a:t>
            </a:r>
          </a:p>
          <a:p>
            <a:pPr lvl="1"/>
            <a:r>
              <a:rPr lang="en-US" altLang="en-US" sz="2800" dirty="0"/>
              <a:t>lost</a:t>
            </a:r>
          </a:p>
          <a:p>
            <a:pPr lvl="1"/>
            <a:r>
              <a:rPr lang="en-US" altLang="en-US" sz="2800" dirty="0"/>
              <a:t>delivered out of order to app</a:t>
            </a:r>
          </a:p>
          <a:p>
            <a:r>
              <a:rPr lang="en-US" altLang="en-US" dirty="0"/>
              <a:t>no congestion control: UDP can blast away as fast as desired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52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UDP Datagram Format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762375"/>
            <a:ext cx="8229600" cy="2368550"/>
          </a:xfrm>
        </p:spPr>
        <p:txBody>
          <a:bodyPr/>
          <a:lstStyle/>
          <a:p>
            <a:r>
              <a:rPr lang="en-CA" altLang="en-US" sz="1900" dirty="0">
                <a:latin typeface="TimesNewRoman" charset="0"/>
              </a:rPr>
              <a:t>Source Port - 16 bit port number</a:t>
            </a:r>
            <a:endParaRPr lang="en-US" altLang="en-US" sz="1900" dirty="0">
              <a:latin typeface="TimesNewRoman" charset="0"/>
            </a:endParaRPr>
          </a:p>
          <a:p>
            <a:r>
              <a:rPr lang="en-CA" altLang="en-US" sz="1900" dirty="0">
                <a:latin typeface="TimesNewRoman" charset="0"/>
              </a:rPr>
              <a:t>Destination Port - 16 bit port number</a:t>
            </a:r>
            <a:endParaRPr lang="en-US" altLang="en-US" sz="1900" dirty="0">
              <a:latin typeface="TimesNewRoman" charset="0"/>
            </a:endParaRPr>
          </a:p>
          <a:p>
            <a:r>
              <a:rPr lang="en-CA" altLang="en-US" sz="1900" dirty="0">
                <a:latin typeface="TimesNewRoman" charset="0"/>
              </a:rPr>
              <a:t>Length (of UDP header + data) - 16 bit count of octets </a:t>
            </a:r>
            <a:endParaRPr lang="en-US" altLang="en-US" sz="1900" dirty="0">
              <a:latin typeface="TimesNewRoman" charset="0"/>
            </a:endParaRPr>
          </a:p>
          <a:p>
            <a:r>
              <a:rPr lang="en-CA" altLang="en-US" sz="1900" dirty="0">
                <a:latin typeface="TimesNewRoman" charset="0"/>
              </a:rPr>
              <a:t>UDP checksum - 16 bit field</a:t>
            </a:r>
            <a:r>
              <a:rPr lang="en-US" altLang="en-US" sz="1900" dirty="0">
                <a:latin typeface="TimesNewRoman" charset="0"/>
              </a:rPr>
              <a:t>.</a:t>
            </a:r>
            <a:r>
              <a:rPr lang="en-CA" altLang="en-US" sz="1900" dirty="0">
                <a:latin typeface="TimesNewRoman" charset="0"/>
              </a:rPr>
              <a:t> if 0, then there is no checksum, else it is a checksum over a pseudo header +</a:t>
            </a:r>
            <a:r>
              <a:rPr lang="en-CA" altLang="en-US" sz="1900">
                <a:latin typeface="TimesNewRoman" charset="0"/>
              </a:rPr>
              <a:t>UDP header + </a:t>
            </a:r>
            <a:r>
              <a:rPr lang="en-CA" altLang="en-US" sz="1900" dirty="0">
                <a:latin typeface="TimesNewRoman" charset="0"/>
              </a:rPr>
              <a:t>UDP data area</a:t>
            </a:r>
            <a:br>
              <a:rPr lang="en-CA" altLang="en-US" sz="1900" dirty="0">
                <a:latin typeface="TimesNewRoman" charset="0"/>
              </a:rPr>
            </a:br>
            <a:endParaRPr lang="en-CA" altLang="en-US" sz="1900" dirty="0">
              <a:latin typeface="TimesNewRoman" charset="0"/>
            </a:endParaRPr>
          </a:p>
          <a:p>
            <a:endParaRPr lang="en-CA" altLang="en-US" sz="2100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7" y="1468108"/>
            <a:ext cx="74136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77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Pseudo Header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3"/>
            <a:ext cx="8229600" cy="1306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altLang="en-US" sz="2600" dirty="0"/>
              <a:t>UDP uses a pseudo-header to verify that the UDP message has arrived at both the correct machine and the correct port. </a:t>
            </a:r>
            <a:endParaRPr lang="en-US" altLang="en-US" sz="2600" dirty="0"/>
          </a:p>
          <a:p>
            <a:pPr>
              <a:lnSpc>
                <a:spcPct val="90000"/>
              </a:lnSpc>
            </a:pPr>
            <a:endParaRPr lang="en-CA" altLang="en-US" sz="26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CA" altLang="en-US" sz="2600" dirty="0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02" y="2957423"/>
            <a:ext cx="7239000" cy="190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87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9930" y="365126"/>
            <a:ext cx="9415670" cy="796924"/>
          </a:xfrm>
        </p:spPr>
        <p:txBody>
          <a:bodyPr/>
          <a:lstStyle/>
          <a:p>
            <a:r>
              <a:rPr lang="en-US" altLang="en-US" sz="3600" dirty="0"/>
              <a:t>UDP Datagrams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21480" y="1665288"/>
            <a:ext cx="4699001" cy="4351338"/>
          </a:xfrm>
        </p:spPr>
        <p:txBody>
          <a:bodyPr/>
          <a:lstStyle/>
          <a:p>
            <a:r>
              <a:rPr lang="en-US" altLang="en-US" dirty="0">
                <a:latin typeface="Arial Unicode MS" pitchFamily="34" charset="-128"/>
              </a:rPr>
              <a:t>UDP packets, called user datagrams, have a fixed-size header of 8 bytes. </a:t>
            </a:r>
          </a:p>
          <a:p>
            <a:r>
              <a:rPr lang="en-US" dirty="0"/>
              <a:t>UDP header contains source port, destination port, length, and checksum (all two bytes)</a:t>
            </a:r>
          </a:p>
          <a:p>
            <a:r>
              <a:rPr lang="en-US" dirty="0"/>
              <a:t>Source and destination ports are only unique on the respective hosts –key is pair of (host, port) values</a:t>
            </a:r>
          </a:p>
          <a:p>
            <a:endParaRPr lang="en-IN" dirty="0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867526" y="2000250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6791326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6775451" y="2117725"/>
            <a:ext cx="1430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source port #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8555039" y="2117725"/>
            <a:ext cx="12080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dest port #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 flipV="1">
            <a:off x="6781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V="1">
            <a:off x="6772276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V="1">
            <a:off x="8429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7931151" y="1665288"/>
            <a:ext cx="81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 bits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8886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rot="10800000">
            <a:off x="6777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7648576" y="3951289"/>
            <a:ext cx="136479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Application</a:t>
            </a:r>
          </a:p>
          <a:p>
            <a:r>
              <a:rPr lang="en-US" altLang="en-US" sz="2000"/>
              <a:t>data </a:t>
            </a:r>
          </a:p>
          <a:p>
            <a:r>
              <a:rPr lang="en-US" altLang="en-US" sz="2000"/>
              <a:t>(message)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7219951" y="5518150"/>
            <a:ext cx="23674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UDP segment format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 flipV="1">
            <a:off x="8429625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7156450" y="2508250"/>
            <a:ext cx="779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length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8704263" y="2498725"/>
            <a:ext cx="11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checksum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5232158" y="2212975"/>
            <a:ext cx="139724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/>
              <a:t>Length, in</a:t>
            </a:r>
          </a:p>
          <a:p>
            <a:pPr algn="r"/>
            <a:r>
              <a:rPr lang="en-US" altLang="en-US"/>
              <a:t>bytes of UDP</a:t>
            </a:r>
          </a:p>
          <a:p>
            <a:pPr algn="r"/>
            <a:r>
              <a:rPr lang="en-US" altLang="en-US"/>
              <a:t>segment,</a:t>
            </a:r>
          </a:p>
          <a:p>
            <a:pPr algn="r"/>
            <a:r>
              <a:rPr lang="en-US" altLang="en-US"/>
              <a:t>including</a:t>
            </a:r>
          </a:p>
          <a:p>
            <a:pPr algn="r"/>
            <a:r>
              <a:rPr lang="en-US" altLang="en-US"/>
              <a:t>header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6505576" y="2543176"/>
            <a:ext cx="7143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 flipH="1">
            <a:off x="7613651" y="1374776"/>
            <a:ext cx="733425" cy="80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>
            <a:off x="8728076" y="1412876"/>
            <a:ext cx="549275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7713664" y="752475"/>
            <a:ext cx="1608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/>
              <a:t>Used for Mux/Demux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6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UDP does ensure correctness of packet using checksum.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–Optional in current UDP, required in IPv6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–Checksum computed over message data, UDP header, and </a:t>
            </a:r>
            <a:r>
              <a:rPr lang="en-US" i="1" dirty="0" err="1"/>
              <a:t>pseudoheader</a:t>
            </a:r>
            <a:r>
              <a:rPr lang="en-US" i="1" dirty="0"/>
              <a:t> </a:t>
            </a:r>
            <a:r>
              <a:rPr lang="en-US" dirty="0"/>
              <a:t>–protocol number and source and destination IP addresses, plus UDP length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–Uses same checksum as 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0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59905" y="187326"/>
            <a:ext cx="7772400" cy="774700"/>
          </a:xfrm>
        </p:spPr>
        <p:txBody>
          <a:bodyPr/>
          <a:lstStyle/>
          <a:p>
            <a:r>
              <a:rPr lang="en-US" altLang="en-US" dirty="0"/>
              <a:t>UDP checksum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8870" y="2087564"/>
            <a:ext cx="4935330" cy="3368675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u="sng" dirty="0">
                <a:solidFill>
                  <a:srgbClr val="FF0000"/>
                </a:solidFill>
              </a:rPr>
              <a:t>Sender: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treat segment contents as sequence of 16-bit integers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checksum: addition (1’s complement sum) of segment contents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sender puts checksum value into UDP checksum field</a:t>
            </a:r>
            <a:endParaRPr lang="en-US" altLang="en-US" sz="2400" dirty="0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43600" y="1443936"/>
            <a:ext cx="4565650" cy="465593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u="sng" dirty="0">
                <a:solidFill>
                  <a:srgbClr val="FF0000"/>
                </a:solidFill>
              </a:rPr>
              <a:t>Receiver: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compute checksum of received segment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check if computed checksum equals checksum field value: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- error detected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YES - no error detected. </a:t>
            </a:r>
            <a:r>
              <a:rPr lang="en-US" altLang="en-US" sz="2000" i="1" dirty="0"/>
              <a:t>But maybe errors nonetheless?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Reordered bytes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Why checksum at UDP if LL provides error checking?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IP is supposed to run over ANY LL, so UDP does its own error checking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728870" y="962026"/>
            <a:ext cx="922475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u="sng" dirty="0">
                <a:solidFill>
                  <a:srgbClr val="FF0000"/>
                </a:solidFill>
              </a:rPr>
              <a:t>Goal:</a:t>
            </a:r>
            <a:r>
              <a:rPr lang="en-US" altLang="en-US" dirty="0"/>
              <a:t> detect “errors” (e.g., flipped bits) in transmitted segment</a:t>
            </a:r>
          </a:p>
        </p:txBody>
      </p:sp>
    </p:spTree>
    <p:extLst>
      <p:ext uri="{BB962C8B-B14F-4D97-AF65-F5344CB8AC3E}">
        <p14:creationId xmlns:p14="http://schemas.microsoft.com/office/powerpoint/2010/main" val="384788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An Application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UDP cannot extend IP address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unused bits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Cannot use OS-dependent quantity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Process ID, Task number, Job name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Must work on all computer systems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Technique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application assigned unique integer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Called protocol port number</a:t>
            </a:r>
          </a:p>
          <a:p>
            <a:pPr>
              <a:lnSpc>
                <a:spcPct val="90000"/>
              </a:lnSpc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7085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Protocol Port Number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UDP uses </a:t>
            </a:r>
            <a:r>
              <a:rPr lang="en-US" altLang="en-US" sz="2600" b="1" i="1" dirty="0"/>
              <a:t>Port Number</a:t>
            </a:r>
            <a:r>
              <a:rPr lang="en-US" altLang="en-US" sz="2600" dirty="0"/>
              <a:t> to identify an application as an endpoint.</a:t>
            </a:r>
          </a:p>
          <a:p>
            <a:pPr>
              <a:lnSpc>
                <a:spcPct val="90000"/>
              </a:lnSpc>
            </a:pPr>
            <a:r>
              <a:rPr lang="en-CA" altLang="en-US" sz="2600" dirty="0"/>
              <a:t>UDP messages are delivered to the port specified in the message by the sending application</a:t>
            </a:r>
          </a:p>
          <a:p>
            <a:pPr>
              <a:lnSpc>
                <a:spcPct val="90000"/>
              </a:lnSpc>
            </a:pPr>
            <a:r>
              <a:rPr lang="en-CA" altLang="en-US" sz="2600" dirty="0"/>
              <a:t>In general</a:t>
            </a:r>
            <a:r>
              <a:rPr lang="en-US" altLang="en-US" sz="2600" dirty="0"/>
              <a:t>,</a:t>
            </a:r>
            <a:r>
              <a:rPr lang="en-CA" altLang="en-US" sz="2600" dirty="0"/>
              <a:t> a port can be used for any datagram, as long as the sender and the receiver agrees </a:t>
            </a:r>
            <a:endParaRPr lang="en-US" altLang="en-US" sz="2600" dirty="0"/>
          </a:p>
          <a:p>
            <a:pPr>
              <a:lnSpc>
                <a:spcPct val="90000"/>
              </a:lnSpc>
            </a:pPr>
            <a:r>
              <a:rPr lang="en-CA" altLang="en-US" sz="2600" dirty="0"/>
              <a:t>In practice, a collection of well-known ports are used for special purposes such as telnet, ftp, and email. </a:t>
            </a:r>
            <a:r>
              <a:rPr lang="en-US" altLang="en-US" sz="2600" dirty="0"/>
              <a:t>E.g. port 7 for Echo application. </a:t>
            </a:r>
            <a:endParaRPr lang="en-CA" altLang="en-US" sz="2600" dirty="0"/>
          </a:p>
          <a:p>
            <a:pPr>
              <a:lnSpc>
                <a:spcPct val="90000"/>
              </a:lnSpc>
            </a:pPr>
            <a:r>
              <a:rPr lang="en-CA" altLang="en-US" sz="2600" dirty="0"/>
              <a:t>Local operating system provides an interface for processes to specify and access a port. </a:t>
            </a:r>
          </a:p>
          <a:p>
            <a:pPr>
              <a:lnSpc>
                <a:spcPct val="90000"/>
              </a:lnSpc>
            </a:pPr>
            <a:endParaRPr lang="en-CA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61127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Port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•Need host IP and port to talk to server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–Once server has address, it can respond to address in packet it received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•Different techniques for getting port #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–Use a well-known port (i.e. DNS uses 53)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•Values found in /</a:t>
            </a:r>
            <a:r>
              <a:rPr lang="en-US" dirty="0" err="1"/>
              <a:t>etc</a:t>
            </a:r>
            <a:r>
              <a:rPr lang="en-US" dirty="0"/>
              <a:t>/services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–Use a </a:t>
            </a:r>
            <a:r>
              <a:rPr lang="en-US" sz="2800" i="1" dirty="0"/>
              <a:t>port mapper</a:t>
            </a:r>
            <a:r>
              <a:rPr lang="en-US" sz="2800" dirty="0"/>
              <a:t>–single process that runs on the server and knows the ports for different services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–Use a </a:t>
            </a:r>
            <a:r>
              <a:rPr lang="en-US" sz="2800" i="1" dirty="0"/>
              <a:t>directory service </a:t>
            </a:r>
            <a:r>
              <a:rPr lang="en-US" sz="2800" dirty="0"/>
              <a:t>that runs on the network and knows the port numbers for services on any host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Text Box 2"/>
          <p:cNvSpPr txBox="1">
            <a:spLocks noChangeArrowheads="1"/>
          </p:cNvSpPr>
          <p:nvPr/>
        </p:nvSpPr>
        <p:spPr bwMode="auto">
          <a:xfrm>
            <a:off x="838200" y="176075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</a:rPr>
              <a:t>Position of UDP in the TCP/IP protocol suite</a:t>
            </a:r>
          </a:p>
        </p:txBody>
      </p:sp>
      <p:pic>
        <p:nvPicPr>
          <p:cNvPr id="4802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990600"/>
            <a:ext cx="8437562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146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Typically, a port is implemented by OS as a message queue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–Incoming messages added to queue for specified port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–Messages removed by application when it reads the port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–Messages discarded if queue is full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–Process blocks if queue is empty when it reads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4718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86" y="1825625"/>
            <a:ext cx="8150087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19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7100" y="165100"/>
            <a:ext cx="7772400" cy="584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altLang="en-US"/>
              <a:t>How to program using the UDP?</a:t>
            </a:r>
          </a:p>
        </p:txBody>
      </p:sp>
      <p:sp>
        <p:nvSpPr>
          <p:cNvPr id="406533" name="Freeform 5"/>
          <p:cNvSpPr>
            <a:spLocks/>
          </p:cNvSpPr>
          <p:nvPr/>
        </p:nvSpPr>
        <p:spPr bwMode="auto">
          <a:xfrm>
            <a:off x="4395789" y="1739900"/>
            <a:ext cx="3286125" cy="2279650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2" name="Line 104"/>
          <p:cNvSpPr>
            <a:spLocks noChangeShapeType="1"/>
          </p:cNvSpPr>
          <p:nvPr/>
        </p:nvSpPr>
        <p:spPr bwMode="auto">
          <a:xfrm>
            <a:off x="5581651" y="2120901"/>
            <a:ext cx="887413" cy="284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3" name="Line 105"/>
          <p:cNvSpPr>
            <a:spLocks noChangeShapeType="1"/>
          </p:cNvSpPr>
          <p:nvPr/>
        </p:nvSpPr>
        <p:spPr bwMode="auto">
          <a:xfrm flipH="1">
            <a:off x="6530975" y="2579688"/>
            <a:ext cx="439738" cy="92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4" name="Line 106"/>
          <p:cNvSpPr>
            <a:spLocks noChangeShapeType="1"/>
          </p:cNvSpPr>
          <p:nvPr/>
        </p:nvSpPr>
        <p:spPr bwMode="auto">
          <a:xfrm>
            <a:off x="5122863" y="2274889"/>
            <a:ext cx="0" cy="587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5" name="Line 107"/>
          <p:cNvSpPr>
            <a:spLocks noChangeShapeType="1"/>
          </p:cNvSpPr>
          <p:nvPr/>
        </p:nvSpPr>
        <p:spPr bwMode="auto">
          <a:xfrm>
            <a:off x="5170488" y="3155950"/>
            <a:ext cx="976312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7" name="Line 109"/>
          <p:cNvSpPr>
            <a:spLocks noChangeShapeType="1"/>
          </p:cNvSpPr>
          <p:nvPr/>
        </p:nvSpPr>
        <p:spPr bwMode="auto">
          <a:xfrm flipH="1">
            <a:off x="5595939" y="2536825"/>
            <a:ext cx="1023937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6654" name="Group 126"/>
          <p:cNvGrpSpPr>
            <a:grpSpLocks/>
          </p:cNvGrpSpPr>
          <p:nvPr/>
        </p:nvGrpSpPr>
        <p:grpSpPr bwMode="auto">
          <a:xfrm>
            <a:off x="4665664" y="1963738"/>
            <a:ext cx="915987" cy="317500"/>
            <a:chOff x="3600" y="219"/>
            <a:chExt cx="360" cy="175"/>
          </a:xfrm>
        </p:grpSpPr>
        <p:sp>
          <p:nvSpPr>
            <p:cNvPr id="406655" name="Oval 12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56" name="Line 12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57" name="Line 12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58" name="Rectangle 13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06659" name="Oval 13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6660" name="Group 13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6661" name="Line 1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62" name="Line 1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63" name="Line 1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6664" name="Group 13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6665" name="Line 1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66" name="Line 1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67" name="Line 13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06668" name="Group 140"/>
          <p:cNvGrpSpPr>
            <a:grpSpLocks/>
          </p:cNvGrpSpPr>
          <p:nvPr/>
        </p:nvGrpSpPr>
        <p:grpSpPr bwMode="auto">
          <a:xfrm>
            <a:off x="4697414" y="2859088"/>
            <a:ext cx="915987" cy="317500"/>
            <a:chOff x="3600" y="219"/>
            <a:chExt cx="360" cy="175"/>
          </a:xfrm>
        </p:grpSpPr>
        <p:sp>
          <p:nvSpPr>
            <p:cNvPr id="406669" name="Oval 14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70" name="Line 14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71" name="Line 14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72" name="Rectangle 14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06673" name="Oval 14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6674" name="Group 14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6675" name="Line 1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6" name="Line 1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7" name="Line 1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6678" name="Group 15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6679" name="Line 1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80" name="Line 1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81" name="Line 1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06682" name="Group 154"/>
          <p:cNvGrpSpPr>
            <a:grpSpLocks/>
          </p:cNvGrpSpPr>
          <p:nvPr/>
        </p:nvGrpSpPr>
        <p:grpSpPr bwMode="auto">
          <a:xfrm>
            <a:off x="6469063" y="2246313"/>
            <a:ext cx="914400" cy="317500"/>
            <a:chOff x="3600" y="219"/>
            <a:chExt cx="360" cy="175"/>
          </a:xfrm>
        </p:grpSpPr>
        <p:sp>
          <p:nvSpPr>
            <p:cNvPr id="406683" name="Oval 1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84" name="Line 1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85" name="Line 1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86" name="Rectangle 1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06687" name="Oval 1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6688" name="Group 16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6689" name="Line 1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90" name="Line 1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91" name="Line 1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6692" name="Group 16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6693" name="Line 1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94" name="Line 1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95" name="Line 1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06696" name="Group 168"/>
          <p:cNvGrpSpPr>
            <a:grpSpLocks/>
          </p:cNvGrpSpPr>
          <p:nvPr/>
        </p:nvGrpSpPr>
        <p:grpSpPr bwMode="auto">
          <a:xfrm>
            <a:off x="6115051" y="3467100"/>
            <a:ext cx="917575" cy="319088"/>
            <a:chOff x="3600" y="219"/>
            <a:chExt cx="360" cy="175"/>
          </a:xfrm>
        </p:grpSpPr>
        <p:sp>
          <p:nvSpPr>
            <p:cNvPr id="406697" name="Oval 16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98" name="Line 17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99" name="Line 17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700" name="Rectangle 17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06701" name="Oval 17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6702" name="Group 17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6703" name="Line 1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704" name="Line 1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705" name="Line 1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6706" name="Group 17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6707" name="Line 1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708" name="Line 1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709" name="Line 1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06813" name="Line 285"/>
          <p:cNvSpPr>
            <a:spLocks noChangeShapeType="1"/>
          </p:cNvSpPr>
          <p:nvPr/>
        </p:nvSpPr>
        <p:spPr bwMode="auto">
          <a:xfrm>
            <a:off x="7378700" y="2425700"/>
            <a:ext cx="93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06814" name="Object 286"/>
          <p:cNvGraphicFramePr>
            <a:graphicFrameLocks noGrp="1" noChangeAspect="1"/>
          </p:cNvGraphicFramePr>
          <p:nvPr>
            <p:ph idx="1"/>
          </p:nvPr>
        </p:nvGraphicFramePr>
        <p:xfrm>
          <a:off x="8237539" y="2149475"/>
          <a:ext cx="8159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5000" imgH="1085760" progId="MS_ClipArt_Gallery.2">
                  <p:embed/>
                </p:oleObj>
              </mc:Choice>
              <mc:Fallback>
                <p:oleObj name="Clip" r:id="rId2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539" y="2149475"/>
                        <a:ext cx="8159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816" name="Line 288"/>
          <p:cNvSpPr>
            <a:spLocks noChangeShapeType="1"/>
          </p:cNvSpPr>
          <p:nvPr/>
        </p:nvSpPr>
        <p:spPr bwMode="auto">
          <a:xfrm>
            <a:off x="3721100" y="2120900"/>
            <a:ext cx="93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06817" name="Object 289"/>
          <p:cNvGraphicFramePr>
            <a:graphicFrameLocks noChangeAspect="1"/>
          </p:cNvGraphicFramePr>
          <p:nvPr/>
        </p:nvGraphicFramePr>
        <p:xfrm>
          <a:off x="2916239" y="1831975"/>
          <a:ext cx="8159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9" y="1831975"/>
                        <a:ext cx="8159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818" name="Object 290"/>
          <p:cNvGraphicFramePr>
            <a:graphicFrameLocks noChangeAspect="1"/>
          </p:cNvGraphicFramePr>
          <p:nvPr/>
        </p:nvGraphicFramePr>
        <p:xfrm>
          <a:off x="7691439" y="4016375"/>
          <a:ext cx="8159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439" y="4016375"/>
                        <a:ext cx="8159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819" name="Line 291"/>
          <p:cNvSpPr>
            <a:spLocks noChangeShapeType="1"/>
          </p:cNvSpPr>
          <p:nvPr/>
        </p:nvSpPr>
        <p:spPr bwMode="auto">
          <a:xfrm>
            <a:off x="6959600" y="3708400"/>
            <a:ext cx="8382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06847" name="Group 319"/>
          <p:cNvGrpSpPr>
            <a:grpSpLocks/>
          </p:cNvGrpSpPr>
          <p:nvPr/>
        </p:nvGrpSpPr>
        <p:grpSpPr bwMode="auto">
          <a:xfrm>
            <a:off x="7580314" y="3357562"/>
            <a:ext cx="1489075" cy="1015999"/>
            <a:chOff x="4207" y="2915"/>
            <a:chExt cx="938" cy="640"/>
          </a:xfrm>
        </p:grpSpPr>
        <p:sp>
          <p:nvSpPr>
            <p:cNvPr id="406822" name="Rectangle 294"/>
            <p:cNvSpPr>
              <a:spLocks noChangeArrowheads="1"/>
            </p:cNvSpPr>
            <p:nvPr/>
          </p:nvSpPr>
          <p:spPr bwMode="auto">
            <a:xfrm>
              <a:off x="4266" y="3054"/>
              <a:ext cx="796" cy="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823" name="Text Box 295"/>
            <p:cNvSpPr txBox="1">
              <a:spLocks noChangeArrowheads="1"/>
            </p:cNvSpPr>
            <p:nvPr/>
          </p:nvSpPr>
          <p:spPr bwMode="auto">
            <a:xfrm>
              <a:off x="4207" y="2915"/>
              <a:ext cx="93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en-US" sz="1200"/>
            </a:p>
            <a:p>
              <a:r>
                <a:rPr lang="en-US" altLang="en-US" sz="1200"/>
                <a:t>TCP    UDP</a:t>
              </a:r>
            </a:p>
            <a:p>
              <a:r>
                <a:rPr lang="en-US" altLang="en-US" sz="1200"/>
                <a:t>IP</a:t>
              </a:r>
            </a:p>
            <a:p>
              <a:r>
                <a:rPr lang="en-US" altLang="en-US" sz="1200"/>
                <a:t>LL</a:t>
              </a:r>
            </a:p>
            <a:p>
              <a:r>
                <a:rPr lang="en-US" altLang="en-US" sz="1200"/>
                <a:t>PL</a:t>
              </a:r>
              <a:endParaRPr lang="en-US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06824" name="Line 296"/>
            <p:cNvSpPr>
              <a:spLocks noChangeShapeType="1"/>
            </p:cNvSpPr>
            <p:nvPr/>
          </p:nvSpPr>
          <p:spPr bwMode="auto">
            <a:xfrm flipV="1">
              <a:off x="4271" y="3398"/>
              <a:ext cx="795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825" name="Line 297"/>
            <p:cNvSpPr>
              <a:spLocks noChangeShapeType="1"/>
            </p:cNvSpPr>
            <p:nvPr/>
          </p:nvSpPr>
          <p:spPr bwMode="auto">
            <a:xfrm flipV="1">
              <a:off x="4255" y="3493"/>
              <a:ext cx="795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826" name="Line 298"/>
            <p:cNvSpPr>
              <a:spLocks noChangeShapeType="1"/>
            </p:cNvSpPr>
            <p:nvPr/>
          </p:nvSpPr>
          <p:spPr bwMode="auto">
            <a:xfrm flipV="1">
              <a:off x="4271" y="3287"/>
              <a:ext cx="795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827" name="Line 299"/>
            <p:cNvSpPr>
              <a:spLocks noChangeShapeType="1"/>
            </p:cNvSpPr>
            <p:nvPr/>
          </p:nvSpPr>
          <p:spPr bwMode="auto">
            <a:xfrm flipV="1">
              <a:off x="4263" y="3176"/>
              <a:ext cx="796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828" name="Line 300"/>
            <p:cNvSpPr>
              <a:spLocks noChangeShapeType="1"/>
            </p:cNvSpPr>
            <p:nvPr/>
          </p:nvSpPr>
          <p:spPr bwMode="auto">
            <a:xfrm>
              <a:off x="4667" y="3059"/>
              <a:ext cx="0" cy="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845" name="Rectangle 317"/>
            <p:cNvSpPr>
              <a:spLocks noChangeArrowheads="1"/>
            </p:cNvSpPr>
            <p:nvPr/>
          </p:nvSpPr>
          <p:spPr bwMode="auto">
            <a:xfrm>
              <a:off x="4252" y="2956"/>
              <a:ext cx="806" cy="9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400"/>
                <a:t>Socket Layer</a:t>
              </a:r>
            </a:p>
          </p:txBody>
        </p:sp>
      </p:grpSp>
      <p:grpSp>
        <p:nvGrpSpPr>
          <p:cNvPr id="406848" name="Group 320"/>
          <p:cNvGrpSpPr>
            <a:grpSpLocks/>
          </p:cNvGrpSpPr>
          <p:nvPr/>
        </p:nvGrpSpPr>
        <p:grpSpPr bwMode="auto">
          <a:xfrm>
            <a:off x="8151814" y="1401762"/>
            <a:ext cx="1489075" cy="1015999"/>
            <a:chOff x="4207" y="2915"/>
            <a:chExt cx="938" cy="640"/>
          </a:xfrm>
        </p:grpSpPr>
        <p:sp>
          <p:nvSpPr>
            <p:cNvPr id="406849" name="Rectangle 321"/>
            <p:cNvSpPr>
              <a:spLocks noChangeArrowheads="1"/>
            </p:cNvSpPr>
            <p:nvPr/>
          </p:nvSpPr>
          <p:spPr bwMode="auto">
            <a:xfrm>
              <a:off x="4266" y="3054"/>
              <a:ext cx="796" cy="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850" name="Text Box 322"/>
            <p:cNvSpPr txBox="1">
              <a:spLocks noChangeArrowheads="1"/>
            </p:cNvSpPr>
            <p:nvPr/>
          </p:nvSpPr>
          <p:spPr bwMode="auto">
            <a:xfrm>
              <a:off x="4207" y="2915"/>
              <a:ext cx="93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en-US" sz="1200"/>
            </a:p>
            <a:p>
              <a:r>
                <a:rPr lang="en-US" altLang="en-US" sz="1200"/>
                <a:t>TCP    UDP</a:t>
              </a:r>
            </a:p>
            <a:p>
              <a:r>
                <a:rPr lang="en-US" altLang="en-US" sz="1200"/>
                <a:t>IP</a:t>
              </a:r>
            </a:p>
            <a:p>
              <a:r>
                <a:rPr lang="en-US" altLang="en-US" sz="1200"/>
                <a:t>LL</a:t>
              </a:r>
            </a:p>
            <a:p>
              <a:r>
                <a:rPr lang="en-US" altLang="en-US" sz="1200"/>
                <a:t>PL</a:t>
              </a:r>
              <a:endParaRPr lang="en-US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06851" name="Line 323"/>
            <p:cNvSpPr>
              <a:spLocks noChangeShapeType="1"/>
            </p:cNvSpPr>
            <p:nvPr/>
          </p:nvSpPr>
          <p:spPr bwMode="auto">
            <a:xfrm flipV="1">
              <a:off x="4271" y="3398"/>
              <a:ext cx="795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852" name="Line 324"/>
            <p:cNvSpPr>
              <a:spLocks noChangeShapeType="1"/>
            </p:cNvSpPr>
            <p:nvPr/>
          </p:nvSpPr>
          <p:spPr bwMode="auto">
            <a:xfrm flipV="1">
              <a:off x="4255" y="3493"/>
              <a:ext cx="795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853" name="Line 325"/>
            <p:cNvSpPr>
              <a:spLocks noChangeShapeType="1"/>
            </p:cNvSpPr>
            <p:nvPr/>
          </p:nvSpPr>
          <p:spPr bwMode="auto">
            <a:xfrm flipV="1">
              <a:off x="4271" y="3287"/>
              <a:ext cx="795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854" name="Line 326"/>
            <p:cNvSpPr>
              <a:spLocks noChangeShapeType="1"/>
            </p:cNvSpPr>
            <p:nvPr/>
          </p:nvSpPr>
          <p:spPr bwMode="auto">
            <a:xfrm flipV="1">
              <a:off x="4263" y="3176"/>
              <a:ext cx="796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855" name="Line 327"/>
            <p:cNvSpPr>
              <a:spLocks noChangeShapeType="1"/>
            </p:cNvSpPr>
            <p:nvPr/>
          </p:nvSpPr>
          <p:spPr bwMode="auto">
            <a:xfrm>
              <a:off x="4667" y="3059"/>
              <a:ext cx="0" cy="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856" name="Rectangle 328"/>
            <p:cNvSpPr>
              <a:spLocks noChangeArrowheads="1"/>
            </p:cNvSpPr>
            <p:nvPr/>
          </p:nvSpPr>
          <p:spPr bwMode="auto">
            <a:xfrm>
              <a:off x="4252" y="2956"/>
              <a:ext cx="806" cy="9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400"/>
                <a:t>Socket Layer</a:t>
              </a:r>
            </a:p>
          </p:txBody>
        </p:sp>
      </p:grpSp>
      <p:grpSp>
        <p:nvGrpSpPr>
          <p:cNvPr id="406857" name="Group 329"/>
          <p:cNvGrpSpPr>
            <a:grpSpLocks/>
          </p:cNvGrpSpPr>
          <p:nvPr/>
        </p:nvGrpSpPr>
        <p:grpSpPr bwMode="auto">
          <a:xfrm>
            <a:off x="2538414" y="1046162"/>
            <a:ext cx="1489075" cy="1015999"/>
            <a:chOff x="4207" y="2915"/>
            <a:chExt cx="938" cy="640"/>
          </a:xfrm>
        </p:grpSpPr>
        <p:sp>
          <p:nvSpPr>
            <p:cNvPr id="406858" name="Rectangle 330"/>
            <p:cNvSpPr>
              <a:spLocks noChangeArrowheads="1"/>
            </p:cNvSpPr>
            <p:nvPr/>
          </p:nvSpPr>
          <p:spPr bwMode="auto">
            <a:xfrm>
              <a:off x="4266" y="3054"/>
              <a:ext cx="796" cy="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859" name="Text Box 331"/>
            <p:cNvSpPr txBox="1">
              <a:spLocks noChangeArrowheads="1"/>
            </p:cNvSpPr>
            <p:nvPr/>
          </p:nvSpPr>
          <p:spPr bwMode="auto">
            <a:xfrm>
              <a:off x="4207" y="2915"/>
              <a:ext cx="93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en-US" sz="1200"/>
            </a:p>
            <a:p>
              <a:r>
                <a:rPr lang="en-US" altLang="en-US" sz="1200"/>
                <a:t>TCP    UDP</a:t>
              </a:r>
            </a:p>
            <a:p>
              <a:r>
                <a:rPr lang="en-US" altLang="en-US" sz="1200"/>
                <a:t>IP</a:t>
              </a:r>
            </a:p>
            <a:p>
              <a:r>
                <a:rPr lang="en-US" altLang="en-US" sz="1200"/>
                <a:t>LL</a:t>
              </a:r>
            </a:p>
            <a:p>
              <a:r>
                <a:rPr lang="en-US" altLang="en-US" sz="1200"/>
                <a:t>PL</a:t>
              </a:r>
              <a:endParaRPr lang="en-US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06860" name="Line 332"/>
            <p:cNvSpPr>
              <a:spLocks noChangeShapeType="1"/>
            </p:cNvSpPr>
            <p:nvPr/>
          </p:nvSpPr>
          <p:spPr bwMode="auto">
            <a:xfrm flipV="1">
              <a:off x="4271" y="3398"/>
              <a:ext cx="795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861" name="Line 333"/>
            <p:cNvSpPr>
              <a:spLocks noChangeShapeType="1"/>
            </p:cNvSpPr>
            <p:nvPr/>
          </p:nvSpPr>
          <p:spPr bwMode="auto">
            <a:xfrm flipV="1">
              <a:off x="4255" y="3493"/>
              <a:ext cx="795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862" name="Line 334"/>
            <p:cNvSpPr>
              <a:spLocks noChangeShapeType="1"/>
            </p:cNvSpPr>
            <p:nvPr/>
          </p:nvSpPr>
          <p:spPr bwMode="auto">
            <a:xfrm flipV="1">
              <a:off x="4271" y="3287"/>
              <a:ext cx="795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863" name="Line 335"/>
            <p:cNvSpPr>
              <a:spLocks noChangeShapeType="1"/>
            </p:cNvSpPr>
            <p:nvPr/>
          </p:nvSpPr>
          <p:spPr bwMode="auto">
            <a:xfrm flipV="1">
              <a:off x="4263" y="3176"/>
              <a:ext cx="796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864" name="Line 336"/>
            <p:cNvSpPr>
              <a:spLocks noChangeShapeType="1"/>
            </p:cNvSpPr>
            <p:nvPr/>
          </p:nvSpPr>
          <p:spPr bwMode="auto">
            <a:xfrm>
              <a:off x="4667" y="3059"/>
              <a:ext cx="0" cy="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865" name="Rectangle 337"/>
            <p:cNvSpPr>
              <a:spLocks noChangeArrowheads="1"/>
            </p:cNvSpPr>
            <p:nvPr/>
          </p:nvSpPr>
          <p:spPr bwMode="auto">
            <a:xfrm>
              <a:off x="4252" y="2956"/>
              <a:ext cx="806" cy="9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400"/>
                <a:t>Socket Layer</a:t>
              </a:r>
            </a:p>
          </p:txBody>
        </p:sp>
      </p:grpSp>
      <p:sp>
        <p:nvSpPr>
          <p:cNvPr id="406866" name="Oval 338"/>
          <p:cNvSpPr>
            <a:spLocks noChangeArrowheads="1"/>
          </p:cNvSpPr>
          <p:nvPr/>
        </p:nvSpPr>
        <p:spPr bwMode="auto">
          <a:xfrm>
            <a:off x="8389939" y="1076326"/>
            <a:ext cx="27622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867" name="Oval 339"/>
          <p:cNvSpPr>
            <a:spLocks noChangeArrowheads="1"/>
          </p:cNvSpPr>
          <p:nvPr/>
        </p:nvSpPr>
        <p:spPr bwMode="auto">
          <a:xfrm>
            <a:off x="9144001" y="1112839"/>
            <a:ext cx="276225" cy="1873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868" name="Oval 340"/>
          <p:cNvSpPr>
            <a:spLocks noChangeArrowheads="1"/>
          </p:cNvSpPr>
          <p:nvPr/>
        </p:nvSpPr>
        <p:spPr bwMode="auto">
          <a:xfrm>
            <a:off x="2789239" y="746126"/>
            <a:ext cx="27622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869" name="Oval 341"/>
          <p:cNvSpPr>
            <a:spLocks noChangeArrowheads="1"/>
          </p:cNvSpPr>
          <p:nvPr/>
        </p:nvSpPr>
        <p:spPr bwMode="auto">
          <a:xfrm>
            <a:off x="8458201" y="3068639"/>
            <a:ext cx="276225" cy="1873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870" name="Line 342"/>
          <p:cNvSpPr>
            <a:spLocks noChangeShapeType="1"/>
          </p:cNvSpPr>
          <p:nvPr/>
        </p:nvSpPr>
        <p:spPr bwMode="auto">
          <a:xfrm>
            <a:off x="2913063" y="944564"/>
            <a:ext cx="468312" cy="11318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871" name="Line 343"/>
          <p:cNvSpPr>
            <a:spLocks noChangeShapeType="1"/>
          </p:cNvSpPr>
          <p:nvPr/>
        </p:nvSpPr>
        <p:spPr bwMode="auto">
          <a:xfrm>
            <a:off x="3357563" y="2087564"/>
            <a:ext cx="1966912" cy="15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872" name="Line 344"/>
          <p:cNvSpPr>
            <a:spLocks noChangeShapeType="1"/>
          </p:cNvSpPr>
          <p:nvPr/>
        </p:nvSpPr>
        <p:spPr bwMode="auto">
          <a:xfrm>
            <a:off x="5313363" y="2100264"/>
            <a:ext cx="1420812" cy="4714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873" name="Line 345"/>
          <p:cNvSpPr>
            <a:spLocks noChangeShapeType="1"/>
          </p:cNvSpPr>
          <p:nvPr/>
        </p:nvSpPr>
        <p:spPr bwMode="auto">
          <a:xfrm flipV="1">
            <a:off x="6799263" y="2355851"/>
            <a:ext cx="1966912" cy="1381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874" name="Line 346"/>
          <p:cNvSpPr>
            <a:spLocks noChangeShapeType="1"/>
          </p:cNvSpPr>
          <p:nvPr/>
        </p:nvSpPr>
        <p:spPr bwMode="auto">
          <a:xfrm>
            <a:off x="8539163" y="1236664"/>
            <a:ext cx="188912" cy="10937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875" name="Line 347"/>
          <p:cNvSpPr>
            <a:spLocks noChangeShapeType="1"/>
          </p:cNvSpPr>
          <p:nvPr/>
        </p:nvSpPr>
        <p:spPr bwMode="auto">
          <a:xfrm flipV="1">
            <a:off x="6575426" y="2560639"/>
            <a:ext cx="536575" cy="11271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876" name="Line 348"/>
          <p:cNvSpPr>
            <a:spLocks noChangeShapeType="1"/>
          </p:cNvSpPr>
          <p:nvPr/>
        </p:nvSpPr>
        <p:spPr bwMode="auto">
          <a:xfrm flipH="1" flipV="1">
            <a:off x="6477001" y="3627439"/>
            <a:ext cx="1711325" cy="9112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877" name="Line 349"/>
          <p:cNvSpPr>
            <a:spLocks noChangeShapeType="1"/>
          </p:cNvSpPr>
          <p:nvPr/>
        </p:nvSpPr>
        <p:spPr bwMode="auto">
          <a:xfrm flipH="1">
            <a:off x="8229601" y="3243264"/>
            <a:ext cx="377825" cy="122237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879" name="Line 351"/>
          <p:cNvSpPr>
            <a:spLocks noChangeShapeType="1"/>
          </p:cNvSpPr>
          <p:nvPr/>
        </p:nvSpPr>
        <p:spPr bwMode="auto">
          <a:xfrm flipV="1">
            <a:off x="7058026" y="2573339"/>
            <a:ext cx="1870075" cy="476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880" name="Line 352"/>
          <p:cNvSpPr>
            <a:spLocks noChangeShapeType="1"/>
          </p:cNvSpPr>
          <p:nvPr/>
        </p:nvSpPr>
        <p:spPr bwMode="auto">
          <a:xfrm flipH="1">
            <a:off x="8851901" y="1274764"/>
            <a:ext cx="415925" cy="132397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885" name="Rectangle 357"/>
          <p:cNvSpPr>
            <a:spLocks noChangeArrowheads="1"/>
          </p:cNvSpPr>
          <p:nvPr/>
        </p:nvSpPr>
        <p:spPr bwMode="auto">
          <a:xfrm>
            <a:off x="1739900" y="3700464"/>
            <a:ext cx="3657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Socket Layer: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Programmer’s API to the protocol stack</a:t>
            </a:r>
          </a:p>
        </p:txBody>
      </p:sp>
      <p:sp>
        <p:nvSpPr>
          <p:cNvPr id="406886" name="Rectangle 358"/>
          <p:cNvSpPr>
            <a:spLocks noChangeArrowheads="1"/>
          </p:cNvSpPr>
          <p:nvPr/>
        </p:nvSpPr>
        <p:spPr bwMode="auto">
          <a:xfrm>
            <a:off x="1720851" y="4733926"/>
            <a:ext cx="8697913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Typical network app has two pieces: </a:t>
            </a:r>
            <a:r>
              <a:rPr lang="en-US" altLang="en-US" i="1">
                <a:solidFill>
                  <a:schemeClr val="accent2"/>
                </a:solidFill>
              </a:rPr>
              <a:t>client</a:t>
            </a:r>
            <a:r>
              <a:rPr lang="en-US" altLang="en-US"/>
              <a:t> and </a:t>
            </a:r>
            <a:r>
              <a:rPr lang="en-US" altLang="en-US" i="1">
                <a:solidFill>
                  <a:schemeClr val="accent2"/>
                </a:solidFill>
              </a:rPr>
              <a:t>server</a:t>
            </a:r>
          </a:p>
          <a:p>
            <a:r>
              <a:rPr lang="en-US" altLang="en-US">
                <a:solidFill>
                  <a:srgbClr val="FF0000"/>
                </a:solidFill>
              </a:rPr>
              <a:t>Server: </a:t>
            </a:r>
            <a:r>
              <a:rPr lang="en-US" altLang="en-US" sz="2000"/>
              <a:t>Passive entity.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 sz="2000"/>
              <a:t>Provides service to clients</a:t>
            </a:r>
          </a:p>
          <a:p>
            <a:pPr lvl="1"/>
            <a:r>
              <a:rPr lang="en-US" altLang="en-US" sz="1800"/>
              <a:t>e.g., Web server responds with the requested Web page</a:t>
            </a:r>
          </a:p>
          <a:p>
            <a:r>
              <a:rPr lang="en-US" altLang="en-US">
                <a:solidFill>
                  <a:srgbClr val="FF0000"/>
                </a:solidFill>
              </a:rPr>
              <a:t>Client: </a:t>
            </a:r>
            <a:r>
              <a:rPr lang="en-US" altLang="en-US" sz="2000"/>
              <a:t>initiates contact with server (“speaks first”)</a:t>
            </a:r>
          </a:p>
          <a:p>
            <a:pPr lvl="1"/>
            <a:r>
              <a:rPr lang="en-US" altLang="en-US" sz="1600"/>
              <a:t>typically requests service from server, e.g., Web Browser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555076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77800"/>
            <a:ext cx="7772400" cy="787400"/>
          </a:xfrm>
        </p:spPr>
        <p:txBody>
          <a:bodyPr/>
          <a:lstStyle/>
          <a:p>
            <a:r>
              <a:rPr lang="en-US" altLang="en-US"/>
              <a:t>Socket Creation</a:t>
            </a:r>
          </a:p>
        </p:txBody>
      </p:sp>
      <p:graphicFrame>
        <p:nvGraphicFramePr>
          <p:cNvPr id="407555" name="Group 3"/>
          <p:cNvGraphicFramePr>
            <a:graphicFrameLocks noGrp="1"/>
          </p:cNvGraphicFramePr>
          <p:nvPr/>
        </p:nvGraphicFramePr>
        <p:xfrm>
          <a:off x="1878013" y="2578101"/>
          <a:ext cx="8458200" cy="150177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45369415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8023854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8927863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583786999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Family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Type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Protocol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792285"/>
                  </a:ext>
                </a:extLst>
              </a:tr>
              <a:tr h="552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TCP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PF_INET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SOCK_STREAM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IPPROTO_TCP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016346"/>
                  </a:ext>
                </a:extLst>
              </a:tr>
              <a:tr h="501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UDP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SOCK_DGRAM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IPPROTO_UDP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900712"/>
                  </a:ext>
                </a:extLst>
              </a:tr>
            </a:tbl>
          </a:graphicData>
        </a:graphic>
      </p:graphicFrame>
      <p:sp>
        <p:nvSpPr>
          <p:cNvPr id="407582" name="Text Box 30"/>
          <p:cNvSpPr txBox="1">
            <a:spLocks noChangeArrowheads="1"/>
          </p:cNvSpPr>
          <p:nvPr/>
        </p:nvSpPr>
        <p:spPr bwMode="auto">
          <a:xfrm>
            <a:off x="2438400" y="2362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0758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1792288" y="1000126"/>
            <a:ext cx="8723312" cy="5705475"/>
          </a:xfrm>
          <a:noFill/>
          <a:ln/>
        </p:spPr>
        <p:txBody>
          <a:bodyPr/>
          <a:lstStyle/>
          <a:p>
            <a:r>
              <a:rPr lang="en-US" altLang="en-US"/>
              <a:t>mySock = socket(family, type, protocol);</a:t>
            </a:r>
          </a:p>
          <a:p>
            <a:r>
              <a:rPr lang="en-US" altLang="en-US"/>
              <a:t>UDP/TCP/IP-specific sockets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Socket reference</a:t>
            </a:r>
          </a:p>
          <a:p>
            <a:pPr lvl="1"/>
            <a:r>
              <a:rPr lang="en-US" altLang="en-US"/>
              <a:t>File (socket) descriptor in UNIX</a:t>
            </a:r>
          </a:p>
          <a:p>
            <a:pPr lvl="1"/>
            <a:r>
              <a:rPr lang="en-US" altLang="en-US"/>
              <a:t>Socket handle in WinSock</a:t>
            </a:r>
          </a:p>
        </p:txBody>
      </p:sp>
    </p:spTree>
    <p:extLst>
      <p:ext uri="{BB962C8B-B14F-4D97-AF65-F5344CB8AC3E}">
        <p14:creationId xmlns:p14="http://schemas.microsoft.com/office/powerpoint/2010/main" val="99142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5988" y="141289"/>
            <a:ext cx="7772400" cy="1011237"/>
          </a:xfrm>
        </p:spPr>
        <p:txBody>
          <a:bodyPr/>
          <a:lstStyle/>
          <a:p>
            <a:r>
              <a:rPr lang="en-US" altLang="en-US"/>
              <a:t>UDP Client/Server Interaction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2611438"/>
            <a:ext cx="3810000" cy="2895600"/>
          </a:xfrm>
        </p:spPr>
        <p:txBody>
          <a:bodyPr/>
          <a:lstStyle/>
          <a:p>
            <a:pPr marL="533400" indent="-533400" algn="ctr">
              <a:buNone/>
            </a:pPr>
            <a:r>
              <a:rPr lang="en-US" altLang="en-US" sz="1800">
                <a:solidFill>
                  <a:schemeClr val="accent2"/>
                </a:solidFill>
              </a:rPr>
              <a:t>Client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sz="1800"/>
              <a:t>Create a UDP socket</a:t>
            </a:r>
            <a:endParaRPr lang="en-US" altLang="en-US" sz="1800">
              <a:latin typeface="Courier New" panose="02070309020205020404" pitchFamily="49" charset="0"/>
            </a:endParaRP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sz="1800"/>
              <a:t>Communicate (send/receive messages)</a:t>
            </a:r>
            <a:endParaRPr lang="en-US" altLang="en-US" sz="1800">
              <a:latin typeface="Courier New" panose="02070309020205020404" pitchFamily="49" charset="0"/>
            </a:endParaRP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sz="1800"/>
              <a:t>When done, close the socket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43600" y="2495550"/>
            <a:ext cx="4432300" cy="3011488"/>
          </a:xfrm>
        </p:spPr>
        <p:txBody>
          <a:bodyPr/>
          <a:lstStyle/>
          <a:p>
            <a:pPr marL="533400" indent="-533400" algn="ctr">
              <a:buNone/>
            </a:pPr>
            <a:r>
              <a:rPr lang="en-US" altLang="en-US" sz="2400">
                <a:solidFill>
                  <a:schemeClr val="accent2"/>
                </a:solidFill>
              </a:rPr>
              <a:t>Server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sz="2000"/>
              <a:t>Create a UDP socket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sz="2000"/>
              <a:t>Assign a port to socket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sz="2000"/>
              <a:t>Communicate (receive/send messages)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sz="2000"/>
              <a:t>When done, close the socket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6172200" y="17653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13702" name="Text Box 6"/>
          <p:cNvSpPr txBox="1">
            <a:spLocks noChangeArrowheads="1"/>
          </p:cNvSpPr>
          <p:nvPr/>
        </p:nvSpPr>
        <p:spPr bwMode="auto">
          <a:xfrm>
            <a:off x="1930400" y="1012825"/>
            <a:ext cx="83391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 sz="2400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eaLnBrk="1" hangingPunct="1"/>
            <a:endParaRPr lang="en-US" altLang="en-US" sz="2400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>
                <a:solidFill>
                  <a:srgbClr val="CC3300"/>
                </a:solidFill>
                <a:latin typeface="Tahoma" panose="020B0604030504040204" pitchFamily="34" charset="0"/>
              </a:rPr>
              <a:t>Server starts by getting ready to receive client messages…</a:t>
            </a:r>
          </a:p>
          <a:p>
            <a:pPr eaLnBrk="1" hangingPunct="1"/>
            <a:endParaRPr lang="en-US" altLang="en-US" sz="2400">
              <a:solidFill>
                <a:srgbClr val="CC3300"/>
              </a:solidFill>
              <a:latin typeface="Tahoma" panose="020B0604030504040204" pitchFamily="34" charset="0"/>
            </a:endParaRPr>
          </a:p>
          <a:p>
            <a:pPr eaLnBrk="1" hangingPunct="1"/>
            <a:endParaRPr lang="en-US" altLang="en-US" sz="2400">
              <a:solidFill>
                <a:srgbClr val="CC3300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054952-A566-D7A6-8BD9-2644D6640508}"/>
                  </a:ext>
                </a:extLst>
              </p14:cNvPr>
              <p14:cNvContentPartPr/>
              <p14:nvPr/>
            </p14:nvContentPartPr>
            <p14:xfrm>
              <a:off x="755182" y="2216422"/>
              <a:ext cx="10850040" cy="321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054952-A566-D7A6-8BD9-2644D66405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182" y="2108422"/>
                <a:ext cx="10957680" cy="342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8258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Versus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Choice of UDP versus TCP is based on:</a:t>
            </a:r>
          </a:p>
          <a:p>
            <a:pPr lvl="1"/>
            <a:r>
              <a:rPr lang="en-US" dirty="0"/>
              <a:t> Functionality</a:t>
            </a:r>
          </a:p>
          <a:p>
            <a:pPr lvl="1"/>
            <a:r>
              <a:rPr lang="en-US" dirty="0"/>
              <a:t> Performance</a:t>
            </a:r>
          </a:p>
          <a:p>
            <a:r>
              <a:rPr lang="en-US" sz="2400" dirty="0"/>
              <a:t>Performance</a:t>
            </a:r>
          </a:p>
          <a:p>
            <a:pPr marL="457200" lvl="1" indent="0">
              <a:buNone/>
            </a:pPr>
            <a:r>
              <a:rPr lang="en-US" dirty="0"/>
              <a:t>– TCP’s window-based flow control scheme leads to </a:t>
            </a:r>
            <a:r>
              <a:rPr lang="en-US" dirty="0" err="1"/>
              <a:t>bursty</a:t>
            </a:r>
            <a:r>
              <a:rPr lang="en-US" dirty="0"/>
              <a:t> bulk transfers (not rate based)</a:t>
            </a:r>
          </a:p>
          <a:p>
            <a:pPr marL="457200" lvl="1" indent="0">
              <a:buNone/>
            </a:pPr>
            <a:r>
              <a:rPr lang="en-US" dirty="0"/>
              <a:t>– TCP’s “slow start” algorithm can reduce throughput</a:t>
            </a:r>
          </a:p>
          <a:p>
            <a:pPr marL="457200" lvl="1" indent="0">
              <a:buNone/>
            </a:pPr>
            <a:r>
              <a:rPr lang="en-US" dirty="0"/>
              <a:t>– TCP has extra overhead per segment</a:t>
            </a:r>
          </a:p>
          <a:p>
            <a:pPr marL="457200" lvl="1" indent="0">
              <a:buNone/>
            </a:pPr>
            <a:r>
              <a:rPr lang="en-US" dirty="0"/>
              <a:t>– UDP can send small, inefficient datagrams</a:t>
            </a:r>
          </a:p>
        </p:txBody>
      </p:sp>
    </p:spTree>
    <p:extLst>
      <p:ext uri="{BB962C8B-B14F-4D97-AF65-F5344CB8AC3E}">
        <p14:creationId xmlns:p14="http://schemas.microsoft.com/office/powerpoint/2010/main" val="2014449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Reliability</a:t>
            </a:r>
          </a:p>
          <a:p>
            <a:pPr marL="457200" lvl="1" indent="0">
              <a:buNone/>
            </a:pPr>
            <a:r>
              <a:rPr lang="en-US" sz="2000" dirty="0"/>
              <a:t>– TCP provides reliable, in-order transfers</a:t>
            </a:r>
          </a:p>
          <a:p>
            <a:pPr marL="457200" lvl="1" indent="0">
              <a:buNone/>
            </a:pPr>
            <a:r>
              <a:rPr lang="fr-FR" sz="2000" dirty="0"/>
              <a:t>– UDP provides unreliable service – application </a:t>
            </a:r>
            <a:r>
              <a:rPr lang="en-US" sz="2400" dirty="0"/>
              <a:t>must accept or deal with</a:t>
            </a:r>
          </a:p>
          <a:p>
            <a:pPr marL="914400" lvl="2" indent="0">
              <a:buNone/>
            </a:pPr>
            <a:r>
              <a:rPr lang="en-US" sz="1600" dirty="0"/>
              <a:t>• Packet loss due to overflows and errors</a:t>
            </a:r>
          </a:p>
          <a:p>
            <a:pPr marL="914400" lvl="2" indent="0">
              <a:buNone/>
            </a:pPr>
            <a:r>
              <a:rPr lang="en-US" sz="1600" dirty="0"/>
              <a:t>• Out-of-order datagrams</a:t>
            </a:r>
          </a:p>
          <a:p>
            <a:r>
              <a:rPr lang="en-US" sz="2400" dirty="0"/>
              <a:t>Multicast and broadcast</a:t>
            </a:r>
          </a:p>
          <a:p>
            <a:pPr marL="457200" lvl="1" indent="0">
              <a:buNone/>
            </a:pPr>
            <a:r>
              <a:rPr lang="en-US" sz="2000" dirty="0"/>
              <a:t>– Supported only by UDP</a:t>
            </a:r>
          </a:p>
          <a:p>
            <a:pPr marL="457200" lvl="1" indent="0">
              <a:buNone/>
            </a:pPr>
            <a:r>
              <a:rPr lang="en-US" sz="2000" dirty="0"/>
              <a:t>– TCP’s error control scheme does not lend itself to reliable multicast</a:t>
            </a:r>
          </a:p>
          <a:p>
            <a:r>
              <a:rPr lang="en-US" sz="2400" dirty="0"/>
              <a:t>Data size</a:t>
            </a:r>
          </a:p>
          <a:p>
            <a:pPr marL="457200" lvl="1" indent="0">
              <a:buNone/>
            </a:pPr>
            <a:r>
              <a:rPr lang="en-US" sz="2000" dirty="0"/>
              <a:t>– UDP datagrams limited to IP MTU (64KB)</a:t>
            </a:r>
          </a:p>
        </p:txBody>
      </p:sp>
    </p:spTree>
    <p:extLst>
      <p:ext uri="{BB962C8B-B14F-4D97-AF65-F5344CB8AC3E}">
        <p14:creationId xmlns:p14="http://schemas.microsoft.com/office/powerpoint/2010/main" val="178822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complexity</a:t>
            </a:r>
          </a:p>
          <a:p>
            <a:pPr marL="457200" lvl="1" indent="0">
              <a:buNone/>
            </a:pPr>
            <a:r>
              <a:rPr lang="en-US" dirty="0"/>
              <a:t>– Application-level framing can be difficult using TCP because of the Nagle algorithm</a:t>
            </a:r>
          </a:p>
          <a:p>
            <a:pPr marL="457200" lvl="1" indent="0">
              <a:buNone/>
            </a:pPr>
            <a:r>
              <a:rPr lang="en-US" dirty="0"/>
              <a:t>– Nagle algorithm controls when TCP segments are sent to use IP datagrams efficiently</a:t>
            </a:r>
          </a:p>
          <a:p>
            <a:pPr marL="457200" lvl="1" indent="0">
              <a:buNone/>
            </a:pPr>
            <a:r>
              <a:rPr lang="en-US" dirty="0"/>
              <a:t>– But, data may be received and read by applications in different units than how it was sent</a:t>
            </a:r>
          </a:p>
        </p:txBody>
      </p:sp>
    </p:spTree>
    <p:extLst>
      <p:ext uri="{BB962C8B-B14F-4D97-AF65-F5344CB8AC3E}">
        <p14:creationId xmlns:p14="http://schemas.microsoft.com/office/powerpoint/2010/main" val="260678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-304800"/>
            <a:ext cx="7543800" cy="1295400"/>
          </a:xfrm>
        </p:spPr>
        <p:txBody>
          <a:bodyPr/>
          <a:lstStyle/>
          <a:p>
            <a:r>
              <a:rPr lang="en-CA" altLang="en-US"/>
              <a:t>Encapsulation and Layering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4953001"/>
            <a:ext cx="8229600" cy="1552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altLang="en-US" sz="2600"/>
              <a:t>UDP message is encapsulated into an IP datagram. </a:t>
            </a:r>
          </a:p>
          <a:p>
            <a:pPr>
              <a:lnSpc>
                <a:spcPct val="90000"/>
              </a:lnSpc>
            </a:pPr>
            <a:r>
              <a:rPr lang="en-CA" altLang="en-US" sz="2600"/>
              <a:t>IP datagram in turn is encapsulated into a physical frame for actually delivery. 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0" y="145256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 altLang="en-US"/>
          </a:p>
          <a:p>
            <a:pPr lvl="1" eaLnBrk="0" hangingPunct="0"/>
            <a:endParaRPr lang="en-CA" alt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524000" y="309721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endParaRPr lang="en-CA" altLang="en-US"/>
          </a:p>
          <a:p>
            <a:pPr eaLnBrk="0" hangingPunct="0"/>
            <a:endParaRPr lang="en-CA" alt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1524000" y="39195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endParaRPr lang="en-CA" altLang="en-US"/>
          </a:p>
          <a:p>
            <a:pPr eaLnBrk="0" hangingPunct="0"/>
            <a:endParaRPr lang="en-CA" altLang="en-US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20764"/>
            <a:ext cx="7010400" cy="392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F4232C-3795-75A0-F341-A26E3D485C2C}"/>
                  </a:ext>
                </a:extLst>
              </p14:cNvPr>
              <p14:cNvContentPartPr/>
              <p14:nvPr/>
            </p14:nvContentPartPr>
            <p14:xfrm>
              <a:off x="2110942" y="1196771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F4232C-3795-75A0-F341-A26E3D485C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7302" y="10887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94672E-B009-1C96-93F8-BA72BC81FF1B}"/>
                  </a:ext>
                </a:extLst>
              </p14:cNvPr>
              <p14:cNvContentPartPr/>
              <p14:nvPr/>
            </p14:nvContentPartPr>
            <p14:xfrm>
              <a:off x="1959742" y="181931"/>
              <a:ext cx="6105600" cy="617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94672E-B009-1C96-93F8-BA72BC81FF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5742" y="73931"/>
                <a:ext cx="6213240" cy="8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77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UDP is another transport protocol in the TCP/IP suite -</a:t>
            </a:r>
            <a:r>
              <a:rPr lang="en-US" altLang="en-US" sz="2400" dirty="0"/>
              <a:t> “best effort” transport protocol</a:t>
            </a:r>
          </a:p>
          <a:p>
            <a:r>
              <a:rPr lang="en-US" sz="2400" dirty="0"/>
              <a:t>Standard connectionless protocol for the transport layer of the Internet architecture </a:t>
            </a:r>
          </a:p>
          <a:p>
            <a:pPr lvl="1"/>
            <a:r>
              <a:rPr lang="en-US" altLang="en-US" dirty="0"/>
              <a:t>connectionless:</a:t>
            </a:r>
          </a:p>
          <a:p>
            <a:pPr lvl="2"/>
            <a:r>
              <a:rPr lang="en-US" altLang="en-US" sz="2400" dirty="0"/>
              <a:t>no handshaking between UDP sender, receiver before packets start being exchanged</a:t>
            </a:r>
          </a:p>
          <a:p>
            <a:pPr lvl="2"/>
            <a:r>
              <a:rPr lang="en-US" altLang="en-US" sz="2400" dirty="0"/>
              <a:t>each UDP segment handled independently of others</a:t>
            </a:r>
          </a:p>
          <a:p>
            <a:r>
              <a:rPr lang="en-CA" altLang="en-US" sz="2400" dirty="0"/>
              <a:t>allow</a:t>
            </a:r>
            <a:r>
              <a:rPr lang="en-US" altLang="en-US" sz="2400" dirty="0"/>
              <a:t>s</a:t>
            </a:r>
            <a:r>
              <a:rPr lang="en-CA" altLang="en-US" sz="2400" dirty="0"/>
              <a:t> an application to send datagram to other application on the remote machine</a:t>
            </a:r>
            <a:r>
              <a:rPr lang="en-US" altLang="en-US" sz="2400" dirty="0"/>
              <a:t>.</a:t>
            </a:r>
          </a:p>
          <a:p>
            <a:endParaRPr lang="en-US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A8D545-BDD5-B856-5299-48349217D446}"/>
                  </a:ext>
                </a:extLst>
              </p14:cNvPr>
              <p14:cNvContentPartPr/>
              <p14:nvPr/>
            </p14:nvContentPartPr>
            <p14:xfrm>
              <a:off x="1645822" y="3491182"/>
              <a:ext cx="1819080" cy="17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A8D545-BDD5-B856-5299-48349217D4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2182" y="3383182"/>
                <a:ext cx="1926720" cy="3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71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Just provides multiplexing/demultiplexing  i.e. </a:t>
            </a:r>
            <a:r>
              <a:rPr lang="en-US" sz="2400" dirty="0"/>
              <a:t>Only adds demultiplexing capability to basic best-effort delivery provided by IP</a:t>
            </a:r>
          </a:p>
          <a:p>
            <a:r>
              <a:rPr lang="en-US" sz="2400" dirty="0"/>
              <a:t>Needs to identify target process for message</a:t>
            </a:r>
          </a:p>
          <a:p>
            <a:pPr lvl="1"/>
            <a:r>
              <a:rPr lang="en-US" dirty="0"/>
              <a:t>Could use some direct identifier like process ID, but that might not work with all Operating Systems</a:t>
            </a:r>
          </a:p>
          <a:p>
            <a:pPr lvl="1"/>
            <a:r>
              <a:rPr lang="en-US" dirty="0"/>
              <a:t>Instead uses indirect handle, the port number</a:t>
            </a:r>
          </a:p>
          <a:p>
            <a:r>
              <a:rPr lang="en-CA" altLang="en-US" sz="2400" dirty="0"/>
              <a:t>delivery and duplicate detection are not guaranteed.</a:t>
            </a:r>
            <a:endParaRPr lang="en-US" altLang="en-US" sz="2400" dirty="0"/>
          </a:p>
          <a:p>
            <a:r>
              <a:rPr lang="en-US" altLang="en-US" sz="2400" dirty="0"/>
              <a:t>Low overhead: faster than TCP</a:t>
            </a:r>
          </a:p>
          <a:p>
            <a:endParaRPr lang="en-US" sz="3200" dirty="0"/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72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1036637"/>
          </a:xfrm>
        </p:spPr>
        <p:txBody>
          <a:bodyPr/>
          <a:lstStyle/>
          <a:p>
            <a:r>
              <a:rPr lang="en-US" altLang="en-US" sz="3000">
                <a:solidFill>
                  <a:srgbClr val="000000"/>
                </a:solidFill>
              </a:rPr>
              <a:t>UDP </a:t>
            </a:r>
            <a:r>
              <a:rPr lang="en-CA" altLang="en-US" sz="3000">
                <a:solidFill>
                  <a:srgbClr val="000000"/>
                </a:solidFill>
              </a:rPr>
              <a:t>Multiplexing </a:t>
            </a:r>
            <a:r>
              <a:rPr lang="en-US" altLang="en-US" sz="3000">
                <a:solidFill>
                  <a:srgbClr val="000000"/>
                </a:solidFill>
              </a:rPr>
              <a:t>&amp; </a:t>
            </a:r>
            <a:r>
              <a:rPr lang="en-CA" altLang="en-US" sz="3000">
                <a:solidFill>
                  <a:srgbClr val="000000"/>
                </a:solidFill>
              </a:rPr>
              <a:t>Demultiplexing</a:t>
            </a:r>
            <a:endParaRPr lang="en-US" altLang="en-US" sz="3000">
              <a:solidFill>
                <a:srgbClr val="0000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717235"/>
            <a:ext cx="7772400" cy="2590800"/>
          </a:xfrm>
        </p:spPr>
        <p:txBody>
          <a:bodyPr/>
          <a:lstStyle/>
          <a:p>
            <a:r>
              <a:rPr lang="en-CA" altLang="en-US" sz="2100" dirty="0">
                <a:latin typeface="CMSS17" charset="0"/>
              </a:rPr>
              <a:t>Sender: multiplexing of UDP datagrams.</a:t>
            </a:r>
          </a:p>
          <a:p>
            <a:pPr lvl="1"/>
            <a:r>
              <a:rPr lang="en-CA" altLang="en-US" sz="2000" dirty="0">
                <a:latin typeface="CMSS17" charset="0"/>
              </a:rPr>
              <a:t>UDP datagrams are received from multiple application programs.</a:t>
            </a:r>
          </a:p>
          <a:p>
            <a:pPr lvl="1"/>
            <a:r>
              <a:rPr lang="en-CA" altLang="en-US" sz="2000" dirty="0">
                <a:latin typeface="CMSS17" charset="0"/>
              </a:rPr>
              <a:t>A single sequence of UDP datagrams is passed to IP layer.</a:t>
            </a:r>
          </a:p>
          <a:p>
            <a:r>
              <a:rPr lang="en-CA" altLang="en-US" sz="2600" dirty="0">
                <a:latin typeface="CMSY10" charset="0"/>
              </a:rPr>
              <a:t> </a:t>
            </a:r>
            <a:r>
              <a:rPr lang="en-CA" altLang="en-US" sz="2100" dirty="0">
                <a:latin typeface="CMSS17" charset="0"/>
              </a:rPr>
              <a:t>Receiver: demultiplexing of UDP datagrams.</a:t>
            </a:r>
          </a:p>
          <a:p>
            <a:pPr lvl="1"/>
            <a:r>
              <a:rPr lang="en-CA" altLang="en-US" sz="2000" dirty="0">
                <a:latin typeface="CMSS17" charset="0"/>
              </a:rPr>
              <a:t>Single sequence of UDP datagrams received from IP layer.</a:t>
            </a:r>
          </a:p>
          <a:p>
            <a:pPr lvl="1"/>
            <a:r>
              <a:rPr lang="en-CA" altLang="en-US" sz="2000" dirty="0">
                <a:latin typeface="CMSS17" charset="0"/>
              </a:rPr>
              <a:t>UDP datagram received is passed to appropriate application.</a:t>
            </a:r>
            <a:endParaRPr lang="en-CA" altLang="en-US" sz="2000" dirty="0">
              <a:latin typeface="CMSSBX10" charset="0"/>
            </a:endParaRPr>
          </a:p>
          <a:p>
            <a:endParaRPr lang="en-CA" altLang="en-US" sz="1900" dirty="0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03325"/>
            <a:ext cx="3886200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79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UDP provides an unreliable datagram service</a:t>
            </a:r>
          </a:p>
          <a:p>
            <a:pPr marL="457200" lvl="1" indent="0">
              <a:buNone/>
            </a:pPr>
            <a:r>
              <a:rPr lang="en-US" sz="2800" dirty="0"/>
              <a:t>– Packets may be lost or delivered out of order</a:t>
            </a:r>
          </a:p>
          <a:p>
            <a:pPr marL="457200" lvl="1" indent="0">
              <a:buNone/>
            </a:pPr>
            <a:r>
              <a:rPr lang="en-US" sz="2800" dirty="0"/>
              <a:t>– Users exchange datagrams (not streams)</a:t>
            </a:r>
          </a:p>
          <a:p>
            <a:pPr marL="457200" lvl="1" indent="0">
              <a:buNone/>
            </a:pPr>
            <a:r>
              <a:rPr lang="en-US" sz="2800" dirty="0"/>
              <a:t>– Connection-less</a:t>
            </a:r>
          </a:p>
          <a:p>
            <a:pPr marL="457200" lvl="1" indent="0">
              <a:buNone/>
            </a:pPr>
            <a:r>
              <a:rPr lang="en-US" sz="2800" dirty="0"/>
              <a:t>– Not buffered -- UDP accepts data and transmits immediately (no buffering before transmission)</a:t>
            </a:r>
          </a:p>
          <a:p>
            <a:pPr marL="457200" lvl="1" indent="0">
              <a:buNone/>
            </a:pPr>
            <a:r>
              <a:rPr lang="en-US" sz="2800" dirty="0"/>
              <a:t>– Full duplex -- concurrent transfers can take place in both directions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C1B63C-5CEE-4530-AF2D-D1B415802D44}"/>
                  </a:ext>
                </a:extLst>
              </p14:cNvPr>
              <p14:cNvContentPartPr/>
              <p14:nvPr/>
            </p14:nvContentPartPr>
            <p14:xfrm>
              <a:off x="997462" y="202850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C1B63C-5CEE-4530-AF2D-D1B415802D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462" y="192050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18E319-8A19-5CAD-F574-B75321875320}"/>
                  </a:ext>
                </a:extLst>
              </p14:cNvPr>
              <p14:cNvContentPartPr/>
              <p14:nvPr/>
            </p14:nvContentPartPr>
            <p14:xfrm>
              <a:off x="1038862" y="2003302"/>
              <a:ext cx="6234840" cy="12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18E319-8A19-5CAD-F574-B753218753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5222" y="1895302"/>
                <a:ext cx="63424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3DC8F0-5079-03B0-102E-0CC1578C5329}"/>
                  </a:ext>
                </a:extLst>
              </p14:cNvPr>
              <p14:cNvContentPartPr/>
              <p14:nvPr/>
            </p14:nvContentPartPr>
            <p14:xfrm>
              <a:off x="7281982" y="2094742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3DC8F0-5079-03B0-102E-0CC1578C53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7982" y="1987102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26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UDP Characteristics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 b="1"/>
              <a:t>End-to-End</a:t>
            </a:r>
            <a:r>
              <a:rPr lang="en-US" altLang="en-US" sz="2100"/>
              <a:t>: an application sends/receives data to/from another application.</a:t>
            </a:r>
          </a:p>
          <a:p>
            <a:pPr>
              <a:lnSpc>
                <a:spcPct val="90000"/>
              </a:lnSpc>
            </a:pPr>
            <a:r>
              <a:rPr lang="en-US" altLang="en-US" sz="2100" b="1"/>
              <a:t>Connectionless</a:t>
            </a:r>
            <a:r>
              <a:rPr lang="en-US" altLang="en-US" sz="2100"/>
              <a:t>: Application does not need to preestablish communication before sending data; application does not need to terminate communication when finished.</a:t>
            </a:r>
          </a:p>
          <a:p>
            <a:pPr>
              <a:lnSpc>
                <a:spcPct val="90000"/>
              </a:lnSpc>
            </a:pPr>
            <a:r>
              <a:rPr lang="en-US" altLang="en-US" sz="2100" b="1"/>
              <a:t>Message-oriented</a:t>
            </a:r>
            <a:r>
              <a:rPr lang="en-US" altLang="en-US" sz="2100"/>
              <a:t>: application sends/receives individual messages (UDP datagram), not packets.</a:t>
            </a:r>
          </a:p>
          <a:p>
            <a:pPr>
              <a:lnSpc>
                <a:spcPct val="90000"/>
              </a:lnSpc>
            </a:pPr>
            <a:r>
              <a:rPr lang="en-US" altLang="en-US" sz="2100" b="1"/>
              <a:t>Best-effort</a:t>
            </a:r>
            <a:r>
              <a:rPr lang="en-US" altLang="en-US" sz="2100"/>
              <a:t>: same best-effort delivery semantics as IP. I.e. message can be lost, duplicated, and corrupted.</a:t>
            </a:r>
          </a:p>
          <a:p>
            <a:pPr>
              <a:lnSpc>
                <a:spcPct val="90000"/>
              </a:lnSpc>
            </a:pPr>
            <a:r>
              <a:rPr lang="en-US" altLang="en-US" sz="2100" b="1"/>
              <a:t>Arbitrary interaction</a:t>
            </a:r>
            <a:r>
              <a:rPr lang="en-US" altLang="en-US" sz="2100"/>
              <a:t>: application communicates with many or one other applications.</a:t>
            </a:r>
          </a:p>
          <a:p>
            <a:pPr>
              <a:lnSpc>
                <a:spcPct val="90000"/>
              </a:lnSpc>
            </a:pPr>
            <a:r>
              <a:rPr lang="en-US" altLang="en-US" sz="2100" b="1"/>
              <a:t>Operating system independent</a:t>
            </a:r>
            <a:r>
              <a:rPr lang="en-US" altLang="en-US" sz="2100"/>
              <a:t>: identifying application does not depend on O/S.</a:t>
            </a:r>
            <a:endParaRPr lang="en-CA" altLang="en-US" sz="21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4BC7CD-4451-DFA3-57CB-53DFD29371C4}"/>
                  </a:ext>
                </a:extLst>
              </p14:cNvPr>
              <p14:cNvContentPartPr/>
              <p14:nvPr/>
            </p14:nvContentPartPr>
            <p14:xfrm>
              <a:off x="1088902" y="1992142"/>
              <a:ext cx="1298520" cy="8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4BC7CD-4451-DFA3-57CB-53DFD29371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902" y="1884502"/>
                <a:ext cx="14061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72CF94-C6D0-29C9-D8DE-F71F761EEF32}"/>
                  </a:ext>
                </a:extLst>
              </p14:cNvPr>
              <p14:cNvContentPartPr/>
              <p14:nvPr/>
            </p14:nvContentPartPr>
            <p14:xfrm>
              <a:off x="1121662" y="2393902"/>
              <a:ext cx="1759320" cy="102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72CF94-C6D0-29C9-D8DE-F71F761EEF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022" y="2286262"/>
                <a:ext cx="18669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FE586C-A759-EB70-CFFE-D8001E767057}"/>
                  </a:ext>
                </a:extLst>
              </p14:cNvPr>
              <p14:cNvContentPartPr/>
              <p14:nvPr/>
            </p14:nvContentPartPr>
            <p14:xfrm>
              <a:off x="1146862" y="3088342"/>
              <a:ext cx="2154240" cy="15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FE586C-A759-EB70-CFFE-D8001E7670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2862" y="2980702"/>
                <a:ext cx="22618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C472E6-1058-3E70-C95B-B22B06628799}"/>
                  </a:ext>
                </a:extLst>
              </p14:cNvPr>
              <p14:cNvContentPartPr/>
              <p14:nvPr/>
            </p14:nvContentPartPr>
            <p14:xfrm>
              <a:off x="1163782" y="3748222"/>
              <a:ext cx="1257120" cy="138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C472E6-1058-3E70-C95B-B22B066287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9782" y="3640222"/>
                <a:ext cx="13647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924F1A-8B56-3EB0-7C8B-F81741F5283C}"/>
                  </a:ext>
                </a:extLst>
              </p14:cNvPr>
              <p14:cNvContentPartPr/>
              <p14:nvPr/>
            </p14:nvContentPartPr>
            <p14:xfrm>
              <a:off x="1205182" y="4395502"/>
              <a:ext cx="2156400" cy="286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924F1A-8B56-3EB0-7C8B-F81741F528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1542" y="4287862"/>
                <a:ext cx="22640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767EB4-0320-FC6C-FCF2-67E96160AD26}"/>
                  </a:ext>
                </a:extLst>
              </p14:cNvPr>
              <p14:cNvContentPartPr/>
              <p14:nvPr/>
            </p14:nvContentPartPr>
            <p14:xfrm>
              <a:off x="1121662" y="4970422"/>
              <a:ext cx="3443040" cy="109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767EB4-0320-FC6C-FCF2-67E96160AD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8022" y="4862422"/>
                <a:ext cx="3550680" cy="3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28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Often used for streaming multimedia apps</a:t>
            </a:r>
          </a:p>
          <a:p>
            <a:pPr lvl="1"/>
            <a:r>
              <a:rPr lang="en-US" altLang="en-US" sz="2800" dirty="0"/>
              <a:t>loss tolerant</a:t>
            </a:r>
          </a:p>
          <a:p>
            <a:pPr lvl="1"/>
            <a:r>
              <a:rPr lang="en-US" altLang="en-US" sz="2800" dirty="0"/>
              <a:t>rate sensitive</a:t>
            </a:r>
          </a:p>
          <a:p>
            <a:r>
              <a:rPr lang="en-US" altLang="en-US" dirty="0"/>
              <a:t>Used by</a:t>
            </a:r>
          </a:p>
          <a:p>
            <a:pPr lvl="1"/>
            <a:r>
              <a:rPr lang="en-US" altLang="en-US" sz="2800" dirty="0"/>
              <a:t>DNS</a:t>
            </a:r>
          </a:p>
          <a:p>
            <a:pPr lvl="1"/>
            <a:r>
              <a:rPr lang="en-US" altLang="en-US" sz="2800" dirty="0"/>
              <a:t>SNMP</a:t>
            </a:r>
          </a:p>
          <a:p>
            <a:r>
              <a:rPr lang="en-US" altLang="en-US" dirty="0"/>
              <a:t>reliable transfer over UDP: add reliability at application layer</a:t>
            </a:r>
          </a:p>
          <a:p>
            <a:pPr lvl="1"/>
            <a:r>
              <a:rPr lang="en-US" altLang="en-US" sz="2800" dirty="0"/>
              <a:t>application-specific error recovery!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19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1506</Words>
  <Application>Microsoft Office PowerPoint</Application>
  <PresentationFormat>Widescreen</PresentationFormat>
  <Paragraphs>221</Paragraphs>
  <Slides>27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Arial</vt:lpstr>
      <vt:lpstr>Arial Unicode MS</vt:lpstr>
      <vt:lpstr>Calibri</vt:lpstr>
      <vt:lpstr>Calibri Light</vt:lpstr>
      <vt:lpstr>CMSS17</vt:lpstr>
      <vt:lpstr>CMSSBX10</vt:lpstr>
      <vt:lpstr>CMSY10</vt:lpstr>
      <vt:lpstr>Comic Sans MS</vt:lpstr>
      <vt:lpstr>Courier New</vt:lpstr>
      <vt:lpstr>Tahoma</vt:lpstr>
      <vt:lpstr>Times New Roman</vt:lpstr>
      <vt:lpstr>TimesNewRoman</vt:lpstr>
      <vt:lpstr>Wingdings</vt:lpstr>
      <vt:lpstr>ZapfDingbats</vt:lpstr>
      <vt:lpstr>Office Theme</vt:lpstr>
      <vt:lpstr>Clip</vt:lpstr>
      <vt:lpstr>User Datagram Protocol (UDP) </vt:lpstr>
      <vt:lpstr>PowerPoint Presentation</vt:lpstr>
      <vt:lpstr>Encapsulation and Layering</vt:lpstr>
      <vt:lpstr>PowerPoint Presentation</vt:lpstr>
      <vt:lpstr>PowerPoint Presentation</vt:lpstr>
      <vt:lpstr>UDP Multiplexing &amp; Demultiplexing</vt:lpstr>
      <vt:lpstr>PowerPoint Presentation</vt:lpstr>
      <vt:lpstr>UDP Characteristics</vt:lpstr>
      <vt:lpstr>Applications</vt:lpstr>
      <vt:lpstr>PowerPoint Presentation</vt:lpstr>
      <vt:lpstr>PowerPoint Presentation</vt:lpstr>
      <vt:lpstr>UDP Datagram Format</vt:lpstr>
      <vt:lpstr>Pseudo Header</vt:lpstr>
      <vt:lpstr>UDP Datagrams</vt:lpstr>
      <vt:lpstr>PowerPoint Presentation</vt:lpstr>
      <vt:lpstr>UDP checksum</vt:lpstr>
      <vt:lpstr>Identifying An Application</vt:lpstr>
      <vt:lpstr>Protocol Port Number</vt:lpstr>
      <vt:lpstr>Obtaining Port Number</vt:lpstr>
      <vt:lpstr>Implementation</vt:lpstr>
      <vt:lpstr>PowerPoint Presentation</vt:lpstr>
      <vt:lpstr>How to program using the UDP?</vt:lpstr>
      <vt:lpstr>Socket Creation</vt:lpstr>
      <vt:lpstr>UDP Client/Server Interaction</vt:lpstr>
      <vt:lpstr>UDP Versus TCP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Datagram Protocol (UDP)</dc:title>
  <dc:creator>csemsb</dc:creator>
  <cp:lastModifiedBy>Ashwanth Kannan</cp:lastModifiedBy>
  <cp:revision>34</cp:revision>
  <dcterms:created xsi:type="dcterms:W3CDTF">2019-10-31T10:14:38Z</dcterms:created>
  <dcterms:modified xsi:type="dcterms:W3CDTF">2023-12-03T13:09:24Z</dcterms:modified>
</cp:coreProperties>
</file>