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93" r:id="rId2"/>
    <p:sldId id="294" r:id="rId3"/>
    <p:sldId id="295" r:id="rId4"/>
    <p:sldId id="311" r:id="rId5"/>
    <p:sldId id="296" r:id="rId6"/>
    <p:sldId id="297" r:id="rId7"/>
    <p:sldId id="298" r:id="rId8"/>
    <p:sldId id="299" r:id="rId9"/>
    <p:sldId id="300" r:id="rId10"/>
    <p:sldId id="301" r:id="rId11"/>
    <p:sldId id="302" r:id="rId12"/>
    <p:sldId id="303" r:id="rId13"/>
    <p:sldId id="304" r:id="rId14"/>
    <p:sldId id="305" r:id="rId15"/>
    <p:sldId id="306" r:id="rId16"/>
    <p:sldId id="307" r:id="rId17"/>
    <p:sldId id="308" r:id="rId18"/>
    <p:sldId id="309" r:id="rId19"/>
    <p:sldId id="310" r:id="rId20"/>
    <p:sldId id="283" r:id="rId21"/>
    <p:sldId id="284" r:id="rId22"/>
    <p:sldId id="285" r:id="rId23"/>
    <p:sldId id="286" r:id="rId24"/>
    <p:sldId id="287" r:id="rId25"/>
    <p:sldId id="288" r:id="rId26"/>
    <p:sldId id="289" r:id="rId27"/>
    <p:sldId id="290" r:id="rId28"/>
    <p:sldId id="291" r:id="rId29"/>
    <p:sldId id="292" r:id="rId30"/>
    <p:sldId id="312" r:id="rId31"/>
    <p:sldId id="313" r:id="rId32"/>
    <p:sldId id="314" r:id="rId33"/>
    <p:sldId id="315" r:id="rId34"/>
    <p:sldId id="316" r:id="rId35"/>
    <p:sldId id="317" r:id="rId36"/>
    <p:sldId id="318" r:id="rId37"/>
    <p:sldId id="319" r:id="rId38"/>
    <p:sldId id="320" r:id="rId39"/>
    <p:sldId id="321" r:id="rId40"/>
    <p:sldId id="32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99D9A2-7721-4FFD-B21D-C55C224B2BBE}" type="datetimeFigureOut">
              <a:rPr lang="en-IN" smtClean="0"/>
              <a:t>22-11-2021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F26D64-C07E-46E6-9287-8DD019C89FE4}" type="slidenum">
              <a:rPr lang="en-IN" smtClean="0"/>
              <a:t>‹#›</a:t>
            </a:fld>
            <a:endParaRPr lang="en-IN"/>
          </a:p>
        </p:txBody>
      </p:sp>
    </p:spTree>
    <p:extLst>
      <p:ext uri="{BB962C8B-B14F-4D97-AF65-F5344CB8AC3E}">
        <p14:creationId xmlns:p14="http://schemas.microsoft.com/office/powerpoint/2010/main" val="1598572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7AF83582-7F60-469B-99E5-09EC4000635A}" type="slidenum">
              <a:rPr lang="en-US" altLang="zh-TW" b="0">
                <a:latin typeface="Times New Roman" panose="02020603050405020304" pitchFamily="18" charset="0"/>
              </a:rPr>
              <a:pPr/>
              <a:t>23</a:t>
            </a:fld>
            <a:endParaRPr lang="en-US" altLang="zh-TW" b="0">
              <a:latin typeface="Times New Roman" panose="02020603050405020304" pitchFamily="18" charset="0"/>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38235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B52A639C-D14E-471F-887F-A01A78DE9D1D}" type="slidenum">
              <a:rPr lang="en-US" altLang="zh-TW" b="0">
                <a:latin typeface="Times New Roman" panose="02020603050405020304" pitchFamily="18" charset="0"/>
              </a:rPr>
              <a:pPr/>
              <a:t>25</a:t>
            </a:fld>
            <a:endParaRPr lang="en-US" altLang="zh-TW" b="0">
              <a:latin typeface="Times New Roman" panose="02020603050405020304" pitchFamily="18" charset="0"/>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4145549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fld id="{387247D3-D4A7-4C9A-9899-4A5C7EAC2D10}" type="slidenum">
              <a:rPr lang="en-US" altLang="zh-TW" b="0">
                <a:latin typeface="Times New Roman" panose="02020603050405020304" pitchFamily="18" charset="0"/>
              </a:rPr>
              <a:pPr/>
              <a:t>29</a:t>
            </a:fld>
            <a:endParaRPr lang="en-US" altLang="zh-TW" b="0">
              <a:latin typeface="Times New Roman" panose="02020603050405020304" pitchFamily="18" charset="0"/>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p:spPr>
        <p:txBody>
          <a:bodyPr/>
          <a:lstStyle/>
          <a:p>
            <a:pPr eaLnBrk="1" hangingPunct="1"/>
            <a:endParaRPr lang="zh-TW" altLang="zh-TW" smtClean="0"/>
          </a:p>
        </p:txBody>
      </p:sp>
    </p:spTree>
    <p:extLst>
      <p:ext uri="{BB962C8B-B14F-4D97-AF65-F5344CB8AC3E}">
        <p14:creationId xmlns:p14="http://schemas.microsoft.com/office/powerpoint/2010/main" val="3940694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09487A2-69D0-4F3B-9657-D7D06C59E8FE}" type="datetimeFigureOut">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14217-D1A5-423A-834F-E8CB4E366708}" type="slidenum">
              <a:rPr lang="en-IN" smtClean="0"/>
              <a:t>‹#›</a:t>
            </a:fld>
            <a:endParaRPr lang="en-IN"/>
          </a:p>
        </p:txBody>
      </p:sp>
    </p:spTree>
    <p:extLst>
      <p:ext uri="{BB962C8B-B14F-4D97-AF65-F5344CB8AC3E}">
        <p14:creationId xmlns:p14="http://schemas.microsoft.com/office/powerpoint/2010/main" val="4040013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9487A2-69D0-4F3B-9657-D7D06C59E8FE}" type="datetimeFigureOut">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14217-D1A5-423A-834F-E8CB4E366708}" type="slidenum">
              <a:rPr lang="en-IN" smtClean="0"/>
              <a:t>‹#›</a:t>
            </a:fld>
            <a:endParaRPr lang="en-IN"/>
          </a:p>
        </p:txBody>
      </p:sp>
    </p:spTree>
    <p:extLst>
      <p:ext uri="{BB962C8B-B14F-4D97-AF65-F5344CB8AC3E}">
        <p14:creationId xmlns:p14="http://schemas.microsoft.com/office/powerpoint/2010/main" val="65007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9487A2-69D0-4F3B-9657-D7D06C59E8FE}" type="datetimeFigureOut">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14217-D1A5-423A-834F-E8CB4E366708}" type="slidenum">
              <a:rPr lang="en-IN" smtClean="0"/>
              <a:t>‹#›</a:t>
            </a:fld>
            <a:endParaRPr lang="en-IN"/>
          </a:p>
        </p:txBody>
      </p:sp>
    </p:spTree>
    <p:extLst>
      <p:ext uri="{BB962C8B-B14F-4D97-AF65-F5344CB8AC3E}">
        <p14:creationId xmlns:p14="http://schemas.microsoft.com/office/powerpoint/2010/main" val="2957688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09487A2-69D0-4F3B-9657-D7D06C59E8FE}" type="datetimeFigureOut">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14217-D1A5-423A-834F-E8CB4E366708}" type="slidenum">
              <a:rPr lang="en-IN" smtClean="0"/>
              <a:t>‹#›</a:t>
            </a:fld>
            <a:endParaRPr lang="en-IN"/>
          </a:p>
        </p:txBody>
      </p:sp>
    </p:spTree>
    <p:extLst>
      <p:ext uri="{BB962C8B-B14F-4D97-AF65-F5344CB8AC3E}">
        <p14:creationId xmlns:p14="http://schemas.microsoft.com/office/powerpoint/2010/main" val="509451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09487A2-69D0-4F3B-9657-D7D06C59E8FE}" type="datetimeFigureOut">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B14217-D1A5-423A-834F-E8CB4E366708}" type="slidenum">
              <a:rPr lang="en-IN" smtClean="0"/>
              <a:t>‹#›</a:t>
            </a:fld>
            <a:endParaRPr lang="en-IN"/>
          </a:p>
        </p:txBody>
      </p:sp>
    </p:spTree>
    <p:extLst>
      <p:ext uri="{BB962C8B-B14F-4D97-AF65-F5344CB8AC3E}">
        <p14:creationId xmlns:p14="http://schemas.microsoft.com/office/powerpoint/2010/main" val="1589117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09487A2-69D0-4F3B-9657-D7D06C59E8FE}" type="datetimeFigureOut">
              <a:rPr lang="en-IN" smtClean="0"/>
              <a:t>22-11-2021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B14217-D1A5-423A-834F-E8CB4E366708}" type="slidenum">
              <a:rPr lang="en-IN" smtClean="0"/>
              <a:t>‹#›</a:t>
            </a:fld>
            <a:endParaRPr lang="en-IN"/>
          </a:p>
        </p:txBody>
      </p:sp>
    </p:spTree>
    <p:extLst>
      <p:ext uri="{BB962C8B-B14F-4D97-AF65-F5344CB8AC3E}">
        <p14:creationId xmlns:p14="http://schemas.microsoft.com/office/powerpoint/2010/main" val="1073277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09487A2-69D0-4F3B-9657-D7D06C59E8FE}" type="datetimeFigureOut">
              <a:rPr lang="en-IN" smtClean="0"/>
              <a:t>22-11-2021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B14217-D1A5-423A-834F-E8CB4E366708}" type="slidenum">
              <a:rPr lang="en-IN" smtClean="0"/>
              <a:t>‹#›</a:t>
            </a:fld>
            <a:endParaRPr lang="en-IN"/>
          </a:p>
        </p:txBody>
      </p:sp>
    </p:spTree>
    <p:extLst>
      <p:ext uri="{BB962C8B-B14F-4D97-AF65-F5344CB8AC3E}">
        <p14:creationId xmlns:p14="http://schemas.microsoft.com/office/powerpoint/2010/main" val="4285800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09487A2-69D0-4F3B-9657-D7D06C59E8FE}" type="datetimeFigureOut">
              <a:rPr lang="en-IN" smtClean="0"/>
              <a:t>22-11-2021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B14217-D1A5-423A-834F-E8CB4E366708}" type="slidenum">
              <a:rPr lang="en-IN" smtClean="0"/>
              <a:t>‹#›</a:t>
            </a:fld>
            <a:endParaRPr lang="en-IN"/>
          </a:p>
        </p:txBody>
      </p:sp>
    </p:spTree>
    <p:extLst>
      <p:ext uri="{BB962C8B-B14F-4D97-AF65-F5344CB8AC3E}">
        <p14:creationId xmlns:p14="http://schemas.microsoft.com/office/powerpoint/2010/main" val="178526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487A2-69D0-4F3B-9657-D7D06C59E8FE}" type="datetimeFigureOut">
              <a:rPr lang="en-IN" smtClean="0"/>
              <a:t>22-11-2021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B14217-D1A5-423A-834F-E8CB4E366708}" type="slidenum">
              <a:rPr lang="en-IN" smtClean="0"/>
              <a:t>‹#›</a:t>
            </a:fld>
            <a:endParaRPr lang="en-IN"/>
          </a:p>
        </p:txBody>
      </p:sp>
    </p:spTree>
    <p:extLst>
      <p:ext uri="{BB962C8B-B14F-4D97-AF65-F5344CB8AC3E}">
        <p14:creationId xmlns:p14="http://schemas.microsoft.com/office/powerpoint/2010/main" val="2032033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9487A2-69D0-4F3B-9657-D7D06C59E8FE}" type="datetimeFigureOut">
              <a:rPr lang="en-IN" smtClean="0"/>
              <a:t>22-11-2021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B14217-D1A5-423A-834F-E8CB4E366708}" type="slidenum">
              <a:rPr lang="en-IN" smtClean="0"/>
              <a:t>‹#›</a:t>
            </a:fld>
            <a:endParaRPr lang="en-IN"/>
          </a:p>
        </p:txBody>
      </p:sp>
    </p:spTree>
    <p:extLst>
      <p:ext uri="{BB962C8B-B14F-4D97-AF65-F5344CB8AC3E}">
        <p14:creationId xmlns:p14="http://schemas.microsoft.com/office/powerpoint/2010/main" val="2006054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9487A2-69D0-4F3B-9657-D7D06C59E8FE}" type="datetimeFigureOut">
              <a:rPr lang="en-IN" smtClean="0"/>
              <a:t>22-11-2021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B14217-D1A5-423A-834F-E8CB4E366708}" type="slidenum">
              <a:rPr lang="en-IN" smtClean="0"/>
              <a:t>‹#›</a:t>
            </a:fld>
            <a:endParaRPr lang="en-IN"/>
          </a:p>
        </p:txBody>
      </p:sp>
    </p:spTree>
    <p:extLst>
      <p:ext uri="{BB962C8B-B14F-4D97-AF65-F5344CB8AC3E}">
        <p14:creationId xmlns:p14="http://schemas.microsoft.com/office/powerpoint/2010/main" val="3546912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487A2-69D0-4F3B-9657-D7D06C59E8FE}" type="datetimeFigureOut">
              <a:rPr lang="en-IN" smtClean="0"/>
              <a:t>22-11-2021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14217-D1A5-423A-834F-E8CB4E366708}" type="slidenum">
              <a:rPr lang="en-IN" smtClean="0"/>
              <a:t>‹#›</a:t>
            </a:fld>
            <a:endParaRPr lang="en-IN"/>
          </a:p>
        </p:txBody>
      </p:sp>
    </p:spTree>
    <p:extLst>
      <p:ext uri="{BB962C8B-B14F-4D97-AF65-F5344CB8AC3E}">
        <p14:creationId xmlns:p14="http://schemas.microsoft.com/office/powerpoint/2010/main" val="2536007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ecomputernotes.com/images/Backpressure-Method.jp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ecomputernotes.com/images/Choke-Packet-Method.jp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9.emf"/><Relationship Id="rId13" Type="http://schemas.openxmlformats.org/officeDocument/2006/relationships/image" Target="../media/image14.emf"/><Relationship Id="rId3" Type="http://schemas.openxmlformats.org/officeDocument/2006/relationships/image" Target="../media/image4.png"/><Relationship Id="rId7" Type="http://schemas.openxmlformats.org/officeDocument/2006/relationships/image" Target="../media/image8.emf"/><Relationship Id="rId12" Type="http://schemas.openxmlformats.org/officeDocument/2006/relationships/image" Target="../media/image13.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7.emf"/><Relationship Id="rId11" Type="http://schemas.openxmlformats.org/officeDocument/2006/relationships/image" Target="../media/image12.emf"/><Relationship Id="rId5" Type="http://schemas.openxmlformats.org/officeDocument/2006/relationships/image" Target="../media/image6.emf"/><Relationship Id="rId10" Type="http://schemas.openxmlformats.org/officeDocument/2006/relationships/image" Target="../media/image11.emf"/><Relationship Id="rId4" Type="http://schemas.openxmlformats.org/officeDocument/2006/relationships/image" Target="../media/image5.emf"/><Relationship Id="rId9" Type="http://schemas.openxmlformats.org/officeDocument/2006/relationships/image" Target="../media/image10.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ecomputernotes.com/images/Types-of-Congestion-Control-Methods.jp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Quality of Service (</a:t>
            </a:r>
            <a:r>
              <a:rPr lang="en-US" dirty="0" err="1"/>
              <a:t>QoS</a:t>
            </a:r>
            <a:r>
              <a:rPr lang="en-US" dirty="0"/>
              <a:t>) </a:t>
            </a:r>
            <a:r>
              <a:rPr lang="en-US" dirty="0" smtClean="0"/>
              <a:t>and </a:t>
            </a:r>
            <a:r>
              <a:rPr lang="en-US" dirty="0"/>
              <a:t>Congestion Control(Traffic Management</a:t>
            </a:r>
            <a:r>
              <a:rPr lang="en-US" dirty="0" smtClean="0"/>
              <a:t>)</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08366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Acknowledgement Policy</a:t>
            </a:r>
            <a:endParaRPr lang="en-IN" dirty="0"/>
          </a:p>
        </p:txBody>
      </p:sp>
      <p:sp>
        <p:nvSpPr>
          <p:cNvPr id="3" name="Content Placeholder 2"/>
          <p:cNvSpPr>
            <a:spLocks noGrp="1"/>
          </p:cNvSpPr>
          <p:nvPr>
            <p:ph idx="1"/>
          </p:nvPr>
        </p:nvSpPr>
        <p:spPr/>
        <p:txBody>
          <a:bodyPr>
            <a:normAutofit lnSpcReduction="10000"/>
          </a:bodyPr>
          <a:lstStyle/>
          <a:p>
            <a:r>
              <a:rPr lang="en-US" dirty="0" smtClean="0"/>
              <a:t>The </a:t>
            </a:r>
            <a:r>
              <a:rPr lang="en-US" dirty="0"/>
              <a:t>acknowledgement policy imposed by the receiver may also affect congestion.</a:t>
            </a:r>
            <a:endParaRPr lang="en-IN" dirty="0"/>
          </a:p>
          <a:p>
            <a:r>
              <a:rPr lang="en-US" dirty="0" smtClean="0"/>
              <a:t>If </a:t>
            </a:r>
            <a:r>
              <a:rPr lang="en-US" dirty="0"/>
              <a:t>the receiver does not acknowledge every packet it receives it may slow down the sender and help prevent congestion.</a:t>
            </a:r>
            <a:endParaRPr lang="en-IN" dirty="0"/>
          </a:p>
          <a:p>
            <a:r>
              <a:rPr lang="en-US" dirty="0" smtClean="0"/>
              <a:t>Acknowledgments </a:t>
            </a:r>
            <a:r>
              <a:rPr lang="en-US" dirty="0"/>
              <a:t>also add to the traffic load on the network. Thus, by sending fewer acknowledgements we can reduce load on the network.</a:t>
            </a:r>
            <a:endParaRPr lang="en-IN" dirty="0"/>
          </a:p>
          <a:p>
            <a:r>
              <a:rPr lang="en-US" dirty="0" smtClean="0"/>
              <a:t>To </a:t>
            </a:r>
            <a:r>
              <a:rPr lang="en-US" dirty="0"/>
              <a:t>implement it, several approaches can be used:</a:t>
            </a:r>
            <a:endParaRPr lang="en-IN" dirty="0"/>
          </a:p>
          <a:p>
            <a:pPr marL="457200" lvl="1" indent="0">
              <a:buNone/>
            </a:pPr>
            <a:r>
              <a:rPr lang="en-US" dirty="0"/>
              <a:t>1. A receiver may send an acknowledgement only if it has a packet to be sent.</a:t>
            </a:r>
            <a:endParaRPr lang="en-IN" dirty="0"/>
          </a:p>
          <a:p>
            <a:pPr marL="457200" lvl="1" indent="0">
              <a:buNone/>
            </a:pPr>
            <a:r>
              <a:rPr lang="en-US" dirty="0"/>
              <a:t>2. A receiver may send an acknowledgement when a timer expires.</a:t>
            </a:r>
            <a:endParaRPr lang="en-IN" dirty="0"/>
          </a:p>
          <a:p>
            <a:pPr marL="457200" lvl="1" indent="0">
              <a:buNone/>
            </a:pPr>
            <a:r>
              <a:rPr lang="en-US" dirty="0"/>
              <a:t>3. A receiver may also decide to acknowledge only </a:t>
            </a:r>
            <a:r>
              <a:rPr lang="en-US" i="1" dirty="0"/>
              <a:t>N </a:t>
            </a:r>
            <a:r>
              <a:rPr lang="en-US" dirty="0"/>
              <a:t>packets at a time.</a:t>
            </a:r>
            <a:endParaRPr lang="en-IN" dirty="0"/>
          </a:p>
          <a:p>
            <a:endParaRPr lang="en-IN" dirty="0"/>
          </a:p>
        </p:txBody>
      </p:sp>
    </p:spTree>
    <p:extLst>
      <p:ext uri="{BB962C8B-B14F-4D97-AF65-F5344CB8AC3E}">
        <p14:creationId xmlns:p14="http://schemas.microsoft.com/office/powerpoint/2010/main" val="39323429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Discarding Policy</a:t>
            </a:r>
            <a:endParaRPr lang="en-IN" dirty="0"/>
          </a:p>
        </p:txBody>
      </p:sp>
      <p:sp>
        <p:nvSpPr>
          <p:cNvPr id="3" name="Content Placeholder 2"/>
          <p:cNvSpPr>
            <a:spLocks noGrp="1"/>
          </p:cNvSpPr>
          <p:nvPr>
            <p:ph idx="1"/>
          </p:nvPr>
        </p:nvSpPr>
        <p:spPr/>
        <p:txBody>
          <a:bodyPr/>
          <a:lstStyle/>
          <a:p>
            <a:r>
              <a:rPr lang="en-US" dirty="0" smtClean="0"/>
              <a:t>A </a:t>
            </a:r>
            <a:r>
              <a:rPr lang="en-US" dirty="0"/>
              <a:t>router may discard less sensitive packets when congestion is likely to happen.</a:t>
            </a:r>
            <a:endParaRPr lang="en-IN" dirty="0"/>
          </a:p>
          <a:p>
            <a:r>
              <a:rPr lang="en-US" dirty="0" smtClean="0"/>
              <a:t>Such </a:t>
            </a:r>
            <a:r>
              <a:rPr lang="en-US" dirty="0"/>
              <a:t>a discarding policy may prevent congestion and at the same time may not harm the integrity of the transmission.</a:t>
            </a:r>
            <a:endParaRPr lang="en-IN" dirty="0"/>
          </a:p>
          <a:p>
            <a:endParaRPr lang="en-IN" dirty="0"/>
          </a:p>
        </p:txBody>
      </p:sp>
    </p:spTree>
    <p:extLst>
      <p:ext uri="{BB962C8B-B14F-4D97-AF65-F5344CB8AC3E}">
        <p14:creationId xmlns:p14="http://schemas.microsoft.com/office/powerpoint/2010/main" val="36520657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Admission Policy</a:t>
            </a:r>
            <a:endParaRPr lang="en-IN" dirty="0"/>
          </a:p>
        </p:txBody>
      </p:sp>
      <p:sp>
        <p:nvSpPr>
          <p:cNvPr id="3" name="Content Placeholder 2"/>
          <p:cNvSpPr>
            <a:spLocks noGrp="1"/>
          </p:cNvSpPr>
          <p:nvPr>
            <p:ph idx="1"/>
          </p:nvPr>
        </p:nvSpPr>
        <p:spPr/>
        <p:txBody>
          <a:bodyPr/>
          <a:lstStyle/>
          <a:p>
            <a:r>
              <a:rPr lang="en-US" dirty="0" smtClean="0"/>
              <a:t>An </a:t>
            </a:r>
            <a:r>
              <a:rPr lang="en-US" dirty="0"/>
              <a:t>admission policy, which is a quality-of-service mechanism, can also prevent congestion in virtual circuit networks.</a:t>
            </a:r>
            <a:endParaRPr lang="en-IN" dirty="0"/>
          </a:p>
          <a:p>
            <a:r>
              <a:rPr lang="en-US" dirty="0" smtClean="0"/>
              <a:t>Switches </a:t>
            </a:r>
            <a:r>
              <a:rPr lang="en-US" dirty="0"/>
              <a:t>in a flow first check the resource requirement of a flow before admitting it to the network.</a:t>
            </a:r>
            <a:endParaRPr lang="en-IN" dirty="0"/>
          </a:p>
          <a:p>
            <a:r>
              <a:rPr lang="en-US" dirty="0" smtClean="0"/>
              <a:t>A </a:t>
            </a:r>
            <a:r>
              <a:rPr lang="en-US" dirty="0"/>
              <a:t>router can deny establishing a virtual circuit connection if there is congestion in the "network or if there is a possibility of future congestion.</a:t>
            </a:r>
            <a:endParaRPr lang="en-IN" dirty="0"/>
          </a:p>
          <a:p>
            <a:endParaRPr lang="en-IN" dirty="0"/>
          </a:p>
        </p:txBody>
      </p:sp>
    </p:spTree>
    <p:extLst>
      <p:ext uri="{BB962C8B-B14F-4D97-AF65-F5344CB8AC3E}">
        <p14:creationId xmlns:p14="http://schemas.microsoft.com/office/powerpoint/2010/main" val="13166083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Closed Loop Congestion Control  </a:t>
            </a:r>
            <a:endParaRPr lang="en-IN" dirty="0"/>
          </a:p>
        </p:txBody>
      </p:sp>
      <p:sp>
        <p:nvSpPr>
          <p:cNvPr id="3" name="Content Placeholder 2"/>
          <p:cNvSpPr>
            <a:spLocks noGrp="1"/>
          </p:cNvSpPr>
          <p:nvPr>
            <p:ph idx="1"/>
          </p:nvPr>
        </p:nvSpPr>
        <p:spPr/>
        <p:txBody>
          <a:bodyPr/>
          <a:lstStyle/>
          <a:p>
            <a:r>
              <a:rPr lang="en-US" dirty="0"/>
              <a:t>Closed loop congestion control mechanisms try to remove the congestion after it happens.</a:t>
            </a:r>
            <a:endParaRPr lang="en-IN" dirty="0"/>
          </a:p>
          <a:p>
            <a:pPr marL="0" indent="0">
              <a:buNone/>
            </a:pPr>
            <a:r>
              <a:rPr lang="en-US" dirty="0" smtClean="0"/>
              <a:t>The </a:t>
            </a:r>
            <a:r>
              <a:rPr lang="en-US" dirty="0"/>
              <a:t>various methods used for closed loop congestion control are:</a:t>
            </a:r>
            <a:endParaRPr lang="en-IN" dirty="0"/>
          </a:p>
          <a:p>
            <a:r>
              <a:rPr lang="en-US" dirty="0" smtClean="0"/>
              <a:t>Backpressure</a:t>
            </a:r>
          </a:p>
          <a:p>
            <a:r>
              <a:rPr lang="en-US" dirty="0"/>
              <a:t>Choke Packet  </a:t>
            </a:r>
            <a:endParaRPr lang="en-US" dirty="0" smtClean="0"/>
          </a:p>
          <a:p>
            <a:r>
              <a:rPr lang="en-US" dirty="0" smtClean="0"/>
              <a:t>Implicit Signaling</a:t>
            </a:r>
            <a:endParaRPr lang="en-IN" dirty="0"/>
          </a:p>
          <a:p>
            <a:r>
              <a:rPr lang="en-US" dirty="0" smtClean="0"/>
              <a:t>Explicit Signaling</a:t>
            </a:r>
            <a:endParaRPr lang="en-IN" dirty="0"/>
          </a:p>
        </p:txBody>
      </p:sp>
    </p:spTree>
    <p:extLst>
      <p:ext uri="{BB962C8B-B14F-4D97-AF65-F5344CB8AC3E}">
        <p14:creationId xmlns:p14="http://schemas.microsoft.com/office/powerpoint/2010/main" val="20252830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Backpressure</a:t>
            </a:r>
            <a:endParaRPr lang="en-IN" dirty="0"/>
          </a:p>
        </p:txBody>
      </p:sp>
      <p:sp>
        <p:nvSpPr>
          <p:cNvPr id="3" name="Content Placeholder 2"/>
          <p:cNvSpPr>
            <a:spLocks noGrp="1"/>
          </p:cNvSpPr>
          <p:nvPr>
            <p:ph idx="1"/>
          </p:nvPr>
        </p:nvSpPr>
        <p:spPr/>
        <p:txBody>
          <a:bodyPr>
            <a:normAutofit/>
          </a:bodyPr>
          <a:lstStyle/>
          <a:p>
            <a:r>
              <a:rPr lang="en-US" dirty="0"/>
              <a:t>Backpressure is a node-to-node congestion control that starts with a node and propagates, in the opposite direction of data flow.</a:t>
            </a:r>
            <a:endParaRPr lang="en-IN" dirty="0"/>
          </a:p>
          <a:p>
            <a:r>
              <a:rPr lang="en-US" dirty="0"/>
              <a:t>The backpressure technique can be applied only to virtual circuit networks. In such virtual circuit each node knows the upstream node from which a data flow is coming.</a:t>
            </a:r>
            <a:endParaRPr lang="en-IN" dirty="0"/>
          </a:p>
          <a:p>
            <a:r>
              <a:rPr lang="en-US" dirty="0" smtClean="0"/>
              <a:t>In </a:t>
            </a:r>
            <a:r>
              <a:rPr lang="en-US" dirty="0"/>
              <a:t>this method of congestion control, the congested node stops receiving data from the immediate upstream node or nodes.</a:t>
            </a:r>
            <a:endParaRPr lang="en-IN" dirty="0"/>
          </a:p>
          <a:p>
            <a:r>
              <a:rPr lang="en-US" dirty="0" smtClean="0"/>
              <a:t>This </a:t>
            </a:r>
            <a:r>
              <a:rPr lang="en-US" dirty="0"/>
              <a:t>may cause the upstream node on nodes to become congested, and they, in turn, reject data from their upstream node or nodes.</a:t>
            </a:r>
            <a:endParaRPr lang="en-IN" dirty="0"/>
          </a:p>
          <a:p>
            <a:pPr marL="0" indent="0">
              <a:buNone/>
            </a:pPr>
            <a:endParaRPr lang="en-IN" dirty="0"/>
          </a:p>
        </p:txBody>
      </p:sp>
    </p:spTree>
    <p:extLst>
      <p:ext uri="{BB962C8B-B14F-4D97-AF65-F5344CB8AC3E}">
        <p14:creationId xmlns:p14="http://schemas.microsoft.com/office/powerpoint/2010/main" val="37299467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Backpressure Method">
            <a:hlinkClick r:id="rId2" tooltip="&quot;Backpressure Method&quo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41276" y="4245259"/>
            <a:ext cx="7832784" cy="1685925"/>
          </a:xfrm>
          <a:prstGeom prst="rect">
            <a:avLst/>
          </a:prstGeom>
          <a:noFill/>
          <a:ln>
            <a:noFill/>
          </a:ln>
        </p:spPr>
      </p:pic>
      <p:sp>
        <p:nvSpPr>
          <p:cNvPr id="5" name="Rectangle 4"/>
          <p:cNvSpPr/>
          <p:nvPr/>
        </p:nvSpPr>
        <p:spPr>
          <a:xfrm>
            <a:off x="744746" y="1969968"/>
            <a:ext cx="8459639" cy="1477328"/>
          </a:xfrm>
          <a:prstGeom prst="rect">
            <a:avLst/>
          </a:prstGeom>
        </p:spPr>
        <p:txBody>
          <a:bodyPr wrap="square">
            <a:spAutoFit/>
          </a:bodyPr>
          <a:lstStyle/>
          <a:p>
            <a:r>
              <a:rPr lang="en-US" dirty="0" smtClean="0"/>
              <a:t>As shown in fig node 3 is congested and it stops receiving packets and informs its upstream node 2 to slow down. Node 2 in turns may be congested and informs node 1 to slow down. Now node 1 may create congestion and informs the source node to slow down. In this way the congestion is alleviated. Thus, the pressure on node 3 is moved backward to the source to remove the congestion.</a:t>
            </a:r>
            <a:endParaRPr lang="en-IN" dirty="0"/>
          </a:p>
        </p:txBody>
      </p:sp>
    </p:spTree>
    <p:extLst>
      <p:ext uri="{BB962C8B-B14F-4D97-AF65-F5344CB8AC3E}">
        <p14:creationId xmlns:p14="http://schemas.microsoft.com/office/powerpoint/2010/main" val="25338238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Choke Packet  </a:t>
            </a:r>
            <a:endParaRPr lang="en-IN" dirty="0"/>
          </a:p>
        </p:txBody>
      </p:sp>
      <p:sp>
        <p:nvSpPr>
          <p:cNvPr id="3" name="Content Placeholder 2"/>
          <p:cNvSpPr>
            <a:spLocks noGrp="1"/>
          </p:cNvSpPr>
          <p:nvPr>
            <p:ph idx="1"/>
          </p:nvPr>
        </p:nvSpPr>
        <p:spPr/>
        <p:txBody>
          <a:bodyPr/>
          <a:lstStyle/>
          <a:p>
            <a:r>
              <a:rPr lang="en-US" dirty="0"/>
              <a:t>In this method of congestion control, congested router or node sends a special type of packet called choke packet to the source to inform it about the congestion.</a:t>
            </a:r>
            <a:endParaRPr lang="en-IN" dirty="0"/>
          </a:p>
          <a:p>
            <a:r>
              <a:rPr lang="en-IN" dirty="0" smtClean="0"/>
              <a:t>H</a:t>
            </a:r>
            <a:r>
              <a:rPr lang="en-US" dirty="0" smtClean="0"/>
              <a:t>ere</a:t>
            </a:r>
            <a:r>
              <a:rPr lang="en-US" dirty="0"/>
              <a:t>, congested node does not inform its upstream node about the congestion as in backpressure method.</a:t>
            </a:r>
            <a:endParaRPr lang="en-IN" dirty="0"/>
          </a:p>
          <a:p>
            <a:r>
              <a:rPr lang="en-US" dirty="0" smtClean="0"/>
              <a:t>In </a:t>
            </a:r>
            <a:r>
              <a:rPr lang="en-US" dirty="0"/>
              <a:t>choke packet method, congested node sends a warning directly to the source station </a:t>
            </a:r>
            <a:r>
              <a:rPr lang="en-US" i="1" dirty="0"/>
              <a:t>i.e. </a:t>
            </a:r>
            <a:r>
              <a:rPr lang="en-US" dirty="0"/>
              <a:t>the intermediate nodes through which the packet has traveled are not warned.</a:t>
            </a:r>
            <a:endParaRPr lang="en-IN" dirty="0"/>
          </a:p>
          <a:p>
            <a:endParaRPr lang="en-IN" dirty="0"/>
          </a:p>
        </p:txBody>
      </p:sp>
    </p:spTree>
    <p:extLst>
      <p:ext uri="{BB962C8B-B14F-4D97-AF65-F5344CB8AC3E}">
        <p14:creationId xmlns:p14="http://schemas.microsoft.com/office/powerpoint/2010/main" val="15064989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Choke Packet Method">
            <a:hlinkClick r:id="rId2" tooltip="&quot;Choke Packet Method&quo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009955" y="2380891"/>
            <a:ext cx="8600535" cy="3476445"/>
          </a:xfrm>
          <a:prstGeom prst="rect">
            <a:avLst/>
          </a:prstGeom>
          <a:noFill/>
          <a:ln>
            <a:noFill/>
          </a:ln>
        </p:spPr>
      </p:pic>
    </p:spTree>
    <p:extLst>
      <p:ext uri="{BB962C8B-B14F-4D97-AF65-F5344CB8AC3E}">
        <p14:creationId xmlns:p14="http://schemas.microsoft.com/office/powerpoint/2010/main" val="42211590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Implicit Signaling</a:t>
            </a:r>
            <a:endParaRPr lang="en-IN" dirty="0"/>
          </a:p>
        </p:txBody>
      </p:sp>
      <p:sp>
        <p:nvSpPr>
          <p:cNvPr id="3" name="Content Placeholder 2"/>
          <p:cNvSpPr>
            <a:spLocks noGrp="1"/>
          </p:cNvSpPr>
          <p:nvPr>
            <p:ph idx="1"/>
          </p:nvPr>
        </p:nvSpPr>
        <p:spPr/>
        <p:txBody>
          <a:bodyPr/>
          <a:lstStyle/>
          <a:p>
            <a:r>
              <a:rPr lang="en-US" dirty="0" smtClean="0"/>
              <a:t>In </a:t>
            </a:r>
            <a:r>
              <a:rPr lang="en-US" dirty="0"/>
              <a:t>implicit signaling, there is no communication between the congested node or nodes and the source.</a:t>
            </a:r>
            <a:endParaRPr lang="en-IN" dirty="0"/>
          </a:p>
          <a:p>
            <a:r>
              <a:rPr lang="en-US" dirty="0" smtClean="0"/>
              <a:t>The </a:t>
            </a:r>
            <a:r>
              <a:rPr lang="en-US" dirty="0"/>
              <a:t>source guesses that there is congestion somewhere in the network when it does not receive any acknowledgment. Therefore the delay in receiving an acknowledgment is interpreted as congestion in the network.</a:t>
            </a:r>
            <a:endParaRPr lang="en-IN" dirty="0"/>
          </a:p>
          <a:p>
            <a:r>
              <a:rPr lang="en-US" dirty="0" smtClean="0"/>
              <a:t>On </a:t>
            </a:r>
            <a:r>
              <a:rPr lang="en-US" dirty="0"/>
              <a:t>sensing this congestion, the source slows down.</a:t>
            </a:r>
            <a:endParaRPr lang="en-IN" dirty="0"/>
          </a:p>
          <a:p>
            <a:r>
              <a:rPr lang="en-US" dirty="0" smtClean="0"/>
              <a:t>This </a:t>
            </a:r>
            <a:r>
              <a:rPr lang="en-US" dirty="0"/>
              <a:t>type of congestion control policy is used by TCP.</a:t>
            </a:r>
            <a:endParaRPr lang="en-IN" dirty="0"/>
          </a:p>
          <a:p>
            <a:endParaRPr lang="en-IN" dirty="0"/>
          </a:p>
        </p:txBody>
      </p:sp>
    </p:spTree>
    <p:extLst>
      <p:ext uri="{BB962C8B-B14F-4D97-AF65-F5344CB8AC3E}">
        <p14:creationId xmlns:p14="http://schemas.microsoft.com/office/powerpoint/2010/main" val="11485132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Explicit Signaling</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In </a:t>
            </a:r>
            <a:r>
              <a:rPr lang="en-US" dirty="0"/>
              <a:t>this method, the congested nodes explicitly send a signal to the source or destination to inform about the congestion.</a:t>
            </a:r>
            <a:endParaRPr lang="en-IN" dirty="0"/>
          </a:p>
          <a:p>
            <a:r>
              <a:rPr lang="en-US" dirty="0" smtClean="0"/>
              <a:t>Explicit </a:t>
            </a:r>
            <a:r>
              <a:rPr lang="en-US" dirty="0"/>
              <a:t>signaling is different from the choke packet method. In choke packed method, a separate packet is used for this purpose whereas in explicit signaling method, the signal is included in the packets that carry data .</a:t>
            </a:r>
            <a:endParaRPr lang="en-IN" dirty="0"/>
          </a:p>
          <a:p>
            <a:r>
              <a:rPr lang="en-US" dirty="0" smtClean="0"/>
              <a:t>Explicit </a:t>
            </a:r>
            <a:r>
              <a:rPr lang="en-US" dirty="0"/>
              <a:t>signaling can occur in either the forward direction or the backward direction .</a:t>
            </a:r>
            <a:endParaRPr lang="en-IN" dirty="0"/>
          </a:p>
          <a:p>
            <a:pPr lvl="1"/>
            <a:r>
              <a:rPr lang="en-US" dirty="0" smtClean="0"/>
              <a:t>In </a:t>
            </a:r>
            <a:r>
              <a:rPr lang="en-US" dirty="0"/>
              <a:t>backward signaling, a bit is set in a packet moving in the direction opposite to the congestion. This bit warns the source about the congestion and informs the source to slow down.</a:t>
            </a:r>
            <a:endParaRPr lang="en-IN" dirty="0"/>
          </a:p>
          <a:p>
            <a:pPr lvl="1"/>
            <a:r>
              <a:rPr lang="en-US" dirty="0" smtClean="0"/>
              <a:t>In </a:t>
            </a:r>
            <a:r>
              <a:rPr lang="en-US" dirty="0"/>
              <a:t>forward signaling, a bit is set in a packet moving in the direction of congestion. This bit warns the destination about the congestion. The receiver in this case uses policies such as slowing down the acknowledgements to remove the congestion.</a:t>
            </a:r>
            <a:endParaRPr lang="en-IN" dirty="0"/>
          </a:p>
          <a:p>
            <a:endParaRPr lang="en-IN" dirty="0"/>
          </a:p>
        </p:txBody>
      </p:sp>
    </p:spTree>
    <p:extLst>
      <p:ext uri="{BB962C8B-B14F-4D97-AF65-F5344CB8AC3E}">
        <p14:creationId xmlns:p14="http://schemas.microsoft.com/office/powerpoint/2010/main" val="1959936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b="1" dirty="0"/>
              <a:t>Quality of Service</a:t>
            </a:r>
            <a:r>
              <a:rPr lang="en-US" dirty="0"/>
              <a:t> and </a:t>
            </a:r>
            <a:r>
              <a:rPr lang="en-US" b="1" dirty="0"/>
              <a:t>congestion control</a:t>
            </a:r>
            <a:r>
              <a:rPr lang="en-US" dirty="0"/>
              <a:t> are the two interrelated </a:t>
            </a:r>
            <a:r>
              <a:rPr lang="en-US" dirty="0" smtClean="0"/>
              <a:t>topics</a:t>
            </a:r>
          </a:p>
          <a:p>
            <a:pPr fontAlgn="base"/>
            <a:r>
              <a:rPr lang="en-US" dirty="0" err="1"/>
              <a:t>QoS</a:t>
            </a:r>
            <a:r>
              <a:rPr lang="en-US" dirty="0"/>
              <a:t> and congestion is a major factor in total three layers namely :</a:t>
            </a:r>
            <a:endParaRPr lang="en-IN" dirty="0"/>
          </a:p>
          <a:p>
            <a:pPr lvl="1" fontAlgn="base"/>
            <a:r>
              <a:rPr lang="en-US" dirty="0"/>
              <a:t>Data link layer</a:t>
            </a:r>
            <a:endParaRPr lang="en-IN" dirty="0"/>
          </a:p>
          <a:p>
            <a:pPr lvl="1" fontAlgn="base"/>
            <a:r>
              <a:rPr lang="en-US" dirty="0"/>
              <a:t>Network Layer</a:t>
            </a:r>
            <a:endParaRPr lang="en-IN" dirty="0"/>
          </a:p>
          <a:p>
            <a:pPr lvl="1" fontAlgn="base"/>
            <a:r>
              <a:rPr lang="en-US" dirty="0"/>
              <a:t>Transport Layer</a:t>
            </a:r>
            <a:endParaRPr lang="en-IN" dirty="0"/>
          </a:p>
          <a:p>
            <a:endParaRPr lang="en-IN" dirty="0"/>
          </a:p>
        </p:txBody>
      </p:sp>
    </p:spTree>
    <p:extLst>
      <p:ext uri="{BB962C8B-B14F-4D97-AF65-F5344CB8AC3E}">
        <p14:creationId xmlns:p14="http://schemas.microsoft.com/office/powerpoint/2010/main" val="561031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Congestion Control in TCP</a:t>
            </a:r>
            <a:endParaRPr lang="en-IN" dirty="0"/>
          </a:p>
        </p:txBody>
      </p:sp>
      <p:sp>
        <p:nvSpPr>
          <p:cNvPr id="3" name="Content Placeholder 2"/>
          <p:cNvSpPr>
            <a:spLocks noGrp="1"/>
          </p:cNvSpPr>
          <p:nvPr>
            <p:ph idx="1"/>
          </p:nvPr>
        </p:nvSpPr>
        <p:spPr/>
        <p:txBody>
          <a:bodyPr>
            <a:normAutofit fontScale="92500" lnSpcReduction="10000"/>
          </a:bodyPr>
          <a:lstStyle/>
          <a:p>
            <a:r>
              <a:rPr lang="en-US" altLang="zh-TW" dirty="0">
                <a:latin typeface="Arial Unicode MS" pitchFamily="34" charset="-120"/>
                <a:ea typeface="Arial Unicode MS" pitchFamily="34" charset="-120"/>
              </a:rPr>
              <a:t>TCP uses a congestion window and a congestion policy that avoid congestion and detect and alleviate congestion after it has occurred</a:t>
            </a:r>
            <a:r>
              <a:rPr lang="en-US" altLang="zh-TW" dirty="0" smtClean="0">
                <a:latin typeface="Arial Unicode MS" pitchFamily="34" charset="-120"/>
                <a:ea typeface="Arial Unicode MS" pitchFamily="34" charset="-120"/>
              </a:rPr>
              <a:t>.</a:t>
            </a:r>
          </a:p>
          <a:p>
            <a:r>
              <a:rPr lang="en-IN" b="1" dirty="0"/>
              <a:t>Congestion Window</a:t>
            </a:r>
            <a:endParaRPr lang="en-IN" dirty="0"/>
          </a:p>
          <a:p>
            <a:r>
              <a:rPr lang="en-IN" dirty="0" smtClean="0"/>
              <a:t>The receiver </a:t>
            </a:r>
            <a:r>
              <a:rPr lang="en-IN" dirty="0"/>
              <a:t>that can dictate to the sender the size of the sender’s window. </a:t>
            </a:r>
            <a:endParaRPr lang="en-IN" dirty="0" smtClean="0"/>
          </a:p>
          <a:p>
            <a:r>
              <a:rPr lang="en-IN" dirty="0" smtClean="0"/>
              <a:t>In </a:t>
            </a:r>
            <a:r>
              <a:rPr lang="en-IN" dirty="0"/>
              <a:t>addition to </a:t>
            </a:r>
            <a:r>
              <a:rPr lang="en-IN" dirty="0" smtClean="0"/>
              <a:t>the receiver</a:t>
            </a:r>
            <a:r>
              <a:rPr lang="en-IN" dirty="0"/>
              <a:t>, the network is a second entity that determines the size of the sender’s window.</a:t>
            </a:r>
          </a:p>
          <a:p>
            <a:r>
              <a:rPr lang="en-IN" dirty="0"/>
              <a:t>The sender has two pieces of information: the receiver-advertised window size </a:t>
            </a:r>
            <a:r>
              <a:rPr lang="en-IN" dirty="0" smtClean="0"/>
              <a:t>and the </a:t>
            </a:r>
            <a:r>
              <a:rPr lang="en-IN" dirty="0"/>
              <a:t>congestion window size. </a:t>
            </a:r>
            <a:endParaRPr lang="en-IN" dirty="0" smtClean="0"/>
          </a:p>
          <a:p>
            <a:r>
              <a:rPr lang="en-IN" dirty="0" smtClean="0"/>
              <a:t>The </a:t>
            </a:r>
            <a:r>
              <a:rPr lang="en-IN" dirty="0"/>
              <a:t>actual size of the window is the minimum of these two.</a:t>
            </a:r>
          </a:p>
          <a:p>
            <a:r>
              <a:rPr lang="en-IN" b="1" dirty="0"/>
              <a:t>Actual window size </a:t>
            </a:r>
            <a:r>
              <a:rPr lang="en-IN" dirty="0"/>
              <a:t>= </a:t>
            </a:r>
            <a:r>
              <a:rPr lang="en-IN" b="1" dirty="0"/>
              <a:t>minimum (</a:t>
            </a:r>
            <a:r>
              <a:rPr lang="en-IN" b="1" dirty="0" err="1"/>
              <a:t>rwnd</a:t>
            </a:r>
            <a:r>
              <a:rPr lang="en-IN" b="1" dirty="0"/>
              <a:t>, </a:t>
            </a:r>
            <a:r>
              <a:rPr lang="en-IN" b="1" dirty="0" err="1"/>
              <a:t>cwnd</a:t>
            </a:r>
            <a:r>
              <a:rPr lang="en-IN" b="1" dirty="0"/>
              <a:t>)</a:t>
            </a:r>
            <a:endParaRPr lang="en-IN" dirty="0"/>
          </a:p>
          <a:p>
            <a:endParaRPr lang="en-US" altLang="zh-TW" dirty="0">
              <a:latin typeface="Arial Unicode MS" pitchFamily="34" charset="-120"/>
              <a:ea typeface="Arial Unicode MS" pitchFamily="34" charset="-120"/>
            </a:endParaRPr>
          </a:p>
          <a:p>
            <a:endParaRPr lang="en-IN" dirty="0"/>
          </a:p>
        </p:txBody>
      </p:sp>
    </p:spTree>
    <p:extLst>
      <p:ext uri="{BB962C8B-B14F-4D97-AF65-F5344CB8AC3E}">
        <p14:creationId xmlns:p14="http://schemas.microsoft.com/office/powerpoint/2010/main" val="7752495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Congestion </a:t>
            </a:r>
            <a:r>
              <a:rPr lang="en-IN" b="1" dirty="0" smtClean="0"/>
              <a:t>Policy</a:t>
            </a:r>
            <a:endParaRPr lang="en-IN" dirty="0"/>
          </a:p>
        </p:txBody>
      </p:sp>
      <p:sp>
        <p:nvSpPr>
          <p:cNvPr id="3" name="Content Placeholder 2"/>
          <p:cNvSpPr>
            <a:spLocks noGrp="1"/>
          </p:cNvSpPr>
          <p:nvPr>
            <p:ph idx="1"/>
          </p:nvPr>
        </p:nvSpPr>
        <p:spPr/>
        <p:txBody>
          <a:bodyPr>
            <a:normAutofit/>
          </a:bodyPr>
          <a:lstStyle/>
          <a:p>
            <a:r>
              <a:rPr lang="en-IN" dirty="0"/>
              <a:t>TCP’s general policy for handling congestion is based on three phases: </a:t>
            </a:r>
            <a:endParaRPr lang="en-IN" dirty="0" smtClean="0"/>
          </a:p>
          <a:p>
            <a:pPr lvl="1"/>
            <a:r>
              <a:rPr lang="en-IN" dirty="0" smtClean="0"/>
              <a:t>slow </a:t>
            </a:r>
            <a:r>
              <a:rPr lang="en-IN" dirty="0"/>
              <a:t>start, </a:t>
            </a:r>
            <a:endParaRPr lang="en-IN" dirty="0" smtClean="0"/>
          </a:p>
          <a:p>
            <a:pPr lvl="1"/>
            <a:r>
              <a:rPr lang="en-IN" dirty="0" smtClean="0"/>
              <a:t>Congestion avoidance</a:t>
            </a:r>
            <a:r>
              <a:rPr lang="en-IN" dirty="0"/>
              <a:t>, </a:t>
            </a:r>
          </a:p>
          <a:p>
            <a:pPr lvl="1"/>
            <a:r>
              <a:rPr lang="en-IN" dirty="0" smtClean="0"/>
              <a:t>congestion </a:t>
            </a:r>
            <a:r>
              <a:rPr lang="en-IN" dirty="0"/>
              <a:t>detection. </a:t>
            </a:r>
            <a:endParaRPr lang="en-IN" dirty="0" smtClean="0"/>
          </a:p>
          <a:p>
            <a:r>
              <a:rPr lang="en-IN" dirty="0" smtClean="0"/>
              <a:t>In </a:t>
            </a:r>
            <a:r>
              <a:rPr lang="en-IN" dirty="0"/>
              <a:t>the slow start phase, the sender </a:t>
            </a:r>
            <a:r>
              <a:rPr lang="en-IN" dirty="0" smtClean="0"/>
              <a:t>starts with </a:t>
            </a:r>
            <a:r>
              <a:rPr lang="en-IN" dirty="0"/>
              <a:t>a slow rate of transmission, but increases the rate rapidly to reach a threshold.</a:t>
            </a:r>
          </a:p>
          <a:p>
            <a:r>
              <a:rPr lang="en-IN" dirty="0"/>
              <a:t>When the threshold is reached, the rate of increase is reduced. </a:t>
            </a:r>
            <a:endParaRPr lang="en-IN" dirty="0" smtClean="0"/>
          </a:p>
          <a:p>
            <a:r>
              <a:rPr lang="en-IN" dirty="0" smtClean="0"/>
              <a:t>Finally </a:t>
            </a:r>
            <a:r>
              <a:rPr lang="en-IN" dirty="0"/>
              <a:t>if ever </a:t>
            </a:r>
            <a:r>
              <a:rPr lang="en-IN" dirty="0" smtClean="0"/>
              <a:t>congestion is </a:t>
            </a:r>
            <a:r>
              <a:rPr lang="en-IN" dirty="0"/>
              <a:t>detected, the sender goes back to the slow start or congestion avoidance phase</a:t>
            </a:r>
            <a:r>
              <a:rPr lang="en-IN" dirty="0" smtClean="0"/>
              <a:t>, based </a:t>
            </a:r>
            <a:r>
              <a:rPr lang="en-IN" dirty="0"/>
              <a:t>on how the congestion is detected.</a:t>
            </a:r>
          </a:p>
          <a:p>
            <a:endParaRPr lang="en-IN" dirty="0"/>
          </a:p>
        </p:txBody>
      </p:sp>
    </p:spTree>
    <p:extLst>
      <p:ext uri="{BB962C8B-B14F-4D97-AF65-F5344CB8AC3E}">
        <p14:creationId xmlns:p14="http://schemas.microsoft.com/office/powerpoint/2010/main" val="26091724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b="1" i="1" dirty="0"/>
              <a:t>Slow Start: Exponential Increase</a:t>
            </a:r>
            <a:endParaRPr lang="en-IN" dirty="0"/>
          </a:p>
          <a:p>
            <a:r>
              <a:rPr lang="en-IN" dirty="0"/>
              <a:t>The </a:t>
            </a:r>
            <a:r>
              <a:rPr lang="en-IN" b="1" dirty="0"/>
              <a:t>slow start </a:t>
            </a:r>
            <a:r>
              <a:rPr lang="en-IN" dirty="0"/>
              <a:t>algorithm is based on the idea that the size of the congestion </a:t>
            </a:r>
            <a:r>
              <a:rPr lang="en-IN" dirty="0" smtClean="0"/>
              <a:t>window (</a:t>
            </a:r>
            <a:r>
              <a:rPr lang="en-IN" dirty="0" err="1"/>
              <a:t>cwnd</a:t>
            </a:r>
            <a:r>
              <a:rPr lang="en-IN" dirty="0"/>
              <a:t>) starts with one maximum segment size (MSS). </a:t>
            </a:r>
            <a:endParaRPr lang="en-IN" dirty="0" smtClean="0"/>
          </a:p>
          <a:p>
            <a:r>
              <a:rPr lang="en-IN" dirty="0" smtClean="0"/>
              <a:t>The </a:t>
            </a:r>
            <a:r>
              <a:rPr lang="en-IN" dirty="0"/>
              <a:t>MSS is determined </a:t>
            </a:r>
            <a:r>
              <a:rPr lang="en-IN" dirty="0" smtClean="0"/>
              <a:t>during connection </a:t>
            </a:r>
            <a:r>
              <a:rPr lang="en-IN" dirty="0"/>
              <a:t>establishment using an option of the same name. </a:t>
            </a:r>
            <a:endParaRPr lang="en-IN" dirty="0" smtClean="0"/>
          </a:p>
          <a:p>
            <a:r>
              <a:rPr lang="en-IN" dirty="0" smtClean="0"/>
              <a:t>The </a:t>
            </a:r>
            <a:r>
              <a:rPr lang="en-IN" dirty="0"/>
              <a:t>size of the </a:t>
            </a:r>
            <a:r>
              <a:rPr lang="en-IN" dirty="0" smtClean="0"/>
              <a:t>window increases </a:t>
            </a:r>
            <a:r>
              <a:rPr lang="en-IN" dirty="0"/>
              <a:t>one MSS each time one acknowledgement arrives. </a:t>
            </a:r>
            <a:endParaRPr lang="en-IN" dirty="0" smtClean="0"/>
          </a:p>
          <a:p>
            <a:r>
              <a:rPr lang="en-IN" dirty="0" smtClean="0"/>
              <a:t>As </a:t>
            </a:r>
            <a:r>
              <a:rPr lang="en-IN" dirty="0"/>
              <a:t>the name implies, </a:t>
            </a:r>
            <a:r>
              <a:rPr lang="en-IN" dirty="0" smtClean="0"/>
              <a:t>the algorithm </a:t>
            </a:r>
            <a:r>
              <a:rPr lang="en-IN" dirty="0"/>
              <a:t>starts slowly, but grows exponentially</a:t>
            </a:r>
          </a:p>
        </p:txBody>
      </p:sp>
    </p:spTree>
    <p:extLst>
      <p:ext uri="{BB962C8B-B14F-4D97-AF65-F5344CB8AC3E}">
        <p14:creationId xmlns:p14="http://schemas.microsoft.com/office/powerpoint/2010/main" val="27035592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4" name="Text Box 2"/>
          <p:cNvSpPr txBox="1">
            <a:spLocks noChangeArrowheads="1"/>
          </p:cNvSpPr>
          <p:nvPr/>
        </p:nvSpPr>
        <p:spPr bwMode="auto">
          <a:xfrm>
            <a:off x="646113" y="35719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Slow </a:t>
            </a:r>
            <a:r>
              <a:rPr lang="en-US" altLang="en-US" sz="2800" b="0" dirty="0">
                <a:latin typeface="Times New Roman" panose="02020603050405020304" pitchFamily="18" charset="0"/>
              </a:rPr>
              <a:t>start, exponential increase</a:t>
            </a:r>
          </a:p>
        </p:txBody>
      </p:sp>
      <p:pic>
        <p:nvPicPr>
          <p:cNvPr id="79565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5864" y="1014414"/>
            <a:ext cx="3317875" cy="470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566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1614" y="2041526"/>
            <a:ext cx="2770187" cy="53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5661"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6851" y="2625726"/>
            <a:ext cx="2760663"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5663"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1831975"/>
            <a:ext cx="941388"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5664" name="Picture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6051" y="2046288"/>
            <a:ext cx="1216025"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5665" name="Picture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6375" y="3006725"/>
            <a:ext cx="2787650"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5666" name="Picture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67325" y="3552825"/>
            <a:ext cx="2751138"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5667" name="Picture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3613" y="3132138"/>
            <a:ext cx="1682750" cy="113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5668" name="Picture 2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67326" y="4097338"/>
            <a:ext cx="2797175"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5670" name="Picture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60976" y="4645026"/>
            <a:ext cx="2760663"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95671" name="Picture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08251" y="4365626"/>
            <a:ext cx="2697163" cy="129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9766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a:t>Congestion Avoidance: Additive </a:t>
            </a:r>
            <a:r>
              <a:rPr lang="en-IN" b="1" i="1" dirty="0" smtClean="0"/>
              <a:t>Increase</a:t>
            </a:r>
            <a:endParaRPr lang="en-IN" dirty="0"/>
          </a:p>
        </p:txBody>
      </p:sp>
      <p:sp>
        <p:nvSpPr>
          <p:cNvPr id="3" name="Content Placeholder 2"/>
          <p:cNvSpPr>
            <a:spLocks noGrp="1"/>
          </p:cNvSpPr>
          <p:nvPr>
            <p:ph idx="1"/>
          </p:nvPr>
        </p:nvSpPr>
        <p:spPr/>
        <p:txBody>
          <a:bodyPr>
            <a:normAutofit/>
          </a:bodyPr>
          <a:lstStyle/>
          <a:p>
            <a:r>
              <a:rPr lang="en-IN" dirty="0"/>
              <a:t>To avoid congestion before it happens, one must slow down this </a:t>
            </a:r>
            <a:r>
              <a:rPr lang="en-IN" dirty="0" smtClean="0"/>
              <a:t>exponential growth</a:t>
            </a:r>
            <a:r>
              <a:rPr lang="en-IN" dirty="0"/>
              <a:t>. </a:t>
            </a:r>
            <a:endParaRPr lang="en-IN" dirty="0" smtClean="0"/>
          </a:p>
          <a:p>
            <a:r>
              <a:rPr lang="en-IN" dirty="0" smtClean="0"/>
              <a:t>TCP </a:t>
            </a:r>
            <a:r>
              <a:rPr lang="en-IN" dirty="0"/>
              <a:t>defines another algorithm called </a:t>
            </a:r>
            <a:r>
              <a:rPr lang="en-IN" b="1" dirty="0"/>
              <a:t>congestion avoidance, </a:t>
            </a:r>
            <a:r>
              <a:rPr lang="en-IN" dirty="0" smtClean="0"/>
              <a:t>which increases </a:t>
            </a:r>
            <a:r>
              <a:rPr lang="en-IN" dirty="0"/>
              <a:t>the </a:t>
            </a:r>
            <a:r>
              <a:rPr lang="en-IN" dirty="0" err="1"/>
              <a:t>cwnd</a:t>
            </a:r>
            <a:r>
              <a:rPr lang="en-IN" dirty="0"/>
              <a:t> additively instead of exponentially. </a:t>
            </a:r>
            <a:endParaRPr lang="en-IN" dirty="0" smtClean="0"/>
          </a:p>
          <a:p>
            <a:r>
              <a:rPr lang="en-IN" dirty="0"/>
              <a:t>In </a:t>
            </a:r>
            <a:r>
              <a:rPr lang="en-IN" dirty="0" smtClean="0"/>
              <a:t>this algorithm</a:t>
            </a:r>
            <a:r>
              <a:rPr lang="en-IN" dirty="0"/>
              <a:t>, each time the whole “window” of segments is acknowledged, the size of </a:t>
            </a:r>
            <a:r>
              <a:rPr lang="en-IN" dirty="0" smtClean="0"/>
              <a:t>the congestion </a:t>
            </a:r>
            <a:r>
              <a:rPr lang="en-IN" dirty="0"/>
              <a:t>window is increased by one. </a:t>
            </a:r>
            <a:endParaRPr lang="en-IN" dirty="0" smtClean="0"/>
          </a:p>
          <a:p>
            <a:r>
              <a:rPr lang="en-IN" dirty="0" smtClean="0"/>
              <a:t>A </a:t>
            </a:r>
            <a:r>
              <a:rPr lang="en-IN" dirty="0"/>
              <a:t>window is the number of segments </a:t>
            </a:r>
            <a:r>
              <a:rPr lang="en-IN" dirty="0" smtClean="0"/>
              <a:t>transmitted during </a:t>
            </a:r>
            <a:r>
              <a:rPr lang="en-IN" dirty="0"/>
              <a:t>RTT. In other words, the increase is based on RTT, not on the number of </a:t>
            </a:r>
            <a:r>
              <a:rPr lang="en-IN" dirty="0" smtClean="0"/>
              <a:t>arrived ACKs</a:t>
            </a:r>
            <a:r>
              <a:rPr lang="en-IN" dirty="0"/>
              <a:t>. </a:t>
            </a:r>
          </a:p>
        </p:txBody>
      </p:sp>
    </p:spTree>
    <p:extLst>
      <p:ext uri="{BB962C8B-B14F-4D97-AF65-F5344CB8AC3E}">
        <p14:creationId xmlns:p14="http://schemas.microsoft.com/office/powerpoint/2010/main" val="10367914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Text Box 2"/>
          <p:cNvSpPr txBox="1">
            <a:spLocks noChangeArrowheads="1"/>
          </p:cNvSpPr>
          <p:nvPr/>
        </p:nvSpPr>
        <p:spPr bwMode="auto">
          <a:xfrm>
            <a:off x="420624" y="218504"/>
            <a:ext cx="5715000" cy="954107"/>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Congestion </a:t>
            </a:r>
            <a:r>
              <a:rPr lang="en-US" altLang="en-US" sz="2800" b="0" dirty="0">
                <a:latin typeface="Times New Roman" panose="02020603050405020304" pitchFamily="18" charset="0"/>
              </a:rPr>
              <a:t>avoidance, additive increase</a:t>
            </a:r>
          </a:p>
        </p:txBody>
      </p:sp>
      <p:pic>
        <p:nvPicPr>
          <p:cNvPr id="797706"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1" y="990600"/>
            <a:ext cx="7331075" cy="525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97800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Congestion Detection: Multiplicative </a:t>
            </a:r>
            <a:r>
              <a:rPr lang="en-IN" dirty="0" smtClean="0"/>
              <a:t>Decrease</a:t>
            </a:r>
            <a:endParaRPr lang="en-IN" dirty="0"/>
          </a:p>
        </p:txBody>
      </p:sp>
      <p:sp>
        <p:nvSpPr>
          <p:cNvPr id="3" name="Content Placeholder 2"/>
          <p:cNvSpPr>
            <a:spLocks noGrp="1"/>
          </p:cNvSpPr>
          <p:nvPr>
            <p:ph idx="1"/>
          </p:nvPr>
        </p:nvSpPr>
        <p:spPr/>
        <p:txBody>
          <a:bodyPr>
            <a:normAutofit/>
          </a:bodyPr>
          <a:lstStyle/>
          <a:p>
            <a:r>
              <a:rPr lang="en-IN" dirty="0"/>
              <a:t>If congestion occurs, the congestion window size must be decreased. </a:t>
            </a:r>
            <a:endParaRPr lang="en-IN" dirty="0" smtClean="0"/>
          </a:p>
          <a:p>
            <a:r>
              <a:rPr lang="en-IN" dirty="0" smtClean="0"/>
              <a:t>Retransmission </a:t>
            </a:r>
            <a:r>
              <a:rPr lang="en-IN" dirty="0"/>
              <a:t>is needed to recover a missing packet </a:t>
            </a:r>
            <a:r>
              <a:rPr lang="en-IN" dirty="0" smtClean="0"/>
              <a:t>which may be dropped by the network</a:t>
            </a:r>
          </a:p>
          <a:p>
            <a:r>
              <a:rPr lang="en-IN" dirty="0" smtClean="0"/>
              <a:t>Retransmission </a:t>
            </a:r>
            <a:r>
              <a:rPr lang="en-IN" dirty="0"/>
              <a:t>can occur in one of two cases: </a:t>
            </a:r>
            <a:endParaRPr lang="en-IN" dirty="0" smtClean="0"/>
          </a:p>
          <a:p>
            <a:pPr lvl="1"/>
            <a:r>
              <a:rPr lang="en-IN" dirty="0" smtClean="0"/>
              <a:t>when </a:t>
            </a:r>
            <a:r>
              <a:rPr lang="en-IN" dirty="0"/>
              <a:t>the RTO timer </a:t>
            </a:r>
            <a:r>
              <a:rPr lang="en-IN" dirty="0" smtClean="0"/>
              <a:t>times out</a:t>
            </a:r>
          </a:p>
          <a:p>
            <a:pPr lvl="1"/>
            <a:r>
              <a:rPr lang="en-IN" dirty="0" smtClean="0"/>
              <a:t>when </a:t>
            </a:r>
            <a:r>
              <a:rPr lang="en-IN" dirty="0"/>
              <a:t>three duplicate ACKs are received. </a:t>
            </a:r>
            <a:endParaRPr lang="en-IN" dirty="0" smtClean="0"/>
          </a:p>
          <a:p>
            <a:r>
              <a:rPr lang="en-IN" dirty="0" smtClean="0"/>
              <a:t>In </a:t>
            </a:r>
            <a:r>
              <a:rPr lang="en-IN" dirty="0"/>
              <a:t>both cases, the size of the threshold </a:t>
            </a:r>
            <a:r>
              <a:rPr lang="en-IN" dirty="0" smtClean="0"/>
              <a:t>is dropped </a:t>
            </a:r>
            <a:r>
              <a:rPr lang="en-IN" dirty="0"/>
              <a:t>to half (</a:t>
            </a:r>
            <a:r>
              <a:rPr lang="en-IN" b="1" dirty="0"/>
              <a:t>multiplicative decrease</a:t>
            </a:r>
            <a:r>
              <a:rPr lang="en-IN" dirty="0"/>
              <a:t>).</a:t>
            </a:r>
          </a:p>
        </p:txBody>
      </p:sp>
    </p:spTree>
    <p:extLst>
      <p:ext uri="{BB962C8B-B14F-4D97-AF65-F5344CB8AC3E}">
        <p14:creationId xmlns:p14="http://schemas.microsoft.com/office/powerpoint/2010/main" val="8687863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Most TCP implementations have two reactions:</a:t>
            </a:r>
          </a:p>
          <a:p>
            <a:pPr marL="514350" indent="-514350">
              <a:buAutoNum type="arabicPeriod"/>
            </a:pPr>
            <a:r>
              <a:rPr lang="en-IN" dirty="0" smtClean="0"/>
              <a:t>If </a:t>
            </a:r>
            <a:r>
              <a:rPr lang="en-IN" dirty="0"/>
              <a:t>a time-out occurs, there is a stronger possibility of congestion; a segment </a:t>
            </a:r>
            <a:r>
              <a:rPr lang="en-IN" dirty="0" smtClean="0"/>
              <a:t>has probably </a:t>
            </a:r>
            <a:r>
              <a:rPr lang="en-IN" dirty="0"/>
              <a:t>been dropped in the network and there is no news about the </a:t>
            </a:r>
            <a:r>
              <a:rPr lang="en-IN" dirty="0" smtClean="0"/>
              <a:t>following sent </a:t>
            </a:r>
            <a:r>
              <a:rPr lang="en-IN" dirty="0"/>
              <a:t>segments. </a:t>
            </a:r>
            <a:endParaRPr lang="en-IN" dirty="0" smtClean="0"/>
          </a:p>
          <a:p>
            <a:pPr marL="0" indent="0">
              <a:buNone/>
            </a:pPr>
            <a:r>
              <a:rPr lang="en-IN" dirty="0" smtClean="0"/>
              <a:t>    In </a:t>
            </a:r>
            <a:r>
              <a:rPr lang="en-IN" dirty="0"/>
              <a:t>this case TCP reacts strongly:</a:t>
            </a:r>
          </a:p>
          <a:p>
            <a:pPr marL="457200" lvl="1" indent="0">
              <a:buNone/>
            </a:pPr>
            <a:r>
              <a:rPr lang="en-IN" b="1" dirty="0"/>
              <a:t>a. </a:t>
            </a:r>
            <a:r>
              <a:rPr lang="en-IN" dirty="0"/>
              <a:t>It sets the value of the threshold to half of the current window size.</a:t>
            </a:r>
          </a:p>
          <a:p>
            <a:pPr marL="457200" lvl="1" indent="0">
              <a:buNone/>
            </a:pPr>
            <a:r>
              <a:rPr lang="en-IN" b="1" dirty="0"/>
              <a:t>b. </a:t>
            </a:r>
            <a:r>
              <a:rPr lang="en-IN" dirty="0"/>
              <a:t>It reduces </a:t>
            </a:r>
            <a:r>
              <a:rPr lang="en-IN" dirty="0" err="1"/>
              <a:t>cwnd</a:t>
            </a:r>
            <a:r>
              <a:rPr lang="en-IN" dirty="0"/>
              <a:t> back to one segment.</a:t>
            </a:r>
          </a:p>
          <a:p>
            <a:pPr marL="457200" lvl="1" indent="0">
              <a:buNone/>
            </a:pPr>
            <a:r>
              <a:rPr lang="en-IN" b="1" dirty="0"/>
              <a:t>c. </a:t>
            </a:r>
            <a:r>
              <a:rPr lang="en-IN" dirty="0"/>
              <a:t>It starts the slow start phase again.</a:t>
            </a:r>
          </a:p>
          <a:p>
            <a:endParaRPr lang="en-IN" dirty="0"/>
          </a:p>
        </p:txBody>
      </p:sp>
    </p:spTree>
    <p:extLst>
      <p:ext uri="{BB962C8B-B14F-4D97-AF65-F5344CB8AC3E}">
        <p14:creationId xmlns:p14="http://schemas.microsoft.com/office/powerpoint/2010/main" val="35079637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b="1" dirty="0"/>
              <a:t>2. </a:t>
            </a:r>
            <a:r>
              <a:rPr lang="en-IN" dirty="0"/>
              <a:t>If three duplicate ACKs are received, there is a weaker possibility of congestion; </a:t>
            </a:r>
            <a:r>
              <a:rPr lang="en-IN" dirty="0" smtClean="0"/>
              <a:t>a segment </a:t>
            </a:r>
            <a:r>
              <a:rPr lang="en-IN" dirty="0"/>
              <a:t>may have been dropped but some segments after that have arrived </a:t>
            </a:r>
            <a:r>
              <a:rPr lang="en-IN" dirty="0" smtClean="0"/>
              <a:t>safely since </a:t>
            </a:r>
            <a:r>
              <a:rPr lang="en-IN" dirty="0"/>
              <a:t>three duplicate ACKs are received. This is called fast transmission and </a:t>
            </a:r>
            <a:r>
              <a:rPr lang="en-IN" dirty="0" smtClean="0"/>
              <a:t>fast recovery</a:t>
            </a:r>
            <a:r>
              <a:rPr lang="en-IN" dirty="0"/>
              <a:t>. </a:t>
            </a:r>
            <a:endParaRPr lang="en-IN" dirty="0" smtClean="0"/>
          </a:p>
          <a:p>
            <a:pPr marL="0" indent="0">
              <a:buNone/>
            </a:pPr>
            <a:r>
              <a:rPr lang="en-IN" dirty="0" smtClean="0"/>
              <a:t>In </a:t>
            </a:r>
            <a:r>
              <a:rPr lang="en-IN" dirty="0"/>
              <a:t>this case, TCP has a weaker reaction as shown below:</a:t>
            </a:r>
          </a:p>
          <a:p>
            <a:pPr marL="457200" lvl="1" indent="0">
              <a:buNone/>
            </a:pPr>
            <a:r>
              <a:rPr lang="en-IN" b="1" dirty="0"/>
              <a:t>a. </a:t>
            </a:r>
            <a:r>
              <a:rPr lang="en-IN" dirty="0"/>
              <a:t>It sets the value of the threshold to half of the current window size.</a:t>
            </a:r>
          </a:p>
          <a:p>
            <a:pPr marL="457200" lvl="1" indent="0">
              <a:buNone/>
            </a:pPr>
            <a:r>
              <a:rPr lang="en-IN" b="1" dirty="0"/>
              <a:t>b. </a:t>
            </a:r>
            <a:r>
              <a:rPr lang="en-IN" dirty="0"/>
              <a:t>It sets </a:t>
            </a:r>
            <a:r>
              <a:rPr lang="en-IN" dirty="0" err="1"/>
              <a:t>cwnd</a:t>
            </a:r>
            <a:r>
              <a:rPr lang="en-IN" dirty="0"/>
              <a:t> to the value of the threshold (some implementations add three </a:t>
            </a:r>
            <a:r>
              <a:rPr lang="en-IN" dirty="0" smtClean="0"/>
              <a:t>segment sizes </a:t>
            </a:r>
            <a:r>
              <a:rPr lang="en-IN" dirty="0"/>
              <a:t>to the threshold).</a:t>
            </a:r>
          </a:p>
          <a:p>
            <a:pPr marL="457200" lvl="1" indent="0">
              <a:buNone/>
            </a:pPr>
            <a:r>
              <a:rPr lang="en-IN" b="1" dirty="0"/>
              <a:t>c. </a:t>
            </a:r>
            <a:r>
              <a:rPr lang="en-IN" dirty="0"/>
              <a:t>It starts the congestion avoidance phase.</a:t>
            </a:r>
          </a:p>
          <a:p>
            <a:endParaRPr lang="en-IN" dirty="0"/>
          </a:p>
        </p:txBody>
      </p:sp>
    </p:spTree>
    <p:extLst>
      <p:ext uri="{BB962C8B-B14F-4D97-AF65-F5344CB8AC3E}">
        <p14:creationId xmlns:p14="http://schemas.microsoft.com/office/powerpoint/2010/main" val="8796521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6" name="Text Box 2"/>
          <p:cNvSpPr txBox="1">
            <a:spLocks noChangeArrowheads="1"/>
          </p:cNvSpPr>
          <p:nvPr/>
        </p:nvSpPr>
        <p:spPr bwMode="auto">
          <a:xfrm>
            <a:off x="548640" y="392240"/>
            <a:ext cx="5715000" cy="523220"/>
          </a:xfrm>
          <a:prstGeom prst="rect">
            <a:avLst/>
          </a:prstGeom>
          <a:noFill/>
          <a:ln>
            <a:noFill/>
          </a:ln>
          <a:effectLst/>
          <a:extLst>
            <a:ext uri="{909E8E84-426E-40DD-AFC4-6F175D3DCCD1}">
              <a14:hiddenFill xmlns:a14="http://schemas.microsoft.com/office/drawing/2010/main">
                <a:solidFill>
                  <a:srgbClr val="00CC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Tahoma" panose="020B0604030504040204" pitchFamily="34" charset="0"/>
              </a:defRPr>
            </a:lvl1pPr>
            <a:lvl2pPr marL="742950" indent="-285750">
              <a:defRPr b="1">
                <a:solidFill>
                  <a:schemeClr val="tx1"/>
                </a:solidFill>
                <a:latin typeface="Tahoma" panose="020B0604030504040204" pitchFamily="34" charset="0"/>
              </a:defRPr>
            </a:lvl2pPr>
            <a:lvl3pPr marL="1143000" indent="-228600">
              <a:defRPr b="1">
                <a:solidFill>
                  <a:schemeClr val="tx1"/>
                </a:solidFill>
                <a:latin typeface="Tahoma" panose="020B0604030504040204" pitchFamily="34" charset="0"/>
              </a:defRPr>
            </a:lvl3pPr>
            <a:lvl4pPr marL="1600200" indent="-228600">
              <a:defRPr b="1">
                <a:solidFill>
                  <a:schemeClr val="tx1"/>
                </a:solidFill>
                <a:latin typeface="Tahoma" panose="020B0604030504040204" pitchFamily="34" charset="0"/>
              </a:defRPr>
            </a:lvl4pPr>
            <a:lvl5pPr marL="2057400" indent="-228600">
              <a:defRPr b="1">
                <a:solidFill>
                  <a:schemeClr val="tx1"/>
                </a:solidFill>
                <a:latin typeface="Tahoma" panose="020B0604030504040204" pitchFamily="34" charset="0"/>
              </a:defRPr>
            </a:lvl5pPr>
            <a:lvl6pPr marL="2514600" indent="-228600" eaLnBrk="0" fontAlgn="base" hangingPunct="0">
              <a:spcBef>
                <a:spcPct val="0"/>
              </a:spcBef>
              <a:spcAft>
                <a:spcPct val="0"/>
              </a:spcAft>
              <a:defRPr b="1">
                <a:solidFill>
                  <a:schemeClr val="tx1"/>
                </a:solidFill>
                <a:latin typeface="Tahoma" panose="020B0604030504040204" pitchFamily="34" charset="0"/>
              </a:defRPr>
            </a:lvl6pPr>
            <a:lvl7pPr marL="2971800" indent="-228600" eaLnBrk="0" fontAlgn="base" hangingPunct="0">
              <a:spcBef>
                <a:spcPct val="0"/>
              </a:spcBef>
              <a:spcAft>
                <a:spcPct val="0"/>
              </a:spcAft>
              <a:defRPr b="1">
                <a:solidFill>
                  <a:schemeClr val="tx1"/>
                </a:solidFill>
                <a:latin typeface="Tahoma" panose="020B0604030504040204" pitchFamily="34" charset="0"/>
              </a:defRPr>
            </a:lvl7pPr>
            <a:lvl8pPr marL="3429000" indent="-228600" eaLnBrk="0" fontAlgn="base" hangingPunct="0">
              <a:spcBef>
                <a:spcPct val="0"/>
              </a:spcBef>
              <a:spcAft>
                <a:spcPct val="0"/>
              </a:spcAft>
              <a:defRPr b="1">
                <a:solidFill>
                  <a:schemeClr val="tx1"/>
                </a:solidFill>
                <a:latin typeface="Tahoma" panose="020B0604030504040204" pitchFamily="34" charset="0"/>
              </a:defRPr>
            </a:lvl8pPr>
            <a:lvl9pPr marL="3886200" indent="-228600" eaLnBrk="0" fontAlgn="base" hangingPunct="0">
              <a:spcBef>
                <a:spcPct val="0"/>
              </a:spcBef>
              <a:spcAft>
                <a:spcPct val="0"/>
              </a:spcAft>
              <a:defRPr b="1">
                <a:solidFill>
                  <a:schemeClr val="tx1"/>
                </a:solidFill>
                <a:latin typeface="Tahoma" panose="020B0604030504040204" pitchFamily="34" charset="0"/>
              </a:defRPr>
            </a:lvl9pPr>
          </a:lstStyle>
          <a:p>
            <a:r>
              <a:rPr lang="en-US" altLang="en-US" sz="2800" b="0" dirty="0" smtClean="0">
                <a:latin typeface="Times New Roman" panose="02020603050405020304" pitchFamily="18" charset="0"/>
              </a:rPr>
              <a:t>TCP </a:t>
            </a:r>
            <a:r>
              <a:rPr lang="en-US" altLang="en-US" sz="2800" b="0" dirty="0">
                <a:latin typeface="Times New Roman" panose="02020603050405020304" pitchFamily="18" charset="0"/>
              </a:rPr>
              <a:t>Congestion policy summary</a:t>
            </a:r>
          </a:p>
        </p:txBody>
      </p:sp>
      <p:pic>
        <p:nvPicPr>
          <p:cNvPr id="17204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1588" y="1539876"/>
            <a:ext cx="7212012" cy="432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95171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US" dirty="0"/>
              <a:t>T</a:t>
            </a:r>
            <a:r>
              <a:rPr lang="en-US" dirty="0" smtClean="0"/>
              <a:t>raffic parameters:</a:t>
            </a:r>
          </a:p>
          <a:p>
            <a:pPr fontAlgn="base"/>
            <a:r>
              <a:rPr lang="en-US" b="1" dirty="0"/>
              <a:t>Average data rate</a:t>
            </a:r>
            <a:r>
              <a:rPr lang="en-US" dirty="0"/>
              <a:t>  : The average data rate is nothing but  the number of bits sent during a period of time, divided by the number of seconds in that period i.e.  </a:t>
            </a:r>
            <a:r>
              <a:rPr lang="en-US" dirty="0" err="1"/>
              <a:t>avg</a:t>
            </a:r>
            <a:r>
              <a:rPr lang="en-US" dirty="0"/>
              <a:t> data rate = (Amount of data)/(time)</a:t>
            </a:r>
            <a:endParaRPr lang="en-IN" dirty="0"/>
          </a:p>
          <a:p>
            <a:pPr fontAlgn="base"/>
            <a:r>
              <a:rPr lang="en-US" b="1" dirty="0"/>
              <a:t>Peak data rate</a:t>
            </a:r>
            <a:r>
              <a:rPr lang="en-US" dirty="0"/>
              <a:t> : The peak data rate defines the maximum data rate of the traffic. It indicates the peak bandwidth that the network requires for the traffic to pass through without changing its data flow.</a:t>
            </a:r>
            <a:endParaRPr lang="en-IN" dirty="0"/>
          </a:p>
          <a:p>
            <a:pPr fontAlgn="base"/>
            <a:r>
              <a:rPr lang="en-US" b="1" dirty="0"/>
              <a:t>Maximum burst size</a:t>
            </a:r>
            <a:r>
              <a:rPr lang="en-US" dirty="0"/>
              <a:t> : The maximum burst size normally refers to the maximum length of time the traffic is generated at the peak rate.</a:t>
            </a:r>
            <a:endParaRPr lang="en-IN" dirty="0"/>
          </a:p>
          <a:p>
            <a:pPr fontAlgn="base"/>
            <a:r>
              <a:rPr lang="en-US" b="1" dirty="0"/>
              <a:t>Effective bandwidth</a:t>
            </a:r>
            <a:r>
              <a:rPr lang="en-US" dirty="0"/>
              <a:t> : The effective bandwidth is the bandwidth that the network needs to allocate for the flow of traffic. The effective bandwidth is basically a function of three values </a:t>
            </a:r>
            <a:r>
              <a:rPr lang="en-US" dirty="0" err="1"/>
              <a:t>i.e</a:t>
            </a:r>
            <a:r>
              <a:rPr lang="en-US" dirty="0"/>
              <a:t> average data rate, peak data rate, and maximum burst size.</a:t>
            </a:r>
            <a:endParaRPr lang="en-IN" dirty="0"/>
          </a:p>
          <a:p>
            <a:pPr marL="0" indent="0">
              <a:buNone/>
            </a:pPr>
            <a:endParaRPr lang="en-IN" dirty="0"/>
          </a:p>
        </p:txBody>
      </p:sp>
    </p:spTree>
    <p:extLst>
      <p:ext uri="{BB962C8B-B14F-4D97-AF65-F5344CB8AC3E}">
        <p14:creationId xmlns:p14="http://schemas.microsoft.com/office/powerpoint/2010/main" val="1142080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err="1"/>
              <a:t>QoS</a:t>
            </a:r>
            <a:r>
              <a:rPr lang="en-US"/>
              <a:t> </a:t>
            </a:r>
            <a:r>
              <a:rPr lang="en-US" smtClean="0"/>
              <a:t>(Quality </a:t>
            </a:r>
            <a:r>
              <a:rPr lang="en-US"/>
              <a:t>of </a:t>
            </a:r>
            <a:r>
              <a:rPr lang="en-US" smtClean="0"/>
              <a:t>Service</a:t>
            </a:r>
            <a:r>
              <a:rPr lang="en-US" dirty="0"/>
              <a:t>) </a:t>
            </a:r>
            <a:endParaRPr lang="en-IN" dirty="0"/>
          </a:p>
        </p:txBody>
      </p:sp>
      <p:sp>
        <p:nvSpPr>
          <p:cNvPr id="3" name="Content Placeholder 2"/>
          <p:cNvSpPr>
            <a:spLocks noGrp="1"/>
          </p:cNvSpPr>
          <p:nvPr>
            <p:ph idx="1"/>
          </p:nvPr>
        </p:nvSpPr>
        <p:spPr/>
        <p:txBody>
          <a:bodyPr>
            <a:normAutofit fontScale="92500" lnSpcReduction="20000"/>
          </a:bodyPr>
          <a:lstStyle/>
          <a:p>
            <a:r>
              <a:rPr lang="en-US" b="1" dirty="0" err="1"/>
              <a:t>QoS</a:t>
            </a:r>
            <a:r>
              <a:rPr lang="en-US" dirty="0"/>
              <a:t> is nothing but a quality that every flow seeks to attain </a:t>
            </a:r>
            <a:r>
              <a:rPr lang="en-US" dirty="0" smtClean="0"/>
              <a:t>i.e., smooth </a:t>
            </a:r>
            <a:r>
              <a:rPr lang="en-US" dirty="0"/>
              <a:t>movement without any </a:t>
            </a:r>
            <a:r>
              <a:rPr lang="en-US" dirty="0" smtClean="0"/>
              <a:t>congestion.</a:t>
            </a:r>
          </a:p>
          <a:p>
            <a:r>
              <a:rPr lang="en-US" dirty="0" smtClean="0"/>
              <a:t>Factors to consider:</a:t>
            </a:r>
          </a:p>
          <a:p>
            <a:pPr marL="0" indent="0" fontAlgn="base">
              <a:buNone/>
            </a:pPr>
            <a:r>
              <a:rPr lang="en-US" b="1" dirty="0" smtClean="0"/>
              <a:t>Connection </a:t>
            </a:r>
            <a:r>
              <a:rPr lang="en-US" b="1" dirty="0"/>
              <a:t>Establishment Delay</a:t>
            </a:r>
            <a:endParaRPr lang="en-IN" dirty="0"/>
          </a:p>
          <a:p>
            <a:pPr fontAlgn="base"/>
            <a:r>
              <a:rPr lang="en-US" dirty="0"/>
              <a:t>Source-to-destination delay is a flow characteristic. </a:t>
            </a:r>
            <a:endParaRPr lang="en-US" dirty="0" smtClean="0"/>
          </a:p>
          <a:p>
            <a:pPr fontAlgn="base"/>
            <a:r>
              <a:rPr lang="en-US" dirty="0" smtClean="0"/>
              <a:t>Applications </a:t>
            </a:r>
            <a:r>
              <a:rPr lang="en-US" dirty="0"/>
              <a:t>can tolerate delay in different degrees. In this case, telephony, audio conferencing, video conferencing, and remote login basically need a minimum delay, while delay in file transfer or e-mail is less important.</a:t>
            </a:r>
            <a:endParaRPr lang="en-IN" dirty="0"/>
          </a:p>
          <a:p>
            <a:pPr fontAlgn="base"/>
            <a:r>
              <a:rPr lang="en-US" dirty="0"/>
              <a:t>The time difference mainly between the instant at which a transport connection is requested and the instant at which it is confirmed is called connection establishment delay. </a:t>
            </a:r>
            <a:endParaRPr lang="en-US" dirty="0" smtClean="0"/>
          </a:p>
          <a:p>
            <a:pPr fontAlgn="base"/>
            <a:r>
              <a:rPr lang="en-US" dirty="0" smtClean="0"/>
              <a:t>The </a:t>
            </a:r>
            <a:r>
              <a:rPr lang="en-US" dirty="0"/>
              <a:t>shorter the delay the better the </a:t>
            </a:r>
            <a:r>
              <a:rPr lang="en-US" b="1" dirty="0"/>
              <a:t>quality of  service </a:t>
            </a:r>
            <a:r>
              <a:rPr lang="en-US" b="1" dirty="0" smtClean="0"/>
              <a:t>(</a:t>
            </a:r>
            <a:r>
              <a:rPr lang="en-US" b="1" dirty="0" smtClean="0"/>
              <a:t>Q</a:t>
            </a:r>
            <a:r>
              <a:rPr lang="en-US" b="1" dirty="0" smtClean="0"/>
              <a:t>oS).</a:t>
            </a:r>
            <a:endParaRPr lang="en-IN" dirty="0"/>
          </a:p>
          <a:p>
            <a:endParaRPr lang="en-IN" dirty="0"/>
          </a:p>
        </p:txBody>
      </p:sp>
    </p:spTree>
    <p:extLst>
      <p:ext uri="{BB962C8B-B14F-4D97-AF65-F5344CB8AC3E}">
        <p14:creationId xmlns:p14="http://schemas.microsoft.com/office/powerpoint/2010/main" val="929649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fontAlgn="base">
              <a:buNone/>
            </a:pPr>
            <a:r>
              <a:rPr lang="en-US" b="1" dirty="0"/>
              <a:t>Connection Establishment Failure Probability</a:t>
            </a:r>
            <a:endParaRPr lang="en-IN" dirty="0"/>
          </a:p>
          <a:p>
            <a:pPr fontAlgn="base"/>
            <a:r>
              <a:rPr lang="en-US" dirty="0"/>
              <a:t>It is the probability that a connection is not established even after the maximum connection establishment delay. This can be due to network congestion, lack of table space, or some other problems.</a:t>
            </a:r>
            <a:endParaRPr lang="en-IN" dirty="0"/>
          </a:p>
          <a:p>
            <a:pPr marL="0" indent="0" fontAlgn="base">
              <a:buNone/>
            </a:pPr>
            <a:r>
              <a:rPr lang="en-US" b="1" dirty="0" smtClean="0"/>
              <a:t>Throughput</a:t>
            </a:r>
            <a:endParaRPr lang="en-IN" dirty="0" smtClean="0"/>
          </a:p>
          <a:p>
            <a:pPr fontAlgn="base"/>
            <a:r>
              <a:rPr lang="en-US" dirty="0" smtClean="0"/>
              <a:t>It </a:t>
            </a:r>
            <a:r>
              <a:rPr lang="en-US" dirty="0"/>
              <a:t>mainly measures the number of bytes of user data transferred per second, measured over some time interval. It is measured separately for each direction. </a:t>
            </a:r>
            <a:endParaRPr lang="en-IN" dirty="0"/>
          </a:p>
          <a:p>
            <a:pPr fontAlgn="base"/>
            <a:r>
              <a:rPr lang="en-US" dirty="0"/>
              <a:t>Different applications need different bandwidths. In video conferencing, we need to send millions of bits per second to refresh a color screen while the total number of bits in an e-mail may not reach even a million</a:t>
            </a:r>
            <a:r>
              <a:rPr lang="en-US" dirty="0" smtClean="0"/>
              <a:t>.</a:t>
            </a:r>
            <a:endParaRPr lang="en-IN" dirty="0"/>
          </a:p>
        </p:txBody>
      </p:sp>
    </p:spTree>
    <p:extLst>
      <p:ext uri="{BB962C8B-B14F-4D97-AF65-F5344CB8AC3E}">
        <p14:creationId xmlns:p14="http://schemas.microsoft.com/office/powerpoint/2010/main" val="955724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marL="0" indent="0" fontAlgn="base">
              <a:buNone/>
            </a:pPr>
            <a:r>
              <a:rPr lang="en-US" b="1" dirty="0" smtClean="0"/>
              <a:t>Transit </a:t>
            </a:r>
            <a:r>
              <a:rPr lang="en-US" b="1" dirty="0"/>
              <a:t>Delay</a:t>
            </a:r>
            <a:endParaRPr lang="en-IN" dirty="0"/>
          </a:p>
          <a:p>
            <a:pPr fontAlgn="base"/>
            <a:r>
              <a:rPr lang="en-US" dirty="0"/>
              <a:t>It is the time between a message being sent by the transport user on the source machine and its </a:t>
            </a:r>
            <a:r>
              <a:rPr lang="en-US" dirty="0" smtClean="0"/>
              <a:t>being </a:t>
            </a:r>
            <a:r>
              <a:rPr lang="en-US" dirty="0"/>
              <a:t>received by the transport user in the destination machine.</a:t>
            </a:r>
            <a:endParaRPr lang="en-IN" dirty="0"/>
          </a:p>
          <a:p>
            <a:pPr marL="0" indent="0" fontAlgn="base">
              <a:buNone/>
            </a:pPr>
            <a:r>
              <a:rPr lang="en-US" b="1" dirty="0" smtClean="0"/>
              <a:t>Priority</a:t>
            </a:r>
            <a:endParaRPr lang="en-IN" dirty="0"/>
          </a:p>
          <a:p>
            <a:pPr fontAlgn="base"/>
            <a:r>
              <a:rPr lang="en-US" dirty="0"/>
              <a:t>This parameter provides a way for the user to show that some of its connections are more important (have higher priority) than the other ones. </a:t>
            </a:r>
            <a:endParaRPr lang="en-IN" dirty="0"/>
          </a:p>
          <a:p>
            <a:pPr fontAlgn="base"/>
            <a:r>
              <a:rPr lang="en-US" dirty="0"/>
              <a:t>This is important while handling </a:t>
            </a:r>
            <a:r>
              <a:rPr lang="en-US" dirty="0" smtClean="0"/>
              <a:t>congestion because </a:t>
            </a:r>
            <a:r>
              <a:rPr lang="en-US" dirty="0"/>
              <a:t>the higher priority connections should get service before the low priority connections.</a:t>
            </a:r>
            <a:endParaRPr lang="en-IN" dirty="0"/>
          </a:p>
          <a:p>
            <a:pPr marL="0" indent="0" fontAlgn="base">
              <a:buNone/>
            </a:pPr>
            <a:r>
              <a:rPr lang="en-US" b="1" dirty="0" smtClean="0"/>
              <a:t>Resilience</a:t>
            </a:r>
            <a:endParaRPr lang="en-IN" dirty="0"/>
          </a:p>
          <a:p>
            <a:pPr fontAlgn="base"/>
            <a:r>
              <a:rPr lang="en-US" dirty="0"/>
              <a:t>Due to internal problems or congestion, the transport layer spontaneously terminates a connection. The resilience parameter gives the probability of such a termination .</a:t>
            </a:r>
            <a:endParaRPr lang="en-IN" dirty="0"/>
          </a:p>
          <a:p>
            <a:endParaRPr lang="en-IN" dirty="0"/>
          </a:p>
        </p:txBody>
      </p:sp>
    </p:spTree>
    <p:extLst>
      <p:ext uri="{BB962C8B-B14F-4D97-AF65-F5344CB8AC3E}">
        <p14:creationId xmlns:p14="http://schemas.microsoft.com/office/powerpoint/2010/main" val="3116522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marL="0" indent="0" fontAlgn="base">
              <a:buNone/>
            </a:pPr>
            <a:r>
              <a:rPr lang="en-US" b="1" dirty="0"/>
              <a:t>Residual Error Ratio</a:t>
            </a:r>
            <a:endParaRPr lang="en-IN" dirty="0"/>
          </a:p>
          <a:p>
            <a:pPr fontAlgn="base"/>
            <a:r>
              <a:rPr lang="en-US" dirty="0"/>
              <a:t>It measures the number of lost or distorted messages as a fraction of the total messages sent. Ideally, the value of this ratio should be zero and practically it should be as small as possible.</a:t>
            </a:r>
            <a:endParaRPr lang="en-IN" dirty="0"/>
          </a:p>
          <a:p>
            <a:pPr marL="0" indent="0" fontAlgn="base">
              <a:buNone/>
            </a:pPr>
            <a:r>
              <a:rPr lang="en-US" b="1" dirty="0" smtClean="0"/>
              <a:t>Reliability</a:t>
            </a:r>
            <a:endParaRPr lang="en-IN" dirty="0"/>
          </a:p>
          <a:p>
            <a:pPr fontAlgn="base"/>
            <a:r>
              <a:rPr lang="en-US" dirty="0"/>
              <a:t>Lack of reliability means losing a packet or acknowledgment(being sent on its successful reach to destination), which entails retransmission.</a:t>
            </a:r>
            <a:endParaRPr lang="en-IN" dirty="0"/>
          </a:p>
          <a:p>
            <a:pPr fontAlgn="base"/>
            <a:r>
              <a:rPr lang="en-US" dirty="0"/>
              <a:t>However, the sensitivity of any application programs to reliability is not the same. for </a:t>
            </a:r>
            <a:r>
              <a:rPr lang="en-US" dirty="0" err="1"/>
              <a:t>e.g</a:t>
            </a:r>
            <a:r>
              <a:rPr lang="en-US" dirty="0"/>
              <a:t> file transfer and email service require reliable service unlike telephone or audio conferencing.</a:t>
            </a:r>
            <a:endParaRPr lang="en-IN" dirty="0"/>
          </a:p>
          <a:p>
            <a:pPr marL="0" indent="0" fontAlgn="base">
              <a:buNone/>
            </a:pPr>
            <a:r>
              <a:rPr lang="en-US" b="1" dirty="0"/>
              <a:t>Jitter</a:t>
            </a:r>
            <a:endParaRPr lang="en-IN" dirty="0"/>
          </a:p>
          <a:p>
            <a:pPr fontAlgn="base"/>
            <a:r>
              <a:rPr lang="en-US" dirty="0"/>
              <a:t>Jitter is the variation in delay for packets associated with  the same flow. For applications such as audio and video applications, it does not matter if the packets arrive with a short or long delay as long as the delay is the same for all packets.</a:t>
            </a:r>
            <a:endParaRPr lang="en-IN" dirty="0"/>
          </a:p>
          <a:p>
            <a:pPr fontAlgn="base"/>
            <a:r>
              <a:rPr lang="en-US" dirty="0"/>
              <a:t>High jitter means the difference between delays(of packets of data) is large, low jitter means the variation is small.</a:t>
            </a:r>
            <a:endParaRPr lang="en-IN" dirty="0"/>
          </a:p>
          <a:p>
            <a:endParaRPr lang="en-IN" dirty="0"/>
          </a:p>
        </p:txBody>
      </p:sp>
    </p:spTree>
    <p:extLst>
      <p:ext uri="{BB962C8B-B14F-4D97-AF65-F5344CB8AC3E}">
        <p14:creationId xmlns:p14="http://schemas.microsoft.com/office/powerpoint/2010/main" val="22157974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fontAlgn="base">
              <a:buNone/>
            </a:pPr>
            <a:r>
              <a:rPr lang="en-US" sz="2600" dirty="0"/>
              <a:t>T</a:t>
            </a:r>
            <a:r>
              <a:rPr lang="en-US" sz="2600" dirty="0" smtClean="0"/>
              <a:t>o </a:t>
            </a:r>
            <a:r>
              <a:rPr lang="en-US" sz="2600" dirty="0"/>
              <a:t>regulate the bursty traffic(large traffic arriving at a very small interval) into regulated traffic(and thereby reducing the congestion)</a:t>
            </a:r>
            <a:endParaRPr lang="en-IN" sz="2600" dirty="0"/>
          </a:p>
          <a:p>
            <a:pPr marL="0" indent="0" fontAlgn="base">
              <a:buNone/>
            </a:pPr>
            <a:r>
              <a:rPr lang="en-US" dirty="0" smtClean="0"/>
              <a:t>Common </a:t>
            </a:r>
            <a:r>
              <a:rPr lang="en-US" dirty="0"/>
              <a:t>methods </a:t>
            </a:r>
            <a:r>
              <a:rPr lang="en-US" dirty="0" smtClean="0"/>
              <a:t>used for nullifying the congestion are </a:t>
            </a:r>
            <a:r>
              <a:rPr lang="en-US" dirty="0"/>
              <a:t>:</a:t>
            </a:r>
            <a:endParaRPr lang="en-IN" dirty="0"/>
          </a:p>
          <a:p>
            <a:pPr lvl="0" fontAlgn="base"/>
            <a:r>
              <a:rPr lang="en-US" dirty="0"/>
              <a:t>FIFO queuing</a:t>
            </a:r>
            <a:endParaRPr lang="en-IN" dirty="0"/>
          </a:p>
          <a:p>
            <a:pPr lvl="0" fontAlgn="base"/>
            <a:r>
              <a:rPr lang="en-US" dirty="0"/>
              <a:t>Priority queuing</a:t>
            </a:r>
            <a:endParaRPr lang="en-IN" dirty="0"/>
          </a:p>
          <a:p>
            <a:pPr lvl="0" fontAlgn="base"/>
            <a:r>
              <a:rPr lang="en-US" dirty="0"/>
              <a:t>Weighted fair queuing</a:t>
            </a:r>
            <a:endParaRPr lang="en-IN" dirty="0"/>
          </a:p>
          <a:p>
            <a:pPr lvl="0" fontAlgn="base"/>
            <a:r>
              <a:rPr lang="en-US" dirty="0"/>
              <a:t>Traffic shaping</a:t>
            </a:r>
            <a:endParaRPr lang="en-IN" dirty="0"/>
          </a:p>
          <a:p>
            <a:pPr lvl="0" fontAlgn="base"/>
            <a:r>
              <a:rPr lang="en-US" dirty="0"/>
              <a:t>Resource Reservation</a:t>
            </a:r>
            <a:endParaRPr lang="en-IN" dirty="0"/>
          </a:p>
          <a:p>
            <a:pPr lvl="0" fontAlgn="base"/>
            <a:r>
              <a:rPr lang="en-US" dirty="0"/>
              <a:t>Admission Control</a:t>
            </a:r>
            <a:endParaRPr lang="en-IN" dirty="0"/>
          </a:p>
          <a:p>
            <a:endParaRPr lang="en-IN" dirty="0"/>
          </a:p>
        </p:txBody>
      </p:sp>
    </p:spTree>
    <p:extLst>
      <p:ext uri="{BB962C8B-B14F-4D97-AF65-F5344CB8AC3E}">
        <p14:creationId xmlns:p14="http://schemas.microsoft.com/office/powerpoint/2010/main" val="41445802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fontAlgn="base">
              <a:buNone/>
            </a:pPr>
            <a:r>
              <a:rPr lang="en-US" dirty="0"/>
              <a:t>FIFO queuing </a:t>
            </a:r>
            <a:endParaRPr lang="en-US" dirty="0" smtClean="0"/>
          </a:p>
          <a:p>
            <a:pPr marL="0" indent="0" fontAlgn="base">
              <a:buNone/>
            </a:pPr>
            <a:r>
              <a:rPr lang="en-US" dirty="0" smtClean="0"/>
              <a:t>In </a:t>
            </a:r>
            <a:r>
              <a:rPr lang="en-US" dirty="0"/>
              <a:t>first-in, first-out (FIFO) queuing method, packets wait in a buffer ( or queue) until the node (switching device </a:t>
            </a:r>
            <a:r>
              <a:rPr lang="en-US" dirty="0" smtClean="0"/>
              <a:t>e.g. </a:t>
            </a:r>
            <a:r>
              <a:rPr lang="en-US" dirty="0"/>
              <a:t>router or switch) is ready to process them. </a:t>
            </a:r>
            <a:endParaRPr lang="en-US" dirty="0" smtClean="0"/>
          </a:p>
          <a:p>
            <a:pPr marL="0" indent="0" fontAlgn="base">
              <a:buNone/>
            </a:pPr>
            <a:r>
              <a:rPr lang="en-US" dirty="0" smtClean="0"/>
              <a:t>If </a:t>
            </a:r>
            <a:r>
              <a:rPr lang="en-US" dirty="0"/>
              <a:t>the average arrival rate is higher than the average processing rate, the queue will fill up and new packets will be discarded</a:t>
            </a:r>
            <a:r>
              <a:rPr lang="en-US" dirty="0" smtClean="0"/>
              <a:t>. </a:t>
            </a:r>
          </a:p>
          <a:p>
            <a:pPr marL="0" indent="0" fontAlgn="base">
              <a:buNone/>
            </a:pPr>
            <a:r>
              <a:rPr lang="en-US" dirty="0" smtClean="0"/>
              <a:t>Only </a:t>
            </a:r>
            <a:r>
              <a:rPr lang="en-US" dirty="0"/>
              <a:t>one buffer is </a:t>
            </a:r>
            <a:r>
              <a:rPr lang="en-US" dirty="0" smtClean="0"/>
              <a:t>required</a:t>
            </a:r>
          </a:p>
          <a:p>
            <a:pPr marL="0" indent="0" fontAlgn="base">
              <a:buNone/>
            </a:pPr>
            <a:endParaRPr lang="en-IN" dirty="0"/>
          </a:p>
        </p:txBody>
      </p:sp>
    </p:spTree>
    <p:extLst>
      <p:ext uri="{BB962C8B-B14F-4D97-AF65-F5344CB8AC3E}">
        <p14:creationId xmlns:p14="http://schemas.microsoft.com/office/powerpoint/2010/main" val="24687940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fontAlgn="base">
              <a:buNone/>
            </a:pPr>
            <a:r>
              <a:rPr lang="en-US" b="1" dirty="0"/>
              <a:t>Priority Queuing </a:t>
            </a:r>
            <a:r>
              <a:rPr lang="en-US" b="1" dirty="0" err="1"/>
              <a:t>QoS</a:t>
            </a:r>
            <a:endParaRPr lang="en-IN" dirty="0"/>
          </a:p>
          <a:p>
            <a:pPr fontAlgn="base"/>
            <a:r>
              <a:rPr lang="en-US" dirty="0"/>
              <a:t>In this queuing method, packets are first assigned to a priority level. Each priority level has its own queue. The packets are in the highest-priority queue are processed first.</a:t>
            </a:r>
            <a:endParaRPr lang="en-IN" dirty="0"/>
          </a:p>
          <a:p>
            <a:pPr fontAlgn="base"/>
            <a:r>
              <a:rPr lang="en-US" dirty="0"/>
              <a:t>Packets in the lowest-priority queue are processed last. The system doesn’t stop serving a queue until it is empty. A priority queue can generally provide better </a:t>
            </a:r>
            <a:r>
              <a:rPr lang="en-US" dirty="0" err="1"/>
              <a:t>QoS</a:t>
            </a:r>
            <a:r>
              <a:rPr lang="en-US" dirty="0"/>
              <a:t> than the FIFO queue because higher the priority traffic such as multimedia, can reach the destination with less delay.</a:t>
            </a:r>
            <a:endParaRPr lang="en-IN" dirty="0"/>
          </a:p>
          <a:p>
            <a:pPr fontAlgn="base"/>
            <a:r>
              <a:rPr lang="en-US" dirty="0"/>
              <a:t>However, there is a potential drawback. If there is a continuous flow from high-priority queue, the packets in the lower-priority queues will never get a chance to be processed. Threshold is used and then according to the priority, packets  are accepted. </a:t>
            </a:r>
            <a:endParaRPr lang="en-IN" dirty="0"/>
          </a:p>
          <a:p>
            <a:endParaRPr lang="en-IN" dirty="0"/>
          </a:p>
        </p:txBody>
      </p:sp>
    </p:spTree>
    <p:extLst>
      <p:ext uri="{BB962C8B-B14F-4D97-AF65-F5344CB8AC3E}">
        <p14:creationId xmlns:p14="http://schemas.microsoft.com/office/powerpoint/2010/main" val="245127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marL="0" indent="0" fontAlgn="base">
              <a:buNone/>
            </a:pPr>
            <a:r>
              <a:rPr lang="en-US" b="1" dirty="0" smtClean="0"/>
              <a:t>Weighted </a:t>
            </a:r>
            <a:r>
              <a:rPr lang="en-US" b="1" dirty="0"/>
              <a:t>Fair Queuing in </a:t>
            </a:r>
            <a:r>
              <a:rPr lang="en-US" b="1" dirty="0" err="1"/>
              <a:t>QoS</a:t>
            </a:r>
            <a:endParaRPr lang="en-IN" dirty="0"/>
          </a:p>
          <a:p>
            <a:pPr fontAlgn="base"/>
            <a:r>
              <a:rPr lang="en-US" dirty="0"/>
              <a:t>A better scheduling method is weighted fair queuing. In this technique, the packets are still assigned to the  different classes and admitted to different queues. For providing better </a:t>
            </a:r>
            <a:r>
              <a:rPr lang="en-US" dirty="0" err="1"/>
              <a:t>QoS</a:t>
            </a:r>
            <a:r>
              <a:rPr lang="en-US" dirty="0"/>
              <a:t>, for high priority packets high weightage is given. The queues, are weighted based on the priority of the queues, higher the priority means a higher weight.</a:t>
            </a:r>
            <a:endParaRPr lang="en-IN" dirty="0"/>
          </a:p>
          <a:p>
            <a:pPr fontAlgn="base"/>
            <a:r>
              <a:rPr lang="en-US" dirty="0"/>
              <a:t>The system mainly processes packets in each queue in a round-robin fashion with the number of packets selected from each queue based on the corresponding weight.  If any system doesn’t impose priority on the classes, all weights can be equal . In this way, we can have fair queuing with priority. </a:t>
            </a:r>
            <a:endParaRPr lang="en-IN" dirty="0"/>
          </a:p>
          <a:p>
            <a:endParaRPr lang="en-IN" dirty="0"/>
          </a:p>
        </p:txBody>
      </p:sp>
    </p:spTree>
    <p:extLst>
      <p:ext uri="{BB962C8B-B14F-4D97-AF65-F5344CB8AC3E}">
        <p14:creationId xmlns:p14="http://schemas.microsoft.com/office/powerpoint/2010/main" val="11630297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fontAlgn="base"/>
            <a:r>
              <a:rPr lang="en-US" b="1" dirty="0"/>
              <a:t>Traffic Shaping in </a:t>
            </a:r>
            <a:r>
              <a:rPr lang="en-US" b="1" dirty="0" err="1"/>
              <a:t>QoS</a:t>
            </a:r>
            <a:endParaRPr lang="en-IN" dirty="0"/>
          </a:p>
          <a:p>
            <a:pPr fontAlgn="base"/>
            <a:r>
              <a:rPr lang="en-US" dirty="0"/>
              <a:t>Traffic shaping is a mechanism to control the amount and the rate (flow) of the traffic sent to the network. Two techniques deployed for this are : leaky bucket and token bucket algorithms (traffic management algorithms).</a:t>
            </a:r>
            <a:endParaRPr lang="en-IN" dirty="0"/>
          </a:p>
          <a:p>
            <a:pPr fontAlgn="base"/>
            <a:r>
              <a:rPr lang="en-US" b="1" dirty="0" smtClean="0"/>
              <a:t>Leaky </a:t>
            </a:r>
            <a:r>
              <a:rPr lang="en-US" b="1" dirty="0"/>
              <a:t>Bucket (Leaky Bucket Algorithm)</a:t>
            </a:r>
            <a:endParaRPr lang="en-IN" dirty="0"/>
          </a:p>
          <a:p>
            <a:pPr fontAlgn="base"/>
            <a:r>
              <a:rPr lang="en-US" dirty="0"/>
              <a:t>This is implemented using a buffer at the interface level. If a bucket has a small hole at the bottom, the water leaks from the bucket at a constant rate as long as there is water in the bucket.</a:t>
            </a:r>
            <a:endParaRPr lang="en-IN" dirty="0"/>
          </a:p>
          <a:p>
            <a:pPr fontAlgn="base"/>
            <a:r>
              <a:rPr lang="en-US" dirty="0"/>
              <a:t>The rate at which the water leaks does not depend on the rate at which the water is input to the bucket unless the bucket is empty</a:t>
            </a:r>
            <a:r>
              <a:rPr lang="en-US" dirty="0" smtClean="0"/>
              <a:t>. Buffer </a:t>
            </a:r>
            <a:r>
              <a:rPr lang="en-US" dirty="0"/>
              <a:t>stores the data and forwards it in regular ‘T’ intervals (T is based upon network capacity).</a:t>
            </a:r>
            <a:endParaRPr lang="en-IN" dirty="0"/>
          </a:p>
          <a:p>
            <a:pPr fontAlgn="base"/>
            <a:r>
              <a:rPr lang="en-US" dirty="0"/>
              <a:t>The input rate can vary to an extent , but the output rate remains constant. Similarly, in networking, a technique called leaky bucket can smooth out bulk  traffic. bulky chunks (of traffic) are stored in the bucket and sent out at an average rate.</a:t>
            </a:r>
            <a:endParaRPr lang="en-IN" dirty="0"/>
          </a:p>
          <a:p>
            <a:endParaRPr lang="en-IN" dirty="0"/>
          </a:p>
        </p:txBody>
      </p:sp>
    </p:spTree>
    <p:extLst>
      <p:ext uri="{BB962C8B-B14F-4D97-AF65-F5344CB8AC3E}">
        <p14:creationId xmlns:p14="http://schemas.microsoft.com/office/powerpoint/2010/main" val="3603400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marL="0" indent="0" fontAlgn="base">
              <a:buNone/>
            </a:pPr>
            <a:r>
              <a:rPr lang="en-US" b="1" dirty="0"/>
              <a:t>Token Bucket (Token Bucket Algorithm)</a:t>
            </a:r>
            <a:endParaRPr lang="en-IN" dirty="0"/>
          </a:p>
          <a:p>
            <a:pPr fontAlgn="base"/>
            <a:r>
              <a:rPr lang="en-US" dirty="0"/>
              <a:t>The leaky bucket is a very restrictive and rigid algorithm . For example, if a host is not sending for a while, its bucket becomes empty. Now if the host has bursty data (large data coming at a time in the small interval), the leaky bucket allows only an average rate. We can say that the time when the host was idle is not taken into account.</a:t>
            </a:r>
            <a:endParaRPr lang="en-IN" dirty="0"/>
          </a:p>
          <a:p>
            <a:pPr fontAlgn="base"/>
            <a:r>
              <a:rPr lang="en-US" dirty="0"/>
              <a:t>On the other hand, the token bucket algorithm generally allows the idle hosts to accumulate credit for the future in the form of tokens. For instance, the system sends ‘n’ tokens to the bucket. The system removes one token for every cell (or byte) of data being sent. Thus in this packet discarding probability and data delay is less.</a:t>
            </a:r>
            <a:endParaRPr lang="en-IN" dirty="0"/>
          </a:p>
          <a:p>
            <a:endParaRPr lang="en-IN" dirty="0"/>
          </a:p>
        </p:txBody>
      </p:sp>
    </p:spTree>
    <p:extLst>
      <p:ext uri="{BB962C8B-B14F-4D97-AF65-F5344CB8AC3E}">
        <p14:creationId xmlns:p14="http://schemas.microsoft.com/office/powerpoint/2010/main" val="291582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Congestion Control</a:t>
            </a:r>
            <a:endParaRPr lang="en-US" dirty="0"/>
          </a:p>
        </p:txBody>
      </p:sp>
      <p:sp>
        <p:nvSpPr>
          <p:cNvPr id="3" name="Content Placeholder 2"/>
          <p:cNvSpPr>
            <a:spLocks noGrp="1"/>
          </p:cNvSpPr>
          <p:nvPr>
            <p:ph idx="1"/>
          </p:nvPr>
        </p:nvSpPr>
        <p:spPr/>
        <p:txBody>
          <a:bodyPr>
            <a:normAutofit/>
          </a:bodyPr>
          <a:lstStyle/>
          <a:p>
            <a:r>
              <a:rPr lang="en-US" dirty="0"/>
              <a:t>Congestion in a network </a:t>
            </a:r>
            <a:r>
              <a:rPr lang="en-US" dirty="0" smtClean="0"/>
              <a:t>or internetwork may </a:t>
            </a:r>
            <a:r>
              <a:rPr lang="en-US" dirty="0"/>
              <a:t>occur </a:t>
            </a:r>
            <a:endParaRPr lang="en-US" dirty="0" smtClean="0"/>
          </a:p>
          <a:p>
            <a:pPr lvl="1"/>
            <a:r>
              <a:rPr lang="en-US" dirty="0" smtClean="0"/>
              <a:t>if the </a:t>
            </a:r>
            <a:r>
              <a:rPr lang="en-US" dirty="0"/>
              <a:t>load</a:t>
            </a:r>
            <a:r>
              <a:rPr lang="en-US" b="1" dirty="0"/>
              <a:t> </a:t>
            </a:r>
            <a:r>
              <a:rPr lang="en-US" dirty="0"/>
              <a:t>on the network—the number of packets sent to the network—is greater </a:t>
            </a:r>
            <a:r>
              <a:rPr lang="en-US" dirty="0" smtClean="0"/>
              <a:t>than the </a:t>
            </a:r>
            <a:r>
              <a:rPr lang="en-US" i="1" dirty="0"/>
              <a:t>capacity </a:t>
            </a:r>
            <a:r>
              <a:rPr lang="en-US" dirty="0"/>
              <a:t>of the network—the number of packets a network can handle. </a:t>
            </a:r>
            <a:endParaRPr lang="en-US" dirty="0" smtClean="0"/>
          </a:p>
          <a:p>
            <a:pPr lvl="1"/>
            <a:r>
              <a:rPr lang="en-US" dirty="0" smtClean="0"/>
              <a:t>because </a:t>
            </a:r>
            <a:r>
              <a:rPr lang="en-US" dirty="0"/>
              <a:t>routers and switches have queues—buffers that hold the packets before and after processing.</a:t>
            </a:r>
          </a:p>
          <a:p>
            <a:r>
              <a:rPr lang="en-US" dirty="0" smtClean="0"/>
              <a:t>Congestion control </a:t>
            </a:r>
            <a:r>
              <a:rPr lang="en-US" dirty="0"/>
              <a:t>refers to </a:t>
            </a:r>
            <a:endParaRPr lang="en-US" dirty="0" smtClean="0"/>
          </a:p>
          <a:p>
            <a:pPr lvl="1"/>
            <a:r>
              <a:rPr lang="en-US" dirty="0" smtClean="0"/>
              <a:t>the </a:t>
            </a:r>
            <a:r>
              <a:rPr lang="en-US" dirty="0"/>
              <a:t>mechanisms and techniques to control the congestion and keep </a:t>
            </a:r>
            <a:r>
              <a:rPr lang="en-US" dirty="0" smtClean="0"/>
              <a:t>the load </a:t>
            </a:r>
            <a:r>
              <a:rPr lang="en-US" dirty="0"/>
              <a:t>below the capacity</a:t>
            </a:r>
            <a:r>
              <a:rPr lang="en-US" dirty="0" smtClean="0"/>
              <a:t>.</a:t>
            </a:r>
          </a:p>
          <a:p>
            <a:pPr lvl="1"/>
            <a:r>
              <a:rPr lang="en-US" dirty="0" smtClean="0"/>
              <a:t>techniques </a:t>
            </a:r>
            <a:r>
              <a:rPr lang="en-US" dirty="0"/>
              <a:t>and mechanisms that can either </a:t>
            </a:r>
            <a:r>
              <a:rPr lang="en-US" dirty="0" smtClean="0"/>
              <a:t>prevent congestion</a:t>
            </a:r>
            <a:r>
              <a:rPr lang="en-US" dirty="0"/>
              <a:t>, before it happens, or remove congestion, after it has happened.</a:t>
            </a:r>
          </a:p>
        </p:txBody>
      </p:sp>
    </p:spTree>
    <p:extLst>
      <p:ext uri="{BB962C8B-B14F-4D97-AF65-F5344CB8AC3E}">
        <p14:creationId xmlns:p14="http://schemas.microsoft.com/office/powerpoint/2010/main" val="5176300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fontAlgn="base">
              <a:buNone/>
            </a:pPr>
            <a:r>
              <a:rPr lang="en-US" b="1" dirty="0" smtClean="0"/>
              <a:t>Resource </a:t>
            </a:r>
            <a:r>
              <a:rPr lang="en-US" b="1" dirty="0"/>
              <a:t>Reservation in </a:t>
            </a:r>
            <a:r>
              <a:rPr lang="en-US" b="1" dirty="0" err="1"/>
              <a:t>QoS</a:t>
            </a:r>
            <a:endParaRPr lang="en-IN" dirty="0"/>
          </a:p>
          <a:p>
            <a:pPr fontAlgn="base"/>
            <a:r>
              <a:rPr lang="en-US" dirty="0"/>
              <a:t>A flow of data basically needs resources such as a buffer, bandwidth, CPU time, and so on to maintain a steady flow. The quality of service (</a:t>
            </a:r>
            <a:r>
              <a:rPr lang="en-US" dirty="0" err="1"/>
              <a:t>QoS</a:t>
            </a:r>
            <a:r>
              <a:rPr lang="en-US" dirty="0"/>
              <a:t>) is improved if these resources can be reserved beforehand. </a:t>
            </a:r>
            <a:endParaRPr lang="en-IN" dirty="0"/>
          </a:p>
          <a:p>
            <a:pPr fontAlgn="base"/>
            <a:r>
              <a:rPr lang="en-US" b="1" dirty="0"/>
              <a:t>Admission Control in </a:t>
            </a:r>
            <a:r>
              <a:rPr lang="en-US" b="1" dirty="0" err="1"/>
              <a:t>QoS</a:t>
            </a:r>
            <a:endParaRPr lang="en-IN" dirty="0"/>
          </a:p>
          <a:p>
            <a:pPr fontAlgn="base"/>
            <a:r>
              <a:rPr lang="en-US" dirty="0"/>
              <a:t>It is the mechanism used by a router, or a switch(or any networking device), to accept or reject a flow based on predefined parameters called flow specifications.</a:t>
            </a:r>
            <a:endParaRPr lang="en-IN" dirty="0"/>
          </a:p>
          <a:p>
            <a:pPr fontAlgn="base"/>
            <a:r>
              <a:rPr lang="en-US" dirty="0"/>
              <a:t>Before a router accepts any flow for processing, it checks the flow specifications to check if its capacity (in terms of bandwidth, buffer size, CPU speed, etc.) and its previous commitments to other flows can handle the new flow (thus implements an admission control for the flow of traffic).</a:t>
            </a:r>
            <a:endParaRPr lang="en-IN" dirty="0"/>
          </a:p>
          <a:p>
            <a:endParaRPr lang="en-IN" dirty="0"/>
          </a:p>
        </p:txBody>
      </p:sp>
    </p:spTree>
    <p:extLst>
      <p:ext uri="{BB962C8B-B14F-4D97-AF65-F5344CB8AC3E}">
        <p14:creationId xmlns:p14="http://schemas.microsoft.com/office/powerpoint/2010/main" val="79858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Congestion </a:t>
            </a:r>
            <a:r>
              <a:rPr lang="en-US" dirty="0"/>
              <a:t>control techniques can be broadly classified into two categories:</a:t>
            </a:r>
          </a:p>
          <a:p>
            <a:pPr lvl="1"/>
            <a:r>
              <a:rPr lang="en-US" b="1" dirty="0"/>
              <a:t>Open Loop Congestion Control - </a:t>
            </a:r>
            <a:r>
              <a:rPr lang="en-US" dirty="0"/>
              <a:t>prevents the congestion from happening</a:t>
            </a:r>
            <a:endParaRPr lang="en-IN" dirty="0"/>
          </a:p>
          <a:p>
            <a:pPr lvl="1"/>
            <a:r>
              <a:rPr lang="en-US" b="1" dirty="0"/>
              <a:t>Closed Loop Congestion Control - </a:t>
            </a:r>
            <a:r>
              <a:rPr lang="en-US" dirty="0"/>
              <a:t>removes congestion after it has taken place.</a:t>
            </a:r>
            <a:endParaRPr lang="en-IN" dirty="0"/>
          </a:p>
          <a:p>
            <a:endParaRPr lang="en-IN" dirty="0"/>
          </a:p>
        </p:txBody>
      </p:sp>
    </p:spTree>
    <p:extLst>
      <p:ext uri="{BB962C8B-B14F-4D97-AF65-F5344CB8AC3E}">
        <p14:creationId xmlns:p14="http://schemas.microsoft.com/office/powerpoint/2010/main" val="2235203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descr="Types of Congestion Control Methods">
            <a:hlinkClick r:id="rId2" tooltip="&quot;Types of Congestion Control Methods&quo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41275" y="1992702"/>
            <a:ext cx="7099540" cy="4037162"/>
          </a:xfrm>
          <a:prstGeom prst="rect">
            <a:avLst/>
          </a:prstGeom>
          <a:noFill/>
          <a:ln>
            <a:noFill/>
          </a:ln>
        </p:spPr>
      </p:pic>
    </p:spTree>
    <p:extLst>
      <p:ext uri="{BB962C8B-B14F-4D97-AF65-F5344CB8AC3E}">
        <p14:creationId xmlns:p14="http://schemas.microsoft.com/office/powerpoint/2010/main" val="2248541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Open Loop Congestion Control</a:t>
            </a:r>
            <a:endParaRPr lang="en-IN" dirty="0"/>
          </a:p>
        </p:txBody>
      </p:sp>
      <p:sp>
        <p:nvSpPr>
          <p:cNvPr id="3" name="Content Placeholder 2"/>
          <p:cNvSpPr>
            <a:spLocks noGrp="1"/>
          </p:cNvSpPr>
          <p:nvPr>
            <p:ph idx="1"/>
          </p:nvPr>
        </p:nvSpPr>
        <p:spPr/>
        <p:txBody>
          <a:bodyPr>
            <a:normAutofit fontScale="92500"/>
          </a:bodyPr>
          <a:lstStyle/>
          <a:p>
            <a:r>
              <a:rPr lang="en-US" dirty="0" smtClean="0"/>
              <a:t>In </a:t>
            </a:r>
            <a:r>
              <a:rPr lang="en-US" dirty="0"/>
              <a:t>this method, policies are used to prevent the congestion before it happens.</a:t>
            </a:r>
            <a:endParaRPr lang="en-IN" dirty="0"/>
          </a:p>
          <a:p>
            <a:r>
              <a:rPr lang="en-US" dirty="0" smtClean="0"/>
              <a:t>Congestion </a:t>
            </a:r>
            <a:r>
              <a:rPr lang="en-US" dirty="0"/>
              <a:t>control is handled either by the source or by the destination.</a:t>
            </a:r>
            <a:endParaRPr lang="en-IN" dirty="0"/>
          </a:p>
          <a:p>
            <a:pPr marL="0" indent="0">
              <a:buNone/>
            </a:pPr>
            <a:r>
              <a:rPr lang="en-US" dirty="0" smtClean="0"/>
              <a:t>The </a:t>
            </a:r>
            <a:r>
              <a:rPr lang="en-US" dirty="0"/>
              <a:t>various methods used for open loop congestion control are:</a:t>
            </a:r>
            <a:endParaRPr lang="en-IN" dirty="0"/>
          </a:p>
          <a:p>
            <a:r>
              <a:rPr lang="en-US" dirty="0"/>
              <a:t>Retransmission </a:t>
            </a:r>
            <a:r>
              <a:rPr lang="en-US" dirty="0" smtClean="0"/>
              <a:t>Policy</a:t>
            </a:r>
          </a:p>
          <a:p>
            <a:r>
              <a:rPr lang="en-US" dirty="0" smtClean="0"/>
              <a:t>Window Policy</a:t>
            </a:r>
          </a:p>
          <a:p>
            <a:r>
              <a:rPr lang="en-US" dirty="0" smtClean="0"/>
              <a:t>Acknowledgement Policy</a:t>
            </a:r>
          </a:p>
          <a:p>
            <a:r>
              <a:rPr lang="en-US" dirty="0" smtClean="0"/>
              <a:t>Discarding Policy</a:t>
            </a:r>
          </a:p>
          <a:p>
            <a:r>
              <a:rPr lang="en-US" dirty="0" smtClean="0"/>
              <a:t>Admission Policy</a:t>
            </a:r>
            <a:endParaRPr lang="en-IN" dirty="0" smtClean="0"/>
          </a:p>
          <a:p>
            <a:endParaRPr lang="en-IN" dirty="0"/>
          </a:p>
          <a:p>
            <a:endParaRPr lang="en-IN" dirty="0"/>
          </a:p>
        </p:txBody>
      </p:sp>
    </p:spTree>
    <p:extLst>
      <p:ext uri="{BB962C8B-B14F-4D97-AF65-F5344CB8AC3E}">
        <p14:creationId xmlns:p14="http://schemas.microsoft.com/office/powerpoint/2010/main" val="4050383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Retransmission Policy</a:t>
            </a:r>
            <a:endParaRPr lang="en-IN" dirty="0"/>
          </a:p>
        </p:txBody>
      </p:sp>
      <p:sp>
        <p:nvSpPr>
          <p:cNvPr id="3" name="Content Placeholder 2"/>
          <p:cNvSpPr>
            <a:spLocks noGrp="1"/>
          </p:cNvSpPr>
          <p:nvPr>
            <p:ph idx="1"/>
          </p:nvPr>
        </p:nvSpPr>
        <p:spPr/>
        <p:txBody>
          <a:bodyPr/>
          <a:lstStyle/>
          <a:p>
            <a:r>
              <a:rPr lang="en-US" dirty="0" smtClean="0"/>
              <a:t>The sender retransmits a packet, if it feels that the packet it has sent is lost or corrupted.</a:t>
            </a:r>
            <a:endParaRPr lang="en-IN" dirty="0" smtClean="0"/>
          </a:p>
          <a:p>
            <a:r>
              <a:rPr lang="en-US" dirty="0" smtClean="0"/>
              <a:t>However retransmission in general may increase the congestion in the network. But we need to implement good retransmission policy to prevent congestion.</a:t>
            </a:r>
            <a:endParaRPr lang="en-IN" dirty="0" smtClean="0"/>
          </a:p>
          <a:p>
            <a:r>
              <a:rPr lang="en-US" dirty="0" smtClean="0"/>
              <a:t>The retransmission policy and the retransmission timers need to be designed to optimize efficiency and at the same time prevent the congestion.</a:t>
            </a:r>
            <a:endParaRPr lang="en-IN" dirty="0" smtClean="0"/>
          </a:p>
          <a:p>
            <a:endParaRPr lang="en-IN" dirty="0"/>
          </a:p>
        </p:txBody>
      </p:sp>
    </p:spTree>
    <p:extLst>
      <p:ext uri="{BB962C8B-B14F-4D97-AF65-F5344CB8AC3E}">
        <p14:creationId xmlns:p14="http://schemas.microsoft.com/office/powerpoint/2010/main" val="2240162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Window Policy</a:t>
            </a:r>
            <a:endParaRPr lang="en-IN" dirty="0"/>
          </a:p>
        </p:txBody>
      </p:sp>
      <p:sp>
        <p:nvSpPr>
          <p:cNvPr id="3" name="Content Placeholder 2"/>
          <p:cNvSpPr>
            <a:spLocks noGrp="1"/>
          </p:cNvSpPr>
          <p:nvPr>
            <p:ph idx="1"/>
          </p:nvPr>
        </p:nvSpPr>
        <p:spPr/>
        <p:txBody>
          <a:bodyPr/>
          <a:lstStyle/>
          <a:p>
            <a:r>
              <a:rPr lang="en-US" dirty="0" smtClean="0"/>
              <a:t>To </a:t>
            </a:r>
            <a:r>
              <a:rPr lang="en-US" dirty="0"/>
              <a:t>implement window policy, selective reject window method is used for congestion control.</a:t>
            </a:r>
            <a:endParaRPr lang="en-IN" dirty="0"/>
          </a:p>
          <a:p>
            <a:r>
              <a:rPr lang="en-US" dirty="0" smtClean="0"/>
              <a:t>Selective </a:t>
            </a:r>
            <a:r>
              <a:rPr lang="en-US" dirty="0"/>
              <a:t>Reject method is preferred over Go-back-n window as in Go-back-n method, when timer for a packet times out, several packets are resent, although some may have arrived safely at the receiver. Thus, this duplication may make congestion worse.</a:t>
            </a:r>
            <a:endParaRPr lang="en-IN" dirty="0"/>
          </a:p>
          <a:p>
            <a:r>
              <a:rPr lang="en-US" dirty="0" smtClean="0"/>
              <a:t>Selective </a:t>
            </a:r>
            <a:r>
              <a:rPr lang="en-US" dirty="0"/>
              <a:t>reject method sends only the specific lost or damaged packets.</a:t>
            </a:r>
            <a:endParaRPr lang="en-IN" dirty="0"/>
          </a:p>
          <a:p>
            <a:endParaRPr lang="en-IN" dirty="0"/>
          </a:p>
        </p:txBody>
      </p:sp>
    </p:spTree>
    <p:extLst>
      <p:ext uri="{BB962C8B-B14F-4D97-AF65-F5344CB8AC3E}">
        <p14:creationId xmlns:p14="http://schemas.microsoft.com/office/powerpoint/2010/main" val="16363727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TotalTime>
  <Words>2588</Words>
  <Application>Microsoft Office PowerPoint</Application>
  <PresentationFormat>Widescreen</PresentationFormat>
  <Paragraphs>192</Paragraphs>
  <Slides>40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Arial Unicode MS</vt:lpstr>
      <vt:lpstr>Calibri</vt:lpstr>
      <vt:lpstr>Calibri Light</vt:lpstr>
      <vt:lpstr>新細明體</vt:lpstr>
      <vt:lpstr>Times New Roman</vt:lpstr>
      <vt:lpstr>Office Theme</vt:lpstr>
      <vt:lpstr>Quality of Service (QoS) and Congestion Control(Traffic Management)</vt:lpstr>
      <vt:lpstr>PowerPoint Presentation</vt:lpstr>
      <vt:lpstr>PowerPoint Presentation</vt:lpstr>
      <vt:lpstr>Congestion Control</vt:lpstr>
      <vt:lpstr>PowerPoint Presentation</vt:lpstr>
      <vt:lpstr>PowerPoint Presentation</vt:lpstr>
      <vt:lpstr>Open Loop Congestion Control</vt:lpstr>
      <vt:lpstr>Retransmission Policy</vt:lpstr>
      <vt:lpstr>Window Policy</vt:lpstr>
      <vt:lpstr>Acknowledgement Policy</vt:lpstr>
      <vt:lpstr>Discarding Policy</vt:lpstr>
      <vt:lpstr>Admission Policy</vt:lpstr>
      <vt:lpstr>Closed Loop Congestion Control  </vt:lpstr>
      <vt:lpstr>Backpressure</vt:lpstr>
      <vt:lpstr>PowerPoint Presentation</vt:lpstr>
      <vt:lpstr>Choke Packet  </vt:lpstr>
      <vt:lpstr>PowerPoint Presentation</vt:lpstr>
      <vt:lpstr>Implicit Signaling</vt:lpstr>
      <vt:lpstr>Explicit Signaling</vt:lpstr>
      <vt:lpstr>Congestion Control in TCP</vt:lpstr>
      <vt:lpstr>Congestion Policy</vt:lpstr>
      <vt:lpstr>PowerPoint Presentation</vt:lpstr>
      <vt:lpstr>PowerPoint Presentation</vt:lpstr>
      <vt:lpstr>Congestion Avoidance: Additive Increase</vt:lpstr>
      <vt:lpstr>PowerPoint Presentation</vt:lpstr>
      <vt:lpstr>Congestion Detection: Multiplicative Decrease</vt:lpstr>
      <vt:lpstr>PowerPoint Presentation</vt:lpstr>
      <vt:lpstr>PowerPoint Presentation</vt:lpstr>
      <vt:lpstr>PowerPoint Presentation</vt:lpstr>
      <vt:lpstr>QoS (Quality of Service)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dc:creator>
  <cp:lastModifiedBy>csemsb</cp:lastModifiedBy>
  <cp:revision>48</cp:revision>
  <dcterms:created xsi:type="dcterms:W3CDTF">2019-10-24T15:07:33Z</dcterms:created>
  <dcterms:modified xsi:type="dcterms:W3CDTF">2021-11-22T05:04:24Z</dcterms:modified>
</cp:coreProperties>
</file>