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70" r:id="rId3"/>
    <p:sldId id="268" r:id="rId4"/>
    <p:sldId id="269" r:id="rId5"/>
    <p:sldId id="331" r:id="rId6"/>
    <p:sldId id="342" r:id="rId7"/>
    <p:sldId id="335" r:id="rId8"/>
    <p:sldId id="341" r:id="rId9"/>
    <p:sldId id="336" r:id="rId10"/>
    <p:sldId id="337" r:id="rId11"/>
    <p:sldId id="338" r:id="rId12"/>
    <p:sldId id="339" r:id="rId13"/>
    <p:sldId id="334" r:id="rId14"/>
    <p:sldId id="383" r:id="rId15"/>
    <p:sldId id="376"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1" r:id="rId43"/>
    <p:sldId id="372" r:id="rId44"/>
    <p:sldId id="373" r:id="rId45"/>
    <p:sldId id="309" r:id="rId46"/>
    <p:sldId id="381" r:id="rId47"/>
    <p:sldId id="382"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80" r:id="rId63"/>
    <p:sldId id="379" r:id="rId64"/>
    <p:sldId id="325" r:id="rId65"/>
    <p:sldId id="326" r:id="rId66"/>
    <p:sldId id="327" r:id="rId67"/>
    <p:sldId id="328" r:id="rId68"/>
    <p:sldId id="329" r:id="rId69"/>
    <p:sldId id="330"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B944F-2426-46E5-875F-27F49A3A8E84}" type="datetimeFigureOut">
              <a:rPr lang="en-IN" smtClean="0"/>
              <a:t>21-11-2021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1A5A67-3765-4C7B-B1E1-FA76922C1197}" type="slidenum">
              <a:rPr lang="en-IN" smtClean="0"/>
              <a:t>‹#›</a:t>
            </a:fld>
            <a:endParaRPr lang="en-IN"/>
          </a:p>
        </p:txBody>
      </p:sp>
    </p:spTree>
    <p:extLst>
      <p:ext uri="{BB962C8B-B14F-4D97-AF65-F5344CB8AC3E}">
        <p14:creationId xmlns:p14="http://schemas.microsoft.com/office/powerpoint/2010/main" val="132085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48712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330220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856314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3275948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3856417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3287687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351323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760537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3001782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4259825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540144-0848-4EC0-ACE9-E8CE6E0066A1}" type="slidenum">
              <a:rPr lang="en-US" altLang="en-US"/>
              <a:pPr/>
              <a:t>48</a:t>
            </a:fld>
            <a:endParaRPr lang="en-US"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1965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30643-9AD8-4CB9-AF92-27BEF6DC6179}" type="slidenum">
              <a:rPr lang="en-US" altLang="en-US"/>
              <a:pPr/>
              <a:t>25</a:t>
            </a:fld>
            <a:endParaRPr lang="en-US" alt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349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2C07B-DDC6-4850-9598-A148502783B6}" type="slidenum">
              <a:rPr lang="en-US" altLang="en-US"/>
              <a:pPr/>
              <a:t>49</a:t>
            </a:fld>
            <a:endParaRPr lang="en-US" altLang="en-US"/>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3738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016FE6-7D9A-41B1-933A-32126E4DE7AC}" type="slidenum">
              <a:rPr lang="en-US" altLang="en-US"/>
              <a:pPr/>
              <a:t>50</a:t>
            </a:fld>
            <a:endParaRPr lang="en-US" alt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0430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7B173C-E0FE-4A02-917A-A82172821891}" type="slidenum">
              <a:rPr lang="en-US" altLang="en-US"/>
              <a:pPr/>
              <a:t>51</a:t>
            </a:fld>
            <a:endParaRPr lang="en-US" alt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68982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37C718-E0B6-49E1-B871-47DEB5413E40}" type="slidenum">
              <a:rPr lang="en-US" altLang="en-US"/>
              <a:pPr/>
              <a:t>52</a:t>
            </a:fld>
            <a:endParaRPr lang="en-US" alt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08866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BDD3D5-23C1-414F-9EF4-ADC1AB61F071}" type="slidenum">
              <a:rPr lang="en-US" altLang="en-US"/>
              <a:pPr/>
              <a:t>56</a:t>
            </a:fld>
            <a:endParaRPr lang="en-US" alt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9239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9DD652-89A2-4D6E-B370-38AA8B7230CC}" type="slidenum">
              <a:rPr lang="en-US" altLang="en-US"/>
              <a:pPr/>
              <a:t>58</a:t>
            </a:fld>
            <a:endParaRPr lang="en-US"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17673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206991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5A7001-626D-4B1D-92BF-FC9DBAA405F4}" type="slidenum">
              <a:rPr lang="en-US" altLang="en-US"/>
              <a:pPr/>
              <a:t>28</a:t>
            </a:fld>
            <a:endParaRPr lang="en-US" altLang="en-US"/>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0387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1096772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181395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336127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SimSun" panose="02010600030101010101" pitchFamily="2" charset="-122"/>
            </a:endParaRPr>
          </a:p>
        </p:txBody>
      </p:sp>
    </p:spTree>
    <p:extLst>
      <p:ext uri="{BB962C8B-B14F-4D97-AF65-F5344CB8AC3E}">
        <p14:creationId xmlns:p14="http://schemas.microsoft.com/office/powerpoint/2010/main" val="112711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ea typeface="SimSun" panose="02010600030101010101" pitchFamily="2" charset="-122"/>
              </a:rPr>
              <a:t>BIND: </a:t>
            </a:r>
            <a:r>
              <a:rPr lang="en-US" altLang="en-US" smtClean="0"/>
              <a:t>Berkeley Internet Name Domain</a:t>
            </a:r>
            <a:endParaRPr lang="zh-CN" altLang="en-US" smtClean="0">
              <a:ea typeface="SimSun" panose="02010600030101010101" pitchFamily="2" charset="-122"/>
            </a:endParaRPr>
          </a:p>
        </p:txBody>
      </p:sp>
    </p:spTree>
    <p:extLst>
      <p:ext uri="{BB962C8B-B14F-4D97-AF65-F5344CB8AC3E}">
        <p14:creationId xmlns:p14="http://schemas.microsoft.com/office/powerpoint/2010/main" val="889714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1716BC9-462E-4423-9793-62DE10A6B555}"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4087923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716BC9-462E-4423-9793-62DE10A6B555}"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407105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716BC9-462E-4423-9793-62DE10A6B555}"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1114040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1600201"/>
            <a:ext cx="5384800" cy="45307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8737600" y="6243638"/>
            <a:ext cx="2844800" cy="457200"/>
          </a:xfrm>
        </p:spPr>
        <p:txBody>
          <a:bodyPr/>
          <a:lstStyle>
            <a:lvl1pPr>
              <a:defRPr/>
            </a:lvl1pPr>
          </a:lstStyle>
          <a:p>
            <a:fld id="{30D0F3D7-1169-491E-A26E-72E7A6D6D632}" type="slidenum">
              <a:rPr lang="en-US" altLang="en-US"/>
              <a:pPr/>
              <a:t>‹#›</a:t>
            </a:fld>
            <a:endParaRPr lang="en-US" altLang="en-US"/>
          </a:p>
        </p:txBody>
      </p:sp>
      <p:sp>
        <p:nvSpPr>
          <p:cNvPr id="7" name="Date Placeholder 6"/>
          <p:cNvSpPr>
            <a:spLocks noGrp="1"/>
          </p:cNvSpPr>
          <p:nvPr>
            <p:ph type="dt" sz="half" idx="12"/>
          </p:nvPr>
        </p:nvSpPr>
        <p:spPr>
          <a:xfrm>
            <a:off x="609600" y="6248400"/>
            <a:ext cx="2844800" cy="457200"/>
          </a:xfrm>
        </p:spPr>
        <p:txBody>
          <a:bodyPr/>
          <a:lstStyle>
            <a:lvl1pPr>
              <a:defRPr/>
            </a:lvl1pPr>
          </a:lstStyle>
          <a:p>
            <a:endParaRPr lang="en-US" altLang="en-US"/>
          </a:p>
        </p:txBody>
      </p:sp>
    </p:spTree>
    <p:extLst>
      <p:ext uri="{BB962C8B-B14F-4D97-AF65-F5344CB8AC3E}">
        <p14:creationId xmlns:p14="http://schemas.microsoft.com/office/powerpoint/2010/main" val="4044767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pPr lvl="0"/>
            <a:endParaRPr lang="en-US" noProof="0" smtClean="0"/>
          </a:p>
        </p:txBody>
      </p:sp>
    </p:spTree>
    <p:extLst>
      <p:ext uri="{BB962C8B-B14F-4D97-AF65-F5344CB8AC3E}">
        <p14:creationId xmlns:p14="http://schemas.microsoft.com/office/powerpoint/2010/main" val="294224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716BC9-462E-4423-9793-62DE10A6B555}"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425750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716BC9-462E-4423-9793-62DE10A6B555}" type="datetimeFigureOut">
              <a:rPr lang="en-IN" smtClean="0"/>
              <a:t>21-11-2021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92586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1716BC9-462E-4423-9793-62DE10A6B555}"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241637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716BC9-462E-4423-9793-62DE10A6B555}" type="datetimeFigureOut">
              <a:rPr lang="en-IN" smtClean="0"/>
              <a:t>21-11-2021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88254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1716BC9-462E-4423-9793-62DE10A6B555}" type="datetimeFigureOut">
              <a:rPr lang="en-IN" smtClean="0"/>
              <a:t>21-11-2021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32041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16BC9-462E-4423-9793-62DE10A6B555}" type="datetimeFigureOut">
              <a:rPr lang="en-IN" smtClean="0"/>
              <a:t>21-11-2021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37091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16BC9-462E-4423-9793-62DE10A6B555}"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38922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716BC9-462E-4423-9793-62DE10A6B555}" type="datetimeFigureOut">
              <a:rPr lang="en-IN" smtClean="0"/>
              <a:t>21-11-2021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58DCD4-3B2C-4969-906C-78B031C081C4}" type="slidenum">
              <a:rPr lang="en-IN" smtClean="0"/>
              <a:t>‹#›</a:t>
            </a:fld>
            <a:endParaRPr lang="en-IN"/>
          </a:p>
        </p:txBody>
      </p:sp>
    </p:spTree>
    <p:extLst>
      <p:ext uri="{BB962C8B-B14F-4D97-AF65-F5344CB8AC3E}">
        <p14:creationId xmlns:p14="http://schemas.microsoft.com/office/powerpoint/2010/main" val="107571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16BC9-462E-4423-9793-62DE10A6B555}" type="datetimeFigureOut">
              <a:rPr lang="en-IN" smtClean="0"/>
              <a:t>21-11-2021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8DCD4-3B2C-4969-906C-78B031C081C4}" type="slidenum">
              <a:rPr lang="en-IN" smtClean="0"/>
              <a:t>‹#›</a:t>
            </a:fld>
            <a:endParaRPr lang="en-IN"/>
          </a:p>
        </p:txBody>
      </p:sp>
    </p:spTree>
    <p:extLst>
      <p:ext uri="{BB962C8B-B14F-4D97-AF65-F5344CB8AC3E}">
        <p14:creationId xmlns:p14="http://schemas.microsoft.com/office/powerpoint/2010/main" val="110844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5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png"/><Relationship Id="rId7"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slides/_rels/slide52.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5.png"/><Relationship Id="rId7" Type="http://schemas.openxmlformats.org/officeDocument/2006/relationships/image" Target="../media/image29.emf"/><Relationship Id="rId12" Type="http://schemas.openxmlformats.org/officeDocument/2006/relationships/image" Target="../media/image34.e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8.emf"/><Relationship Id="rId11" Type="http://schemas.openxmlformats.org/officeDocument/2006/relationships/image" Target="../media/image33.emf"/><Relationship Id="rId5" Type="http://schemas.openxmlformats.org/officeDocument/2006/relationships/image" Target="../media/image27.emf"/><Relationship Id="rId10" Type="http://schemas.openxmlformats.org/officeDocument/2006/relationships/image" Target="../media/image32.png"/><Relationship Id="rId4" Type="http://schemas.openxmlformats.org/officeDocument/2006/relationships/image" Target="../media/image26.emf"/><Relationship Id="rId9" Type="http://schemas.openxmlformats.org/officeDocument/2006/relationships/image" Target="../media/image31.emf"/></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Application Layer</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88589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HTTP, one of the protocols in the TCP/IP suite, was originally developed to publish </a:t>
            </a:r>
            <a:r>
              <a:rPr lang="en-IN" dirty="0" smtClean="0"/>
              <a:t>and retrieve </a:t>
            </a:r>
            <a:r>
              <a:rPr lang="en-IN" dirty="0"/>
              <a:t>HTML pages and is now used for distributed, collaborative information systems.</a:t>
            </a:r>
          </a:p>
          <a:p>
            <a:r>
              <a:rPr lang="en-IN" dirty="0"/>
              <a:t>HTTP is used across the world wide web for data transfer and is one of the most </a:t>
            </a:r>
            <a:r>
              <a:rPr lang="en-IN" dirty="0" smtClean="0"/>
              <a:t>used application </a:t>
            </a:r>
            <a:r>
              <a:rPr lang="en-IN" dirty="0"/>
              <a:t>protocols</a:t>
            </a:r>
            <a:r>
              <a:rPr lang="en-IN" dirty="0" smtClean="0"/>
              <a:t>.</a:t>
            </a:r>
          </a:p>
          <a:p>
            <a:r>
              <a:rPr lang="en-IN" dirty="0"/>
              <a:t>HTTP specifies a request/response protocol. </a:t>
            </a:r>
            <a:endParaRPr lang="en-IN" dirty="0" smtClean="0"/>
          </a:p>
          <a:p>
            <a:r>
              <a:rPr lang="en-IN" dirty="0" smtClean="0"/>
              <a:t>When </a:t>
            </a:r>
            <a:r>
              <a:rPr lang="en-IN" dirty="0"/>
              <a:t>a client, typically a web browser, sends </a:t>
            </a:r>
            <a:r>
              <a:rPr lang="en-IN" dirty="0" smtClean="0"/>
              <a:t>a request </a:t>
            </a:r>
            <a:r>
              <a:rPr lang="en-IN" dirty="0"/>
              <a:t>message to a server, the HTTP protocol defines the message types the client uses </a:t>
            </a:r>
            <a:r>
              <a:rPr lang="en-IN" dirty="0" smtClean="0"/>
              <a:t>to request </a:t>
            </a:r>
            <a:r>
              <a:rPr lang="en-IN" dirty="0"/>
              <a:t>the web page and the message types the server uses to respond.</a:t>
            </a:r>
          </a:p>
        </p:txBody>
      </p:sp>
    </p:spTree>
    <p:extLst>
      <p:ext uri="{BB962C8B-B14F-4D97-AF65-F5344CB8AC3E}">
        <p14:creationId xmlns:p14="http://schemas.microsoft.com/office/powerpoint/2010/main" val="3410930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three </a:t>
            </a:r>
            <a:r>
              <a:rPr lang="en-IN" dirty="0" smtClean="0"/>
              <a:t>common message </a:t>
            </a:r>
            <a:r>
              <a:rPr lang="en-IN" dirty="0"/>
              <a:t>types are:</a:t>
            </a:r>
          </a:p>
          <a:p>
            <a:pPr lvl="1"/>
            <a:r>
              <a:rPr lang="en-IN" dirty="0" smtClean="0"/>
              <a:t>GET</a:t>
            </a:r>
            <a:endParaRPr lang="en-IN" dirty="0"/>
          </a:p>
          <a:p>
            <a:pPr lvl="1"/>
            <a:r>
              <a:rPr lang="en-IN" dirty="0" smtClean="0"/>
              <a:t>POST</a:t>
            </a:r>
            <a:endParaRPr lang="en-IN" dirty="0"/>
          </a:p>
          <a:p>
            <a:pPr lvl="1"/>
            <a:r>
              <a:rPr lang="en-IN" dirty="0" smtClean="0"/>
              <a:t>PUT</a:t>
            </a:r>
            <a:endParaRPr lang="en-IN" dirty="0"/>
          </a:p>
          <a:p>
            <a:r>
              <a:rPr lang="en-IN" dirty="0"/>
              <a:t>GET is a client request for data. A web browser sends the GET message to request </a:t>
            </a:r>
            <a:r>
              <a:rPr lang="en-IN" dirty="0" smtClean="0"/>
              <a:t>pages from </a:t>
            </a:r>
            <a:r>
              <a:rPr lang="en-IN" dirty="0"/>
              <a:t>a web server</a:t>
            </a:r>
            <a:r>
              <a:rPr lang="en-IN" dirty="0" smtClean="0"/>
              <a:t>.</a:t>
            </a:r>
          </a:p>
          <a:p>
            <a:r>
              <a:rPr lang="en-IN" dirty="0"/>
              <a:t>POST and PUT are used to send messages that upload data to the web server.</a:t>
            </a:r>
          </a:p>
        </p:txBody>
      </p:sp>
    </p:spTree>
    <p:extLst>
      <p:ext uri="{BB962C8B-B14F-4D97-AF65-F5344CB8AC3E}">
        <p14:creationId xmlns:p14="http://schemas.microsoft.com/office/powerpoint/2010/main" val="1318541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HTTP is not a secure protocol. The POST </a:t>
            </a:r>
            <a:r>
              <a:rPr lang="en-IN" dirty="0" smtClean="0"/>
              <a:t>messages upload </a:t>
            </a:r>
            <a:r>
              <a:rPr lang="en-IN" dirty="0"/>
              <a:t>information to the server in plain text that can be intercepted and read. Similarly, </a:t>
            </a:r>
            <a:r>
              <a:rPr lang="en-IN" dirty="0" smtClean="0"/>
              <a:t>the server </a:t>
            </a:r>
            <a:r>
              <a:rPr lang="en-IN" dirty="0"/>
              <a:t>responses, typically HTML pages, are unencrypted.</a:t>
            </a:r>
          </a:p>
          <a:p>
            <a:r>
              <a:rPr lang="en-IN" dirty="0"/>
              <a:t>For secure communication across the Internet, the Secure HTTP (HTTPS) protocol is </a:t>
            </a:r>
            <a:r>
              <a:rPr lang="en-IN" dirty="0" smtClean="0"/>
              <a:t>used for </a:t>
            </a:r>
            <a:r>
              <a:rPr lang="en-IN" dirty="0"/>
              <a:t>accessing and posting web server information. </a:t>
            </a:r>
            <a:endParaRPr lang="en-IN" dirty="0" smtClean="0"/>
          </a:p>
          <a:p>
            <a:r>
              <a:rPr lang="en-IN" dirty="0" smtClean="0"/>
              <a:t>HTTPS </a:t>
            </a:r>
            <a:r>
              <a:rPr lang="en-IN" dirty="0"/>
              <a:t>can use authentication </a:t>
            </a:r>
            <a:r>
              <a:rPr lang="en-IN" dirty="0" smtClean="0"/>
              <a:t>and </a:t>
            </a:r>
            <a:r>
              <a:rPr lang="en-IN" b="1" i="1" dirty="0" smtClean="0"/>
              <a:t>encryption </a:t>
            </a:r>
            <a:r>
              <a:rPr lang="en-IN" dirty="0"/>
              <a:t>to secure data as it travels between the client and server. </a:t>
            </a:r>
            <a:endParaRPr lang="en-IN" dirty="0" smtClean="0"/>
          </a:p>
          <a:p>
            <a:r>
              <a:rPr lang="en-IN" dirty="0" smtClean="0"/>
              <a:t>HTTPS specifies additional </a:t>
            </a:r>
            <a:r>
              <a:rPr lang="en-IN" dirty="0"/>
              <a:t>rules for passing data between the application layer and the transport layer.</a:t>
            </a:r>
          </a:p>
        </p:txBody>
      </p:sp>
    </p:spTree>
    <p:extLst>
      <p:ext uri="{BB962C8B-B14F-4D97-AF65-F5344CB8AC3E}">
        <p14:creationId xmlns:p14="http://schemas.microsoft.com/office/powerpoint/2010/main" val="415712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Uniform Resource Locators (URLs)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 </a:t>
            </a:r>
            <a:r>
              <a:rPr lang="en-IN" dirty="0"/>
              <a:t>Web browsers may utilize several high level protocols to request</a:t>
            </a:r>
          </a:p>
          <a:p>
            <a:pPr marL="0" indent="0">
              <a:buNone/>
            </a:pPr>
            <a:r>
              <a:rPr lang="en-IN" dirty="0"/>
              <a:t>data from a variety of servers in addition to HTTP servers.</a:t>
            </a:r>
          </a:p>
          <a:p>
            <a:pPr marL="0" indent="0">
              <a:buNone/>
            </a:pPr>
            <a:r>
              <a:rPr lang="en-IN" dirty="0"/>
              <a:t>• A uniform source locator (URL) specifies the following:</a:t>
            </a:r>
          </a:p>
          <a:p>
            <a:pPr marL="457200" lvl="1" indent="0">
              <a:buNone/>
            </a:pPr>
            <a:r>
              <a:rPr lang="en-IN" dirty="0"/>
              <a:t>– Protocol used.</a:t>
            </a:r>
          </a:p>
          <a:p>
            <a:pPr marL="457200" lvl="1" indent="0">
              <a:buNone/>
            </a:pPr>
            <a:r>
              <a:rPr lang="en-IN" dirty="0"/>
              <a:t>– Host name, alias, or IP address.</a:t>
            </a:r>
          </a:p>
          <a:p>
            <a:pPr marL="457200" lvl="1" indent="0">
              <a:buNone/>
            </a:pPr>
            <a:r>
              <a:rPr lang="en-IN" dirty="0"/>
              <a:t>– Port number (if different from the default protocol port).</a:t>
            </a:r>
          </a:p>
          <a:p>
            <a:pPr marL="457200" lvl="1" indent="0">
              <a:buNone/>
            </a:pPr>
            <a:r>
              <a:rPr lang="en-IN" dirty="0"/>
              <a:t>– Path to data requested.</a:t>
            </a:r>
          </a:p>
          <a:p>
            <a:pPr marL="457200" lvl="1" indent="0">
              <a:buNone/>
            </a:pPr>
            <a:r>
              <a:rPr lang="en-IN" dirty="0"/>
              <a:t>– Resource requested (usually a file name).</a:t>
            </a:r>
          </a:p>
          <a:p>
            <a:pPr marL="0" indent="0">
              <a:buNone/>
            </a:pPr>
            <a:r>
              <a:rPr lang="en-IN" dirty="0"/>
              <a:t>• A few types of URLs:</a:t>
            </a:r>
          </a:p>
          <a:p>
            <a:pPr marL="0" indent="0">
              <a:buNone/>
            </a:pPr>
            <a:r>
              <a:rPr lang="en-IN" dirty="0"/>
              <a:t>http http://hostname:port/path/resource</a:t>
            </a:r>
          </a:p>
        </p:txBody>
      </p:sp>
    </p:spTree>
    <p:extLst>
      <p:ext uri="{BB962C8B-B14F-4D97-AF65-F5344CB8AC3E}">
        <p14:creationId xmlns:p14="http://schemas.microsoft.com/office/powerpoint/2010/main" val="2349875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DNS</a:t>
            </a:r>
            <a:endParaRPr lang="en-IN" dirty="0"/>
          </a:p>
        </p:txBody>
      </p:sp>
      <p:sp>
        <p:nvSpPr>
          <p:cNvPr id="3" name="Content Placeholder 2"/>
          <p:cNvSpPr>
            <a:spLocks noGrp="1"/>
          </p:cNvSpPr>
          <p:nvPr>
            <p:ph idx="1"/>
          </p:nvPr>
        </p:nvSpPr>
        <p:spPr/>
        <p:txBody>
          <a:bodyPr/>
          <a:lstStyle/>
          <a:p>
            <a:pPr marL="228600" lvl="1">
              <a:spcBef>
                <a:spcPts val="1000"/>
              </a:spcBef>
            </a:pPr>
            <a:r>
              <a:rPr lang="en-US" altLang="zh-CN" dirty="0" smtClean="0">
                <a:ea typeface="SimSun" panose="02010600030101010101" pitchFamily="2" charset="-122"/>
              </a:rPr>
              <a:t>The “Domain Name System”- </a:t>
            </a:r>
            <a:r>
              <a:rPr lang="en-US" altLang="en-US" dirty="0" smtClean="0"/>
              <a:t>Created in 1983 by Paul </a:t>
            </a:r>
            <a:r>
              <a:rPr lang="en-US" altLang="en-US" dirty="0" err="1" smtClean="0"/>
              <a:t>Mockapetris</a:t>
            </a:r>
            <a:r>
              <a:rPr lang="en-US" altLang="en-US" dirty="0" smtClean="0"/>
              <a:t> (RFCs 1034 and 1035), modified, updated, and enhanced</a:t>
            </a:r>
            <a:endParaRPr lang="en-US" altLang="zh-CN" dirty="0" smtClean="0">
              <a:ea typeface="SimSun" panose="02010600030101010101" pitchFamily="2" charset="-122"/>
            </a:endParaRPr>
          </a:p>
          <a:p>
            <a:r>
              <a:rPr lang="en-US" altLang="zh-CN" dirty="0" smtClean="0">
                <a:ea typeface="SimSun" panose="02010600030101010101" pitchFamily="2" charset="-122"/>
              </a:rPr>
              <a:t>What Internet users use to reference anything by name on the Internet</a:t>
            </a:r>
          </a:p>
          <a:p>
            <a:pPr lvl="1"/>
            <a:r>
              <a:rPr lang="en-US" altLang="en-US" dirty="0" smtClean="0"/>
              <a:t>An address is how you get to an endpoint</a:t>
            </a:r>
          </a:p>
          <a:p>
            <a:pPr lvl="1"/>
            <a:r>
              <a:rPr lang="en-US" altLang="en-US" dirty="0" smtClean="0"/>
              <a:t>A “name” is how an endpoint is referenced</a:t>
            </a:r>
          </a:p>
          <a:p>
            <a:r>
              <a:rPr lang="en-US" altLang="zh-CN" dirty="0" smtClean="0">
                <a:ea typeface="SimSun" panose="02010600030101010101" pitchFamily="2" charset="-122"/>
              </a:rPr>
              <a:t>The mechanism by which Internet software translates names to attributes such as </a:t>
            </a:r>
            <a:r>
              <a:rPr lang="en-US" altLang="en-US" dirty="0" smtClean="0"/>
              <a:t>and vice versa</a:t>
            </a:r>
          </a:p>
          <a:p>
            <a:endParaRPr lang="en-IN" dirty="0"/>
          </a:p>
        </p:txBody>
      </p:sp>
    </p:spTree>
    <p:extLst>
      <p:ext uri="{BB962C8B-B14F-4D97-AF65-F5344CB8AC3E}">
        <p14:creationId xmlns:p14="http://schemas.microsoft.com/office/powerpoint/2010/main" val="255423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Name System (DNS)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 </a:t>
            </a:r>
            <a:r>
              <a:rPr lang="en-IN" dirty="0"/>
              <a:t>DNS is a hierarchical system, based on a distributed database, that </a:t>
            </a:r>
            <a:r>
              <a:rPr lang="en-IN" dirty="0" smtClean="0"/>
              <a:t>uses a </a:t>
            </a:r>
            <a:r>
              <a:rPr lang="en-IN" dirty="0"/>
              <a:t>hierarchy of Name Servers to resolve Internet host names into </a:t>
            </a:r>
            <a:r>
              <a:rPr lang="en-IN" dirty="0" smtClean="0"/>
              <a:t>the corresponding </a:t>
            </a:r>
            <a:r>
              <a:rPr lang="en-IN" dirty="0"/>
              <a:t>IP addresses required for packet routing by issuing a </a:t>
            </a:r>
            <a:r>
              <a:rPr lang="en-IN" dirty="0" smtClean="0"/>
              <a:t>DNS query </a:t>
            </a:r>
            <a:r>
              <a:rPr lang="en-IN" dirty="0"/>
              <a:t>to a name server.</a:t>
            </a:r>
          </a:p>
          <a:p>
            <a:pPr marL="0" indent="0">
              <a:buNone/>
            </a:pPr>
            <a:r>
              <a:rPr lang="en-IN" dirty="0"/>
              <a:t>• Name servers are usually Unix machines running the Berkeley </a:t>
            </a:r>
            <a:r>
              <a:rPr lang="en-IN" dirty="0" smtClean="0"/>
              <a:t>Internet Name </a:t>
            </a:r>
            <a:r>
              <a:rPr lang="en-IN" dirty="0"/>
              <a:t>Domain (BIND) software.</a:t>
            </a:r>
          </a:p>
          <a:p>
            <a:pPr marL="0" indent="0">
              <a:buNone/>
            </a:pPr>
            <a:r>
              <a:rPr lang="en-IN" dirty="0"/>
              <a:t>• On many Unix-based machines using the sockets-API, </a:t>
            </a:r>
            <a:r>
              <a:rPr lang="en-IN" dirty="0" err="1" smtClean="0"/>
              <a:t>gethostbyname</a:t>
            </a:r>
            <a:r>
              <a:rPr lang="en-IN" dirty="0"/>
              <a:t>() </a:t>
            </a:r>
            <a:r>
              <a:rPr lang="en-IN" dirty="0" smtClean="0"/>
              <a:t>is the </a:t>
            </a:r>
            <a:r>
              <a:rPr lang="en-IN" dirty="0"/>
              <a:t>library routine that an application calls in order to issue a DNS query</a:t>
            </a:r>
            <a:r>
              <a:rPr lang="en-IN" dirty="0" smtClean="0"/>
              <a:t>.</a:t>
            </a:r>
            <a:endParaRPr lang="en-IN" dirty="0"/>
          </a:p>
        </p:txBody>
      </p:sp>
    </p:spTree>
    <p:extLst>
      <p:ext uri="{BB962C8B-B14F-4D97-AF65-F5344CB8AC3E}">
        <p14:creationId xmlns:p14="http://schemas.microsoft.com/office/powerpoint/2010/main" val="197495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altLang="en-US" dirty="0" smtClean="0"/>
              <a:t>The DNS is also…</a:t>
            </a:r>
          </a:p>
          <a:p>
            <a:r>
              <a:rPr lang="en-US" altLang="en-US" dirty="0" smtClean="0"/>
              <a:t>A lookup mechanism for translating objects into other objects</a:t>
            </a:r>
          </a:p>
          <a:p>
            <a:r>
              <a:rPr lang="en-US" altLang="en-US" dirty="0" smtClean="0"/>
              <a:t>A globally distributed, loosely coherent, scalable, reliable, dynamic database</a:t>
            </a:r>
          </a:p>
          <a:p>
            <a:r>
              <a:rPr lang="en-US" altLang="en-US" dirty="0" smtClean="0"/>
              <a:t>Comprised of three components</a:t>
            </a:r>
          </a:p>
          <a:p>
            <a:pPr lvl="1"/>
            <a:r>
              <a:rPr lang="en-US" altLang="en-US" dirty="0" smtClean="0"/>
              <a:t>A “name space”</a:t>
            </a:r>
          </a:p>
          <a:p>
            <a:pPr lvl="1"/>
            <a:r>
              <a:rPr lang="en-US" altLang="en-US" dirty="0" smtClean="0"/>
              <a:t>Servers making that name space available</a:t>
            </a:r>
          </a:p>
          <a:p>
            <a:pPr lvl="1"/>
            <a:r>
              <a:rPr lang="en-US" altLang="en-US" dirty="0" smtClean="0"/>
              <a:t>Resolvers (clients) which query the servers about the name space</a:t>
            </a:r>
          </a:p>
          <a:p>
            <a:r>
              <a:rPr lang="en-US" altLang="en-US" dirty="0" smtClean="0"/>
              <a:t>DNS provides the mapping between names and numbers</a:t>
            </a:r>
          </a:p>
          <a:p>
            <a:endParaRPr lang="en-US" altLang="en-US" dirty="0" smtClean="0"/>
          </a:p>
          <a:p>
            <a:endParaRPr lang="en-IN" dirty="0"/>
          </a:p>
        </p:txBody>
      </p:sp>
    </p:spTree>
    <p:extLst>
      <p:ext uri="{BB962C8B-B14F-4D97-AF65-F5344CB8AC3E}">
        <p14:creationId xmlns:p14="http://schemas.microsoft.com/office/powerpoint/2010/main" val="589626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anose="02010600030101010101" pitchFamily="2" charset="-122"/>
              </a:rPr>
              <a:t>DNS as a Database</a:t>
            </a:r>
            <a:endParaRPr lang="en-IN" dirty="0"/>
          </a:p>
        </p:txBody>
      </p:sp>
      <p:sp>
        <p:nvSpPr>
          <p:cNvPr id="3" name="Content Placeholder 2"/>
          <p:cNvSpPr>
            <a:spLocks noGrp="1"/>
          </p:cNvSpPr>
          <p:nvPr>
            <p:ph idx="1"/>
          </p:nvPr>
        </p:nvSpPr>
        <p:spPr/>
        <p:txBody>
          <a:bodyPr/>
          <a:lstStyle/>
          <a:p>
            <a:r>
              <a:rPr lang="en-US" altLang="en-US" dirty="0" smtClean="0"/>
              <a:t>DNS is </a:t>
            </a:r>
            <a:r>
              <a:rPr lang="en-US" altLang="en-US" b="1" dirty="0" smtClean="0"/>
              <a:t>NOT</a:t>
            </a:r>
            <a:r>
              <a:rPr lang="en-US" altLang="en-US" dirty="0" smtClean="0"/>
              <a:t> a directory service</a:t>
            </a:r>
          </a:p>
          <a:p>
            <a:r>
              <a:rPr lang="en-US" altLang="zh-CN" dirty="0" smtClean="0">
                <a:ea typeface="SimSun" panose="02010600030101010101" pitchFamily="2" charset="-122"/>
              </a:rPr>
              <a:t>Keys to the database are “domain names”</a:t>
            </a:r>
          </a:p>
          <a:p>
            <a:r>
              <a:rPr lang="en-US" altLang="en-US" dirty="0" smtClean="0"/>
              <a:t>Each domain name contains one or more attributes</a:t>
            </a:r>
          </a:p>
          <a:p>
            <a:pPr lvl="1"/>
            <a:r>
              <a:rPr lang="en-US" altLang="en-US" dirty="0" smtClean="0"/>
              <a:t>Known as “resource records”</a:t>
            </a:r>
          </a:p>
          <a:p>
            <a:r>
              <a:rPr lang="en-US" altLang="en-US" dirty="0" smtClean="0"/>
              <a:t>Each attribute individually retrievable</a:t>
            </a:r>
          </a:p>
          <a:p>
            <a:endParaRPr lang="en-US" altLang="en-US" dirty="0" smtClean="0"/>
          </a:p>
          <a:p>
            <a:endParaRPr lang="en-IN" dirty="0"/>
          </a:p>
        </p:txBody>
      </p:sp>
    </p:spTree>
    <p:extLst>
      <p:ext uri="{BB962C8B-B14F-4D97-AF65-F5344CB8AC3E}">
        <p14:creationId xmlns:p14="http://schemas.microsoft.com/office/powerpoint/2010/main" val="1973660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Global Distribution</a:t>
            </a:r>
            <a:endParaRPr lang="en-IN" dirty="0"/>
          </a:p>
        </p:txBody>
      </p:sp>
      <p:sp>
        <p:nvSpPr>
          <p:cNvPr id="3" name="Content Placeholder 2"/>
          <p:cNvSpPr>
            <a:spLocks noGrp="1"/>
          </p:cNvSpPr>
          <p:nvPr>
            <p:ph idx="1"/>
          </p:nvPr>
        </p:nvSpPr>
        <p:spPr/>
        <p:txBody>
          <a:bodyPr/>
          <a:lstStyle/>
          <a:p>
            <a:r>
              <a:rPr lang="en-US" altLang="en-US" dirty="0" smtClean="0"/>
              <a:t>Data is maintained locally, but retrievable globally</a:t>
            </a:r>
          </a:p>
          <a:p>
            <a:pPr lvl="1"/>
            <a:r>
              <a:rPr lang="en-US" altLang="en-US" dirty="0" smtClean="0"/>
              <a:t>No single computer has all DNS data</a:t>
            </a:r>
          </a:p>
          <a:p>
            <a:r>
              <a:rPr lang="en-US" altLang="en-US" dirty="0" smtClean="0"/>
              <a:t>DNS lookups can be performed by any device</a:t>
            </a:r>
          </a:p>
          <a:p>
            <a:r>
              <a:rPr lang="en-US" altLang="en-US" dirty="0" smtClean="0"/>
              <a:t>Remote DNS data is locally </a:t>
            </a:r>
            <a:r>
              <a:rPr lang="en-US" altLang="en-US" dirty="0" err="1" smtClean="0"/>
              <a:t>cachable</a:t>
            </a:r>
            <a:r>
              <a:rPr lang="en-US" altLang="en-US" dirty="0" smtClean="0"/>
              <a:t> to improve performance</a:t>
            </a:r>
          </a:p>
          <a:p>
            <a:endParaRPr lang="en-IN" dirty="0"/>
          </a:p>
        </p:txBody>
      </p:sp>
    </p:spTree>
    <p:extLst>
      <p:ext uri="{BB962C8B-B14F-4D97-AF65-F5344CB8AC3E}">
        <p14:creationId xmlns:p14="http://schemas.microsoft.com/office/powerpoint/2010/main" val="3474710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Loose Coherency</a:t>
            </a:r>
            <a:endParaRPr lang="en-IN" dirty="0"/>
          </a:p>
        </p:txBody>
      </p:sp>
      <p:sp>
        <p:nvSpPr>
          <p:cNvPr id="3" name="Content Placeholder 2"/>
          <p:cNvSpPr>
            <a:spLocks noGrp="1"/>
          </p:cNvSpPr>
          <p:nvPr>
            <p:ph idx="1"/>
          </p:nvPr>
        </p:nvSpPr>
        <p:spPr/>
        <p:txBody>
          <a:bodyPr/>
          <a:lstStyle/>
          <a:p>
            <a:r>
              <a:rPr lang="en-US" altLang="en-US" dirty="0"/>
              <a:t>The database is always internally consistent</a:t>
            </a:r>
          </a:p>
          <a:p>
            <a:pPr lvl="1"/>
            <a:r>
              <a:rPr lang="en-US" altLang="en-US" dirty="0"/>
              <a:t>Each version of a subset of the database (a zone) has a serial number</a:t>
            </a:r>
          </a:p>
          <a:p>
            <a:pPr lvl="2"/>
            <a:r>
              <a:rPr lang="en-US" altLang="en-US" dirty="0"/>
              <a:t>The serial number is incremented on each database change</a:t>
            </a:r>
          </a:p>
          <a:p>
            <a:r>
              <a:rPr lang="en-US" altLang="en-US" dirty="0"/>
              <a:t>Changes to the master copy of the database are replicated according to timing set by the zone administrator</a:t>
            </a:r>
          </a:p>
          <a:p>
            <a:r>
              <a:rPr lang="en-US" altLang="en-US" dirty="0"/>
              <a:t>Cached data expires according to timeout set by zone administrator</a:t>
            </a:r>
          </a:p>
          <a:p>
            <a:pPr marL="0" indent="0">
              <a:buNone/>
            </a:pPr>
            <a:endParaRPr lang="en-IN" dirty="0"/>
          </a:p>
        </p:txBody>
      </p:sp>
    </p:spTree>
    <p:extLst>
      <p:ext uri="{BB962C8B-B14F-4D97-AF65-F5344CB8AC3E}">
        <p14:creationId xmlns:p14="http://schemas.microsoft.com/office/powerpoint/2010/main" val="299482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Layer Protocols</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smtClean="0"/>
              <a:t>An </a:t>
            </a:r>
            <a:r>
              <a:rPr lang="en-IN" dirty="0"/>
              <a:t>application layer protocol defines how an application processes (</a:t>
            </a:r>
            <a:r>
              <a:rPr lang="en-IN" dirty="0" smtClean="0"/>
              <a:t>clients and </a:t>
            </a:r>
            <a:r>
              <a:rPr lang="en-IN" dirty="0"/>
              <a:t>servers) , running on different end systems, pass messages to </a:t>
            </a:r>
            <a:r>
              <a:rPr lang="en-IN" dirty="0" smtClean="0"/>
              <a:t>each other.</a:t>
            </a:r>
          </a:p>
          <a:p>
            <a:r>
              <a:rPr lang="en-IN" dirty="0"/>
              <a:t>In particular, an application layer protocol defines:</a:t>
            </a:r>
          </a:p>
          <a:p>
            <a:pPr marL="0" indent="0">
              <a:buNone/>
            </a:pPr>
            <a:r>
              <a:rPr lang="en-IN" dirty="0"/>
              <a:t>– The types of messages, e.g., request messages and response messages.</a:t>
            </a:r>
          </a:p>
          <a:p>
            <a:pPr marL="0" indent="0">
              <a:buNone/>
            </a:pPr>
            <a:r>
              <a:rPr lang="en-IN" dirty="0"/>
              <a:t>– The syntax of the various message types, i.e., the fields in the message </a:t>
            </a:r>
            <a:r>
              <a:rPr lang="en-IN" dirty="0" smtClean="0"/>
              <a:t>and how </a:t>
            </a:r>
            <a:r>
              <a:rPr lang="en-IN" dirty="0"/>
              <a:t>the fields are delineated.</a:t>
            </a:r>
          </a:p>
          <a:p>
            <a:pPr marL="0" indent="0">
              <a:buNone/>
            </a:pPr>
            <a:r>
              <a:rPr lang="en-IN" dirty="0"/>
              <a:t>– The semantics of the fields, i.e., the meaning of the information that </a:t>
            </a:r>
            <a:r>
              <a:rPr lang="en-IN" dirty="0" smtClean="0"/>
              <a:t>the field </a:t>
            </a:r>
            <a:r>
              <a:rPr lang="en-IN" dirty="0"/>
              <a:t>is supposed to contain;</a:t>
            </a:r>
          </a:p>
          <a:p>
            <a:pPr marL="0" indent="0">
              <a:buNone/>
            </a:pPr>
            <a:r>
              <a:rPr lang="en-IN" dirty="0"/>
              <a:t>– Rules for determining when and how a process sends messages </a:t>
            </a:r>
            <a:r>
              <a:rPr lang="en-IN" dirty="0" smtClean="0"/>
              <a:t>and responds </a:t>
            </a:r>
            <a:r>
              <a:rPr lang="en-IN" dirty="0"/>
              <a:t>to messages.</a:t>
            </a:r>
          </a:p>
        </p:txBody>
      </p:sp>
    </p:spTree>
    <p:extLst>
      <p:ext uri="{BB962C8B-B14F-4D97-AF65-F5344CB8AC3E}">
        <p14:creationId xmlns:p14="http://schemas.microsoft.com/office/powerpoint/2010/main" val="4127358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Scalability</a:t>
            </a:r>
            <a:endParaRPr lang="en-IN" dirty="0"/>
          </a:p>
        </p:txBody>
      </p:sp>
      <p:sp>
        <p:nvSpPr>
          <p:cNvPr id="3" name="Content Placeholder 2"/>
          <p:cNvSpPr>
            <a:spLocks noGrp="1"/>
          </p:cNvSpPr>
          <p:nvPr>
            <p:ph idx="1"/>
          </p:nvPr>
        </p:nvSpPr>
        <p:spPr/>
        <p:txBody>
          <a:bodyPr/>
          <a:lstStyle/>
          <a:p>
            <a:pPr marL="342900" lvl="0" indent="-342900" fontAlgn="base">
              <a:lnSpc>
                <a:spcPct val="100000"/>
              </a:lnSpc>
              <a:spcBef>
                <a:spcPct val="20000"/>
              </a:spcBef>
              <a:spcAft>
                <a:spcPct val="0"/>
              </a:spcAft>
              <a:buFontTx/>
              <a:buChar char="•"/>
            </a:pPr>
            <a:r>
              <a:rPr kumimoji="0" lang="en-US" altLang="zh-CN" sz="3200" b="0" i="0" u="none" strike="noStrike" kern="0" cap="none" spc="0" normalizeH="0" baseline="0" noProof="0" dirty="0" smtClean="0">
                <a:ln>
                  <a:noFill/>
                </a:ln>
                <a:solidFill>
                  <a:srgbClr val="000000"/>
                </a:solidFill>
                <a:effectLst/>
                <a:uLnTx/>
                <a:uFillTx/>
                <a:latin typeface="Times New Roman"/>
                <a:ea typeface="SimSun" panose="02010600030101010101" pitchFamily="2" charset="-122"/>
                <a:cs typeface="+mn-cs"/>
              </a:rPr>
              <a:t>No limit to the size of the database</a:t>
            </a:r>
          </a:p>
          <a:p>
            <a:pPr marL="342900" lvl="0" indent="-342900" fontAlgn="base">
              <a:lnSpc>
                <a:spcPct val="100000"/>
              </a:lnSpc>
              <a:spcBef>
                <a:spcPct val="20000"/>
              </a:spcBef>
              <a:spcAft>
                <a:spcPct val="0"/>
              </a:spcAft>
              <a:buFontTx/>
              <a:buChar char="•"/>
            </a:pPr>
            <a:r>
              <a:rPr kumimoji="0" lang="en-US" altLang="zh-CN" sz="3200" b="0" i="0" u="none" strike="noStrike" kern="0" cap="none" spc="0" normalizeH="0" baseline="0" noProof="0" dirty="0" smtClean="0">
                <a:ln>
                  <a:noFill/>
                </a:ln>
                <a:solidFill>
                  <a:srgbClr val="000000"/>
                </a:solidFill>
                <a:effectLst/>
                <a:uLnTx/>
                <a:uFillTx/>
                <a:latin typeface="Times New Roman"/>
                <a:ea typeface="SimSun" panose="02010600030101010101" pitchFamily="2" charset="-122"/>
                <a:cs typeface="+mn-cs"/>
              </a:rPr>
              <a:t>No limit to the number of queries</a:t>
            </a:r>
          </a:p>
          <a:p>
            <a:pPr marL="742950" lvl="1" indent="-285750" fontAlgn="base">
              <a:lnSpc>
                <a:spcPct val="100000"/>
              </a:lnSpc>
              <a:spcBef>
                <a:spcPct val="20000"/>
              </a:spcBef>
              <a:spcAft>
                <a:spcPct val="0"/>
              </a:spcAft>
              <a:buFontTx/>
              <a:buChar char="–"/>
            </a:pPr>
            <a:r>
              <a:rPr kumimoji="0" lang="en-US" altLang="zh-CN" sz="2800" b="0" i="0" u="none" strike="noStrike" kern="0" cap="none" spc="0" normalizeH="0" baseline="0" noProof="0" dirty="0" smtClean="0">
                <a:ln>
                  <a:noFill/>
                </a:ln>
                <a:solidFill>
                  <a:srgbClr val="000000"/>
                </a:solidFill>
                <a:effectLst/>
                <a:uLnTx/>
                <a:uFillTx/>
                <a:latin typeface="Times New Roman"/>
                <a:ea typeface="SimSun" panose="02010600030101010101" pitchFamily="2" charset="-122"/>
              </a:rPr>
              <a:t>Tens of thousands of queries handled easily every second</a:t>
            </a:r>
          </a:p>
          <a:p>
            <a:pPr marL="342900" lvl="0" indent="-342900" fontAlgn="base">
              <a:lnSpc>
                <a:spcPct val="100000"/>
              </a:lnSpc>
              <a:spcBef>
                <a:spcPct val="20000"/>
              </a:spcBef>
              <a:spcAft>
                <a:spcPct val="0"/>
              </a:spcAft>
              <a:buFontTx/>
              <a:buChar char="•"/>
            </a:pPr>
            <a:r>
              <a:rPr kumimoji="0" lang="en-US" altLang="zh-CN" sz="3200" b="0" i="0" u="none" strike="noStrike" kern="0" cap="none" spc="0" normalizeH="0" baseline="0" noProof="0" dirty="0" smtClean="0">
                <a:ln>
                  <a:noFill/>
                </a:ln>
                <a:solidFill>
                  <a:srgbClr val="000000"/>
                </a:solidFill>
                <a:effectLst/>
                <a:uLnTx/>
                <a:uFillTx/>
                <a:latin typeface="Times New Roman"/>
                <a:ea typeface="SimSun" panose="02010600030101010101" pitchFamily="2" charset="-122"/>
                <a:cs typeface="+mn-cs"/>
              </a:rPr>
              <a:t>Queries distributed among masters, slaves, and caches</a:t>
            </a:r>
          </a:p>
          <a:p>
            <a:endParaRPr lang="en-IN" dirty="0"/>
          </a:p>
        </p:txBody>
      </p:sp>
    </p:spTree>
    <p:extLst>
      <p:ext uri="{BB962C8B-B14F-4D97-AF65-F5344CB8AC3E}">
        <p14:creationId xmlns:p14="http://schemas.microsoft.com/office/powerpoint/2010/main" val="1483841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Reliability</a:t>
            </a:r>
            <a:endParaRPr lang="en-IN" dirty="0"/>
          </a:p>
        </p:txBody>
      </p:sp>
      <p:sp>
        <p:nvSpPr>
          <p:cNvPr id="3" name="Content Placeholder 2"/>
          <p:cNvSpPr>
            <a:spLocks noGrp="1"/>
          </p:cNvSpPr>
          <p:nvPr>
            <p:ph idx="1"/>
          </p:nvPr>
        </p:nvSpPr>
        <p:spPr/>
        <p:txBody>
          <a:bodyPr/>
          <a:lstStyle/>
          <a:p>
            <a:r>
              <a:rPr lang="en-US" altLang="zh-CN" dirty="0">
                <a:ea typeface="SimSun" panose="02010600030101010101" pitchFamily="2" charset="-122"/>
              </a:rPr>
              <a:t>Data is replicated</a:t>
            </a:r>
          </a:p>
          <a:p>
            <a:pPr lvl="1"/>
            <a:r>
              <a:rPr lang="en-US" altLang="zh-CN" dirty="0">
                <a:ea typeface="SimSun" panose="02010600030101010101" pitchFamily="2" charset="-122"/>
              </a:rPr>
              <a:t>Data from master is copied to multiple slaves</a:t>
            </a:r>
          </a:p>
          <a:p>
            <a:r>
              <a:rPr lang="en-US" altLang="zh-CN" dirty="0">
                <a:ea typeface="SimSun" panose="02010600030101010101" pitchFamily="2" charset="-122"/>
              </a:rPr>
              <a:t>Clients can query</a:t>
            </a:r>
          </a:p>
          <a:p>
            <a:pPr lvl="1"/>
            <a:r>
              <a:rPr lang="en-US" altLang="zh-CN" dirty="0">
                <a:ea typeface="SimSun" panose="02010600030101010101" pitchFamily="2" charset="-122"/>
              </a:rPr>
              <a:t>Master server</a:t>
            </a:r>
          </a:p>
          <a:p>
            <a:pPr lvl="1"/>
            <a:r>
              <a:rPr lang="en-US" altLang="zh-CN" dirty="0">
                <a:ea typeface="SimSun" panose="02010600030101010101" pitchFamily="2" charset="-122"/>
              </a:rPr>
              <a:t>Any of the copies at slave servers</a:t>
            </a:r>
          </a:p>
          <a:p>
            <a:r>
              <a:rPr lang="en-US" altLang="zh-CN" dirty="0">
                <a:ea typeface="SimSun" panose="02010600030101010101" pitchFamily="2" charset="-122"/>
              </a:rPr>
              <a:t>Clients will typically query local caches</a:t>
            </a:r>
          </a:p>
          <a:p>
            <a:r>
              <a:rPr lang="en-US" altLang="zh-CN" dirty="0">
                <a:ea typeface="SimSun" panose="02010600030101010101" pitchFamily="2" charset="-122"/>
              </a:rPr>
              <a:t>DNS protocols can use either UDP or TCP</a:t>
            </a:r>
          </a:p>
          <a:p>
            <a:pPr lvl="1"/>
            <a:r>
              <a:rPr lang="en-US" altLang="zh-CN" dirty="0">
                <a:ea typeface="SimSun" panose="02010600030101010101" pitchFamily="2" charset="-122"/>
              </a:rPr>
              <a:t>If UDP, DNS protocol handles retransmission, sequencing, etc.</a:t>
            </a:r>
          </a:p>
          <a:p>
            <a:endParaRPr lang="en-IN" dirty="0"/>
          </a:p>
        </p:txBody>
      </p:sp>
    </p:spTree>
    <p:extLst>
      <p:ext uri="{BB962C8B-B14F-4D97-AF65-F5344CB8AC3E}">
        <p14:creationId xmlns:p14="http://schemas.microsoft.com/office/powerpoint/2010/main" val="2655320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anose="02010600030101010101" pitchFamily="2" charset="-122"/>
              </a:rPr>
              <a:t>Dynamicity</a:t>
            </a:r>
            <a:endParaRPr lang="en-IN" dirty="0"/>
          </a:p>
        </p:txBody>
      </p:sp>
      <p:sp>
        <p:nvSpPr>
          <p:cNvPr id="3" name="Content Placeholder 2"/>
          <p:cNvSpPr>
            <a:spLocks noGrp="1"/>
          </p:cNvSpPr>
          <p:nvPr>
            <p:ph idx="1"/>
          </p:nvPr>
        </p:nvSpPr>
        <p:spPr/>
        <p:txBody>
          <a:bodyPr/>
          <a:lstStyle/>
          <a:p>
            <a:r>
              <a:rPr lang="en-US" altLang="en-US" dirty="0" smtClean="0"/>
              <a:t>Database can be updated dynamically</a:t>
            </a:r>
          </a:p>
          <a:p>
            <a:pPr lvl="1"/>
            <a:r>
              <a:rPr lang="en-US" altLang="en-US" dirty="0" smtClean="0"/>
              <a:t>Add/delete/modify of any record</a:t>
            </a:r>
          </a:p>
          <a:p>
            <a:r>
              <a:rPr lang="en-US" altLang="en-US" dirty="0" smtClean="0"/>
              <a:t>Modification of the master database triggers replication</a:t>
            </a:r>
          </a:p>
          <a:p>
            <a:pPr lvl="1"/>
            <a:r>
              <a:rPr lang="en-US" altLang="en-US" dirty="0" smtClean="0"/>
              <a:t>Only master can be dynamically updated</a:t>
            </a:r>
          </a:p>
          <a:p>
            <a:pPr lvl="2"/>
            <a:r>
              <a:rPr lang="en-US" altLang="en-US" dirty="0" smtClean="0"/>
              <a:t>Creates a single point of failure</a:t>
            </a:r>
          </a:p>
          <a:p>
            <a:endParaRPr lang="en-IN" dirty="0"/>
          </a:p>
        </p:txBody>
      </p:sp>
    </p:spTree>
    <p:extLst>
      <p:ext uri="{BB962C8B-B14F-4D97-AF65-F5344CB8AC3E}">
        <p14:creationId xmlns:p14="http://schemas.microsoft.com/office/powerpoint/2010/main" val="2562819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SimSun" panose="02010600030101010101" pitchFamily="2" charset="-122"/>
              </a:rPr>
              <a:t>DNS Components</a:t>
            </a:r>
            <a:endParaRPr lang="en-IN" dirty="0"/>
          </a:p>
        </p:txBody>
      </p:sp>
      <p:sp>
        <p:nvSpPr>
          <p:cNvPr id="3" name="Content Placeholder 2"/>
          <p:cNvSpPr>
            <a:spLocks noGrp="1"/>
          </p:cNvSpPr>
          <p:nvPr>
            <p:ph idx="1"/>
          </p:nvPr>
        </p:nvSpPr>
        <p:spPr/>
        <p:txBody>
          <a:bodyPr/>
          <a:lstStyle/>
          <a:p>
            <a:r>
              <a:rPr lang="en-US" altLang="en-US" sz="3200" dirty="0" smtClean="0"/>
              <a:t>The name space</a:t>
            </a:r>
          </a:p>
          <a:p>
            <a:r>
              <a:rPr lang="en-US" altLang="en-US" sz="3200" dirty="0" smtClean="0"/>
              <a:t>The servers</a:t>
            </a:r>
          </a:p>
          <a:p>
            <a:r>
              <a:rPr lang="en-US" altLang="en-US" sz="3200" dirty="0" smtClean="0"/>
              <a:t>The resolvers</a:t>
            </a:r>
          </a:p>
          <a:p>
            <a:endParaRPr lang="en-IN" dirty="0"/>
          </a:p>
        </p:txBody>
      </p:sp>
    </p:spTree>
    <p:extLst>
      <p:ext uri="{BB962C8B-B14F-4D97-AF65-F5344CB8AC3E}">
        <p14:creationId xmlns:p14="http://schemas.microsoft.com/office/powerpoint/2010/main" val="252027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2692400" y="2684463"/>
            <a:ext cx="7918450" cy="4265612"/>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17411" name="Rectangle 3"/>
          <p:cNvSpPr>
            <a:spLocks noGrp="1" noChangeArrowheads="1"/>
          </p:cNvSpPr>
          <p:nvPr>
            <p:ph type="title"/>
          </p:nvPr>
        </p:nvSpPr>
        <p:spPr/>
        <p:txBody>
          <a:bodyPr/>
          <a:lstStyle/>
          <a:p>
            <a:pPr eaLnBrk="1" hangingPunct="1"/>
            <a:r>
              <a:rPr lang="en-US" altLang="zh-CN" smtClean="0">
                <a:ea typeface="SimSun" panose="02010600030101010101" pitchFamily="2" charset="-122"/>
              </a:rPr>
              <a:t>The Name Space</a:t>
            </a:r>
          </a:p>
        </p:txBody>
      </p:sp>
      <p:sp>
        <p:nvSpPr>
          <p:cNvPr id="17412" name="Rectangle 4"/>
          <p:cNvSpPr>
            <a:spLocks noGrp="1" noChangeArrowheads="1"/>
          </p:cNvSpPr>
          <p:nvPr>
            <p:ph type="body" idx="1"/>
          </p:nvPr>
        </p:nvSpPr>
        <p:spPr/>
        <p:txBody>
          <a:bodyPr/>
          <a:lstStyle/>
          <a:p>
            <a:pPr eaLnBrk="1" hangingPunct="1"/>
            <a:r>
              <a:rPr lang="en-US" altLang="zh-CN" sz="2400">
                <a:ea typeface="SimSun" panose="02010600030101010101" pitchFamily="2" charset="-122"/>
              </a:rPr>
              <a:t>The </a:t>
            </a:r>
            <a:r>
              <a:rPr lang="en-US" altLang="zh-CN" sz="2400" i="1">
                <a:ea typeface="SimSun" panose="02010600030101010101" pitchFamily="2" charset="-122"/>
              </a:rPr>
              <a:t>name space</a:t>
            </a:r>
            <a:r>
              <a:rPr lang="en-US" altLang="zh-CN" sz="2400">
                <a:ea typeface="SimSun" panose="02010600030101010101" pitchFamily="2" charset="-122"/>
              </a:rPr>
              <a:t> is the structure of the DNS database</a:t>
            </a:r>
          </a:p>
          <a:p>
            <a:pPr lvl="1" eaLnBrk="1" hangingPunct="1"/>
            <a:r>
              <a:rPr lang="en-US" altLang="zh-CN" sz="2000">
                <a:ea typeface="SimSun" panose="02010600030101010101" pitchFamily="2" charset="-122"/>
              </a:rPr>
              <a:t>An inverted tree with the root node at the top</a:t>
            </a:r>
          </a:p>
          <a:p>
            <a:pPr eaLnBrk="1" hangingPunct="1"/>
            <a:r>
              <a:rPr lang="en-US" altLang="zh-CN" sz="2400">
                <a:ea typeface="SimSun" panose="02010600030101010101" pitchFamily="2" charset="-122"/>
              </a:rPr>
              <a:t>Each node has a label</a:t>
            </a:r>
          </a:p>
          <a:p>
            <a:pPr lvl="1" eaLnBrk="1" hangingPunct="1"/>
            <a:r>
              <a:rPr lang="en-US" altLang="zh-CN" sz="2000">
                <a:ea typeface="SimSun" panose="02010600030101010101" pitchFamily="2" charset="-122"/>
              </a:rPr>
              <a:t>The root node has a null label, written as “”</a:t>
            </a:r>
          </a:p>
        </p:txBody>
      </p:sp>
      <p:graphicFrame>
        <p:nvGraphicFramePr>
          <p:cNvPr id="17413" name="Object 5"/>
          <p:cNvGraphicFramePr>
            <a:graphicFrameLocks noChangeAspect="1"/>
          </p:cNvGraphicFramePr>
          <p:nvPr/>
        </p:nvGraphicFramePr>
        <p:xfrm>
          <a:off x="2209800" y="3913188"/>
          <a:ext cx="7588250" cy="2182812"/>
        </p:xfrm>
        <a:graphic>
          <a:graphicData uri="http://schemas.openxmlformats.org/presentationml/2006/ole">
            <mc:AlternateContent xmlns:mc="http://schemas.openxmlformats.org/markup-compatibility/2006">
              <mc:Choice xmlns:v="urn:schemas-microsoft-com:vml" Requires="v">
                <p:oleObj spid="_x0000_s3082" name="MS Org Chart" r:id="rId4" imgW="6677130" imgH="1924259" progId="OrgPlusWOPX.4">
                  <p:embed followColorScheme="full"/>
                </p:oleObj>
              </mc:Choice>
              <mc:Fallback>
                <p:oleObj name="MS Org Chart" r:id="rId4" imgW="6677130" imgH="1924259" progId="OrgPlusWOPX.4">
                  <p:embed followColorScheme="full"/>
                  <p:pic>
                    <p:nvPicPr>
                      <p:cNvPr id="1741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913188"/>
                        <a:ext cx="7588250" cy="218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521189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Line 2"/>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5" name="Line 3"/>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p:cNvSpPr txBox="1">
            <a:spLocks noChangeArrowheads="1"/>
          </p:cNvSpPr>
          <p:nvPr/>
        </p:nvSpPr>
        <p:spPr bwMode="auto">
          <a:xfrm>
            <a:off x="1828800" y="762000"/>
            <a:ext cx="22797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smtClean="0">
                <a:latin typeface="Times New Roman" panose="02020603050405020304" pitchFamily="18" charset="0"/>
              </a:rPr>
              <a:t>Domain </a:t>
            </a:r>
            <a:r>
              <a:rPr lang="en-US" altLang="en-US" sz="2000" i="1" dirty="0">
                <a:latin typeface="Times New Roman" panose="02020603050405020304" pitchFamily="18" charset="0"/>
              </a:rPr>
              <a:t>name space</a:t>
            </a:r>
          </a:p>
        </p:txBody>
      </p:sp>
      <p:sp>
        <p:nvSpPr>
          <p:cNvPr id="868357" name="Line 5"/>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83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226" y="1970088"/>
            <a:ext cx="7623175" cy="351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2308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Labels</a:t>
            </a:r>
            <a:endParaRPr lang="en-IN" dirty="0"/>
          </a:p>
        </p:txBody>
      </p:sp>
      <p:sp>
        <p:nvSpPr>
          <p:cNvPr id="3" name="Content Placeholder 2"/>
          <p:cNvSpPr>
            <a:spLocks noGrp="1"/>
          </p:cNvSpPr>
          <p:nvPr>
            <p:ph idx="1"/>
          </p:nvPr>
        </p:nvSpPr>
        <p:spPr/>
        <p:txBody>
          <a:bodyPr>
            <a:normAutofit/>
          </a:bodyPr>
          <a:lstStyle/>
          <a:p>
            <a:r>
              <a:rPr lang="en-US" altLang="en-US" sz="2400" dirty="0" smtClean="0"/>
              <a:t>Each node in the tree must have a label</a:t>
            </a:r>
          </a:p>
          <a:p>
            <a:pPr lvl="1"/>
            <a:r>
              <a:rPr lang="en-US" altLang="en-US" dirty="0" smtClean="0"/>
              <a:t>A string of up to 63 bytes</a:t>
            </a:r>
          </a:p>
          <a:p>
            <a:r>
              <a:rPr lang="en-US" altLang="en-US" sz="2400" dirty="0" smtClean="0"/>
              <a:t>The DNS protocol makes NO limitation on what binary values are used in labels</a:t>
            </a:r>
          </a:p>
          <a:p>
            <a:pPr lvl="1"/>
            <a:r>
              <a:rPr lang="en-US" altLang="en-US" dirty="0" smtClean="0"/>
              <a:t>RFCs 852 and 1123 define legal characters for “hostnames”</a:t>
            </a:r>
          </a:p>
          <a:p>
            <a:pPr lvl="2"/>
            <a:r>
              <a:rPr lang="en-US" altLang="en-US" sz="2400" dirty="0" smtClean="0"/>
              <a:t>A-Z, 0-9, and “-” only with a-z and A-Z treated as the same</a:t>
            </a:r>
          </a:p>
          <a:p>
            <a:r>
              <a:rPr lang="en-US" altLang="en-US" sz="2400" dirty="0" smtClean="0"/>
              <a:t>Sibling nodes must have unique labels</a:t>
            </a:r>
          </a:p>
          <a:p>
            <a:r>
              <a:rPr lang="en-US" altLang="en-US" sz="2400" dirty="0" smtClean="0"/>
              <a:t>The null label is reserved for the root node</a:t>
            </a:r>
          </a:p>
          <a:p>
            <a:endParaRPr lang="en-IN" sz="2400" dirty="0"/>
          </a:p>
        </p:txBody>
      </p:sp>
    </p:spTree>
    <p:extLst>
      <p:ext uri="{BB962C8B-B14F-4D97-AF65-F5344CB8AC3E}">
        <p14:creationId xmlns:p14="http://schemas.microsoft.com/office/powerpoint/2010/main" val="12916416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Domain Names</a:t>
            </a:r>
          </a:p>
        </p:txBody>
      </p:sp>
      <p:sp>
        <p:nvSpPr>
          <p:cNvPr id="20483" name="Rectangle 3"/>
          <p:cNvSpPr>
            <a:spLocks noGrp="1" noChangeArrowheads="1"/>
          </p:cNvSpPr>
          <p:nvPr>
            <p:ph idx="1"/>
          </p:nvPr>
        </p:nvSpPr>
        <p:spPr/>
        <p:txBody>
          <a:bodyPr/>
          <a:lstStyle/>
          <a:p>
            <a:pPr eaLnBrk="1" hangingPunct="1"/>
            <a:r>
              <a:rPr lang="en-US" altLang="zh-CN" sz="2000">
                <a:ea typeface="SimSun" panose="02010600030101010101" pitchFamily="2" charset="-122"/>
              </a:rPr>
              <a:t>A </a:t>
            </a:r>
            <a:r>
              <a:rPr lang="en-US" altLang="zh-CN" sz="2000" i="1">
                <a:ea typeface="SimSun" panose="02010600030101010101" pitchFamily="2" charset="-122"/>
              </a:rPr>
              <a:t>domain name</a:t>
            </a:r>
            <a:r>
              <a:rPr lang="en-US" altLang="zh-CN" sz="2000">
                <a:ea typeface="SimSun" panose="02010600030101010101" pitchFamily="2" charset="-122"/>
              </a:rPr>
              <a:t> is the sequence of labels from a node to the root, separated by dots (“.”s), read left to right</a:t>
            </a:r>
          </a:p>
          <a:p>
            <a:pPr lvl="1" eaLnBrk="1" hangingPunct="1"/>
            <a:r>
              <a:rPr lang="en-US" altLang="zh-CN" sz="1800">
                <a:ea typeface="SimSun" panose="02010600030101010101" pitchFamily="2" charset="-122"/>
              </a:rPr>
              <a:t>The name space has a maximum depth of 127 levels</a:t>
            </a:r>
          </a:p>
          <a:p>
            <a:pPr lvl="1" eaLnBrk="1" hangingPunct="1"/>
            <a:r>
              <a:rPr lang="en-US" altLang="zh-CN" sz="1800">
                <a:ea typeface="SimSun" panose="02010600030101010101" pitchFamily="2" charset="-122"/>
              </a:rPr>
              <a:t>Domain names are limited to 255 characters in length </a:t>
            </a:r>
          </a:p>
          <a:p>
            <a:pPr eaLnBrk="1" hangingPunct="1"/>
            <a:r>
              <a:rPr lang="en-US" altLang="zh-CN" sz="2000">
                <a:ea typeface="SimSun" panose="02010600030101010101" pitchFamily="2" charset="-122"/>
              </a:rPr>
              <a:t>A node’s domain name identifies its position in the name space</a:t>
            </a:r>
          </a:p>
        </p:txBody>
      </p:sp>
      <p:graphicFrame>
        <p:nvGraphicFramePr>
          <p:cNvPr id="20484" name="Object 6"/>
          <p:cNvGraphicFramePr>
            <a:graphicFrameLocks noChangeAspect="1"/>
          </p:cNvGraphicFramePr>
          <p:nvPr/>
        </p:nvGraphicFramePr>
        <p:xfrm>
          <a:off x="2286000" y="3683000"/>
          <a:ext cx="7081838" cy="2679700"/>
        </p:xfrm>
        <a:graphic>
          <a:graphicData uri="http://schemas.openxmlformats.org/presentationml/2006/ole">
            <mc:AlternateContent xmlns:mc="http://schemas.openxmlformats.org/markup-compatibility/2006">
              <mc:Choice xmlns:v="urn:schemas-microsoft-com:vml" Requires="v">
                <p:oleObj spid="_x0000_s4106" name="MS Org Chart" r:id="rId4" imgW="4584399" imgH="1757508" progId="OrgPlusWOPX.4">
                  <p:embed followColorScheme="full"/>
                </p:oleObj>
              </mc:Choice>
              <mc:Fallback>
                <p:oleObj name="MS Org Chart" r:id="rId4" imgW="4584399" imgH="1757508" progId="OrgPlusWOPX.4">
                  <p:embed followColorScheme="full"/>
                  <p:pic>
                    <p:nvPicPr>
                      <p:cNvPr id="2048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683000"/>
                        <a:ext cx="7081838" cy="267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495940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Line 2"/>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79" name="Line 3"/>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80" name="Text Box 4"/>
          <p:cNvSpPr txBox="1">
            <a:spLocks noChangeArrowheads="1"/>
          </p:cNvSpPr>
          <p:nvPr/>
        </p:nvSpPr>
        <p:spPr bwMode="auto">
          <a:xfrm>
            <a:off x="1828800" y="381000"/>
            <a:ext cx="28552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smtClean="0">
                <a:latin typeface="Times New Roman" panose="02020603050405020304" pitchFamily="18" charset="0"/>
              </a:rPr>
              <a:t>Domain </a:t>
            </a:r>
            <a:r>
              <a:rPr lang="en-US" altLang="en-US" sz="2000" i="1" dirty="0">
                <a:latin typeface="Times New Roman" panose="02020603050405020304" pitchFamily="18" charset="0"/>
              </a:rPr>
              <a:t>names and labels</a:t>
            </a:r>
          </a:p>
        </p:txBody>
      </p:sp>
      <p:sp>
        <p:nvSpPr>
          <p:cNvPr id="869381" name="Line 5"/>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86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4838" y="1143001"/>
            <a:ext cx="6380162"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69383" name="Line 7"/>
          <p:cNvSpPr>
            <a:spLocks noChangeShapeType="1"/>
          </p:cNvSpPr>
          <p:nvPr/>
        </p:nvSpPr>
        <p:spPr bwMode="auto">
          <a:xfrm>
            <a:off x="1676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95823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Subdomains</a:t>
            </a:r>
          </a:p>
        </p:txBody>
      </p:sp>
      <p:sp>
        <p:nvSpPr>
          <p:cNvPr id="21507" name="Rectangle 3"/>
          <p:cNvSpPr>
            <a:spLocks noGrp="1" noChangeArrowheads="1"/>
          </p:cNvSpPr>
          <p:nvPr>
            <p:ph type="body" idx="1"/>
          </p:nvPr>
        </p:nvSpPr>
        <p:spPr/>
        <p:txBody>
          <a:bodyPr/>
          <a:lstStyle/>
          <a:p>
            <a:pPr eaLnBrk="1" hangingPunct="1"/>
            <a:r>
              <a:rPr lang="en-US" altLang="zh-CN" dirty="0">
                <a:ea typeface="SimSun" panose="02010600030101010101" pitchFamily="2" charset="-122"/>
              </a:rPr>
              <a:t>One domain is a subdomain of another if its domain name ends in the other’s domain name</a:t>
            </a:r>
          </a:p>
          <a:p>
            <a:pPr marL="457200" lvl="1" indent="0" eaLnBrk="1" hangingPunct="1">
              <a:buNone/>
            </a:pPr>
            <a:r>
              <a:rPr lang="en-US" altLang="zh-CN" dirty="0">
                <a:ea typeface="SimSun" panose="02010600030101010101" pitchFamily="2" charset="-122"/>
              </a:rPr>
              <a:t>So </a:t>
            </a:r>
            <a:r>
              <a:rPr lang="en-US" altLang="zh-CN" dirty="0" smtClean="0">
                <a:ea typeface="SimSun" panose="02010600030101010101" pitchFamily="2" charset="-122"/>
              </a:rPr>
              <a:t>cse.nitt.edu is </a:t>
            </a:r>
            <a:r>
              <a:rPr lang="en-US" altLang="zh-CN" dirty="0">
                <a:ea typeface="SimSun" panose="02010600030101010101" pitchFamily="2" charset="-122"/>
              </a:rPr>
              <a:t>a subdomain of</a:t>
            </a:r>
          </a:p>
          <a:p>
            <a:pPr marL="457200" lvl="1" indent="0">
              <a:buNone/>
            </a:pPr>
            <a:r>
              <a:rPr lang="en-US" altLang="zh-CN" i="1" dirty="0">
                <a:ea typeface="SimSun" panose="02010600030101010101" pitchFamily="2" charset="-122"/>
              </a:rPr>
              <a:t>n</a:t>
            </a:r>
            <a:r>
              <a:rPr lang="en-US" altLang="zh-CN" i="1" dirty="0" smtClean="0">
                <a:ea typeface="SimSun" panose="02010600030101010101" pitchFamily="2" charset="-122"/>
              </a:rPr>
              <a:t>itt.edu &amp; </a:t>
            </a:r>
            <a:r>
              <a:rPr lang="en-US" altLang="zh-CN" i="1" dirty="0" err="1" smtClean="0">
                <a:ea typeface="SimSun" panose="02010600030101010101" pitchFamily="2" charset="-122"/>
              </a:rPr>
              <a:t>edu</a:t>
            </a:r>
            <a:endParaRPr lang="en-US" altLang="zh-CN" i="1" dirty="0" smtClean="0">
              <a:ea typeface="SimSun" panose="02010600030101010101" pitchFamily="2" charset="-122"/>
            </a:endParaRPr>
          </a:p>
          <a:p>
            <a:pPr marL="457200" lvl="1" indent="0">
              <a:buNone/>
            </a:pPr>
            <a:r>
              <a:rPr lang="en-US" altLang="zh-CN" dirty="0">
                <a:ea typeface="SimSun" panose="02010600030101010101" pitchFamily="2" charset="-122"/>
              </a:rPr>
              <a:t>n</a:t>
            </a:r>
            <a:r>
              <a:rPr lang="en-US" altLang="zh-CN" dirty="0" smtClean="0">
                <a:ea typeface="SimSun" panose="02010600030101010101" pitchFamily="2" charset="-122"/>
              </a:rPr>
              <a:t>itt.edu is </a:t>
            </a:r>
            <a:r>
              <a:rPr lang="en-US" altLang="zh-CN" dirty="0">
                <a:ea typeface="SimSun" panose="02010600030101010101" pitchFamily="2" charset="-122"/>
              </a:rPr>
              <a:t>a subdomain </a:t>
            </a:r>
            <a:r>
              <a:rPr lang="en-US" altLang="zh-CN" dirty="0" smtClean="0">
                <a:ea typeface="SimSun" panose="02010600030101010101" pitchFamily="2" charset="-122"/>
              </a:rPr>
              <a:t>of </a:t>
            </a:r>
            <a:r>
              <a:rPr lang="en-US" altLang="zh-CN" dirty="0" err="1" smtClean="0">
                <a:ea typeface="SimSun" panose="02010600030101010101" pitchFamily="2" charset="-122"/>
              </a:rPr>
              <a:t>edu</a:t>
            </a:r>
            <a:endParaRPr lang="en-US" altLang="zh-CN" dirty="0">
              <a:ea typeface="SimSun" panose="02010600030101010101" pitchFamily="2" charset="-122"/>
            </a:endParaRPr>
          </a:p>
        </p:txBody>
      </p:sp>
    </p:spTree>
    <p:extLst>
      <p:ext uri="{BB962C8B-B14F-4D97-AF65-F5344CB8AC3E}">
        <p14:creationId xmlns:p14="http://schemas.microsoft.com/office/powerpoint/2010/main" val="1286017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TCP/IP Application Layer Protocols</a:t>
            </a:r>
            <a:endParaRPr lang="en-IN" dirty="0"/>
          </a:p>
        </p:txBody>
      </p:sp>
      <p:sp>
        <p:nvSpPr>
          <p:cNvPr id="3" name="Content Placeholder 2"/>
          <p:cNvSpPr>
            <a:spLocks noGrp="1"/>
          </p:cNvSpPr>
          <p:nvPr>
            <p:ph idx="1"/>
          </p:nvPr>
        </p:nvSpPr>
        <p:spPr/>
        <p:txBody>
          <a:bodyPr>
            <a:normAutofit/>
          </a:bodyPr>
          <a:lstStyle/>
          <a:p>
            <a:r>
              <a:rPr lang="en-IN" dirty="0" smtClean="0"/>
              <a:t>The </a:t>
            </a:r>
            <a:r>
              <a:rPr lang="en-IN" dirty="0"/>
              <a:t>most widely known TCP/IP application layer protocols are those that provide </a:t>
            </a:r>
            <a:r>
              <a:rPr lang="en-IN" dirty="0" smtClean="0"/>
              <a:t>the exchange </a:t>
            </a:r>
            <a:r>
              <a:rPr lang="en-IN" dirty="0"/>
              <a:t>of user information. These protocols specify the format and control </a:t>
            </a:r>
            <a:r>
              <a:rPr lang="en-IN" dirty="0" smtClean="0"/>
              <a:t>information necessary </a:t>
            </a:r>
            <a:r>
              <a:rPr lang="en-IN" dirty="0"/>
              <a:t>for many of the common Internet communication functions. </a:t>
            </a:r>
            <a:endParaRPr lang="en-IN" dirty="0" smtClean="0"/>
          </a:p>
          <a:p>
            <a:pPr marL="0" indent="0">
              <a:buNone/>
            </a:pPr>
            <a:r>
              <a:rPr lang="en-IN" dirty="0" smtClean="0"/>
              <a:t>Among </a:t>
            </a:r>
            <a:r>
              <a:rPr lang="en-IN" dirty="0"/>
              <a:t>these </a:t>
            </a:r>
            <a:r>
              <a:rPr lang="en-IN" dirty="0" smtClean="0"/>
              <a:t>TCP/IP protocols </a:t>
            </a:r>
            <a:r>
              <a:rPr lang="en-IN" dirty="0"/>
              <a:t>are the following:</a:t>
            </a:r>
          </a:p>
          <a:p>
            <a:r>
              <a:rPr lang="en-IN" dirty="0" smtClean="0"/>
              <a:t>Domain </a:t>
            </a:r>
            <a:r>
              <a:rPr lang="en-IN" dirty="0"/>
              <a:t>Name System (DNS) is used to resolve Internet names to IP addresses.</a:t>
            </a:r>
          </a:p>
          <a:p>
            <a:r>
              <a:rPr lang="en-IN" dirty="0" smtClean="0"/>
              <a:t>Hypertext </a:t>
            </a:r>
            <a:r>
              <a:rPr lang="en-IN" dirty="0"/>
              <a:t>Transfer Protocol (HTTP) is used to transfer files that make up the </a:t>
            </a:r>
            <a:r>
              <a:rPr lang="en-IN" dirty="0" smtClean="0"/>
              <a:t>web pages </a:t>
            </a:r>
            <a:r>
              <a:rPr lang="en-IN" dirty="0"/>
              <a:t>of the World Wide Web.</a:t>
            </a:r>
          </a:p>
          <a:p>
            <a:pPr marL="0" indent="0">
              <a:buNone/>
            </a:pPr>
            <a:endParaRPr lang="en-IN" dirty="0"/>
          </a:p>
        </p:txBody>
      </p:sp>
    </p:spTree>
    <p:extLst>
      <p:ext uri="{BB962C8B-B14F-4D97-AF65-F5344CB8AC3E}">
        <p14:creationId xmlns:p14="http://schemas.microsoft.com/office/powerpoint/2010/main" val="1969377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Delegation</a:t>
            </a:r>
          </a:p>
        </p:txBody>
      </p:sp>
      <p:sp>
        <p:nvSpPr>
          <p:cNvPr id="23555" name="Rectangle 3"/>
          <p:cNvSpPr>
            <a:spLocks noGrp="1" noChangeArrowheads="1"/>
          </p:cNvSpPr>
          <p:nvPr>
            <p:ph type="body" idx="1"/>
          </p:nvPr>
        </p:nvSpPr>
        <p:spPr/>
        <p:txBody>
          <a:bodyPr/>
          <a:lstStyle/>
          <a:p>
            <a:pPr eaLnBrk="1" hangingPunct="1"/>
            <a:r>
              <a:rPr lang="en-US" altLang="zh-CN" sz="2400">
                <a:ea typeface="SimSun" panose="02010600030101010101" pitchFamily="2" charset="-122"/>
              </a:rPr>
              <a:t>Administrators can create subdomains to group hosts</a:t>
            </a:r>
          </a:p>
          <a:p>
            <a:pPr lvl="1" eaLnBrk="1" hangingPunct="1"/>
            <a:r>
              <a:rPr lang="en-US" altLang="zh-CN" sz="2200">
                <a:ea typeface="SimSun" panose="02010600030101010101" pitchFamily="2" charset="-122"/>
              </a:rPr>
              <a:t>According to geography, organizational affiliation etc.</a:t>
            </a:r>
          </a:p>
          <a:p>
            <a:pPr lvl="1" eaLnBrk="1" hangingPunct="1"/>
            <a:endParaRPr lang="en-US" altLang="zh-CN" sz="2200">
              <a:ea typeface="SimSun" panose="02010600030101010101" pitchFamily="2" charset="-122"/>
            </a:endParaRPr>
          </a:p>
          <a:p>
            <a:pPr eaLnBrk="1" hangingPunct="1"/>
            <a:r>
              <a:rPr lang="en-US" altLang="zh-CN" sz="2400">
                <a:ea typeface="SimSun" panose="02010600030101010101" pitchFamily="2" charset="-122"/>
              </a:rPr>
              <a:t>An administrator of a domain can delegate responsibility for managing a subdomain to someone else</a:t>
            </a:r>
          </a:p>
          <a:p>
            <a:pPr eaLnBrk="1" hangingPunct="1"/>
            <a:endParaRPr lang="en-US" altLang="zh-CN" sz="2400">
              <a:ea typeface="SimSun" panose="02010600030101010101" pitchFamily="2" charset="-122"/>
            </a:endParaRPr>
          </a:p>
          <a:p>
            <a:pPr eaLnBrk="1" hangingPunct="1"/>
            <a:r>
              <a:rPr lang="en-US" altLang="zh-CN" sz="2400">
                <a:ea typeface="SimSun" panose="02010600030101010101" pitchFamily="2" charset="-122"/>
              </a:rPr>
              <a:t>The parent domain retains links to the delegated subdomains</a:t>
            </a:r>
          </a:p>
        </p:txBody>
      </p:sp>
    </p:spTree>
    <p:extLst>
      <p:ext uri="{BB962C8B-B14F-4D97-AF65-F5344CB8AC3E}">
        <p14:creationId xmlns:p14="http://schemas.microsoft.com/office/powerpoint/2010/main" val="2622883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Delegation Creates Zones</a:t>
            </a:r>
          </a:p>
        </p:txBody>
      </p:sp>
      <p:sp>
        <p:nvSpPr>
          <p:cNvPr id="24579" name="Rectangle 3"/>
          <p:cNvSpPr>
            <a:spLocks noGrp="1" noChangeArrowheads="1"/>
          </p:cNvSpPr>
          <p:nvPr>
            <p:ph type="body" idx="1"/>
          </p:nvPr>
        </p:nvSpPr>
        <p:spPr/>
        <p:txBody>
          <a:bodyPr/>
          <a:lstStyle/>
          <a:p>
            <a:pPr eaLnBrk="1" hangingPunct="1"/>
            <a:r>
              <a:rPr lang="en-US" altLang="zh-CN" dirty="0">
                <a:ea typeface="SimSun" panose="02010600030101010101" pitchFamily="2" charset="-122"/>
              </a:rPr>
              <a:t>Each time an administrator delegates a subdomain, a new unit of administration is created</a:t>
            </a:r>
          </a:p>
          <a:p>
            <a:pPr lvl="1" eaLnBrk="1" hangingPunct="1"/>
            <a:r>
              <a:rPr lang="en-US" altLang="zh-CN" dirty="0">
                <a:ea typeface="SimSun" panose="02010600030101010101" pitchFamily="2" charset="-122"/>
              </a:rPr>
              <a:t>The subdomain and its parent domain can now be administered independently</a:t>
            </a:r>
          </a:p>
          <a:p>
            <a:pPr lvl="1" eaLnBrk="1" hangingPunct="1"/>
            <a:r>
              <a:rPr lang="en-US" altLang="zh-CN" dirty="0">
                <a:ea typeface="SimSun" panose="02010600030101010101" pitchFamily="2" charset="-122"/>
              </a:rPr>
              <a:t>These units are called </a:t>
            </a:r>
            <a:r>
              <a:rPr lang="en-US" altLang="zh-CN" i="1" dirty="0">
                <a:ea typeface="SimSun" panose="02010600030101010101" pitchFamily="2" charset="-122"/>
              </a:rPr>
              <a:t>zones</a:t>
            </a:r>
            <a:endParaRPr lang="en-US" altLang="zh-CN" dirty="0">
              <a:ea typeface="SimSun" panose="02010600030101010101" pitchFamily="2" charset="-122"/>
            </a:endParaRPr>
          </a:p>
          <a:p>
            <a:pPr lvl="1" eaLnBrk="1" hangingPunct="1"/>
            <a:r>
              <a:rPr lang="en-US" altLang="zh-CN" dirty="0">
                <a:ea typeface="SimSun" panose="02010600030101010101" pitchFamily="2" charset="-122"/>
              </a:rPr>
              <a:t>The boundary between zones is a point of delegation in the name space</a:t>
            </a:r>
          </a:p>
          <a:p>
            <a:pPr eaLnBrk="1" hangingPunct="1"/>
            <a:r>
              <a:rPr lang="en-US" altLang="zh-CN" dirty="0">
                <a:ea typeface="SimSun" panose="02010600030101010101" pitchFamily="2" charset="-122"/>
              </a:rPr>
              <a:t>Delegation is </a:t>
            </a:r>
            <a:r>
              <a:rPr lang="en-US" altLang="zh-CN" dirty="0" smtClean="0">
                <a:ea typeface="SimSun" panose="02010600030101010101" pitchFamily="2" charset="-122"/>
              </a:rPr>
              <a:t>the </a:t>
            </a:r>
            <a:r>
              <a:rPr lang="en-US" altLang="zh-CN" dirty="0">
                <a:ea typeface="SimSun" panose="02010600030101010101" pitchFamily="2" charset="-122"/>
              </a:rPr>
              <a:t>key to </a:t>
            </a:r>
            <a:r>
              <a:rPr lang="en-US" altLang="zh-CN" dirty="0" smtClean="0">
                <a:ea typeface="SimSun" panose="02010600030101010101" pitchFamily="2" charset="-122"/>
              </a:rPr>
              <a:t>scalability</a:t>
            </a:r>
          </a:p>
        </p:txBody>
      </p:sp>
    </p:spTree>
    <p:extLst>
      <p:ext uri="{BB962C8B-B14F-4D97-AF65-F5344CB8AC3E}">
        <p14:creationId xmlns:p14="http://schemas.microsoft.com/office/powerpoint/2010/main" val="171486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Servers/Resolvers</a:t>
            </a:r>
            <a:endParaRPr lang="en-IN" dirty="0"/>
          </a:p>
        </p:txBody>
      </p:sp>
      <p:sp>
        <p:nvSpPr>
          <p:cNvPr id="3" name="Content Placeholder 2"/>
          <p:cNvSpPr>
            <a:spLocks noGrp="1"/>
          </p:cNvSpPr>
          <p:nvPr>
            <p:ph idx="1"/>
          </p:nvPr>
        </p:nvSpPr>
        <p:spPr/>
        <p:txBody>
          <a:bodyPr/>
          <a:lstStyle/>
          <a:p>
            <a:r>
              <a:rPr lang="en-US" altLang="en-US" dirty="0" smtClean="0"/>
              <a:t>Each host has a resolver</a:t>
            </a:r>
          </a:p>
          <a:p>
            <a:pPr lvl="1"/>
            <a:r>
              <a:rPr lang="en-US" altLang="en-US" dirty="0" smtClean="0"/>
              <a:t>Typically a library that applications can link to</a:t>
            </a:r>
          </a:p>
          <a:p>
            <a:pPr lvl="1"/>
            <a:r>
              <a:rPr lang="en-US" altLang="en-US" dirty="0" smtClean="0"/>
              <a:t>Local name servers hand-configured (e.g. /</a:t>
            </a:r>
            <a:r>
              <a:rPr lang="en-US" altLang="en-US" dirty="0" err="1" smtClean="0"/>
              <a:t>etc</a:t>
            </a:r>
            <a:r>
              <a:rPr lang="en-US" altLang="en-US" dirty="0" smtClean="0"/>
              <a:t>/</a:t>
            </a:r>
            <a:r>
              <a:rPr lang="en-US" altLang="en-US" dirty="0" err="1" smtClean="0"/>
              <a:t>resolv.conf</a:t>
            </a:r>
            <a:r>
              <a:rPr lang="en-US" altLang="en-US" dirty="0" smtClean="0"/>
              <a:t>)</a:t>
            </a:r>
          </a:p>
          <a:p>
            <a:r>
              <a:rPr lang="en-US" altLang="en-US" dirty="0" smtClean="0"/>
              <a:t>Name servers</a:t>
            </a:r>
          </a:p>
          <a:p>
            <a:pPr lvl="1"/>
            <a:r>
              <a:rPr lang="en-US" altLang="en-US" dirty="0" smtClean="0"/>
              <a:t>Either responsible for some zone or…</a:t>
            </a:r>
          </a:p>
          <a:p>
            <a:pPr lvl="1"/>
            <a:r>
              <a:rPr lang="en-US" altLang="en-US" dirty="0" smtClean="0"/>
              <a:t>Local servers</a:t>
            </a:r>
          </a:p>
          <a:p>
            <a:pPr lvl="2"/>
            <a:r>
              <a:rPr lang="en-US" altLang="en-US" dirty="0" smtClean="0"/>
              <a:t>Do lookup of distant host names for local hosts</a:t>
            </a:r>
          </a:p>
          <a:p>
            <a:pPr lvl="2"/>
            <a:r>
              <a:rPr lang="en-US" altLang="en-US" dirty="0" smtClean="0"/>
              <a:t>Typically answer queries about local zone</a:t>
            </a:r>
          </a:p>
          <a:p>
            <a:endParaRPr lang="en-IN" dirty="0"/>
          </a:p>
        </p:txBody>
      </p:sp>
    </p:spTree>
    <p:extLst>
      <p:ext uri="{BB962C8B-B14F-4D97-AF65-F5344CB8AC3E}">
        <p14:creationId xmlns:p14="http://schemas.microsoft.com/office/powerpoint/2010/main" val="38311762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Name Servers</a:t>
            </a:r>
          </a:p>
        </p:txBody>
      </p:sp>
      <p:sp>
        <p:nvSpPr>
          <p:cNvPr id="27651" name="Rectangle 3"/>
          <p:cNvSpPr>
            <a:spLocks noGrp="1" noChangeArrowheads="1"/>
          </p:cNvSpPr>
          <p:nvPr>
            <p:ph type="body" idx="1"/>
          </p:nvPr>
        </p:nvSpPr>
        <p:spPr/>
        <p:txBody>
          <a:bodyPr/>
          <a:lstStyle/>
          <a:p>
            <a:pPr eaLnBrk="1" hangingPunct="1"/>
            <a:r>
              <a:rPr lang="en-US" altLang="zh-CN">
                <a:ea typeface="SimSun" panose="02010600030101010101" pitchFamily="2" charset="-122"/>
              </a:rPr>
              <a:t>Name servers store information about the name space in units called “zones”</a:t>
            </a:r>
          </a:p>
          <a:p>
            <a:pPr lvl="1" eaLnBrk="1" hangingPunct="1"/>
            <a:r>
              <a:rPr lang="en-US" altLang="zh-CN">
                <a:ea typeface="SimSun" panose="02010600030101010101" pitchFamily="2" charset="-122"/>
              </a:rPr>
              <a:t>The name servers that load a complete zone are said to “have authority for” or “be authoritative for” the zone</a:t>
            </a:r>
          </a:p>
          <a:p>
            <a:pPr eaLnBrk="1" hangingPunct="1"/>
            <a:r>
              <a:rPr lang="en-US" altLang="zh-CN">
                <a:ea typeface="SimSun" panose="02010600030101010101" pitchFamily="2" charset="-122"/>
              </a:rPr>
              <a:t>Usually, more than one name server are authoritative for the same zone</a:t>
            </a:r>
          </a:p>
          <a:p>
            <a:pPr lvl="1" eaLnBrk="1" hangingPunct="1"/>
            <a:r>
              <a:rPr lang="en-US" altLang="zh-CN">
                <a:ea typeface="SimSun" panose="02010600030101010101" pitchFamily="2" charset="-122"/>
              </a:rPr>
              <a:t>This ensures redundancy and spreads the load</a:t>
            </a:r>
          </a:p>
          <a:p>
            <a:pPr eaLnBrk="1" hangingPunct="1"/>
            <a:r>
              <a:rPr lang="en-US" altLang="zh-CN">
                <a:ea typeface="SimSun" panose="02010600030101010101" pitchFamily="2" charset="-122"/>
              </a:rPr>
              <a:t>Also, a single name server may be authoritative for many zones</a:t>
            </a:r>
          </a:p>
        </p:txBody>
      </p:sp>
    </p:spTree>
    <p:extLst>
      <p:ext uri="{BB962C8B-B14F-4D97-AF65-F5344CB8AC3E}">
        <p14:creationId xmlns:p14="http://schemas.microsoft.com/office/powerpoint/2010/main" val="64423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Types of Name Servers</a:t>
            </a:r>
          </a:p>
        </p:txBody>
      </p:sp>
      <p:sp>
        <p:nvSpPr>
          <p:cNvPr id="28675" name="Rectangle 3"/>
          <p:cNvSpPr>
            <a:spLocks noGrp="1" noChangeArrowheads="1"/>
          </p:cNvSpPr>
          <p:nvPr>
            <p:ph type="body" idx="1"/>
          </p:nvPr>
        </p:nvSpPr>
        <p:spPr/>
        <p:txBody>
          <a:bodyPr/>
          <a:lstStyle/>
          <a:p>
            <a:pPr eaLnBrk="1" hangingPunct="1">
              <a:lnSpc>
                <a:spcPct val="90000"/>
              </a:lnSpc>
            </a:pPr>
            <a:r>
              <a:rPr lang="en-US" altLang="zh-CN">
                <a:ea typeface="SimSun" panose="02010600030101010101" pitchFamily="2" charset="-122"/>
              </a:rPr>
              <a:t>Two main types of servers</a:t>
            </a:r>
          </a:p>
          <a:p>
            <a:pPr lvl="1" eaLnBrk="1" hangingPunct="1">
              <a:lnSpc>
                <a:spcPct val="90000"/>
              </a:lnSpc>
            </a:pPr>
            <a:r>
              <a:rPr lang="en-US" altLang="zh-CN">
                <a:ea typeface="SimSun" panose="02010600030101010101" pitchFamily="2" charset="-122"/>
              </a:rPr>
              <a:t>Authoritative – maintains the data</a:t>
            </a:r>
          </a:p>
          <a:p>
            <a:pPr lvl="2" eaLnBrk="1" hangingPunct="1">
              <a:lnSpc>
                <a:spcPct val="90000"/>
              </a:lnSpc>
            </a:pPr>
            <a:r>
              <a:rPr lang="en-US" altLang="zh-CN">
                <a:ea typeface="SimSun" panose="02010600030101010101" pitchFamily="2" charset="-122"/>
              </a:rPr>
              <a:t>Master – where the data is edited</a:t>
            </a:r>
          </a:p>
          <a:p>
            <a:pPr lvl="2" eaLnBrk="1" hangingPunct="1">
              <a:lnSpc>
                <a:spcPct val="90000"/>
              </a:lnSpc>
            </a:pPr>
            <a:r>
              <a:rPr lang="en-US" altLang="zh-CN">
                <a:ea typeface="SimSun" panose="02010600030101010101" pitchFamily="2" charset="-122"/>
              </a:rPr>
              <a:t>Slave – where data is replicated to</a:t>
            </a:r>
          </a:p>
          <a:p>
            <a:pPr lvl="1" eaLnBrk="1" hangingPunct="1">
              <a:lnSpc>
                <a:spcPct val="90000"/>
              </a:lnSpc>
            </a:pPr>
            <a:r>
              <a:rPr lang="en-US" altLang="zh-CN">
                <a:ea typeface="SimSun" panose="02010600030101010101" pitchFamily="2" charset="-122"/>
              </a:rPr>
              <a:t>Caching – stores data obtained from an authoritative server</a:t>
            </a:r>
          </a:p>
          <a:p>
            <a:pPr eaLnBrk="1" hangingPunct="1">
              <a:lnSpc>
                <a:spcPct val="90000"/>
              </a:lnSpc>
            </a:pPr>
            <a:r>
              <a:rPr lang="en-US" altLang="zh-CN">
                <a:ea typeface="SimSun" panose="02010600030101010101" pitchFamily="2" charset="-122"/>
              </a:rPr>
              <a:t>No special hardware necessary</a:t>
            </a:r>
          </a:p>
        </p:txBody>
      </p:sp>
    </p:spTree>
    <p:extLst>
      <p:ext uri="{BB962C8B-B14F-4D97-AF65-F5344CB8AC3E}">
        <p14:creationId xmlns:p14="http://schemas.microsoft.com/office/powerpoint/2010/main" val="38790552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Name Server Architecture</a:t>
            </a:r>
          </a:p>
        </p:txBody>
      </p:sp>
      <p:sp>
        <p:nvSpPr>
          <p:cNvPr id="44035" name="Line 3"/>
          <p:cNvSpPr>
            <a:spLocks noChangeShapeType="1"/>
          </p:cNvSpPr>
          <p:nvPr/>
        </p:nvSpPr>
        <p:spPr bwMode="auto">
          <a:xfrm flipH="1">
            <a:off x="6019801" y="2362200"/>
            <a:ext cx="109061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sp>
        <p:nvSpPr>
          <p:cNvPr id="44036" name="Line 4"/>
          <p:cNvSpPr>
            <a:spLocks noChangeShapeType="1"/>
          </p:cNvSpPr>
          <p:nvPr/>
        </p:nvSpPr>
        <p:spPr bwMode="auto">
          <a:xfrm flipH="1" flipV="1">
            <a:off x="6038851" y="2733675"/>
            <a:ext cx="275907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grpSp>
        <p:nvGrpSpPr>
          <p:cNvPr id="2" name="Group 5"/>
          <p:cNvGrpSpPr>
            <a:grpSpLocks/>
          </p:cNvGrpSpPr>
          <p:nvPr/>
        </p:nvGrpSpPr>
        <p:grpSpPr bwMode="auto">
          <a:xfrm>
            <a:off x="8915400" y="2089150"/>
            <a:ext cx="1493838" cy="914400"/>
            <a:chOff x="4582" y="1214"/>
            <a:chExt cx="1016" cy="678"/>
          </a:xfrm>
        </p:grpSpPr>
        <p:grpSp>
          <p:nvGrpSpPr>
            <p:cNvPr id="30739" name="Group 6"/>
            <p:cNvGrpSpPr>
              <a:grpSpLocks/>
            </p:cNvGrpSpPr>
            <p:nvPr/>
          </p:nvGrpSpPr>
          <p:grpSpPr bwMode="auto">
            <a:xfrm>
              <a:off x="4582" y="1214"/>
              <a:ext cx="398" cy="678"/>
              <a:chOff x="4018" y="2795"/>
              <a:chExt cx="438" cy="768"/>
            </a:xfrm>
          </p:grpSpPr>
          <p:sp>
            <p:nvSpPr>
              <p:cNvPr id="30741" name="AutoShape 7"/>
              <p:cNvSpPr>
                <a:spLocks noChangeArrowheads="1"/>
              </p:cNvSpPr>
              <p:nvPr/>
            </p:nvSpPr>
            <p:spPr bwMode="auto">
              <a:xfrm flipV="1">
                <a:off x="4018" y="2795"/>
                <a:ext cx="438" cy="734"/>
              </a:xfrm>
              <a:prstGeom prst="roundRect">
                <a:avLst>
                  <a:gd name="adj" fmla="val 0"/>
                </a:avLst>
              </a:prstGeom>
              <a:solidFill>
                <a:srgbClr val="C0C0C0"/>
              </a:solidFill>
              <a:ln w="9405">
                <a:solidFill>
                  <a:srgbClr val="A2A2A2"/>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42" name="AutoShape 8"/>
              <p:cNvSpPr>
                <a:spLocks noChangeArrowheads="1"/>
              </p:cNvSpPr>
              <p:nvPr/>
            </p:nvSpPr>
            <p:spPr bwMode="auto">
              <a:xfrm flipV="1">
                <a:off x="4027" y="3529"/>
                <a:ext cx="424" cy="34"/>
              </a:xfrm>
              <a:prstGeom prst="roundRect">
                <a:avLst>
                  <a:gd name="adj" fmla="val 0"/>
                </a:avLst>
              </a:prstGeom>
              <a:solidFill>
                <a:srgbClr val="000000"/>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43" name="Line 9"/>
              <p:cNvSpPr>
                <a:spLocks noChangeShapeType="1"/>
              </p:cNvSpPr>
              <p:nvPr/>
            </p:nvSpPr>
            <p:spPr bwMode="auto">
              <a:xfrm>
                <a:off x="4041" y="2795"/>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44" name="Freeform 10"/>
              <p:cNvSpPr>
                <a:spLocks/>
              </p:cNvSpPr>
              <p:nvPr/>
            </p:nvSpPr>
            <p:spPr bwMode="auto">
              <a:xfrm>
                <a:off x="4044" y="2801"/>
                <a:ext cx="388" cy="727"/>
              </a:xfrm>
              <a:custGeom>
                <a:avLst/>
                <a:gdLst>
                  <a:gd name="T0" fmla="*/ 0 w 388"/>
                  <a:gd name="T1" fmla="*/ 726 h 727"/>
                  <a:gd name="T2" fmla="*/ 0 w 388"/>
                  <a:gd name="T3" fmla="*/ 0 h 727"/>
                  <a:gd name="T4" fmla="*/ 387 w 388"/>
                  <a:gd name="T5" fmla="*/ 0 h 727"/>
                  <a:gd name="T6" fmla="*/ 0 60000 65536"/>
                  <a:gd name="T7" fmla="*/ 0 60000 65536"/>
                  <a:gd name="T8" fmla="*/ 0 60000 65536"/>
                  <a:gd name="T9" fmla="*/ 0 w 388"/>
                  <a:gd name="T10" fmla="*/ 0 h 727"/>
                  <a:gd name="T11" fmla="*/ 388 w 388"/>
                  <a:gd name="T12" fmla="*/ 727 h 727"/>
                </a:gdLst>
                <a:ahLst/>
                <a:cxnLst>
                  <a:cxn ang="T6">
                    <a:pos x="T0" y="T1"/>
                  </a:cxn>
                  <a:cxn ang="T7">
                    <a:pos x="T2" y="T3"/>
                  </a:cxn>
                  <a:cxn ang="T8">
                    <a:pos x="T4" y="T5"/>
                  </a:cxn>
                </a:cxnLst>
                <a:rect l="T9" t="T10" r="T11" b="T12"/>
                <a:pathLst>
                  <a:path w="388" h="727">
                    <a:moveTo>
                      <a:pt x="0" y="726"/>
                    </a:moveTo>
                    <a:lnTo>
                      <a:pt x="0" y="0"/>
                    </a:lnTo>
                    <a:lnTo>
                      <a:pt x="38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745" name="Freeform 11"/>
              <p:cNvSpPr>
                <a:spLocks/>
              </p:cNvSpPr>
              <p:nvPr/>
            </p:nvSpPr>
            <p:spPr bwMode="auto">
              <a:xfrm>
                <a:off x="4020" y="2798"/>
                <a:ext cx="18" cy="728"/>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746" name="Freeform 12"/>
              <p:cNvSpPr>
                <a:spLocks/>
              </p:cNvSpPr>
              <p:nvPr/>
            </p:nvSpPr>
            <p:spPr bwMode="auto">
              <a:xfrm>
                <a:off x="4435" y="2798"/>
                <a:ext cx="20" cy="728"/>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747" name="Line 13"/>
              <p:cNvSpPr>
                <a:spLocks noChangeShapeType="1"/>
              </p:cNvSpPr>
              <p:nvPr/>
            </p:nvSpPr>
            <p:spPr bwMode="auto">
              <a:xfrm>
                <a:off x="4435" y="2795"/>
                <a:ext cx="0" cy="739"/>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48" name="AutoShape 14"/>
              <p:cNvSpPr>
                <a:spLocks noChangeArrowheads="1"/>
              </p:cNvSpPr>
              <p:nvPr/>
            </p:nvSpPr>
            <p:spPr bwMode="auto">
              <a:xfrm flipV="1">
                <a:off x="4056" y="2848"/>
                <a:ext cx="76" cy="160"/>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49" name="AutoShape 15"/>
              <p:cNvSpPr>
                <a:spLocks noChangeArrowheads="1"/>
              </p:cNvSpPr>
              <p:nvPr/>
            </p:nvSpPr>
            <p:spPr bwMode="auto">
              <a:xfrm flipV="1">
                <a:off x="4063" y="2857"/>
                <a:ext cx="61" cy="143"/>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0" name="AutoShape 16"/>
              <p:cNvSpPr>
                <a:spLocks noChangeArrowheads="1"/>
              </p:cNvSpPr>
              <p:nvPr/>
            </p:nvSpPr>
            <p:spPr bwMode="auto">
              <a:xfrm flipV="1">
                <a:off x="4066" y="2954"/>
                <a:ext cx="57" cy="42"/>
              </a:xfrm>
              <a:prstGeom prst="roundRect">
                <a:avLst>
                  <a:gd name="adj" fmla="val 0"/>
                </a:avLst>
              </a:prstGeom>
              <a:solidFill>
                <a:srgbClr val="C0C0C0"/>
              </a:solidFill>
              <a:ln w="9405">
                <a:solidFill>
                  <a:srgbClr val="5F5F5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1" name="AutoShape 17"/>
              <p:cNvSpPr>
                <a:spLocks noChangeArrowheads="1"/>
              </p:cNvSpPr>
              <p:nvPr/>
            </p:nvSpPr>
            <p:spPr bwMode="auto">
              <a:xfrm flipV="1">
                <a:off x="4066" y="2860"/>
                <a:ext cx="25" cy="92"/>
              </a:xfrm>
              <a:prstGeom prst="roundRect">
                <a:avLst>
                  <a:gd name="adj" fmla="val 0"/>
                </a:avLst>
              </a:prstGeom>
              <a:solidFill>
                <a:srgbClr val="C0C0C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2" name="AutoShape 18"/>
              <p:cNvSpPr>
                <a:spLocks noChangeArrowheads="1"/>
              </p:cNvSpPr>
              <p:nvPr/>
            </p:nvSpPr>
            <p:spPr bwMode="auto">
              <a:xfrm flipV="1">
                <a:off x="4103" y="2864"/>
                <a:ext cx="17" cy="79"/>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3" name="AutoShape 19"/>
              <p:cNvSpPr>
                <a:spLocks noChangeArrowheads="1"/>
              </p:cNvSpPr>
              <p:nvPr/>
            </p:nvSpPr>
            <p:spPr bwMode="auto">
              <a:xfrm flipV="1">
                <a:off x="4071" y="2886"/>
                <a:ext cx="15" cy="59"/>
              </a:xfrm>
              <a:prstGeom prst="roundRect">
                <a:avLst>
                  <a:gd name="adj" fmla="val 0"/>
                </a:avLst>
              </a:prstGeom>
              <a:solidFill>
                <a:srgbClr val="80808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4" name="AutoShape 20"/>
              <p:cNvSpPr>
                <a:spLocks noChangeArrowheads="1"/>
              </p:cNvSpPr>
              <p:nvPr/>
            </p:nvSpPr>
            <p:spPr bwMode="auto">
              <a:xfrm flipV="1">
                <a:off x="4072" y="2886"/>
                <a:ext cx="14" cy="4"/>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5" name="AutoShape 21"/>
              <p:cNvSpPr>
                <a:spLocks noChangeArrowheads="1"/>
              </p:cNvSpPr>
              <p:nvPr/>
            </p:nvSpPr>
            <p:spPr bwMode="auto">
              <a:xfrm flipV="1">
                <a:off x="4091" y="2860"/>
                <a:ext cx="4" cy="92"/>
              </a:xfrm>
              <a:prstGeom prst="roundRect">
                <a:avLst>
                  <a:gd name="adj" fmla="val 0"/>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6" name="AutoShape 22"/>
              <p:cNvSpPr>
                <a:spLocks noChangeArrowheads="1"/>
              </p:cNvSpPr>
              <p:nvPr/>
            </p:nvSpPr>
            <p:spPr bwMode="auto">
              <a:xfrm flipV="1">
                <a:off x="4098" y="2864"/>
                <a:ext cx="8" cy="79"/>
              </a:xfrm>
              <a:prstGeom prst="roundRect">
                <a:avLst>
                  <a:gd name="adj" fmla="val 0"/>
                </a:avLst>
              </a:prstGeom>
              <a:solidFill>
                <a:srgbClr val="E1E1E1"/>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7" name="AutoShape 23"/>
              <p:cNvSpPr>
                <a:spLocks noChangeArrowheads="1"/>
              </p:cNvSpPr>
              <p:nvPr/>
            </p:nvSpPr>
            <p:spPr bwMode="auto">
              <a:xfrm flipV="1">
                <a:off x="4080" y="2960"/>
                <a:ext cx="7" cy="34"/>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8" name="Oval 24"/>
              <p:cNvSpPr>
                <a:spLocks noChangeArrowheads="1"/>
              </p:cNvSpPr>
              <p:nvPr/>
            </p:nvSpPr>
            <p:spPr bwMode="auto">
              <a:xfrm>
                <a:off x="4071" y="2963"/>
                <a:ext cx="6" cy="6"/>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59" name="Oval 25"/>
              <p:cNvSpPr>
                <a:spLocks noChangeArrowheads="1"/>
              </p:cNvSpPr>
              <p:nvPr/>
            </p:nvSpPr>
            <p:spPr bwMode="auto">
              <a:xfrm>
                <a:off x="4071" y="2980"/>
                <a:ext cx="6" cy="5"/>
              </a:xfrm>
              <a:prstGeom prst="ellipse">
                <a:avLst/>
              </a:prstGeom>
              <a:solidFill>
                <a:srgbClr val="404040"/>
              </a:solidFill>
              <a:ln w="9405">
                <a:solidFill>
                  <a:srgbClr val="40404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60" name="Freeform 26"/>
              <p:cNvSpPr>
                <a:spLocks/>
              </p:cNvSpPr>
              <p:nvPr/>
            </p:nvSpPr>
            <p:spPr bwMode="auto">
              <a:xfrm>
                <a:off x="4056" y="2847"/>
                <a:ext cx="79" cy="164"/>
              </a:xfrm>
              <a:custGeom>
                <a:avLst/>
                <a:gdLst>
                  <a:gd name="T0" fmla="*/ 77 w 79"/>
                  <a:gd name="T1" fmla="*/ 0 h 164"/>
                  <a:gd name="T2" fmla="*/ 78 w 79"/>
                  <a:gd name="T3" fmla="*/ 163 h 164"/>
                  <a:gd name="T4" fmla="*/ 0 w 79"/>
                  <a:gd name="T5" fmla="*/ 163 h 164"/>
                  <a:gd name="T6" fmla="*/ 0 60000 65536"/>
                  <a:gd name="T7" fmla="*/ 0 60000 65536"/>
                  <a:gd name="T8" fmla="*/ 0 60000 65536"/>
                  <a:gd name="T9" fmla="*/ 0 w 79"/>
                  <a:gd name="T10" fmla="*/ 0 h 164"/>
                  <a:gd name="T11" fmla="*/ 79 w 79"/>
                  <a:gd name="T12" fmla="*/ 164 h 164"/>
                </a:gdLst>
                <a:ahLst/>
                <a:cxnLst>
                  <a:cxn ang="T6">
                    <a:pos x="T0" y="T1"/>
                  </a:cxn>
                  <a:cxn ang="T7">
                    <a:pos x="T2" y="T3"/>
                  </a:cxn>
                  <a:cxn ang="T8">
                    <a:pos x="T4" y="T5"/>
                  </a:cxn>
                </a:cxnLst>
                <a:rect l="T9" t="T10" r="T11" b="T12"/>
                <a:pathLst>
                  <a:path w="79" h="164">
                    <a:moveTo>
                      <a:pt x="77" y="0"/>
                    </a:moveTo>
                    <a:lnTo>
                      <a:pt x="78"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761" name="AutoShape 27"/>
              <p:cNvSpPr>
                <a:spLocks noChangeArrowheads="1"/>
              </p:cNvSpPr>
              <p:nvPr/>
            </p:nvSpPr>
            <p:spPr bwMode="auto">
              <a:xfrm flipV="1">
                <a:off x="4106" y="2961"/>
                <a:ext cx="6" cy="13"/>
              </a:xfrm>
              <a:prstGeom prst="roundRect">
                <a:avLst>
                  <a:gd name="adj" fmla="val 0"/>
                </a:avLst>
              </a:prstGeom>
              <a:solidFill>
                <a:srgbClr val="E1E1E1"/>
              </a:solidFill>
              <a:ln w="9405">
                <a:solidFill>
                  <a:srgbClr val="8F8F8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62" name="AutoShape 28"/>
              <p:cNvSpPr>
                <a:spLocks noChangeArrowheads="1"/>
              </p:cNvSpPr>
              <p:nvPr/>
            </p:nvSpPr>
            <p:spPr bwMode="auto">
              <a:xfrm flipV="1">
                <a:off x="4155" y="2853"/>
                <a:ext cx="264" cy="153"/>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63" name="AutoShape 29"/>
              <p:cNvSpPr>
                <a:spLocks noChangeArrowheads="1"/>
              </p:cNvSpPr>
              <p:nvPr/>
            </p:nvSpPr>
            <p:spPr bwMode="auto">
              <a:xfrm flipV="1">
                <a:off x="4156" y="2880"/>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64" name="AutoShape 30"/>
              <p:cNvSpPr>
                <a:spLocks noChangeArrowheads="1"/>
              </p:cNvSpPr>
              <p:nvPr/>
            </p:nvSpPr>
            <p:spPr bwMode="auto">
              <a:xfrm flipV="1">
                <a:off x="4156" y="291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65" name="AutoShape 31"/>
              <p:cNvSpPr>
                <a:spLocks noChangeArrowheads="1"/>
              </p:cNvSpPr>
              <p:nvPr/>
            </p:nvSpPr>
            <p:spPr bwMode="auto">
              <a:xfrm flipV="1">
                <a:off x="4156" y="2943"/>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66" name="AutoShape 32"/>
              <p:cNvSpPr>
                <a:spLocks noChangeArrowheads="1"/>
              </p:cNvSpPr>
              <p:nvPr/>
            </p:nvSpPr>
            <p:spPr bwMode="auto">
              <a:xfrm flipV="1">
                <a:off x="4156" y="2974"/>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nvGrpSpPr>
              <p:cNvPr id="30767" name="Group 33"/>
              <p:cNvGrpSpPr>
                <a:grpSpLocks/>
              </p:cNvGrpSpPr>
              <p:nvPr/>
            </p:nvGrpSpPr>
            <p:grpSpPr bwMode="auto">
              <a:xfrm>
                <a:off x="4168" y="2854"/>
                <a:ext cx="238" cy="152"/>
                <a:chOff x="4168" y="2854"/>
                <a:chExt cx="238" cy="152"/>
              </a:xfrm>
            </p:grpSpPr>
            <p:sp>
              <p:nvSpPr>
                <p:cNvPr id="30824" name="Line 34"/>
                <p:cNvSpPr>
                  <a:spLocks noChangeShapeType="1"/>
                </p:cNvSpPr>
                <p:nvPr/>
              </p:nvSpPr>
              <p:spPr bwMode="auto">
                <a:xfrm>
                  <a:off x="4168"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25" name="Line 35"/>
                <p:cNvSpPr>
                  <a:spLocks noChangeShapeType="1"/>
                </p:cNvSpPr>
                <p:nvPr/>
              </p:nvSpPr>
              <p:spPr bwMode="auto">
                <a:xfrm>
                  <a:off x="4182"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26" name="Line 36"/>
                <p:cNvSpPr>
                  <a:spLocks noChangeShapeType="1"/>
                </p:cNvSpPr>
                <p:nvPr/>
              </p:nvSpPr>
              <p:spPr bwMode="auto">
                <a:xfrm>
                  <a:off x="4194"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27" name="Line 37"/>
                <p:cNvSpPr>
                  <a:spLocks noChangeShapeType="1"/>
                </p:cNvSpPr>
                <p:nvPr/>
              </p:nvSpPr>
              <p:spPr bwMode="auto">
                <a:xfrm>
                  <a:off x="4206"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28" name="Line 38"/>
                <p:cNvSpPr>
                  <a:spLocks noChangeShapeType="1"/>
                </p:cNvSpPr>
                <p:nvPr/>
              </p:nvSpPr>
              <p:spPr bwMode="auto">
                <a:xfrm>
                  <a:off x="4219"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29" name="Line 39"/>
                <p:cNvSpPr>
                  <a:spLocks noChangeShapeType="1"/>
                </p:cNvSpPr>
                <p:nvPr/>
              </p:nvSpPr>
              <p:spPr bwMode="auto">
                <a:xfrm>
                  <a:off x="4231"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0" name="Line 40"/>
                <p:cNvSpPr>
                  <a:spLocks noChangeShapeType="1"/>
                </p:cNvSpPr>
                <p:nvPr/>
              </p:nvSpPr>
              <p:spPr bwMode="auto">
                <a:xfrm>
                  <a:off x="4243"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1" name="Line 41"/>
                <p:cNvSpPr>
                  <a:spLocks noChangeShapeType="1"/>
                </p:cNvSpPr>
                <p:nvPr/>
              </p:nvSpPr>
              <p:spPr bwMode="auto">
                <a:xfrm>
                  <a:off x="4256"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2" name="Line 42"/>
                <p:cNvSpPr>
                  <a:spLocks noChangeShapeType="1"/>
                </p:cNvSpPr>
                <p:nvPr/>
              </p:nvSpPr>
              <p:spPr bwMode="auto">
                <a:xfrm>
                  <a:off x="4269"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3" name="Line 43"/>
                <p:cNvSpPr>
                  <a:spLocks noChangeShapeType="1"/>
                </p:cNvSpPr>
                <p:nvPr/>
              </p:nvSpPr>
              <p:spPr bwMode="auto">
                <a:xfrm>
                  <a:off x="4282"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4" name="Line 44"/>
                <p:cNvSpPr>
                  <a:spLocks noChangeShapeType="1"/>
                </p:cNvSpPr>
                <p:nvPr/>
              </p:nvSpPr>
              <p:spPr bwMode="auto">
                <a:xfrm>
                  <a:off x="4294"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5" name="Line 45"/>
                <p:cNvSpPr>
                  <a:spLocks noChangeShapeType="1"/>
                </p:cNvSpPr>
                <p:nvPr/>
              </p:nvSpPr>
              <p:spPr bwMode="auto">
                <a:xfrm>
                  <a:off x="4306"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6" name="Line 46"/>
                <p:cNvSpPr>
                  <a:spLocks noChangeShapeType="1"/>
                </p:cNvSpPr>
                <p:nvPr/>
              </p:nvSpPr>
              <p:spPr bwMode="auto">
                <a:xfrm>
                  <a:off x="4319"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7" name="Line 47"/>
                <p:cNvSpPr>
                  <a:spLocks noChangeShapeType="1"/>
                </p:cNvSpPr>
                <p:nvPr/>
              </p:nvSpPr>
              <p:spPr bwMode="auto">
                <a:xfrm>
                  <a:off x="4330"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8" name="Line 48"/>
                <p:cNvSpPr>
                  <a:spLocks noChangeShapeType="1"/>
                </p:cNvSpPr>
                <p:nvPr/>
              </p:nvSpPr>
              <p:spPr bwMode="auto">
                <a:xfrm>
                  <a:off x="4344"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39" name="Line 49"/>
                <p:cNvSpPr>
                  <a:spLocks noChangeShapeType="1"/>
                </p:cNvSpPr>
                <p:nvPr/>
              </p:nvSpPr>
              <p:spPr bwMode="auto">
                <a:xfrm>
                  <a:off x="4357"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40" name="Line 50"/>
                <p:cNvSpPr>
                  <a:spLocks noChangeShapeType="1"/>
                </p:cNvSpPr>
                <p:nvPr/>
              </p:nvSpPr>
              <p:spPr bwMode="auto">
                <a:xfrm>
                  <a:off x="4369"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41" name="Line 51"/>
                <p:cNvSpPr>
                  <a:spLocks noChangeShapeType="1"/>
                </p:cNvSpPr>
                <p:nvPr/>
              </p:nvSpPr>
              <p:spPr bwMode="auto">
                <a:xfrm>
                  <a:off x="4381"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42" name="Line 52"/>
                <p:cNvSpPr>
                  <a:spLocks noChangeShapeType="1"/>
                </p:cNvSpPr>
                <p:nvPr/>
              </p:nvSpPr>
              <p:spPr bwMode="auto">
                <a:xfrm>
                  <a:off x="4394"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43" name="Line 53"/>
                <p:cNvSpPr>
                  <a:spLocks noChangeShapeType="1"/>
                </p:cNvSpPr>
                <p:nvPr/>
              </p:nvSpPr>
              <p:spPr bwMode="auto">
                <a:xfrm>
                  <a:off x="4406"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30768" name="AutoShape 54"/>
              <p:cNvSpPr>
                <a:spLocks noChangeArrowheads="1"/>
              </p:cNvSpPr>
              <p:nvPr/>
            </p:nvSpPr>
            <p:spPr bwMode="auto">
              <a:xfrm flipV="1">
                <a:off x="4155" y="3112"/>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69" name="AutoShape 55"/>
              <p:cNvSpPr>
                <a:spLocks noChangeArrowheads="1"/>
              </p:cNvSpPr>
              <p:nvPr/>
            </p:nvSpPr>
            <p:spPr bwMode="auto">
              <a:xfrm flipV="1">
                <a:off x="4156" y="3138"/>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70" name="AutoShape 56"/>
              <p:cNvSpPr>
                <a:spLocks noChangeArrowheads="1"/>
              </p:cNvSpPr>
              <p:nvPr/>
            </p:nvSpPr>
            <p:spPr bwMode="auto">
              <a:xfrm flipV="1">
                <a:off x="4156" y="316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71" name="AutoShape 57"/>
              <p:cNvSpPr>
                <a:spLocks noChangeArrowheads="1"/>
              </p:cNvSpPr>
              <p:nvPr/>
            </p:nvSpPr>
            <p:spPr bwMode="auto">
              <a:xfrm flipV="1">
                <a:off x="4156" y="3202"/>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72" name="AutoShape 58"/>
              <p:cNvSpPr>
                <a:spLocks noChangeArrowheads="1"/>
              </p:cNvSpPr>
              <p:nvPr/>
            </p:nvSpPr>
            <p:spPr bwMode="auto">
              <a:xfrm flipV="1">
                <a:off x="4156" y="3232"/>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nvGrpSpPr>
              <p:cNvPr id="30773" name="Group 59"/>
              <p:cNvGrpSpPr>
                <a:grpSpLocks/>
              </p:cNvGrpSpPr>
              <p:nvPr/>
            </p:nvGrpSpPr>
            <p:grpSpPr bwMode="auto">
              <a:xfrm>
                <a:off x="4168" y="3112"/>
                <a:ext cx="238" cy="151"/>
                <a:chOff x="4168" y="3112"/>
                <a:chExt cx="238" cy="151"/>
              </a:xfrm>
            </p:grpSpPr>
            <p:sp>
              <p:nvSpPr>
                <p:cNvPr id="30804" name="Line 60"/>
                <p:cNvSpPr>
                  <a:spLocks noChangeShapeType="1"/>
                </p:cNvSpPr>
                <p:nvPr/>
              </p:nvSpPr>
              <p:spPr bwMode="auto">
                <a:xfrm>
                  <a:off x="4168"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05" name="Line 61"/>
                <p:cNvSpPr>
                  <a:spLocks noChangeShapeType="1"/>
                </p:cNvSpPr>
                <p:nvPr/>
              </p:nvSpPr>
              <p:spPr bwMode="auto">
                <a:xfrm>
                  <a:off x="4182"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06" name="Line 62"/>
                <p:cNvSpPr>
                  <a:spLocks noChangeShapeType="1"/>
                </p:cNvSpPr>
                <p:nvPr/>
              </p:nvSpPr>
              <p:spPr bwMode="auto">
                <a:xfrm>
                  <a:off x="4194"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07" name="Line 63"/>
                <p:cNvSpPr>
                  <a:spLocks noChangeShapeType="1"/>
                </p:cNvSpPr>
                <p:nvPr/>
              </p:nvSpPr>
              <p:spPr bwMode="auto">
                <a:xfrm>
                  <a:off x="4206"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08" name="Line 64"/>
                <p:cNvSpPr>
                  <a:spLocks noChangeShapeType="1"/>
                </p:cNvSpPr>
                <p:nvPr/>
              </p:nvSpPr>
              <p:spPr bwMode="auto">
                <a:xfrm>
                  <a:off x="4219"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09" name="Line 65"/>
                <p:cNvSpPr>
                  <a:spLocks noChangeShapeType="1"/>
                </p:cNvSpPr>
                <p:nvPr/>
              </p:nvSpPr>
              <p:spPr bwMode="auto">
                <a:xfrm>
                  <a:off x="4231"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0" name="Line 66"/>
                <p:cNvSpPr>
                  <a:spLocks noChangeShapeType="1"/>
                </p:cNvSpPr>
                <p:nvPr/>
              </p:nvSpPr>
              <p:spPr bwMode="auto">
                <a:xfrm>
                  <a:off x="4243"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1" name="Line 67"/>
                <p:cNvSpPr>
                  <a:spLocks noChangeShapeType="1"/>
                </p:cNvSpPr>
                <p:nvPr/>
              </p:nvSpPr>
              <p:spPr bwMode="auto">
                <a:xfrm>
                  <a:off x="4256"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2" name="Line 68"/>
                <p:cNvSpPr>
                  <a:spLocks noChangeShapeType="1"/>
                </p:cNvSpPr>
                <p:nvPr/>
              </p:nvSpPr>
              <p:spPr bwMode="auto">
                <a:xfrm>
                  <a:off x="4269"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3" name="Line 69"/>
                <p:cNvSpPr>
                  <a:spLocks noChangeShapeType="1"/>
                </p:cNvSpPr>
                <p:nvPr/>
              </p:nvSpPr>
              <p:spPr bwMode="auto">
                <a:xfrm>
                  <a:off x="4282"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4" name="Line 70"/>
                <p:cNvSpPr>
                  <a:spLocks noChangeShapeType="1"/>
                </p:cNvSpPr>
                <p:nvPr/>
              </p:nvSpPr>
              <p:spPr bwMode="auto">
                <a:xfrm>
                  <a:off x="4294"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5" name="Line 71"/>
                <p:cNvSpPr>
                  <a:spLocks noChangeShapeType="1"/>
                </p:cNvSpPr>
                <p:nvPr/>
              </p:nvSpPr>
              <p:spPr bwMode="auto">
                <a:xfrm>
                  <a:off x="4306"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6" name="Line 72"/>
                <p:cNvSpPr>
                  <a:spLocks noChangeShapeType="1"/>
                </p:cNvSpPr>
                <p:nvPr/>
              </p:nvSpPr>
              <p:spPr bwMode="auto">
                <a:xfrm>
                  <a:off x="4319"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7" name="Line 73"/>
                <p:cNvSpPr>
                  <a:spLocks noChangeShapeType="1"/>
                </p:cNvSpPr>
                <p:nvPr/>
              </p:nvSpPr>
              <p:spPr bwMode="auto">
                <a:xfrm>
                  <a:off x="4330"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8" name="Line 74"/>
                <p:cNvSpPr>
                  <a:spLocks noChangeShapeType="1"/>
                </p:cNvSpPr>
                <p:nvPr/>
              </p:nvSpPr>
              <p:spPr bwMode="auto">
                <a:xfrm>
                  <a:off x="4344"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19" name="Line 75"/>
                <p:cNvSpPr>
                  <a:spLocks noChangeShapeType="1"/>
                </p:cNvSpPr>
                <p:nvPr/>
              </p:nvSpPr>
              <p:spPr bwMode="auto">
                <a:xfrm>
                  <a:off x="4357"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20" name="Line 76"/>
                <p:cNvSpPr>
                  <a:spLocks noChangeShapeType="1"/>
                </p:cNvSpPr>
                <p:nvPr/>
              </p:nvSpPr>
              <p:spPr bwMode="auto">
                <a:xfrm>
                  <a:off x="4369"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21" name="Line 77"/>
                <p:cNvSpPr>
                  <a:spLocks noChangeShapeType="1"/>
                </p:cNvSpPr>
                <p:nvPr/>
              </p:nvSpPr>
              <p:spPr bwMode="auto">
                <a:xfrm>
                  <a:off x="4381"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22" name="Line 78"/>
                <p:cNvSpPr>
                  <a:spLocks noChangeShapeType="1"/>
                </p:cNvSpPr>
                <p:nvPr/>
              </p:nvSpPr>
              <p:spPr bwMode="auto">
                <a:xfrm>
                  <a:off x="4394"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23" name="Line 79"/>
                <p:cNvSpPr>
                  <a:spLocks noChangeShapeType="1"/>
                </p:cNvSpPr>
                <p:nvPr/>
              </p:nvSpPr>
              <p:spPr bwMode="auto">
                <a:xfrm>
                  <a:off x="4406"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30774" name="AutoShape 80"/>
              <p:cNvSpPr>
                <a:spLocks noChangeArrowheads="1"/>
              </p:cNvSpPr>
              <p:nvPr/>
            </p:nvSpPr>
            <p:spPr bwMode="auto">
              <a:xfrm flipV="1">
                <a:off x="4155" y="3360"/>
                <a:ext cx="264" cy="151"/>
              </a:xfrm>
              <a:prstGeom prst="roundRect">
                <a:avLst>
                  <a:gd name="adj" fmla="val 0"/>
                </a:avLst>
              </a:prstGeom>
              <a:solidFill>
                <a:srgbClr val="FFFFFF"/>
              </a:solidFill>
              <a:ln w="9405">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75" name="AutoShape 81"/>
              <p:cNvSpPr>
                <a:spLocks noChangeArrowheads="1"/>
              </p:cNvSpPr>
              <p:nvPr/>
            </p:nvSpPr>
            <p:spPr bwMode="auto">
              <a:xfrm flipV="1">
                <a:off x="4156" y="3386"/>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76" name="AutoShape 82"/>
              <p:cNvSpPr>
                <a:spLocks noChangeArrowheads="1"/>
              </p:cNvSpPr>
              <p:nvPr/>
            </p:nvSpPr>
            <p:spPr bwMode="auto">
              <a:xfrm flipV="1">
                <a:off x="4156" y="3417"/>
                <a:ext cx="261" cy="4"/>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77" name="AutoShape 83"/>
              <p:cNvSpPr>
                <a:spLocks noChangeArrowheads="1"/>
              </p:cNvSpPr>
              <p:nvPr/>
            </p:nvSpPr>
            <p:spPr bwMode="auto">
              <a:xfrm flipV="1">
                <a:off x="4156" y="3449"/>
                <a:ext cx="261" cy="5"/>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78" name="AutoShape 84"/>
              <p:cNvSpPr>
                <a:spLocks noChangeArrowheads="1"/>
              </p:cNvSpPr>
              <p:nvPr/>
            </p:nvSpPr>
            <p:spPr bwMode="auto">
              <a:xfrm flipV="1">
                <a:off x="4156" y="3480"/>
                <a:ext cx="261" cy="6"/>
              </a:xfrm>
              <a:prstGeom prst="roundRect">
                <a:avLst>
                  <a:gd name="adj" fmla="val 0"/>
                </a:avLst>
              </a:prstGeom>
              <a:solidFill>
                <a:srgbClr val="E1E1E1"/>
              </a:solidFill>
              <a:ln w="9405">
                <a:solidFill>
                  <a:srgbClr val="E1E1E1"/>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nvGrpSpPr>
              <p:cNvPr id="30779" name="Group 85"/>
              <p:cNvGrpSpPr>
                <a:grpSpLocks/>
              </p:cNvGrpSpPr>
              <p:nvPr/>
            </p:nvGrpSpPr>
            <p:grpSpPr bwMode="auto">
              <a:xfrm>
                <a:off x="4168" y="3360"/>
                <a:ext cx="238" cy="151"/>
                <a:chOff x="4168" y="3360"/>
                <a:chExt cx="238" cy="151"/>
              </a:xfrm>
            </p:grpSpPr>
            <p:sp>
              <p:nvSpPr>
                <p:cNvPr id="30784" name="Line 86"/>
                <p:cNvSpPr>
                  <a:spLocks noChangeShapeType="1"/>
                </p:cNvSpPr>
                <p:nvPr/>
              </p:nvSpPr>
              <p:spPr bwMode="auto">
                <a:xfrm>
                  <a:off x="4168"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85" name="Line 87"/>
                <p:cNvSpPr>
                  <a:spLocks noChangeShapeType="1"/>
                </p:cNvSpPr>
                <p:nvPr/>
              </p:nvSpPr>
              <p:spPr bwMode="auto">
                <a:xfrm>
                  <a:off x="4182"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86" name="Line 88"/>
                <p:cNvSpPr>
                  <a:spLocks noChangeShapeType="1"/>
                </p:cNvSpPr>
                <p:nvPr/>
              </p:nvSpPr>
              <p:spPr bwMode="auto">
                <a:xfrm>
                  <a:off x="4194"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87" name="Line 89"/>
                <p:cNvSpPr>
                  <a:spLocks noChangeShapeType="1"/>
                </p:cNvSpPr>
                <p:nvPr/>
              </p:nvSpPr>
              <p:spPr bwMode="auto">
                <a:xfrm>
                  <a:off x="4206"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88" name="Line 90"/>
                <p:cNvSpPr>
                  <a:spLocks noChangeShapeType="1"/>
                </p:cNvSpPr>
                <p:nvPr/>
              </p:nvSpPr>
              <p:spPr bwMode="auto">
                <a:xfrm>
                  <a:off x="4219"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89" name="Line 91"/>
                <p:cNvSpPr>
                  <a:spLocks noChangeShapeType="1"/>
                </p:cNvSpPr>
                <p:nvPr/>
              </p:nvSpPr>
              <p:spPr bwMode="auto">
                <a:xfrm>
                  <a:off x="4231"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0" name="Line 92"/>
                <p:cNvSpPr>
                  <a:spLocks noChangeShapeType="1"/>
                </p:cNvSpPr>
                <p:nvPr/>
              </p:nvSpPr>
              <p:spPr bwMode="auto">
                <a:xfrm>
                  <a:off x="4243"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1" name="Line 93"/>
                <p:cNvSpPr>
                  <a:spLocks noChangeShapeType="1"/>
                </p:cNvSpPr>
                <p:nvPr/>
              </p:nvSpPr>
              <p:spPr bwMode="auto">
                <a:xfrm>
                  <a:off x="4256"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2" name="Line 94"/>
                <p:cNvSpPr>
                  <a:spLocks noChangeShapeType="1"/>
                </p:cNvSpPr>
                <p:nvPr/>
              </p:nvSpPr>
              <p:spPr bwMode="auto">
                <a:xfrm>
                  <a:off x="4269"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3" name="Line 95"/>
                <p:cNvSpPr>
                  <a:spLocks noChangeShapeType="1"/>
                </p:cNvSpPr>
                <p:nvPr/>
              </p:nvSpPr>
              <p:spPr bwMode="auto">
                <a:xfrm>
                  <a:off x="4282"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4" name="Line 96"/>
                <p:cNvSpPr>
                  <a:spLocks noChangeShapeType="1"/>
                </p:cNvSpPr>
                <p:nvPr/>
              </p:nvSpPr>
              <p:spPr bwMode="auto">
                <a:xfrm>
                  <a:off x="4294"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5" name="Line 97"/>
                <p:cNvSpPr>
                  <a:spLocks noChangeShapeType="1"/>
                </p:cNvSpPr>
                <p:nvPr/>
              </p:nvSpPr>
              <p:spPr bwMode="auto">
                <a:xfrm>
                  <a:off x="4306"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6" name="Line 98"/>
                <p:cNvSpPr>
                  <a:spLocks noChangeShapeType="1"/>
                </p:cNvSpPr>
                <p:nvPr/>
              </p:nvSpPr>
              <p:spPr bwMode="auto">
                <a:xfrm>
                  <a:off x="4319"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7" name="Line 99"/>
                <p:cNvSpPr>
                  <a:spLocks noChangeShapeType="1"/>
                </p:cNvSpPr>
                <p:nvPr/>
              </p:nvSpPr>
              <p:spPr bwMode="auto">
                <a:xfrm>
                  <a:off x="4330"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8" name="Line 100"/>
                <p:cNvSpPr>
                  <a:spLocks noChangeShapeType="1"/>
                </p:cNvSpPr>
                <p:nvPr/>
              </p:nvSpPr>
              <p:spPr bwMode="auto">
                <a:xfrm>
                  <a:off x="4344"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799" name="Line 101"/>
                <p:cNvSpPr>
                  <a:spLocks noChangeShapeType="1"/>
                </p:cNvSpPr>
                <p:nvPr/>
              </p:nvSpPr>
              <p:spPr bwMode="auto">
                <a:xfrm>
                  <a:off x="4357"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00" name="Line 102"/>
                <p:cNvSpPr>
                  <a:spLocks noChangeShapeType="1"/>
                </p:cNvSpPr>
                <p:nvPr/>
              </p:nvSpPr>
              <p:spPr bwMode="auto">
                <a:xfrm>
                  <a:off x="4369"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01" name="Line 103"/>
                <p:cNvSpPr>
                  <a:spLocks noChangeShapeType="1"/>
                </p:cNvSpPr>
                <p:nvPr/>
              </p:nvSpPr>
              <p:spPr bwMode="auto">
                <a:xfrm>
                  <a:off x="4381"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02" name="Line 104"/>
                <p:cNvSpPr>
                  <a:spLocks noChangeShapeType="1"/>
                </p:cNvSpPr>
                <p:nvPr/>
              </p:nvSpPr>
              <p:spPr bwMode="auto">
                <a:xfrm>
                  <a:off x="4394"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30803" name="Line 105"/>
                <p:cNvSpPr>
                  <a:spLocks noChangeShapeType="1"/>
                </p:cNvSpPr>
                <p:nvPr/>
              </p:nvSpPr>
              <p:spPr bwMode="auto">
                <a:xfrm>
                  <a:off x="4406"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30780" name="AutoShape 106"/>
              <p:cNvSpPr>
                <a:spLocks noChangeArrowheads="1"/>
              </p:cNvSpPr>
              <p:nvPr/>
            </p:nvSpPr>
            <p:spPr bwMode="auto">
              <a:xfrm flipV="1">
                <a:off x="4056" y="3036"/>
                <a:ext cx="68" cy="18"/>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81" name="Freeform 107"/>
              <p:cNvSpPr>
                <a:spLocks/>
              </p:cNvSpPr>
              <p:nvPr/>
            </p:nvSpPr>
            <p:spPr bwMode="auto">
              <a:xfrm>
                <a:off x="4056" y="3036"/>
                <a:ext cx="69" cy="20"/>
              </a:xfrm>
              <a:custGeom>
                <a:avLst/>
                <a:gdLst>
                  <a:gd name="T0" fmla="*/ 0 w 69"/>
                  <a:gd name="T1" fmla="*/ 19 h 20"/>
                  <a:gd name="T2" fmla="*/ 68 w 69"/>
                  <a:gd name="T3" fmla="*/ 19 h 20"/>
                  <a:gd name="T4" fmla="*/ 68 w 69"/>
                  <a:gd name="T5" fmla="*/ 0 h 20"/>
                  <a:gd name="T6" fmla="*/ 0 60000 65536"/>
                  <a:gd name="T7" fmla="*/ 0 60000 65536"/>
                  <a:gd name="T8" fmla="*/ 0 60000 65536"/>
                  <a:gd name="T9" fmla="*/ 0 w 69"/>
                  <a:gd name="T10" fmla="*/ 0 h 20"/>
                  <a:gd name="T11" fmla="*/ 69 w 69"/>
                  <a:gd name="T12" fmla="*/ 20 h 20"/>
                </a:gdLst>
                <a:ahLst/>
                <a:cxnLst>
                  <a:cxn ang="T6">
                    <a:pos x="T0" y="T1"/>
                  </a:cxn>
                  <a:cxn ang="T7">
                    <a:pos x="T2" y="T3"/>
                  </a:cxn>
                  <a:cxn ang="T8">
                    <a:pos x="T4" y="T5"/>
                  </a:cxn>
                </a:cxnLst>
                <a:rect l="T9" t="T10" r="T11" b="T12"/>
                <a:pathLst>
                  <a:path w="69" h="20">
                    <a:moveTo>
                      <a:pt x="0" y="19"/>
                    </a:moveTo>
                    <a:lnTo>
                      <a:pt x="68" y="19"/>
                    </a:lnTo>
                    <a:lnTo>
                      <a:pt x="68"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782" name="AutoShape 108"/>
              <p:cNvSpPr>
                <a:spLocks noChangeArrowheads="1"/>
              </p:cNvSpPr>
              <p:nvPr/>
            </p:nvSpPr>
            <p:spPr bwMode="auto">
              <a:xfrm flipV="1">
                <a:off x="4056" y="3067"/>
                <a:ext cx="97" cy="24"/>
              </a:xfrm>
              <a:prstGeom prst="roundRect">
                <a:avLst>
                  <a:gd name="adj" fmla="val 0"/>
                </a:avLst>
              </a:prstGeom>
              <a:solidFill>
                <a:srgbClr val="E1E1E1"/>
              </a:solidFill>
              <a:ln w="9405">
                <a:solidFill>
                  <a:srgbClr val="FFFFFF"/>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83" name="Freeform 109"/>
              <p:cNvSpPr>
                <a:spLocks/>
              </p:cNvSpPr>
              <p:nvPr/>
            </p:nvSpPr>
            <p:spPr bwMode="auto">
              <a:xfrm>
                <a:off x="4056" y="3067"/>
                <a:ext cx="100" cy="26"/>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30740" name="Text Box 110"/>
            <p:cNvSpPr txBox="1">
              <a:spLocks noChangeArrowheads="1"/>
            </p:cNvSpPr>
            <p:nvPr/>
          </p:nvSpPr>
          <p:spPr bwMode="auto">
            <a:xfrm>
              <a:off x="4998" y="1299"/>
              <a:ext cx="60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a:latin typeface="Arial" panose="020B0604020202020204" pitchFamily="34" charset="0"/>
                  <a:ea typeface="SimSun" panose="02010600030101010101" pitchFamily="2" charset="-122"/>
                </a:rPr>
                <a:t>Master</a:t>
              </a:r>
            </a:p>
            <a:p>
              <a:pPr algn="ctr">
                <a:spcBef>
                  <a:spcPct val="20000"/>
                </a:spcBef>
              </a:pPr>
              <a:r>
                <a:rPr lang="en-US" altLang="zh-CN" sz="1800">
                  <a:latin typeface="Arial" panose="020B0604020202020204" pitchFamily="34" charset="0"/>
                  <a:ea typeface="SimSun" panose="02010600030101010101" pitchFamily="2" charset="-122"/>
                </a:rPr>
                <a:t>server</a:t>
              </a:r>
              <a:endParaRPr lang="en-US" altLang="zh-CN" sz="2200">
                <a:latin typeface="Arial" panose="020B0604020202020204" pitchFamily="34" charset="0"/>
                <a:ea typeface="SimSun" panose="02010600030101010101" pitchFamily="2" charset="-122"/>
              </a:endParaRPr>
            </a:p>
          </p:txBody>
        </p:sp>
      </p:grpSp>
      <p:sp>
        <p:nvSpPr>
          <p:cNvPr id="44143" name="Text Box 111"/>
          <p:cNvSpPr txBox="1">
            <a:spLocks noChangeArrowheads="1"/>
          </p:cNvSpPr>
          <p:nvPr/>
        </p:nvSpPr>
        <p:spPr bwMode="auto">
          <a:xfrm>
            <a:off x="7269163" y="2432051"/>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Zone transfer</a:t>
            </a:r>
            <a:endParaRPr lang="en-US" altLang="zh-CN" sz="2200" i="1">
              <a:latin typeface="Arial" panose="020B0604020202020204" pitchFamily="34" charset="0"/>
              <a:ea typeface="SimSun" panose="02010600030101010101" pitchFamily="2" charset="-122"/>
            </a:endParaRPr>
          </a:p>
        </p:txBody>
      </p:sp>
      <p:grpSp>
        <p:nvGrpSpPr>
          <p:cNvPr id="7" name="Group 112"/>
          <p:cNvGrpSpPr>
            <a:grpSpLocks/>
          </p:cNvGrpSpPr>
          <p:nvPr/>
        </p:nvGrpSpPr>
        <p:grpSpPr bwMode="auto">
          <a:xfrm>
            <a:off x="7100888" y="1365251"/>
            <a:ext cx="1325562" cy="1027113"/>
            <a:chOff x="3447" y="748"/>
            <a:chExt cx="902" cy="763"/>
          </a:xfrm>
        </p:grpSpPr>
        <p:grpSp>
          <p:nvGrpSpPr>
            <p:cNvPr id="30734" name="Group 113"/>
            <p:cNvGrpSpPr>
              <a:grpSpLocks/>
            </p:cNvGrpSpPr>
            <p:nvPr/>
          </p:nvGrpSpPr>
          <p:grpSpPr bwMode="auto">
            <a:xfrm>
              <a:off x="3447" y="918"/>
              <a:ext cx="395" cy="568"/>
              <a:chOff x="4046" y="3958"/>
              <a:chExt cx="434" cy="644"/>
            </a:xfrm>
          </p:grpSpPr>
          <p:sp>
            <p:nvSpPr>
              <p:cNvPr id="30736" name="AutoShape 114"/>
              <p:cNvSpPr>
                <a:spLocks noChangeArrowheads="1"/>
              </p:cNvSpPr>
              <p:nvPr/>
            </p:nvSpPr>
            <p:spPr bwMode="auto">
              <a:xfrm flipV="1">
                <a:off x="4046" y="4027"/>
                <a:ext cx="434" cy="506"/>
              </a:xfrm>
              <a:prstGeom prst="roundRect">
                <a:avLst>
                  <a:gd name="adj" fmla="val 0"/>
                </a:avLst>
              </a:prstGeom>
              <a:solidFill>
                <a:srgbClr val="C0C0C0"/>
              </a:solidFill>
              <a:ln w="12700">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37" name="Oval 115"/>
              <p:cNvSpPr>
                <a:spLocks noChangeArrowheads="1"/>
              </p:cNvSpPr>
              <p:nvPr/>
            </p:nvSpPr>
            <p:spPr bwMode="auto">
              <a:xfrm>
                <a:off x="4046" y="3958"/>
                <a:ext cx="434" cy="140"/>
              </a:xfrm>
              <a:prstGeom prst="ellipse">
                <a:avLst/>
              </a:prstGeom>
              <a:solidFill>
                <a:srgbClr val="C0C0C0"/>
              </a:solidFill>
              <a:ln w="12700">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0738" name="Oval 116"/>
              <p:cNvSpPr>
                <a:spLocks noChangeArrowheads="1"/>
              </p:cNvSpPr>
              <p:nvPr/>
            </p:nvSpPr>
            <p:spPr bwMode="auto">
              <a:xfrm>
                <a:off x="4046" y="4461"/>
                <a:ext cx="434" cy="141"/>
              </a:xfrm>
              <a:prstGeom prst="ellipse">
                <a:avLst/>
              </a:prstGeom>
              <a:solidFill>
                <a:srgbClr val="C0C0C0"/>
              </a:solidFill>
              <a:ln w="12700">
                <a:solidFill>
                  <a:srgbClr val="000000"/>
                </a:solidFill>
                <a:round/>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sp>
          <p:nvSpPr>
            <p:cNvPr id="30735" name="Text Box 117"/>
            <p:cNvSpPr txBox="1">
              <a:spLocks noChangeArrowheads="1"/>
            </p:cNvSpPr>
            <p:nvPr/>
          </p:nvSpPr>
          <p:spPr bwMode="auto">
            <a:xfrm>
              <a:off x="3869" y="748"/>
              <a:ext cx="480"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a:latin typeface="Arial" panose="020B0604020202020204" pitchFamily="34" charset="0"/>
                  <a:ea typeface="SimSun" panose="02010600030101010101" pitchFamily="2" charset="-122"/>
                </a:rPr>
                <a:t>Zone</a:t>
              </a:r>
            </a:p>
            <a:p>
              <a:pPr algn="ctr">
                <a:spcBef>
                  <a:spcPct val="20000"/>
                </a:spcBef>
              </a:pPr>
              <a:r>
                <a:rPr lang="en-US" altLang="zh-CN" sz="1800">
                  <a:latin typeface="Arial" panose="020B0604020202020204" pitchFamily="34" charset="0"/>
                  <a:ea typeface="SimSun" panose="02010600030101010101" pitchFamily="2" charset="-122"/>
                </a:rPr>
                <a:t>data</a:t>
              </a:r>
            </a:p>
            <a:p>
              <a:pPr algn="ctr">
                <a:spcBef>
                  <a:spcPct val="20000"/>
                </a:spcBef>
              </a:pPr>
              <a:r>
                <a:rPr lang="en-US" altLang="zh-CN" sz="1800">
                  <a:latin typeface="Arial" panose="020B0604020202020204" pitchFamily="34" charset="0"/>
                  <a:ea typeface="SimSun" panose="02010600030101010101" pitchFamily="2" charset="-122"/>
                </a:rPr>
                <a:t>file</a:t>
              </a:r>
              <a:endParaRPr lang="en-US" altLang="zh-CN" sz="2200">
                <a:latin typeface="Arial" panose="020B0604020202020204" pitchFamily="34" charset="0"/>
                <a:ea typeface="SimSun" panose="02010600030101010101" pitchFamily="2" charset="-122"/>
              </a:endParaRPr>
            </a:p>
          </p:txBody>
        </p:sp>
      </p:grpSp>
      <p:sp>
        <p:nvSpPr>
          <p:cNvPr id="44150" name="Text Box 118"/>
          <p:cNvSpPr txBox="1">
            <a:spLocks noChangeArrowheads="1"/>
          </p:cNvSpPr>
          <p:nvPr/>
        </p:nvSpPr>
        <p:spPr bwMode="auto">
          <a:xfrm>
            <a:off x="6057900" y="1665288"/>
            <a:ext cx="717550"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From</a:t>
            </a:r>
          </a:p>
          <a:p>
            <a:pPr algn="ctr">
              <a:spcBef>
                <a:spcPct val="20000"/>
              </a:spcBef>
            </a:pPr>
            <a:r>
              <a:rPr lang="en-US" altLang="zh-CN" sz="1800" i="1">
                <a:latin typeface="Arial" panose="020B0604020202020204" pitchFamily="34" charset="0"/>
                <a:ea typeface="SimSun" panose="02010600030101010101" pitchFamily="2" charset="-122"/>
              </a:rPr>
              <a:t>disk</a:t>
            </a:r>
            <a:endParaRPr lang="en-US" altLang="zh-CN" sz="2200">
              <a:latin typeface="Arial" panose="020B0604020202020204" pitchFamily="34" charset="0"/>
              <a:ea typeface="SimSun" panose="02010600030101010101" pitchFamily="2" charset="-122"/>
            </a:endParaRPr>
          </a:p>
        </p:txBody>
      </p:sp>
      <p:grpSp>
        <p:nvGrpSpPr>
          <p:cNvPr id="30729" name="Group 119"/>
          <p:cNvGrpSpPr>
            <a:grpSpLocks/>
          </p:cNvGrpSpPr>
          <p:nvPr/>
        </p:nvGrpSpPr>
        <p:grpSpPr bwMode="auto">
          <a:xfrm>
            <a:off x="2514600" y="1752601"/>
            <a:ext cx="3322638" cy="4410075"/>
            <a:chOff x="611" y="664"/>
            <a:chExt cx="2106" cy="3218"/>
          </a:xfrm>
        </p:grpSpPr>
        <p:sp>
          <p:nvSpPr>
            <p:cNvPr id="30730" name="Rectangle 120"/>
            <p:cNvSpPr>
              <a:spLocks noChangeArrowheads="1"/>
            </p:cNvSpPr>
            <p:nvPr/>
          </p:nvSpPr>
          <p:spPr bwMode="auto">
            <a:xfrm>
              <a:off x="655" y="960"/>
              <a:ext cx="2050" cy="974"/>
            </a:xfrm>
            <a:prstGeom prst="rect">
              <a:avLst/>
            </a:prstGeom>
            <a:solidFill>
              <a:srgbClr val="C0C0C0"/>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Authoritative Data</a:t>
              </a:r>
            </a:p>
            <a:p>
              <a:pPr algn="ctr">
                <a:spcBef>
                  <a:spcPct val="20000"/>
                </a:spcBef>
              </a:pPr>
              <a:r>
                <a:rPr lang="en-US" altLang="zh-CN" sz="2200">
                  <a:latin typeface="Arial" panose="020B0604020202020204" pitchFamily="34" charset="0"/>
                  <a:ea typeface="SimSun" panose="02010600030101010101" pitchFamily="2" charset="-122"/>
                </a:rPr>
                <a:t>(primary master and</a:t>
              </a:r>
            </a:p>
            <a:p>
              <a:pPr algn="ctr">
                <a:spcBef>
                  <a:spcPct val="20000"/>
                </a:spcBef>
              </a:pPr>
              <a:r>
                <a:rPr lang="en-US" altLang="zh-CN" sz="2200">
                  <a:latin typeface="Arial" panose="020B0604020202020204" pitchFamily="34" charset="0"/>
                  <a:ea typeface="SimSun" panose="02010600030101010101" pitchFamily="2" charset="-122"/>
                </a:rPr>
                <a:t>slave zones)</a:t>
              </a:r>
            </a:p>
          </p:txBody>
        </p:sp>
        <p:sp>
          <p:nvSpPr>
            <p:cNvPr id="30731" name="Rectangle 121"/>
            <p:cNvSpPr>
              <a:spLocks noChangeArrowheads="1"/>
            </p:cNvSpPr>
            <p:nvPr/>
          </p:nvSpPr>
          <p:spPr bwMode="auto">
            <a:xfrm>
              <a:off x="655" y="2908"/>
              <a:ext cx="2050" cy="974"/>
            </a:xfrm>
            <a:prstGeom prst="rect">
              <a:avLst/>
            </a:prstGeom>
            <a:solidFill>
              <a:srgbClr val="969696"/>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Agent</a:t>
              </a:r>
            </a:p>
            <a:p>
              <a:pPr algn="ctr">
                <a:spcBef>
                  <a:spcPct val="20000"/>
                </a:spcBef>
              </a:pPr>
              <a:r>
                <a:rPr lang="en-US" altLang="zh-CN" sz="2200">
                  <a:latin typeface="Arial" panose="020B0604020202020204" pitchFamily="34" charset="0"/>
                  <a:ea typeface="SimSun" panose="02010600030101010101" pitchFamily="2" charset="-122"/>
                </a:rPr>
                <a:t>(looks up queries</a:t>
              </a:r>
            </a:p>
            <a:p>
              <a:pPr algn="ctr">
                <a:spcBef>
                  <a:spcPct val="20000"/>
                </a:spcBef>
              </a:pPr>
              <a:r>
                <a:rPr lang="en-US" altLang="zh-CN" sz="2200">
                  <a:latin typeface="Arial" panose="020B0604020202020204" pitchFamily="34" charset="0"/>
                  <a:ea typeface="SimSun" panose="02010600030101010101" pitchFamily="2" charset="-122"/>
                </a:rPr>
                <a:t>on behalf of resolvers)</a:t>
              </a:r>
              <a:endParaRPr lang="en-US" altLang="zh-CN" sz="2200" b="1">
                <a:latin typeface="Arial" panose="020B0604020202020204" pitchFamily="34" charset="0"/>
                <a:ea typeface="SimSun" panose="02010600030101010101" pitchFamily="2" charset="-122"/>
              </a:endParaRPr>
            </a:p>
          </p:txBody>
        </p:sp>
        <p:sp>
          <p:nvSpPr>
            <p:cNvPr id="30732" name="Rectangle 122"/>
            <p:cNvSpPr>
              <a:spLocks noChangeArrowheads="1"/>
            </p:cNvSpPr>
            <p:nvPr/>
          </p:nvSpPr>
          <p:spPr bwMode="auto">
            <a:xfrm>
              <a:off x="655" y="1934"/>
              <a:ext cx="2050" cy="974"/>
            </a:xfrm>
            <a:prstGeom prst="rect">
              <a:avLst/>
            </a:prstGeom>
            <a:solidFill>
              <a:srgbClr val="AAAAAA"/>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Cache Data</a:t>
              </a:r>
            </a:p>
            <a:p>
              <a:pPr algn="ctr">
                <a:spcBef>
                  <a:spcPct val="20000"/>
                </a:spcBef>
              </a:pPr>
              <a:r>
                <a:rPr lang="en-US" altLang="zh-CN" sz="2200">
                  <a:latin typeface="Arial" panose="020B0604020202020204" pitchFamily="34" charset="0"/>
                  <a:ea typeface="SimSun" panose="02010600030101010101" pitchFamily="2" charset="-122"/>
                </a:rPr>
                <a:t>(responses from</a:t>
              </a:r>
            </a:p>
            <a:p>
              <a:pPr algn="ctr">
                <a:spcBef>
                  <a:spcPct val="20000"/>
                </a:spcBef>
              </a:pPr>
              <a:r>
                <a:rPr lang="en-US" altLang="zh-CN" sz="2200">
                  <a:latin typeface="Arial" panose="020B0604020202020204" pitchFamily="34" charset="0"/>
                  <a:ea typeface="SimSun" panose="02010600030101010101" pitchFamily="2" charset="-122"/>
                </a:rPr>
                <a:t>other name servers)</a:t>
              </a:r>
              <a:endParaRPr lang="en-US" altLang="zh-CN" sz="2200" b="1">
                <a:latin typeface="Arial" panose="020B0604020202020204" pitchFamily="34" charset="0"/>
                <a:ea typeface="SimSun" panose="02010600030101010101" pitchFamily="2" charset="-122"/>
              </a:endParaRPr>
            </a:p>
          </p:txBody>
        </p:sp>
        <p:sp>
          <p:nvSpPr>
            <p:cNvPr id="30733" name="Text Box 123"/>
            <p:cNvSpPr txBox="1">
              <a:spLocks noChangeArrowheads="1"/>
            </p:cNvSpPr>
            <p:nvPr/>
          </p:nvSpPr>
          <p:spPr bwMode="auto">
            <a:xfrm>
              <a:off x="611" y="664"/>
              <a:ext cx="210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b="1">
                  <a:latin typeface="Arial" panose="020B0604020202020204" pitchFamily="34" charset="0"/>
                  <a:ea typeface="SimSun" panose="02010600030101010101" pitchFamily="2" charset="-122"/>
                </a:rPr>
                <a:t>Name Server Process</a:t>
              </a:r>
            </a:p>
          </p:txBody>
        </p:sp>
      </p:grpSp>
    </p:spTree>
    <p:extLst>
      <p:ext uri="{BB962C8B-B14F-4D97-AF65-F5344CB8AC3E}">
        <p14:creationId xmlns:p14="http://schemas.microsoft.com/office/powerpoint/2010/main" val="2385569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44035"/>
                                        </p:tgtEl>
                                        <p:attrNameLst>
                                          <p:attrName>style.visibility</p:attrName>
                                        </p:attrNameLst>
                                      </p:cBhvr>
                                      <p:to>
                                        <p:strVal val="visible"/>
                                      </p:to>
                                    </p:set>
                                    <p:animEffect transition="in" filter="wipe(right)">
                                      <p:cBhvr>
                                        <p:cTn id="15" dur="500"/>
                                        <p:tgtEl>
                                          <p:spTgt spid="440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414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44036"/>
                                        </p:tgtEl>
                                        <p:attrNameLst>
                                          <p:attrName>style.visibility</p:attrName>
                                        </p:attrNameLst>
                                      </p:cBhvr>
                                      <p:to>
                                        <p:strVal val="visible"/>
                                      </p:to>
                                    </p:set>
                                    <p:animEffect transition="in" filter="wipe(right)">
                                      <p:cBhvr>
                                        <p:cTn id="28"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nimBg="1"/>
      <p:bldP spid="44036" grpId="0" animBg="1"/>
      <p:bldP spid="44143" grpId="0" autoUpdateAnimBg="0"/>
      <p:bldP spid="4415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Authoritative Data</a:t>
            </a:r>
          </a:p>
        </p:txBody>
      </p:sp>
      <p:grpSp>
        <p:nvGrpSpPr>
          <p:cNvPr id="2" name="Group 3"/>
          <p:cNvGrpSpPr>
            <a:grpSpLocks/>
          </p:cNvGrpSpPr>
          <p:nvPr/>
        </p:nvGrpSpPr>
        <p:grpSpPr bwMode="auto">
          <a:xfrm>
            <a:off x="9151938" y="4356101"/>
            <a:ext cx="1085850" cy="1274763"/>
            <a:chOff x="4424" y="3504"/>
            <a:chExt cx="758" cy="1055"/>
          </a:xfrm>
        </p:grpSpPr>
        <p:grpSp>
          <p:nvGrpSpPr>
            <p:cNvPr id="31757" name="Group 4"/>
            <p:cNvGrpSpPr>
              <a:grpSpLocks/>
            </p:cNvGrpSpPr>
            <p:nvPr/>
          </p:nvGrpSpPr>
          <p:grpSpPr bwMode="auto">
            <a:xfrm>
              <a:off x="4464" y="3504"/>
              <a:ext cx="587" cy="993"/>
              <a:chOff x="815" y="3280"/>
              <a:chExt cx="587" cy="993"/>
            </a:xfrm>
          </p:grpSpPr>
          <p:sp>
            <p:nvSpPr>
              <p:cNvPr id="31759" name="AutoShape 5"/>
              <p:cNvSpPr>
                <a:spLocks noChangeArrowheads="1"/>
              </p:cNvSpPr>
              <p:nvPr/>
            </p:nvSpPr>
            <p:spPr bwMode="auto">
              <a:xfrm flipV="1">
                <a:off x="898" y="3691"/>
                <a:ext cx="129" cy="382"/>
              </a:xfrm>
              <a:prstGeom prst="roundRect">
                <a:avLst>
                  <a:gd name="adj" fmla="val 0"/>
                </a:avLst>
              </a:prstGeom>
              <a:solidFill>
                <a:srgbClr val="C0C0C0"/>
              </a:solidFill>
              <a:ln w="9405">
                <a:solidFill>
                  <a:srgbClr val="C0C0C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60" name="Freeform 6"/>
              <p:cNvSpPr>
                <a:spLocks/>
              </p:cNvSpPr>
              <p:nvPr/>
            </p:nvSpPr>
            <p:spPr bwMode="auto">
              <a:xfrm>
                <a:off x="910" y="3745"/>
                <a:ext cx="129" cy="306"/>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1761" name="Freeform 7"/>
              <p:cNvSpPr>
                <a:spLocks/>
              </p:cNvSpPr>
              <p:nvPr/>
            </p:nvSpPr>
            <p:spPr bwMode="auto">
              <a:xfrm>
                <a:off x="1081" y="3711"/>
                <a:ext cx="129" cy="306"/>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1762" name="Freeform 8"/>
              <p:cNvSpPr>
                <a:spLocks/>
              </p:cNvSpPr>
              <p:nvPr/>
            </p:nvSpPr>
            <p:spPr bwMode="auto">
              <a:xfrm>
                <a:off x="912" y="3280"/>
                <a:ext cx="129" cy="306"/>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1763" name="Freeform 9"/>
              <p:cNvSpPr>
                <a:spLocks/>
              </p:cNvSpPr>
              <p:nvPr/>
            </p:nvSpPr>
            <p:spPr bwMode="auto">
              <a:xfrm>
                <a:off x="942" y="3316"/>
                <a:ext cx="129" cy="306"/>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1764" name="Freeform 10"/>
              <p:cNvSpPr>
                <a:spLocks/>
              </p:cNvSpPr>
              <p:nvPr/>
            </p:nvSpPr>
            <p:spPr bwMode="auto">
              <a:xfrm>
                <a:off x="954" y="3329"/>
                <a:ext cx="129" cy="306"/>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1765" name="AutoShape 11"/>
              <p:cNvSpPr>
                <a:spLocks noChangeArrowheads="1"/>
              </p:cNvSpPr>
              <p:nvPr/>
            </p:nvSpPr>
            <p:spPr bwMode="auto">
              <a:xfrm flipV="1">
                <a:off x="899" y="3716"/>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66" name="AutoShape 12"/>
              <p:cNvSpPr>
                <a:spLocks noChangeArrowheads="1"/>
              </p:cNvSpPr>
              <p:nvPr/>
            </p:nvSpPr>
            <p:spPr bwMode="auto">
              <a:xfrm flipV="1">
                <a:off x="899" y="3801"/>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67" name="AutoShape 13"/>
              <p:cNvSpPr>
                <a:spLocks noChangeArrowheads="1"/>
              </p:cNvSpPr>
              <p:nvPr/>
            </p:nvSpPr>
            <p:spPr bwMode="auto">
              <a:xfrm flipV="1">
                <a:off x="1243" y="3711"/>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68" name="AutoShape 14"/>
              <p:cNvSpPr>
                <a:spLocks noChangeArrowheads="1"/>
              </p:cNvSpPr>
              <p:nvPr/>
            </p:nvSpPr>
            <p:spPr bwMode="auto">
              <a:xfrm flipV="1">
                <a:off x="1243" y="3801"/>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69" name="AutoShape 15"/>
              <p:cNvSpPr>
                <a:spLocks noChangeArrowheads="1"/>
              </p:cNvSpPr>
              <p:nvPr/>
            </p:nvSpPr>
            <p:spPr bwMode="auto">
              <a:xfrm flipV="1">
                <a:off x="1093" y="3726"/>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70" name="AutoShape 16"/>
              <p:cNvSpPr>
                <a:spLocks noChangeArrowheads="1"/>
              </p:cNvSpPr>
              <p:nvPr/>
            </p:nvSpPr>
            <p:spPr bwMode="auto">
              <a:xfrm flipV="1">
                <a:off x="1111" y="3750"/>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71" name="Line 17"/>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1772" name="Line 18"/>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1773" name="AutoShape 19"/>
              <p:cNvSpPr>
                <a:spLocks noChangeArrowheads="1"/>
              </p:cNvSpPr>
              <p:nvPr/>
            </p:nvSpPr>
            <p:spPr bwMode="auto">
              <a:xfrm flipV="1">
                <a:off x="1259" y="3738"/>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74" name="Freeform 20"/>
              <p:cNvSpPr>
                <a:spLocks/>
              </p:cNvSpPr>
              <p:nvPr/>
            </p:nvSpPr>
            <p:spPr bwMode="auto">
              <a:xfrm>
                <a:off x="815" y="3844"/>
                <a:ext cx="129" cy="306"/>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wrap="none" lIns="91429" tIns="45714" rIns="91429" bIns="45714">
                <a:spAutoFit/>
              </a:bodyPr>
              <a:lstStyle/>
              <a:p>
                <a:endParaRPr lang="en-IN"/>
              </a:p>
            </p:txBody>
          </p:sp>
          <p:sp>
            <p:nvSpPr>
              <p:cNvPr id="31775" name="Freeform 21"/>
              <p:cNvSpPr>
                <a:spLocks/>
              </p:cNvSpPr>
              <p:nvPr/>
            </p:nvSpPr>
            <p:spPr bwMode="auto">
              <a:xfrm>
                <a:off x="816" y="3967"/>
                <a:ext cx="129" cy="306"/>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1776" name="Freeform 22"/>
              <p:cNvSpPr>
                <a:spLocks/>
              </p:cNvSpPr>
              <p:nvPr/>
            </p:nvSpPr>
            <p:spPr bwMode="auto">
              <a:xfrm>
                <a:off x="885" y="3854"/>
                <a:ext cx="129" cy="306"/>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1777" name="Freeform 23"/>
              <p:cNvSpPr>
                <a:spLocks/>
              </p:cNvSpPr>
              <p:nvPr/>
            </p:nvSpPr>
            <p:spPr bwMode="auto">
              <a:xfrm>
                <a:off x="853" y="3872"/>
                <a:ext cx="129" cy="306"/>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1778" name="Freeform 24"/>
              <p:cNvSpPr>
                <a:spLocks/>
              </p:cNvSpPr>
              <p:nvPr/>
            </p:nvSpPr>
            <p:spPr bwMode="auto">
              <a:xfrm>
                <a:off x="1202" y="3872"/>
                <a:ext cx="129" cy="306"/>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1779" name="Freeform 25"/>
              <p:cNvSpPr>
                <a:spLocks/>
              </p:cNvSpPr>
              <p:nvPr/>
            </p:nvSpPr>
            <p:spPr bwMode="auto">
              <a:xfrm>
                <a:off x="1207" y="3903"/>
                <a:ext cx="129" cy="306"/>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1780" name="Freeform 26"/>
              <p:cNvSpPr>
                <a:spLocks/>
              </p:cNvSpPr>
              <p:nvPr/>
            </p:nvSpPr>
            <p:spPr bwMode="auto">
              <a:xfrm>
                <a:off x="1273" y="3874"/>
                <a:ext cx="129" cy="306"/>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1781" name="AutoShape 27"/>
              <p:cNvSpPr>
                <a:spLocks noChangeArrowheads="1"/>
              </p:cNvSpPr>
              <p:nvPr/>
            </p:nvSpPr>
            <p:spPr bwMode="auto">
              <a:xfrm flipV="1">
                <a:off x="1015" y="3638"/>
                <a:ext cx="141" cy="397"/>
              </a:xfrm>
              <a:prstGeom prst="roundRect">
                <a:avLst>
                  <a:gd name="adj" fmla="val 15912"/>
                </a:avLst>
              </a:prstGeom>
              <a:solidFill>
                <a:srgbClr val="727272"/>
              </a:solidFill>
              <a:ln w="9405">
                <a:solidFill>
                  <a:srgbClr val="727272"/>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82" name="AutoShape 28"/>
              <p:cNvSpPr>
                <a:spLocks noChangeArrowheads="1"/>
              </p:cNvSpPr>
              <p:nvPr/>
            </p:nvSpPr>
            <p:spPr bwMode="auto">
              <a:xfrm flipV="1">
                <a:off x="1260" y="3610"/>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83" name="AutoShape 29"/>
              <p:cNvSpPr>
                <a:spLocks noChangeArrowheads="1"/>
              </p:cNvSpPr>
              <p:nvPr/>
            </p:nvSpPr>
            <p:spPr bwMode="auto">
              <a:xfrm flipV="1">
                <a:off x="967" y="3658"/>
                <a:ext cx="129" cy="382"/>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1784" name="AutoShape 30"/>
              <p:cNvSpPr>
                <a:spLocks noChangeArrowheads="1"/>
              </p:cNvSpPr>
              <p:nvPr/>
            </p:nvSpPr>
            <p:spPr bwMode="auto">
              <a:xfrm flipV="1">
                <a:off x="968" y="3683"/>
                <a:ext cx="129" cy="382"/>
              </a:xfrm>
              <a:prstGeom prst="roundRect">
                <a:avLst>
                  <a:gd name="adj" fmla="val 0"/>
                </a:avLst>
              </a:prstGeom>
              <a:solidFill>
                <a:srgbClr val="808080"/>
              </a:solidFill>
              <a:ln w="9405">
                <a:solidFill>
                  <a:srgbClr val="80808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sp>
          <p:nvSpPr>
            <p:cNvPr id="31758" name="Text Box 31"/>
            <p:cNvSpPr txBox="1">
              <a:spLocks noChangeArrowheads="1"/>
            </p:cNvSpPr>
            <p:nvPr/>
          </p:nvSpPr>
          <p:spPr bwMode="auto">
            <a:xfrm>
              <a:off x="4424" y="4256"/>
              <a:ext cx="7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a:latin typeface="Arial" panose="020B0604020202020204" pitchFamily="34" charset="0"/>
                  <a:ea typeface="SimSun" panose="02010600030101010101" pitchFamily="2" charset="-122"/>
                </a:rPr>
                <a:t>Resolver</a:t>
              </a:r>
              <a:endParaRPr lang="en-US" altLang="zh-CN" sz="2200">
                <a:latin typeface="Arial" panose="020B0604020202020204" pitchFamily="34" charset="0"/>
                <a:ea typeface="SimSun" panose="02010600030101010101" pitchFamily="2" charset="-122"/>
              </a:endParaRPr>
            </a:p>
          </p:txBody>
        </p:sp>
      </p:grpSp>
      <p:sp>
        <p:nvSpPr>
          <p:cNvPr id="45088" name="Line 32"/>
          <p:cNvSpPr>
            <a:spLocks noChangeShapeType="1"/>
          </p:cNvSpPr>
          <p:nvPr/>
        </p:nvSpPr>
        <p:spPr bwMode="auto">
          <a:xfrm flipH="1">
            <a:off x="5838826" y="5210176"/>
            <a:ext cx="3305175" cy="212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sp>
        <p:nvSpPr>
          <p:cNvPr id="45089" name="Text Box 33"/>
          <p:cNvSpPr txBox="1">
            <a:spLocks noChangeArrowheads="1"/>
          </p:cNvSpPr>
          <p:nvPr/>
        </p:nvSpPr>
        <p:spPr bwMode="auto">
          <a:xfrm>
            <a:off x="7140575" y="5421313"/>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Query</a:t>
            </a:r>
            <a:endParaRPr lang="en-US" altLang="zh-CN" sz="2200" i="1">
              <a:latin typeface="Arial" panose="020B0604020202020204" pitchFamily="34" charset="0"/>
              <a:ea typeface="SimSun" panose="02010600030101010101" pitchFamily="2" charset="-122"/>
            </a:endParaRPr>
          </a:p>
        </p:txBody>
      </p:sp>
      <p:sp>
        <p:nvSpPr>
          <p:cNvPr id="45090" name="Line 34"/>
          <p:cNvSpPr>
            <a:spLocks noChangeShapeType="1"/>
          </p:cNvSpPr>
          <p:nvPr/>
        </p:nvSpPr>
        <p:spPr bwMode="auto">
          <a:xfrm>
            <a:off x="5791201" y="2895600"/>
            <a:ext cx="3490913" cy="1339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sp>
        <p:nvSpPr>
          <p:cNvPr id="45091" name="Text Box 35"/>
          <p:cNvSpPr txBox="1">
            <a:spLocks noChangeArrowheads="1"/>
          </p:cNvSpPr>
          <p:nvPr/>
        </p:nvSpPr>
        <p:spPr bwMode="auto">
          <a:xfrm>
            <a:off x="7489825" y="3135313"/>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Response</a:t>
            </a:r>
            <a:endParaRPr lang="en-US" altLang="zh-CN" sz="2200" i="1">
              <a:latin typeface="Arial" panose="020B0604020202020204" pitchFamily="34" charset="0"/>
              <a:ea typeface="SimSun" panose="02010600030101010101" pitchFamily="2" charset="-122"/>
            </a:endParaRPr>
          </a:p>
        </p:txBody>
      </p:sp>
      <p:grpSp>
        <p:nvGrpSpPr>
          <p:cNvPr id="31752" name="Group 36"/>
          <p:cNvGrpSpPr>
            <a:grpSpLocks/>
          </p:cNvGrpSpPr>
          <p:nvPr/>
        </p:nvGrpSpPr>
        <p:grpSpPr bwMode="auto">
          <a:xfrm>
            <a:off x="2514600" y="1752601"/>
            <a:ext cx="3322638" cy="4410075"/>
            <a:chOff x="611" y="664"/>
            <a:chExt cx="2106" cy="3218"/>
          </a:xfrm>
        </p:grpSpPr>
        <p:sp>
          <p:nvSpPr>
            <p:cNvPr id="31753" name="Rectangle 37"/>
            <p:cNvSpPr>
              <a:spLocks noChangeArrowheads="1"/>
            </p:cNvSpPr>
            <p:nvPr/>
          </p:nvSpPr>
          <p:spPr bwMode="auto">
            <a:xfrm>
              <a:off x="655" y="960"/>
              <a:ext cx="2050" cy="974"/>
            </a:xfrm>
            <a:prstGeom prst="rect">
              <a:avLst/>
            </a:prstGeom>
            <a:solidFill>
              <a:srgbClr val="C0C0C0"/>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Authoritative Data</a:t>
              </a:r>
            </a:p>
            <a:p>
              <a:pPr algn="ctr">
                <a:spcBef>
                  <a:spcPct val="20000"/>
                </a:spcBef>
              </a:pPr>
              <a:r>
                <a:rPr lang="en-US" altLang="zh-CN" sz="2200">
                  <a:latin typeface="Arial" panose="020B0604020202020204" pitchFamily="34" charset="0"/>
                  <a:ea typeface="SimSun" panose="02010600030101010101" pitchFamily="2" charset="-122"/>
                </a:rPr>
                <a:t>(primary master and</a:t>
              </a:r>
            </a:p>
            <a:p>
              <a:pPr algn="ctr">
                <a:spcBef>
                  <a:spcPct val="20000"/>
                </a:spcBef>
              </a:pPr>
              <a:r>
                <a:rPr lang="en-US" altLang="zh-CN" sz="2200">
                  <a:latin typeface="Arial" panose="020B0604020202020204" pitchFamily="34" charset="0"/>
                  <a:ea typeface="SimSun" panose="02010600030101010101" pitchFamily="2" charset="-122"/>
                </a:rPr>
                <a:t>slave zones)</a:t>
              </a:r>
            </a:p>
          </p:txBody>
        </p:sp>
        <p:sp>
          <p:nvSpPr>
            <p:cNvPr id="31754" name="Rectangle 38"/>
            <p:cNvSpPr>
              <a:spLocks noChangeArrowheads="1"/>
            </p:cNvSpPr>
            <p:nvPr/>
          </p:nvSpPr>
          <p:spPr bwMode="auto">
            <a:xfrm>
              <a:off x="655" y="2908"/>
              <a:ext cx="2050" cy="974"/>
            </a:xfrm>
            <a:prstGeom prst="rect">
              <a:avLst/>
            </a:prstGeom>
            <a:solidFill>
              <a:srgbClr val="969696"/>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Agent</a:t>
              </a:r>
            </a:p>
            <a:p>
              <a:pPr algn="ctr">
                <a:spcBef>
                  <a:spcPct val="20000"/>
                </a:spcBef>
              </a:pPr>
              <a:r>
                <a:rPr lang="en-US" altLang="zh-CN" sz="2200">
                  <a:latin typeface="Arial" panose="020B0604020202020204" pitchFamily="34" charset="0"/>
                  <a:ea typeface="SimSun" panose="02010600030101010101" pitchFamily="2" charset="-122"/>
                </a:rPr>
                <a:t>(looks up queries</a:t>
              </a:r>
            </a:p>
            <a:p>
              <a:pPr algn="ctr">
                <a:spcBef>
                  <a:spcPct val="20000"/>
                </a:spcBef>
              </a:pPr>
              <a:r>
                <a:rPr lang="en-US" altLang="zh-CN" sz="2200">
                  <a:latin typeface="Arial" panose="020B0604020202020204" pitchFamily="34" charset="0"/>
                  <a:ea typeface="SimSun" panose="02010600030101010101" pitchFamily="2" charset="-122"/>
                </a:rPr>
                <a:t>on behalf of resolvers)</a:t>
              </a:r>
              <a:endParaRPr lang="en-US" altLang="zh-CN" sz="2200" b="1">
                <a:latin typeface="Arial" panose="020B0604020202020204" pitchFamily="34" charset="0"/>
                <a:ea typeface="SimSun" panose="02010600030101010101" pitchFamily="2" charset="-122"/>
              </a:endParaRPr>
            </a:p>
          </p:txBody>
        </p:sp>
        <p:sp>
          <p:nvSpPr>
            <p:cNvPr id="31755" name="Rectangle 39"/>
            <p:cNvSpPr>
              <a:spLocks noChangeArrowheads="1"/>
            </p:cNvSpPr>
            <p:nvPr/>
          </p:nvSpPr>
          <p:spPr bwMode="auto">
            <a:xfrm>
              <a:off x="655" y="1934"/>
              <a:ext cx="2050" cy="974"/>
            </a:xfrm>
            <a:prstGeom prst="rect">
              <a:avLst/>
            </a:prstGeom>
            <a:solidFill>
              <a:srgbClr val="AAAAAA"/>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Cache Data</a:t>
              </a:r>
            </a:p>
            <a:p>
              <a:pPr algn="ctr">
                <a:spcBef>
                  <a:spcPct val="20000"/>
                </a:spcBef>
              </a:pPr>
              <a:r>
                <a:rPr lang="en-US" altLang="zh-CN" sz="2200">
                  <a:latin typeface="Arial" panose="020B0604020202020204" pitchFamily="34" charset="0"/>
                  <a:ea typeface="SimSun" panose="02010600030101010101" pitchFamily="2" charset="-122"/>
                </a:rPr>
                <a:t>(responses from</a:t>
              </a:r>
            </a:p>
            <a:p>
              <a:pPr algn="ctr">
                <a:spcBef>
                  <a:spcPct val="20000"/>
                </a:spcBef>
              </a:pPr>
              <a:r>
                <a:rPr lang="en-US" altLang="zh-CN" sz="2200">
                  <a:latin typeface="Arial" panose="020B0604020202020204" pitchFamily="34" charset="0"/>
                  <a:ea typeface="SimSun" panose="02010600030101010101" pitchFamily="2" charset="-122"/>
                </a:rPr>
                <a:t>other name servers)</a:t>
              </a:r>
              <a:endParaRPr lang="en-US" altLang="zh-CN" sz="2200" b="1">
                <a:latin typeface="Arial" panose="020B0604020202020204" pitchFamily="34" charset="0"/>
                <a:ea typeface="SimSun" panose="02010600030101010101" pitchFamily="2" charset="-122"/>
              </a:endParaRPr>
            </a:p>
          </p:txBody>
        </p:sp>
        <p:sp>
          <p:nvSpPr>
            <p:cNvPr id="31756" name="Text Box 40"/>
            <p:cNvSpPr txBox="1">
              <a:spLocks noChangeArrowheads="1"/>
            </p:cNvSpPr>
            <p:nvPr/>
          </p:nvSpPr>
          <p:spPr bwMode="auto">
            <a:xfrm>
              <a:off x="611" y="664"/>
              <a:ext cx="210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b="1">
                  <a:latin typeface="Arial" panose="020B0604020202020204" pitchFamily="34" charset="0"/>
                  <a:ea typeface="SimSun" panose="02010600030101010101" pitchFamily="2" charset="-122"/>
                </a:rPr>
                <a:t>Name Server Process</a:t>
              </a:r>
            </a:p>
          </p:txBody>
        </p:sp>
      </p:grpSp>
    </p:spTree>
    <p:extLst>
      <p:ext uri="{BB962C8B-B14F-4D97-AF65-F5344CB8AC3E}">
        <p14:creationId xmlns:p14="http://schemas.microsoft.com/office/powerpoint/2010/main" val="2195515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0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45088"/>
                                        </p:tgtEl>
                                        <p:attrNameLst>
                                          <p:attrName>style.visibility</p:attrName>
                                        </p:attrNameLst>
                                      </p:cBhvr>
                                      <p:to>
                                        <p:strVal val="visible"/>
                                      </p:to>
                                    </p:set>
                                    <p:animEffect transition="in" filter="wipe(right)">
                                      <p:cBhvr>
                                        <p:cTn id="15" dur="500"/>
                                        <p:tgtEl>
                                          <p:spTgt spid="4508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5091"/>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5090"/>
                                        </p:tgtEl>
                                        <p:attrNameLst>
                                          <p:attrName>style.visibility</p:attrName>
                                        </p:attrNameLst>
                                      </p:cBhvr>
                                      <p:to>
                                        <p:strVal val="visible"/>
                                      </p:to>
                                    </p:set>
                                    <p:animEffect transition="in" filter="wipe(left)">
                                      <p:cBhvr>
                                        <p:cTn id="24" dur="500"/>
                                        <p:tgtEl>
                                          <p:spTgt spid="45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8" grpId="0" animBg="1"/>
      <p:bldP spid="45089" grpId="0" autoUpdateAnimBg="0"/>
      <p:bldP spid="45090" grpId="0" animBg="1"/>
      <p:bldP spid="4509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Using Other Name Servers</a:t>
            </a:r>
          </a:p>
        </p:txBody>
      </p:sp>
      <p:grpSp>
        <p:nvGrpSpPr>
          <p:cNvPr id="2" name="Group 3"/>
          <p:cNvGrpSpPr>
            <a:grpSpLocks/>
          </p:cNvGrpSpPr>
          <p:nvPr/>
        </p:nvGrpSpPr>
        <p:grpSpPr bwMode="auto">
          <a:xfrm>
            <a:off x="6869114" y="4164015"/>
            <a:ext cx="1698625" cy="1349829"/>
            <a:chOff x="4272" y="2384"/>
            <a:chExt cx="1186" cy="1116"/>
          </a:xfrm>
        </p:grpSpPr>
        <p:grpSp>
          <p:nvGrpSpPr>
            <p:cNvPr id="32814" name="Group 4"/>
            <p:cNvGrpSpPr>
              <a:grpSpLocks/>
            </p:cNvGrpSpPr>
            <p:nvPr/>
          </p:nvGrpSpPr>
          <p:grpSpPr bwMode="auto">
            <a:xfrm>
              <a:off x="4272" y="2384"/>
              <a:ext cx="546" cy="1116"/>
              <a:chOff x="4018" y="2795"/>
              <a:chExt cx="546" cy="1116"/>
            </a:xfrm>
          </p:grpSpPr>
          <p:sp>
            <p:nvSpPr>
              <p:cNvPr id="32816" name="AutoShape 5"/>
              <p:cNvSpPr>
                <a:spLocks noChangeArrowheads="1"/>
              </p:cNvSpPr>
              <p:nvPr/>
            </p:nvSpPr>
            <p:spPr bwMode="auto">
              <a:xfrm flipV="1">
                <a:off x="4018" y="2795"/>
                <a:ext cx="129" cy="382"/>
              </a:xfrm>
              <a:prstGeom prst="roundRect">
                <a:avLst>
                  <a:gd name="adj" fmla="val 0"/>
                </a:avLst>
              </a:prstGeom>
              <a:solidFill>
                <a:srgbClr val="C0C0C0"/>
              </a:solidFill>
              <a:ln w="9405">
                <a:solidFill>
                  <a:srgbClr val="A2A2A2"/>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17" name="AutoShape 6"/>
              <p:cNvSpPr>
                <a:spLocks noChangeArrowheads="1"/>
              </p:cNvSpPr>
              <p:nvPr/>
            </p:nvSpPr>
            <p:spPr bwMode="auto">
              <a:xfrm flipV="1">
                <a:off x="4027" y="3529"/>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18" name="Line 7"/>
              <p:cNvSpPr>
                <a:spLocks noChangeShapeType="1"/>
              </p:cNvSpPr>
              <p:nvPr/>
            </p:nvSpPr>
            <p:spPr bwMode="auto">
              <a:xfrm>
                <a:off x="4041" y="2795"/>
                <a:ext cx="0" cy="734"/>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19" name="Freeform 8"/>
              <p:cNvSpPr>
                <a:spLocks/>
              </p:cNvSpPr>
              <p:nvPr/>
            </p:nvSpPr>
            <p:spPr bwMode="auto">
              <a:xfrm>
                <a:off x="4044" y="2801"/>
                <a:ext cx="129" cy="305"/>
              </a:xfrm>
              <a:custGeom>
                <a:avLst/>
                <a:gdLst>
                  <a:gd name="T0" fmla="*/ 0 w 388"/>
                  <a:gd name="T1" fmla="*/ 726 h 727"/>
                  <a:gd name="T2" fmla="*/ 0 w 388"/>
                  <a:gd name="T3" fmla="*/ 0 h 727"/>
                  <a:gd name="T4" fmla="*/ 387 w 388"/>
                  <a:gd name="T5" fmla="*/ 0 h 727"/>
                  <a:gd name="T6" fmla="*/ 0 60000 65536"/>
                  <a:gd name="T7" fmla="*/ 0 60000 65536"/>
                  <a:gd name="T8" fmla="*/ 0 60000 65536"/>
                  <a:gd name="T9" fmla="*/ 0 w 388"/>
                  <a:gd name="T10" fmla="*/ 0 h 727"/>
                  <a:gd name="T11" fmla="*/ 388 w 388"/>
                  <a:gd name="T12" fmla="*/ 727 h 727"/>
                </a:gdLst>
                <a:ahLst/>
                <a:cxnLst>
                  <a:cxn ang="T6">
                    <a:pos x="T0" y="T1"/>
                  </a:cxn>
                  <a:cxn ang="T7">
                    <a:pos x="T2" y="T3"/>
                  </a:cxn>
                  <a:cxn ang="T8">
                    <a:pos x="T4" y="T5"/>
                  </a:cxn>
                </a:cxnLst>
                <a:rect l="T9" t="T10" r="T11" b="T12"/>
                <a:pathLst>
                  <a:path w="388" h="727">
                    <a:moveTo>
                      <a:pt x="0" y="726"/>
                    </a:moveTo>
                    <a:lnTo>
                      <a:pt x="0" y="0"/>
                    </a:lnTo>
                    <a:lnTo>
                      <a:pt x="38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lIns="91429" tIns="45714" rIns="91429" bIns="45714">
                <a:spAutoFit/>
              </a:bodyPr>
              <a:lstStyle/>
              <a:p>
                <a:endParaRPr lang="en-IN"/>
              </a:p>
            </p:txBody>
          </p:sp>
          <p:sp>
            <p:nvSpPr>
              <p:cNvPr id="32820" name="Freeform 9"/>
              <p:cNvSpPr>
                <a:spLocks/>
              </p:cNvSpPr>
              <p:nvPr/>
            </p:nvSpPr>
            <p:spPr bwMode="auto">
              <a:xfrm>
                <a:off x="4020" y="2798"/>
                <a:ext cx="129" cy="305"/>
              </a:xfrm>
              <a:custGeom>
                <a:avLst/>
                <a:gdLst>
                  <a:gd name="T0" fmla="*/ 0 w 18"/>
                  <a:gd name="T1" fmla="*/ 727 h 728"/>
                  <a:gd name="T2" fmla="*/ 0 w 18"/>
                  <a:gd name="T3" fmla="*/ 0 h 728"/>
                  <a:gd name="T4" fmla="*/ 17 w 18"/>
                  <a:gd name="T5" fmla="*/ 0 h 728"/>
                  <a:gd name="T6" fmla="*/ 0 60000 65536"/>
                  <a:gd name="T7" fmla="*/ 0 60000 65536"/>
                  <a:gd name="T8" fmla="*/ 0 60000 65536"/>
                  <a:gd name="T9" fmla="*/ 0 w 18"/>
                  <a:gd name="T10" fmla="*/ 0 h 728"/>
                  <a:gd name="T11" fmla="*/ 18 w 18"/>
                  <a:gd name="T12" fmla="*/ 728 h 728"/>
                </a:gdLst>
                <a:ahLst/>
                <a:cxnLst>
                  <a:cxn ang="T6">
                    <a:pos x="T0" y="T1"/>
                  </a:cxn>
                  <a:cxn ang="T7">
                    <a:pos x="T2" y="T3"/>
                  </a:cxn>
                  <a:cxn ang="T8">
                    <a:pos x="T4" y="T5"/>
                  </a:cxn>
                </a:cxnLst>
                <a:rect l="T9" t="T10" r="T11" b="T12"/>
                <a:pathLst>
                  <a:path w="18" h="728">
                    <a:moveTo>
                      <a:pt x="0" y="727"/>
                    </a:moveTo>
                    <a:lnTo>
                      <a:pt x="0" y="0"/>
                    </a:lnTo>
                    <a:lnTo>
                      <a:pt x="17" y="0"/>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lIns="91429" tIns="45714" rIns="91429" bIns="45714">
                <a:spAutoFit/>
              </a:bodyPr>
              <a:lstStyle/>
              <a:p>
                <a:endParaRPr lang="en-IN"/>
              </a:p>
            </p:txBody>
          </p:sp>
          <p:sp>
            <p:nvSpPr>
              <p:cNvPr id="32821" name="Freeform 10"/>
              <p:cNvSpPr>
                <a:spLocks/>
              </p:cNvSpPr>
              <p:nvPr/>
            </p:nvSpPr>
            <p:spPr bwMode="auto">
              <a:xfrm>
                <a:off x="4435" y="2798"/>
                <a:ext cx="129" cy="305"/>
              </a:xfrm>
              <a:custGeom>
                <a:avLst/>
                <a:gdLst>
                  <a:gd name="T0" fmla="*/ 0 w 20"/>
                  <a:gd name="T1" fmla="*/ 0 h 728"/>
                  <a:gd name="T2" fmla="*/ 19 w 20"/>
                  <a:gd name="T3" fmla="*/ 0 h 728"/>
                  <a:gd name="T4" fmla="*/ 19 w 20"/>
                  <a:gd name="T5" fmla="*/ 727 h 728"/>
                  <a:gd name="T6" fmla="*/ 0 60000 65536"/>
                  <a:gd name="T7" fmla="*/ 0 60000 65536"/>
                  <a:gd name="T8" fmla="*/ 0 60000 65536"/>
                  <a:gd name="T9" fmla="*/ 0 w 20"/>
                  <a:gd name="T10" fmla="*/ 0 h 728"/>
                  <a:gd name="T11" fmla="*/ 20 w 20"/>
                  <a:gd name="T12" fmla="*/ 728 h 728"/>
                </a:gdLst>
                <a:ahLst/>
                <a:cxnLst>
                  <a:cxn ang="T6">
                    <a:pos x="T0" y="T1"/>
                  </a:cxn>
                  <a:cxn ang="T7">
                    <a:pos x="T2" y="T3"/>
                  </a:cxn>
                  <a:cxn ang="T8">
                    <a:pos x="T4" y="T5"/>
                  </a:cxn>
                </a:cxnLst>
                <a:rect l="T9" t="T10" r="T11" b="T12"/>
                <a:pathLst>
                  <a:path w="20" h="728">
                    <a:moveTo>
                      <a:pt x="0" y="0"/>
                    </a:moveTo>
                    <a:lnTo>
                      <a:pt x="19" y="0"/>
                    </a:lnTo>
                    <a:lnTo>
                      <a:pt x="19" y="727"/>
                    </a:lnTo>
                  </a:path>
                </a:pathLst>
              </a:custGeom>
              <a:noFill/>
              <a:ln w="940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lIns="91429" tIns="45714" rIns="91429" bIns="45714">
                <a:spAutoFit/>
              </a:bodyPr>
              <a:lstStyle/>
              <a:p>
                <a:endParaRPr lang="en-IN"/>
              </a:p>
            </p:txBody>
          </p:sp>
          <p:sp>
            <p:nvSpPr>
              <p:cNvPr id="32822" name="Line 11"/>
              <p:cNvSpPr>
                <a:spLocks noChangeShapeType="1"/>
              </p:cNvSpPr>
              <p:nvPr/>
            </p:nvSpPr>
            <p:spPr bwMode="auto">
              <a:xfrm>
                <a:off x="4435" y="2795"/>
                <a:ext cx="0" cy="739"/>
              </a:xfrm>
              <a:prstGeom prst="line">
                <a:avLst/>
              </a:prstGeom>
              <a:noFill/>
              <a:ln w="9405">
                <a:solidFill>
                  <a:srgbClr val="2F2F2F"/>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23" name="AutoShape 12"/>
              <p:cNvSpPr>
                <a:spLocks noChangeArrowheads="1"/>
              </p:cNvSpPr>
              <p:nvPr/>
            </p:nvSpPr>
            <p:spPr bwMode="auto">
              <a:xfrm flipV="1">
                <a:off x="4056" y="2848"/>
                <a:ext cx="129" cy="382"/>
              </a:xfrm>
              <a:prstGeom prst="roundRect">
                <a:avLst>
                  <a:gd name="adj" fmla="val 0"/>
                </a:avLst>
              </a:pr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24" name="AutoShape 13"/>
              <p:cNvSpPr>
                <a:spLocks noChangeArrowheads="1"/>
              </p:cNvSpPr>
              <p:nvPr/>
            </p:nvSpPr>
            <p:spPr bwMode="auto">
              <a:xfrm flipV="1">
                <a:off x="4063" y="2857"/>
                <a:ext cx="129" cy="382"/>
              </a:xfrm>
              <a:prstGeom prst="roundRect">
                <a:avLst>
                  <a:gd name="adj" fmla="val 0"/>
                </a:avLst>
              </a:prstGeom>
              <a:solidFill>
                <a:srgbClr val="C0C0C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25" name="AutoShape 14"/>
              <p:cNvSpPr>
                <a:spLocks noChangeArrowheads="1"/>
              </p:cNvSpPr>
              <p:nvPr/>
            </p:nvSpPr>
            <p:spPr bwMode="auto">
              <a:xfrm flipV="1">
                <a:off x="4066" y="2954"/>
                <a:ext cx="129" cy="382"/>
              </a:xfrm>
              <a:prstGeom prst="roundRect">
                <a:avLst>
                  <a:gd name="adj" fmla="val 0"/>
                </a:avLst>
              </a:prstGeom>
              <a:solidFill>
                <a:srgbClr val="C0C0C0"/>
              </a:solidFill>
              <a:ln w="9405">
                <a:solidFill>
                  <a:srgbClr val="5F5F5F"/>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26" name="AutoShape 15"/>
              <p:cNvSpPr>
                <a:spLocks noChangeArrowheads="1"/>
              </p:cNvSpPr>
              <p:nvPr/>
            </p:nvSpPr>
            <p:spPr bwMode="auto">
              <a:xfrm flipV="1">
                <a:off x="4066" y="2860"/>
                <a:ext cx="129" cy="382"/>
              </a:xfrm>
              <a:prstGeom prst="roundRect">
                <a:avLst>
                  <a:gd name="adj" fmla="val 0"/>
                </a:avLst>
              </a:prstGeom>
              <a:solidFill>
                <a:srgbClr val="C0C0C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27" name="AutoShape 16"/>
              <p:cNvSpPr>
                <a:spLocks noChangeArrowheads="1"/>
              </p:cNvSpPr>
              <p:nvPr/>
            </p:nvSpPr>
            <p:spPr bwMode="auto">
              <a:xfrm flipV="1">
                <a:off x="4103" y="2864"/>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28" name="AutoShape 17"/>
              <p:cNvSpPr>
                <a:spLocks noChangeArrowheads="1"/>
              </p:cNvSpPr>
              <p:nvPr/>
            </p:nvSpPr>
            <p:spPr bwMode="auto">
              <a:xfrm flipV="1">
                <a:off x="4071" y="2886"/>
                <a:ext cx="129" cy="382"/>
              </a:xfrm>
              <a:prstGeom prst="roundRect">
                <a:avLst>
                  <a:gd name="adj" fmla="val 0"/>
                </a:avLst>
              </a:prstGeom>
              <a:solidFill>
                <a:srgbClr val="80808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29" name="AutoShape 18"/>
              <p:cNvSpPr>
                <a:spLocks noChangeArrowheads="1"/>
              </p:cNvSpPr>
              <p:nvPr/>
            </p:nvSpPr>
            <p:spPr bwMode="auto">
              <a:xfrm flipV="1">
                <a:off x="4072" y="2886"/>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30" name="AutoShape 19"/>
              <p:cNvSpPr>
                <a:spLocks noChangeArrowheads="1"/>
              </p:cNvSpPr>
              <p:nvPr/>
            </p:nvSpPr>
            <p:spPr bwMode="auto">
              <a:xfrm flipV="1">
                <a:off x="4091" y="2860"/>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31" name="AutoShape 20"/>
              <p:cNvSpPr>
                <a:spLocks noChangeArrowheads="1"/>
              </p:cNvSpPr>
              <p:nvPr/>
            </p:nvSpPr>
            <p:spPr bwMode="auto">
              <a:xfrm flipV="1">
                <a:off x="4098" y="2864"/>
                <a:ext cx="129" cy="382"/>
              </a:xfrm>
              <a:prstGeom prst="roundRect">
                <a:avLst>
                  <a:gd name="adj" fmla="val 0"/>
                </a:avLst>
              </a:prstGeom>
              <a:solidFill>
                <a:srgbClr val="E1E1E1"/>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32" name="AutoShape 21"/>
              <p:cNvSpPr>
                <a:spLocks noChangeArrowheads="1"/>
              </p:cNvSpPr>
              <p:nvPr/>
            </p:nvSpPr>
            <p:spPr bwMode="auto">
              <a:xfrm flipV="1">
                <a:off x="4080" y="2960"/>
                <a:ext cx="129" cy="382"/>
              </a:xfrm>
              <a:prstGeom prst="roundRect">
                <a:avLst>
                  <a:gd name="adj" fmla="val 0"/>
                </a:avLst>
              </a:prstGeom>
              <a:solidFill>
                <a:srgbClr val="E1E1E1"/>
              </a:solidFill>
              <a:ln w="9405">
                <a:solidFill>
                  <a:srgbClr val="8F8F8F"/>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33" name="Oval 22"/>
              <p:cNvSpPr>
                <a:spLocks noChangeArrowheads="1"/>
              </p:cNvSpPr>
              <p:nvPr/>
            </p:nvSpPr>
            <p:spPr bwMode="auto">
              <a:xfrm>
                <a:off x="4071" y="2963"/>
                <a:ext cx="181" cy="537"/>
              </a:xfrm>
              <a:prstGeom prst="ellipse">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34" name="Oval 23"/>
              <p:cNvSpPr>
                <a:spLocks noChangeArrowheads="1"/>
              </p:cNvSpPr>
              <p:nvPr/>
            </p:nvSpPr>
            <p:spPr bwMode="auto">
              <a:xfrm>
                <a:off x="4071" y="2980"/>
                <a:ext cx="181" cy="537"/>
              </a:xfrm>
              <a:prstGeom prst="ellipse">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35" name="Freeform 24"/>
              <p:cNvSpPr>
                <a:spLocks/>
              </p:cNvSpPr>
              <p:nvPr/>
            </p:nvSpPr>
            <p:spPr bwMode="auto">
              <a:xfrm>
                <a:off x="4056" y="2847"/>
                <a:ext cx="129" cy="305"/>
              </a:xfrm>
              <a:custGeom>
                <a:avLst/>
                <a:gdLst>
                  <a:gd name="T0" fmla="*/ 77 w 79"/>
                  <a:gd name="T1" fmla="*/ 0 h 164"/>
                  <a:gd name="T2" fmla="*/ 78 w 79"/>
                  <a:gd name="T3" fmla="*/ 163 h 164"/>
                  <a:gd name="T4" fmla="*/ 0 w 79"/>
                  <a:gd name="T5" fmla="*/ 163 h 164"/>
                  <a:gd name="T6" fmla="*/ 0 60000 65536"/>
                  <a:gd name="T7" fmla="*/ 0 60000 65536"/>
                  <a:gd name="T8" fmla="*/ 0 60000 65536"/>
                  <a:gd name="T9" fmla="*/ 0 w 79"/>
                  <a:gd name="T10" fmla="*/ 0 h 164"/>
                  <a:gd name="T11" fmla="*/ 79 w 79"/>
                  <a:gd name="T12" fmla="*/ 164 h 164"/>
                </a:gdLst>
                <a:ahLst/>
                <a:cxnLst>
                  <a:cxn ang="T6">
                    <a:pos x="T0" y="T1"/>
                  </a:cxn>
                  <a:cxn ang="T7">
                    <a:pos x="T2" y="T3"/>
                  </a:cxn>
                  <a:cxn ang="T8">
                    <a:pos x="T4" y="T5"/>
                  </a:cxn>
                </a:cxnLst>
                <a:rect l="T9" t="T10" r="T11" b="T12"/>
                <a:pathLst>
                  <a:path w="79" h="164">
                    <a:moveTo>
                      <a:pt x="77" y="0"/>
                    </a:moveTo>
                    <a:lnTo>
                      <a:pt x="78" y="163"/>
                    </a:lnTo>
                    <a:lnTo>
                      <a:pt x="0" y="163"/>
                    </a:lnTo>
                  </a:path>
                </a:pathLst>
              </a:custGeom>
              <a:noFill/>
              <a:ln w="9405">
                <a:solidFill>
                  <a:srgbClr val="404040"/>
                </a:solidFill>
                <a:round/>
                <a:headEnd/>
                <a:tailEnd/>
              </a:ln>
              <a:extLst>
                <a:ext uri="{909E8E84-426E-40DD-AFC4-6F175D3DCCD1}">
                  <a14:hiddenFill xmlns:a14="http://schemas.microsoft.com/office/drawing/2010/main">
                    <a:solidFill>
                      <a:srgbClr val="FFFFFF"/>
                    </a:solidFill>
                  </a14:hiddenFill>
                </a:ext>
              </a:extLst>
            </p:spPr>
            <p:txBody>
              <a:bodyPr wrap="none" lIns="91429" tIns="45714" rIns="91429" bIns="45714">
                <a:spAutoFit/>
              </a:bodyPr>
              <a:lstStyle/>
              <a:p>
                <a:endParaRPr lang="en-IN"/>
              </a:p>
            </p:txBody>
          </p:sp>
          <p:sp>
            <p:nvSpPr>
              <p:cNvPr id="32836" name="AutoShape 25"/>
              <p:cNvSpPr>
                <a:spLocks noChangeArrowheads="1"/>
              </p:cNvSpPr>
              <p:nvPr/>
            </p:nvSpPr>
            <p:spPr bwMode="auto">
              <a:xfrm flipV="1">
                <a:off x="4106" y="2961"/>
                <a:ext cx="129" cy="382"/>
              </a:xfrm>
              <a:prstGeom prst="roundRect">
                <a:avLst>
                  <a:gd name="adj" fmla="val 0"/>
                </a:avLst>
              </a:prstGeom>
              <a:solidFill>
                <a:srgbClr val="E1E1E1"/>
              </a:solidFill>
              <a:ln w="9405">
                <a:solidFill>
                  <a:srgbClr val="8F8F8F"/>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37" name="AutoShape 26"/>
              <p:cNvSpPr>
                <a:spLocks noChangeArrowheads="1"/>
              </p:cNvSpPr>
              <p:nvPr/>
            </p:nvSpPr>
            <p:spPr bwMode="auto">
              <a:xfrm flipV="1">
                <a:off x="4155" y="2853"/>
                <a:ext cx="129" cy="382"/>
              </a:xfrm>
              <a:prstGeom prst="roundRect">
                <a:avLst>
                  <a:gd name="adj" fmla="val 0"/>
                </a:avLst>
              </a:prstGeom>
              <a:solidFill>
                <a:srgbClr val="FFFFFF"/>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38" name="AutoShape 27"/>
              <p:cNvSpPr>
                <a:spLocks noChangeArrowheads="1"/>
              </p:cNvSpPr>
              <p:nvPr/>
            </p:nvSpPr>
            <p:spPr bwMode="auto">
              <a:xfrm flipV="1">
                <a:off x="4156" y="2880"/>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39" name="AutoShape 28"/>
              <p:cNvSpPr>
                <a:spLocks noChangeArrowheads="1"/>
              </p:cNvSpPr>
              <p:nvPr/>
            </p:nvSpPr>
            <p:spPr bwMode="auto">
              <a:xfrm flipV="1">
                <a:off x="4156" y="2910"/>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40" name="AutoShape 29"/>
              <p:cNvSpPr>
                <a:spLocks noChangeArrowheads="1"/>
              </p:cNvSpPr>
              <p:nvPr/>
            </p:nvSpPr>
            <p:spPr bwMode="auto">
              <a:xfrm flipV="1">
                <a:off x="4156" y="2943"/>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41" name="AutoShape 30"/>
              <p:cNvSpPr>
                <a:spLocks noChangeArrowheads="1"/>
              </p:cNvSpPr>
              <p:nvPr/>
            </p:nvSpPr>
            <p:spPr bwMode="auto">
              <a:xfrm flipV="1">
                <a:off x="4156" y="2974"/>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nvGrpSpPr>
              <p:cNvPr id="32842" name="Group 31"/>
              <p:cNvGrpSpPr>
                <a:grpSpLocks/>
              </p:cNvGrpSpPr>
              <p:nvPr/>
            </p:nvGrpSpPr>
            <p:grpSpPr bwMode="auto">
              <a:xfrm>
                <a:off x="4168" y="2854"/>
                <a:ext cx="238" cy="152"/>
                <a:chOff x="4168" y="2854"/>
                <a:chExt cx="238" cy="152"/>
              </a:xfrm>
            </p:grpSpPr>
            <p:sp>
              <p:nvSpPr>
                <p:cNvPr id="32899" name="Line 32"/>
                <p:cNvSpPr>
                  <a:spLocks noChangeShapeType="1"/>
                </p:cNvSpPr>
                <p:nvPr/>
              </p:nvSpPr>
              <p:spPr bwMode="auto">
                <a:xfrm>
                  <a:off x="4168"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0" name="Line 33"/>
                <p:cNvSpPr>
                  <a:spLocks noChangeShapeType="1"/>
                </p:cNvSpPr>
                <p:nvPr/>
              </p:nvSpPr>
              <p:spPr bwMode="auto">
                <a:xfrm>
                  <a:off x="4182"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1" name="Line 34"/>
                <p:cNvSpPr>
                  <a:spLocks noChangeShapeType="1"/>
                </p:cNvSpPr>
                <p:nvPr/>
              </p:nvSpPr>
              <p:spPr bwMode="auto">
                <a:xfrm>
                  <a:off x="4194"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2" name="Line 35"/>
                <p:cNvSpPr>
                  <a:spLocks noChangeShapeType="1"/>
                </p:cNvSpPr>
                <p:nvPr/>
              </p:nvSpPr>
              <p:spPr bwMode="auto">
                <a:xfrm>
                  <a:off x="4206"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3" name="Line 36"/>
                <p:cNvSpPr>
                  <a:spLocks noChangeShapeType="1"/>
                </p:cNvSpPr>
                <p:nvPr/>
              </p:nvSpPr>
              <p:spPr bwMode="auto">
                <a:xfrm>
                  <a:off x="4219"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4" name="Line 37"/>
                <p:cNvSpPr>
                  <a:spLocks noChangeShapeType="1"/>
                </p:cNvSpPr>
                <p:nvPr/>
              </p:nvSpPr>
              <p:spPr bwMode="auto">
                <a:xfrm>
                  <a:off x="4231"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5" name="Line 38"/>
                <p:cNvSpPr>
                  <a:spLocks noChangeShapeType="1"/>
                </p:cNvSpPr>
                <p:nvPr/>
              </p:nvSpPr>
              <p:spPr bwMode="auto">
                <a:xfrm>
                  <a:off x="4243"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6" name="Line 39"/>
                <p:cNvSpPr>
                  <a:spLocks noChangeShapeType="1"/>
                </p:cNvSpPr>
                <p:nvPr/>
              </p:nvSpPr>
              <p:spPr bwMode="auto">
                <a:xfrm>
                  <a:off x="4256"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7" name="Line 40"/>
                <p:cNvSpPr>
                  <a:spLocks noChangeShapeType="1"/>
                </p:cNvSpPr>
                <p:nvPr/>
              </p:nvSpPr>
              <p:spPr bwMode="auto">
                <a:xfrm>
                  <a:off x="4269"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8" name="Line 41"/>
                <p:cNvSpPr>
                  <a:spLocks noChangeShapeType="1"/>
                </p:cNvSpPr>
                <p:nvPr/>
              </p:nvSpPr>
              <p:spPr bwMode="auto">
                <a:xfrm>
                  <a:off x="4282"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09" name="Line 42"/>
                <p:cNvSpPr>
                  <a:spLocks noChangeShapeType="1"/>
                </p:cNvSpPr>
                <p:nvPr/>
              </p:nvSpPr>
              <p:spPr bwMode="auto">
                <a:xfrm>
                  <a:off x="4294"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10" name="Line 43"/>
                <p:cNvSpPr>
                  <a:spLocks noChangeShapeType="1"/>
                </p:cNvSpPr>
                <p:nvPr/>
              </p:nvSpPr>
              <p:spPr bwMode="auto">
                <a:xfrm>
                  <a:off x="4306"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11" name="Line 44"/>
                <p:cNvSpPr>
                  <a:spLocks noChangeShapeType="1"/>
                </p:cNvSpPr>
                <p:nvPr/>
              </p:nvSpPr>
              <p:spPr bwMode="auto">
                <a:xfrm>
                  <a:off x="4319"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12" name="Line 45"/>
                <p:cNvSpPr>
                  <a:spLocks noChangeShapeType="1"/>
                </p:cNvSpPr>
                <p:nvPr/>
              </p:nvSpPr>
              <p:spPr bwMode="auto">
                <a:xfrm>
                  <a:off x="4330"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13" name="Line 46"/>
                <p:cNvSpPr>
                  <a:spLocks noChangeShapeType="1"/>
                </p:cNvSpPr>
                <p:nvPr/>
              </p:nvSpPr>
              <p:spPr bwMode="auto">
                <a:xfrm>
                  <a:off x="4344"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14" name="Line 47"/>
                <p:cNvSpPr>
                  <a:spLocks noChangeShapeType="1"/>
                </p:cNvSpPr>
                <p:nvPr/>
              </p:nvSpPr>
              <p:spPr bwMode="auto">
                <a:xfrm>
                  <a:off x="4357"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15" name="Line 48"/>
                <p:cNvSpPr>
                  <a:spLocks noChangeShapeType="1"/>
                </p:cNvSpPr>
                <p:nvPr/>
              </p:nvSpPr>
              <p:spPr bwMode="auto">
                <a:xfrm>
                  <a:off x="4369"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16" name="Line 49"/>
                <p:cNvSpPr>
                  <a:spLocks noChangeShapeType="1"/>
                </p:cNvSpPr>
                <p:nvPr/>
              </p:nvSpPr>
              <p:spPr bwMode="auto">
                <a:xfrm>
                  <a:off x="4381"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17" name="Line 50"/>
                <p:cNvSpPr>
                  <a:spLocks noChangeShapeType="1"/>
                </p:cNvSpPr>
                <p:nvPr/>
              </p:nvSpPr>
              <p:spPr bwMode="auto">
                <a:xfrm>
                  <a:off x="4394"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918" name="Line 51"/>
                <p:cNvSpPr>
                  <a:spLocks noChangeShapeType="1"/>
                </p:cNvSpPr>
                <p:nvPr/>
              </p:nvSpPr>
              <p:spPr bwMode="auto">
                <a:xfrm>
                  <a:off x="4406" y="2854"/>
                  <a:ext cx="0" cy="152"/>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grpSp>
          <p:sp>
            <p:nvSpPr>
              <p:cNvPr id="32843" name="AutoShape 52"/>
              <p:cNvSpPr>
                <a:spLocks noChangeArrowheads="1"/>
              </p:cNvSpPr>
              <p:nvPr/>
            </p:nvSpPr>
            <p:spPr bwMode="auto">
              <a:xfrm flipV="1">
                <a:off x="4155" y="3112"/>
                <a:ext cx="129" cy="382"/>
              </a:xfrm>
              <a:prstGeom prst="roundRect">
                <a:avLst>
                  <a:gd name="adj" fmla="val 0"/>
                </a:avLst>
              </a:prstGeom>
              <a:solidFill>
                <a:srgbClr val="FFFFFF"/>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44" name="AutoShape 53"/>
              <p:cNvSpPr>
                <a:spLocks noChangeArrowheads="1"/>
              </p:cNvSpPr>
              <p:nvPr/>
            </p:nvSpPr>
            <p:spPr bwMode="auto">
              <a:xfrm flipV="1">
                <a:off x="4156" y="3138"/>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45" name="AutoShape 54"/>
              <p:cNvSpPr>
                <a:spLocks noChangeArrowheads="1"/>
              </p:cNvSpPr>
              <p:nvPr/>
            </p:nvSpPr>
            <p:spPr bwMode="auto">
              <a:xfrm flipV="1">
                <a:off x="4156" y="3169"/>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46" name="AutoShape 55"/>
              <p:cNvSpPr>
                <a:spLocks noChangeArrowheads="1"/>
              </p:cNvSpPr>
              <p:nvPr/>
            </p:nvSpPr>
            <p:spPr bwMode="auto">
              <a:xfrm flipV="1">
                <a:off x="4156" y="3202"/>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47" name="AutoShape 56"/>
              <p:cNvSpPr>
                <a:spLocks noChangeArrowheads="1"/>
              </p:cNvSpPr>
              <p:nvPr/>
            </p:nvSpPr>
            <p:spPr bwMode="auto">
              <a:xfrm flipV="1">
                <a:off x="4156" y="3232"/>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nvGrpSpPr>
              <p:cNvPr id="32848" name="Group 57"/>
              <p:cNvGrpSpPr>
                <a:grpSpLocks/>
              </p:cNvGrpSpPr>
              <p:nvPr/>
            </p:nvGrpSpPr>
            <p:grpSpPr bwMode="auto">
              <a:xfrm>
                <a:off x="4168" y="3112"/>
                <a:ext cx="238" cy="151"/>
                <a:chOff x="4168" y="3112"/>
                <a:chExt cx="238" cy="151"/>
              </a:xfrm>
            </p:grpSpPr>
            <p:sp>
              <p:nvSpPr>
                <p:cNvPr id="32879" name="Line 58"/>
                <p:cNvSpPr>
                  <a:spLocks noChangeShapeType="1"/>
                </p:cNvSpPr>
                <p:nvPr/>
              </p:nvSpPr>
              <p:spPr bwMode="auto">
                <a:xfrm>
                  <a:off x="4168"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0" name="Line 59"/>
                <p:cNvSpPr>
                  <a:spLocks noChangeShapeType="1"/>
                </p:cNvSpPr>
                <p:nvPr/>
              </p:nvSpPr>
              <p:spPr bwMode="auto">
                <a:xfrm>
                  <a:off x="4182"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1" name="Line 60"/>
                <p:cNvSpPr>
                  <a:spLocks noChangeShapeType="1"/>
                </p:cNvSpPr>
                <p:nvPr/>
              </p:nvSpPr>
              <p:spPr bwMode="auto">
                <a:xfrm>
                  <a:off x="4194"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2" name="Line 61"/>
                <p:cNvSpPr>
                  <a:spLocks noChangeShapeType="1"/>
                </p:cNvSpPr>
                <p:nvPr/>
              </p:nvSpPr>
              <p:spPr bwMode="auto">
                <a:xfrm>
                  <a:off x="4206"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3" name="Line 62"/>
                <p:cNvSpPr>
                  <a:spLocks noChangeShapeType="1"/>
                </p:cNvSpPr>
                <p:nvPr/>
              </p:nvSpPr>
              <p:spPr bwMode="auto">
                <a:xfrm>
                  <a:off x="4219"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4" name="Line 63"/>
                <p:cNvSpPr>
                  <a:spLocks noChangeShapeType="1"/>
                </p:cNvSpPr>
                <p:nvPr/>
              </p:nvSpPr>
              <p:spPr bwMode="auto">
                <a:xfrm>
                  <a:off x="4231"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5" name="Line 64"/>
                <p:cNvSpPr>
                  <a:spLocks noChangeShapeType="1"/>
                </p:cNvSpPr>
                <p:nvPr/>
              </p:nvSpPr>
              <p:spPr bwMode="auto">
                <a:xfrm>
                  <a:off x="4243"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6" name="Line 65"/>
                <p:cNvSpPr>
                  <a:spLocks noChangeShapeType="1"/>
                </p:cNvSpPr>
                <p:nvPr/>
              </p:nvSpPr>
              <p:spPr bwMode="auto">
                <a:xfrm>
                  <a:off x="4256"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7" name="Line 66"/>
                <p:cNvSpPr>
                  <a:spLocks noChangeShapeType="1"/>
                </p:cNvSpPr>
                <p:nvPr/>
              </p:nvSpPr>
              <p:spPr bwMode="auto">
                <a:xfrm>
                  <a:off x="4269"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8" name="Line 67"/>
                <p:cNvSpPr>
                  <a:spLocks noChangeShapeType="1"/>
                </p:cNvSpPr>
                <p:nvPr/>
              </p:nvSpPr>
              <p:spPr bwMode="auto">
                <a:xfrm>
                  <a:off x="4282"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89" name="Line 68"/>
                <p:cNvSpPr>
                  <a:spLocks noChangeShapeType="1"/>
                </p:cNvSpPr>
                <p:nvPr/>
              </p:nvSpPr>
              <p:spPr bwMode="auto">
                <a:xfrm>
                  <a:off x="4294"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90" name="Line 69"/>
                <p:cNvSpPr>
                  <a:spLocks noChangeShapeType="1"/>
                </p:cNvSpPr>
                <p:nvPr/>
              </p:nvSpPr>
              <p:spPr bwMode="auto">
                <a:xfrm>
                  <a:off x="4306"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91" name="Line 70"/>
                <p:cNvSpPr>
                  <a:spLocks noChangeShapeType="1"/>
                </p:cNvSpPr>
                <p:nvPr/>
              </p:nvSpPr>
              <p:spPr bwMode="auto">
                <a:xfrm>
                  <a:off x="4319"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92" name="Line 71"/>
                <p:cNvSpPr>
                  <a:spLocks noChangeShapeType="1"/>
                </p:cNvSpPr>
                <p:nvPr/>
              </p:nvSpPr>
              <p:spPr bwMode="auto">
                <a:xfrm>
                  <a:off x="4330"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93" name="Line 72"/>
                <p:cNvSpPr>
                  <a:spLocks noChangeShapeType="1"/>
                </p:cNvSpPr>
                <p:nvPr/>
              </p:nvSpPr>
              <p:spPr bwMode="auto">
                <a:xfrm>
                  <a:off x="4344"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94" name="Line 73"/>
                <p:cNvSpPr>
                  <a:spLocks noChangeShapeType="1"/>
                </p:cNvSpPr>
                <p:nvPr/>
              </p:nvSpPr>
              <p:spPr bwMode="auto">
                <a:xfrm>
                  <a:off x="4357"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95" name="Line 74"/>
                <p:cNvSpPr>
                  <a:spLocks noChangeShapeType="1"/>
                </p:cNvSpPr>
                <p:nvPr/>
              </p:nvSpPr>
              <p:spPr bwMode="auto">
                <a:xfrm>
                  <a:off x="4369"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96" name="Line 75"/>
                <p:cNvSpPr>
                  <a:spLocks noChangeShapeType="1"/>
                </p:cNvSpPr>
                <p:nvPr/>
              </p:nvSpPr>
              <p:spPr bwMode="auto">
                <a:xfrm>
                  <a:off x="4381"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97" name="Line 76"/>
                <p:cNvSpPr>
                  <a:spLocks noChangeShapeType="1"/>
                </p:cNvSpPr>
                <p:nvPr/>
              </p:nvSpPr>
              <p:spPr bwMode="auto">
                <a:xfrm>
                  <a:off x="4394"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98" name="Line 77"/>
                <p:cNvSpPr>
                  <a:spLocks noChangeShapeType="1"/>
                </p:cNvSpPr>
                <p:nvPr/>
              </p:nvSpPr>
              <p:spPr bwMode="auto">
                <a:xfrm>
                  <a:off x="4406" y="3112"/>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grpSp>
          <p:sp>
            <p:nvSpPr>
              <p:cNvPr id="32849" name="AutoShape 78"/>
              <p:cNvSpPr>
                <a:spLocks noChangeArrowheads="1"/>
              </p:cNvSpPr>
              <p:nvPr/>
            </p:nvSpPr>
            <p:spPr bwMode="auto">
              <a:xfrm flipV="1">
                <a:off x="4155" y="3360"/>
                <a:ext cx="129" cy="382"/>
              </a:xfrm>
              <a:prstGeom prst="roundRect">
                <a:avLst>
                  <a:gd name="adj" fmla="val 0"/>
                </a:avLst>
              </a:prstGeom>
              <a:solidFill>
                <a:srgbClr val="FFFFFF"/>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50" name="AutoShape 79"/>
              <p:cNvSpPr>
                <a:spLocks noChangeArrowheads="1"/>
              </p:cNvSpPr>
              <p:nvPr/>
            </p:nvSpPr>
            <p:spPr bwMode="auto">
              <a:xfrm flipV="1">
                <a:off x="4156" y="3386"/>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51" name="AutoShape 80"/>
              <p:cNvSpPr>
                <a:spLocks noChangeArrowheads="1"/>
              </p:cNvSpPr>
              <p:nvPr/>
            </p:nvSpPr>
            <p:spPr bwMode="auto">
              <a:xfrm flipV="1">
                <a:off x="4156" y="3417"/>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52" name="AutoShape 81"/>
              <p:cNvSpPr>
                <a:spLocks noChangeArrowheads="1"/>
              </p:cNvSpPr>
              <p:nvPr/>
            </p:nvSpPr>
            <p:spPr bwMode="auto">
              <a:xfrm flipV="1">
                <a:off x="4156" y="3449"/>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53" name="AutoShape 82"/>
              <p:cNvSpPr>
                <a:spLocks noChangeArrowheads="1"/>
              </p:cNvSpPr>
              <p:nvPr/>
            </p:nvSpPr>
            <p:spPr bwMode="auto">
              <a:xfrm flipV="1">
                <a:off x="4156" y="3480"/>
                <a:ext cx="129" cy="382"/>
              </a:xfrm>
              <a:prstGeom prst="roundRect">
                <a:avLst>
                  <a:gd name="adj" fmla="val 0"/>
                </a:avLst>
              </a:prstGeom>
              <a:solidFill>
                <a:srgbClr val="E1E1E1"/>
              </a:solidFill>
              <a:ln w="9405">
                <a:solidFill>
                  <a:srgbClr val="E1E1E1"/>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nvGrpSpPr>
              <p:cNvPr id="32854" name="Group 83"/>
              <p:cNvGrpSpPr>
                <a:grpSpLocks/>
              </p:cNvGrpSpPr>
              <p:nvPr/>
            </p:nvGrpSpPr>
            <p:grpSpPr bwMode="auto">
              <a:xfrm>
                <a:off x="4168" y="3360"/>
                <a:ext cx="238" cy="151"/>
                <a:chOff x="4168" y="3360"/>
                <a:chExt cx="238" cy="151"/>
              </a:xfrm>
            </p:grpSpPr>
            <p:sp>
              <p:nvSpPr>
                <p:cNvPr id="32859" name="Line 84"/>
                <p:cNvSpPr>
                  <a:spLocks noChangeShapeType="1"/>
                </p:cNvSpPr>
                <p:nvPr/>
              </p:nvSpPr>
              <p:spPr bwMode="auto">
                <a:xfrm>
                  <a:off x="4168"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0" name="Line 85"/>
                <p:cNvSpPr>
                  <a:spLocks noChangeShapeType="1"/>
                </p:cNvSpPr>
                <p:nvPr/>
              </p:nvSpPr>
              <p:spPr bwMode="auto">
                <a:xfrm>
                  <a:off x="4182"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1" name="Line 86"/>
                <p:cNvSpPr>
                  <a:spLocks noChangeShapeType="1"/>
                </p:cNvSpPr>
                <p:nvPr/>
              </p:nvSpPr>
              <p:spPr bwMode="auto">
                <a:xfrm>
                  <a:off x="4194"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2" name="Line 87"/>
                <p:cNvSpPr>
                  <a:spLocks noChangeShapeType="1"/>
                </p:cNvSpPr>
                <p:nvPr/>
              </p:nvSpPr>
              <p:spPr bwMode="auto">
                <a:xfrm>
                  <a:off x="4206"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3" name="Line 88"/>
                <p:cNvSpPr>
                  <a:spLocks noChangeShapeType="1"/>
                </p:cNvSpPr>
                <p:nvPr/>
              </p:nvSpPr>
              <p:spPr bwMode="auto">
                <a:xfrm>
                  <a:off x="4219"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4" name="Line 89"/>
                <p:cNvSpPr>
                  <a:spLocks noChangeShapeType="1"/>
                </p:cNvSpPr>
                <p:nvPr/>
              </p:nvSpPr>
              <p:spPr bwMode="auto">
                <a:xfrm>
                  <a:off x="4231"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5" name="Line 90"/>
                <p:cNvSpPr>
                  <a:spLocks noChangeShapeType="1"/>
                </p:cNvSpPr>
                <p:nvPr/>
              </p:nvSpPr>
              <p:spPr bwMode="auto">
                <a:xfrm>
                  <a:off x="4243"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6" name="Line 91"/>
                <p:cNvSpPr>
                  <a:spLocks noChangeShapeType="1"/>
                </p:cNvSpPr>
                <p:nvPr/>
              </p:nvSpPr>
              <p:spPr bwMode="auto">
                <a:xfrm>
                  <a:off x="4256"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7" name="Line 92"/>
                <p:cNvSpPr>
                  <a:spLocks noChangeShapeType="1"/>
                </p:cNvSpPr>
                <p:nvPr/>
              </p:nvSpPr>
              <p:spPr bwMode="auto">
                <a:xfrm>
                  <a:off x="4269"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8" name="Line 93"/>
                <p:cNvSpPr>
                  <a:spLocks noChangeShapeType="1"/>
                </p:cNvSpPr>
                <p:nvPr/>
              </p:nvSpPr>
              <p:spPr bwMode="auto">
                <a:xfrm>
                  <a:off x="4282"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69" name="Line 94"/>
                <p:cNvSpPr>
                  <a:spLocks noChangeShapeType="1"/>
                </p:cNvSpPr>
                <p:nvPr/>
              </p:nvSpPr>
              <p:spPr bwMode="auto">
                <a:xfrm>
                  <a:off x="4294"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70" name="Line 95"/>
                <p:cNvSpPr>
                  <a:spLocks noChangeShapeType="1"/>
                </p:cNvSpPr>
                <p:nvPr/>
              </p:nvSpPr>
              <p:spPr bwMode="auto">
                <a:xfrm>
                  <a:off x="4306"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71" name="Line 96"/>
                <p:cNvSpPr>
                  <a:spLocks noChangeShapeType="1"/>
                </p:cNvSpPr>
                <p:nvPr/>
              </p:nvSpPr>
              <p:spPr bwMode="auto">
                <a:xfrm>
                  <a:off x="4319"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72" name="Line 97"/>
                <p:cNvSpPr>
                  <a:spLocks noChangeShapeType="1"/>
                </p:cNvSpPr>
                <p:nvPr/>
              </p:nvSpPr>
              <p:spPr bwMode="auto">
                <a:xfrm>
                  <a:off x="4330"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73" name="Line 98"/>
                <p:cNvSpPr>
                  <a:spLocks noChangeShapeType="1"/>
                </p:cNvSpPr>
                <p:nvPr/>
              </p:nvSpPr>
              <p:spPr bwMode="auto">
                <a:xfrm>
                  <a:off x="4344"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74" name="Line 99"/>
                <p:cNvSpPr>
                  <a:spLocks noChangeShapeType="1"/>
                </p:cNvSpPr>
                <p:nvPr/>
              </p:nvSpPr>
              <p:spPr bwMode="auto">
                <a:xfrm>
                  <a:off x="4357"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75" name="Line 100"/>
                <p:cNvSpPr>
                  <a:spLocks noChangeShapeType="1"/>
                </p:cNvSpPr>
                <p:nvPr/>
              </p:nvSpPr>
              <p:spPr bwMode="auto">
                <a:xfrm>
                  <a:off x="4369"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76" name="Line 101"/>
                <p:cNvSpPr>
                  <a:spLocks noChangeShapeType="1"/>
                </p:cNvSpPr>
                <p:nvPr/>
              </p:nvSpPr>
              <p:spPr bwMode="auto">
                <a:xfrm>
                  <a:off x="4381"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77" name="Line 102"/>
                <p:cNvSpPr>
                  <a:spLocks noChangeShapeType="1"/>
                </p:cNvSpPr>
                <p:nvPr/>
              </p:nvSpPr>
              <p:spPr bwMode="auto">
                <a:xfrm>
                  <a:off x="4394"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78" name="Line 103"/>
                <p:cNvSpPr>
                  <a:spLocks noChangeShapeType="1"/>
                </p:cNvSpPr>
                <p:nvPr/>
              </p:nvSpPr>
              <p:spPr bwMode="auto">
                <a:xfrm>
                  <a:off x="4406" y="3360"/>
                  <a:ext cx="0" cy="151"/>
                </a:xfrm>
                <a:prstGeom prst="line">
                  <a:avLst/>
                </a:prstGeom>
                <a:noFill/>
                <a:ln w="18811">
                  <a:solidFill>
                    <a:srgbClr val="80808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grpSp>
          <p:sp>
            <p:nvSpPr>
              <p:cNvPr id="32855" name="AutoShape 104"/>
              <p:cNvSpPr>
                <a:spLocks noChangeArrowheads="1"/>
              </p:cNvSpPr>
              <p:nvPr/>
            </p:nvSpPr>
            <p:spPr bwMode="auto">
              <a:xfrm flipV="1">
                <a:off x="4056" y="3036"/>
                <a:ext cx="129" cy="382"/>
              </a:xfrm>
              <a:prstGeom prst="roundRect">
                <a:avLst>
                  <a:gd name="adj" fmla="val 0"/>
                </a:avLst>
              </a:prstGeom>
              <a:solidFill>
                <a:srgbClr val="E1E1E1"/>
              </a:solidFill>
              <a:ln w="9405">
                <a:solidFill>
                  <a:srgbClr val="FFFFFF"/>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56" name="Freeform 105"/>
              <p:cNvSpPr>
                <a:spLocks/>
              </p:cNvSpPr>
              <p:nvPr/>
            </p:nvSpPr>
            <p:spPr bwMode="auto">
              <a:xfrm>
                <a:off x="4056" y="3036"/>
                <a:ext cx="129" cy="305"/>
              </a:xfrm>
              <a:custGeom>
                <a:avLst/>
                <a:gdLst>
                  <a:gd name="T0" fmla="*/ 0 w 69"/>
                  <a:gd name="T1" fmla="*/ 19 h 20"/>
                  <a:gd name="T2" fmla="*/ 68 w 69"/>
                  <a:gd name="T3" fmla="*/ 19 h 20"/>
                  <a:gd name="T4" fmla="*/ 68 w 69"/>
                  <a:gd name="T5" fmla="*/ 0 h 20"/>
                  <a:gd name="T6" fmla="*/ 0 60000 65536"/>
                  <a:gd name="T7" fmla="*/ 0 60000 65536"/>
                  <a:gd name="T8" fmla="*/ 0 60000 65536"/>
                  <a:gd name="T9" fmla="*/ 0 w 69"/>
                  <a:gd name="T10" fmla="*/ 0 h 20"/>
                  <a:gd name="T11" fmla="*/ 69 w 69"/>
                  <a:gd name="T12" fmla="*/ 20 h 20"/>
                </a:gdLst>
                <a:ahLst/>
                <a:cxnLst>
                  <a:cxn ang="T6">
                    <a:pos x="T0" y="T1"/>
                  </a:cxn>
                  <a:cxn ang="T7">
                    <a:pos x="T2" y="T3"/>
                  </a:cxn>
                  <a:cxn ang="T8">
                    <a:pos x="T4" y="T5"/>
                  </a:cxn>
                </a:cxnLst>
                <a:rect l="T9" t="T10" r="T11" b="T12"/>
                <a:pathLst>
                  <a:path w="69" h="20">
                    <a:moveTo>
                      <a:pt x="0" y="19"/>
                    </a:moveTo>
                    <a:lnTo>
                      <a:pt x="68" y="19"/>
                    </a:lnTo>
                    <a:lnTo>
                      <a:pt x="68"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1429" tIns="45714" rIns="91429" bIns="45714">
                <a:spAutoFit/>
              </a:bodyPr>
              <a:lstStyle/>
              <a:p>
                <a:endParaRPr lang="en-IN"/>
              </a:p>
            </p:txBody>
          </p:sp>
          <p:sp>
            <p:nvSpPr>
              <p:cNvPr id="32857" name="AutoShape 106"/>
              <p:cNvSpPr>
                <a:spLocks noChangeArrowheads="1"/>
              </p:cNvSpPr>
              <p:nvPr/>
            </p:nvSpPr>
            <p:spPr bwMode="auto">
              <a:xfrm flipV="1">
                <a:off x="4056" y="3067"/>
                <a:ext cx="129" cy="382"/>
              </a:xfrm>
              <a:prstGeom prst="roundRect">
                <a:avLst>
                  <a:gd name="adj" fmla="val 0"/>
                </a:avLst>
              </a:prstGeom>
              <a:solidFill>
                <a:srgbClr val="E1E1E1"/>
              </a:solidFill>
              <a:ln w="9405">
                <a:solidFill>
                  <a:srgbClr val="FFFFFF"/>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58" name="Freeform 107"/>
              <p:cNvSpPr>
                <a:spLocks/>
              </p:cNvSpPr>
              <p:nvPr/>
            </p:nvSpPr>
            <p:spPr bwMode="auto">
              <a:xfrm>
                <a:off x="4056" y="3067"/>
                <a:ext cx="129" cy="305"/>
              </a:xfrm>
              <a:custGeom>
                <a:avLst/>
                <a:gdLst>
                  <a:gd name="T0" fmla="*/ 0 w 100"/>
                  <a:gd name="T1" fmla="*/ 25 h 26"/>
                  <a:gd name="T2" fmla="*/ 99 w 100"/>
                  <a:gd name="T3" fmla="*/ 25 h 26"/>
                  <a:gd name="T4" fmla="*/ 99 w 100"/>
                  <a:gd name="T5" fmla="*/ 0 h 26"/>
                  <a:gd name="T6" fmla="*/ 0 60000 65536"/>
                  <a:gd name="T7" fmla="*/ 0 60000 65536"/>
                  <a:gd name="T8" fmla="*/ 0 60000 65536"/>
                  <a:gd name="T9" fmla="*/ 0 w 100"/>
                  <a:gd name="T10" fmla="*/ 0 h 26"/>
                  <a:gd name="T11" fmla="*/ 100 w 100"/>
                  <a:gd name="T12" fmla="*/ 26 h 26"/>
                </a:gdLst>
                <a:ahLst/>
                <a:cxnLst>
                  <a:cxn ang="T6">
                    <a:pos x="T0" y="T1"/>
                  </a:cxn>
                  <a:cxn ang="T7">
                    <a:pos x="T2" y="T3"/>
                  </a:cxn>
                  <a:cxn ang="T8">
                    <a:pos x="T4" y="T5"/>
                  </a:cxn>
                </a:cxnLst>
                <a:rect l="T9" t="T10" r="T11" b="T12"/>
                <a:pathLst>
                  <a:path w="100" h="26">
                    <a:moveTo>
                      <a:pt x="0" y="25"/>
                    </a:moveTo>
                    <a:lnTo>
                      <a:pt x="99" y="25"/>
                    </a:lnTo>
                    <a:lnTo>
                      <a:pt x="99" y="0"/>
                    </a:lnTo>
                  </a:path>
                </a:pathLst>
              </a:custGeom>
              <a:noFill/>
              <a:ln w="940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91429" tIns="45714" rIns="91429" bIns="45714">
                <a:spAutoFit/>
              </a:bodyPr>
              <a:lstStyle/>
              <a:p>
                <a:endParaRPr lang="en-IN"/>
              </a:p>
            </p:txBody>
          </p:sp>
        </p:grpSp>
        <p:sp>
          <p:nvSpPr>
            <p:cNvPr id="32815" name="Text Box 108"/>
            <p:cNvSpPr txBox="1">
              <a:spLocks noChangeArrowheads="1"/>
            </p:cNvSpPr>
            <p:nvPr/>
          </p:nvSpPr>
          <p:spPr bwMode="auto">
            <a:xfrm>
              <a:off x="4765" y="2431"/>
              <a:ext cx="693"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a:latin typeface="Arial" panose="020B0604020202020204" pitchFamily="34" charset="0"/>
                  <a:ea typeface="SimSun" panose="02010600030101010101" pitchFamily="2" charset="-122"/>
                </a:rPr>
                <a:t>Another</a:t>
              </a:r>
            </a:p>
            <a:p>
              <a:pPr algn="ctr">
                <a:spcBef>
                  <a:spcPct val="20000"/>
                </a:spcBef>
              </a:pPr>
              <a:r>
                <a:rPr lang="en-US" altLang="zh-CN" sz="1800">
                  <a:latin typeface="Arial" panose="020B0604020202020204" pitchFamily="34" charset="0"/>
                  <a:ea typeface="SimSun" panose="02010600030101010101" pitchFamily="2" charset="-122"/>
                </a:rPr>
                <a:t>name</a:t>
              </a:r>
            </a:p>
            <a:p>
              <a:pPr algn="ctr">
                <a:spcBef>
                  <a:spcPct val="20000"/>
                </a:spcBef>
              </a:pPr>
              <a:r>
                <a:rPr lang="en-US" altLang="zh-CN" sz="1800">
                  <a:latin typeface="Arial" panose="020B0604020202020204" pitchFamily="34" charset="0"/>
                  <a:ea typeface="SimSun" panose="02010600030101010101" pitchFamily="2" charset="-122"/>
                </a:rPr>
                <a:t>server</a:t>
              </a:r>
              <a:endParaRPr lang="en-US" altLang="zh-CN" sz="2200">
                <a:latin typeface="Arial" panose="020B0604020202020204" pitchFamily="34" charset="0"/>
                <a:ea typeface="SimSun" panose="02010600030101010101" pitchFamily="2" charset="-122"/>
              </a:endParaRPr>
            </a:p>
          </p:txBody>
        </p:sp>
      </p:grpSp>
      <p:sp>
        <p:nvSpPr>
          <p:cNvPr id="46189" name="Line 109"/>
          <p:cNvSpPr>
            <a:spLocks noChangeShapeType="1"/>
          </p:cNvSpPr>
          <p:nvPr/>
        </p:nvSpPr>
        <p:spPr bwMode="auto">
          <a:xfrm flipH="1" flipV="1">
            <a:off x="5824538" y="4051301"/>
            <a:ext cx="1033462" cy="2524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sp>
        <p:nvSpPr>
          <p:cNvPr id="46190" name="Text Box 110"/>
          <p:cNvSpPr txBox="1">
            <a:spLocks noChangeArrowheads="1"/>
          </p:cNvSpPr>
          <p:nvPr/>
        </p:nvSpPr>
        <p:spPr bwMode="auto">
          <a:xfrm>
            <a:off x="5897563" y="3748088"/>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Response</a:t>
            </a:r>
            <a:endParaRPr lang="en-US" altLang="zh-CN" sz="2200" i="1">
              <a:latin typeface="Arial" panose="020B0604020202020204" pitchFamily="34" charset="0"/>
              <a:ea typeface="SimSun" panose="02010600030101010101" pitchFamily="2" charset="-122"/>
            </a:endParaRPr>
          </a:p>
        </p:txBody>
      </p:sp>
      <p:grpSp>
        <p:nvGrpSpPr>
          <p:cNvPr id="7" name="Group 111"/>
          <p:cNvGrpSpPr>
            <a:grpSpLocks/>
          </p:cNvGrpSpPr>
          <p:nvPr/>
        </p:nvGrpSpPr>
        <p:grpSpPr bwMode="auto">
          <a:xfrm>
            <a:off x="9151938" y="4356101"/>
            <a:ext cx="1085850" cy="1274763"/>
            <a:chOff x="4424" y="3504"/>
            <a:chExt cx="758" cy="1055"/>
          </a:xfrm>
        </p:grpSpPr>
        <p:grpSp>
          <p:nvGrpSpPr>
            <p:cNvPr id="32786" name="Group 112"/>
            <p:cNvGrpSpPr>
              <a:grpSpLocks/>
            </p:cNvGrpSpPr>
            <p:nvPr/>
          </p:nvGrpSpPr>
          <p:grpSpPr bwMode="auto">
            <a:xfrm>
              <a:off x="4464" y="3504"/>
              <a:ext cx="587" cy="993"/>
              <a:chOff x="815" y="3280"/>
              <a:chExt cx="587" cy="993"/>
            </a:xfrm>
          </p:grpSpPr>
          <p:sp>
            <p:nvSpPr>
              <p:cNvPr id="32788" name="AutoShape 113"/>
              <p:cNvSpPr>
                <a:spLocks noChangeArrowheads="1"/>
              </p:cNvSpPr>
              <p:nvPr/>
            </p:nvSpPr>
            <p:spPr bwMode="auto">
              <a:xfrm flipV="1">
                <a:off x="898" y="3691"/>
                <a:ext cx="129" cy="382"/>
              </a:xfrm>
              <a:prstGeom prst="roundRect">
                <a:avLst>
                  <a:gd name="adj" fmla="val 0"/>
                </a:avLst>
              </a:prstGeom>
              <a:solidFill>
                <a:srgbClr val="C0C0C0"/>
              </a:solidFill>
              <a:ln w="9405">
                <a:solidFill>
                  <a:srgbClr val="C0C0C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789" name="Freeform 114"/>
              <p:cNvSpPr>
                <a:spLocks/>
              </p:cNvSpPr>
              <p:nvPr/>
            </p:nvSpPr>
            <p:spPr bwMode="auto">
              <a:xfrm>
                <a:off x="910" y="3745"/>
                <a:ext cx="129" cy="306"/>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2790" name="Freeform 115"/>
              <p:cNvSpPr>
                <a:spLocks/>
              </p:cNvSpPr>
              <p:nvPr/>
            </p:nvSpPr>
            <p:spPr bwMode="auto">
              <a:xfrm>
                <a:off x="1081" y="3711"/>
                <a:ext cx="129" cy="306"/>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2791" name="Freeform 116"/>
              <p:cNvSpPr>
                <a:spLocks/>
              </p:cNvSpPr>
              <p:nvPr/>
            </p:nvSpPr>
            <p:spPr bwMode="auto">
              <a:xfrm>
                <a:off x="912" y="3280"/>
                <a:ext cx="129" cy="306"/>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2792" name="Freeform 117"/>
              <p:cNvSpPr>
                <a:spLocks/>
              </p:cNvSpPr>
              <p:nvPr/>
            </p:nvSpPr>
            <p:spPr bwMode="auto">
              <a:xfrm>
                <a:off x="942" y="3316"/>
                <a:ext cx="129" cy="306"/>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2793" name="Freeform 118"/>
              <p:cNvSpPr>
                <a:spLocks/>
              </p:cNvSpPr>
              <p:nvPr/>
            </p:nvSpPr>
            <p:spPr bwMode="auto">
              <a:xfrm>
                <a:off x="954" y="3329"/>
                <a:ext cx="129" cy="306"/>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2794" name="AutoShape 119"/>
              <p:cNvSpPr>
                <a:spLocks noChangeArrowheads="1"/>
              </p:cNvSpPr>
              <p:nvPr/>
            </p:nvSpPr>
            <p:spPr bwMode="auto">
              <a:xfrm flipV="1">
                <a:off x="899" y="3716"/>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795" name="AutoShape 120"/>
              <p:cNvSpPr>
                <a:spLocks noChangeArrowheads="1"/>
              </p:cNvSpPr>
              <p:nvPr/>
            </p:nvSpPr>
            <p:spPr bwMode="auto">
              <a:xfrm flipV="1">
                <a:off x="899" y="3801"/>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796" name="AutoShape 121"/>
              <p:cNvSpPr>
                <a:spLocks noChangeArrowheads="1"/>
              </p:cNvSpPr>
              <p:nvPr/>
            </p:nvSpPr>
            <p:spPr bwMode="auto">
              <a:xfrm flipV="1">
                <a:off x="1243" y="3711"/>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797" name="AutoShape 122"/>
              <p:cNvSpPr>
                <a:spLocks noChangeArrowheads="1"/>
              </p:cNvSpPr>
              <p:nvPr/>
            </p:nvSpPr>
            <p:spPr bwMode="auto">
              <a:xfrm flipV="1">
                <a:off x="1243" y="3801"/>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798" name="AutoShape 123"/>
              <p:cNvSpPr>
                <a:spLocks noChangeArrowheads="1"/>
              </p:cNvSpPr>
              <p:nvPr/>
            </p:nvSpPr>
            <p:spPr bwMode="auto">
              <a:xfrm flipV="1">
                <a:off x="1093" y="3726"/>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799" name="AutoShape 124"/>
              <p:cNvSpPr>
                <a:spLocks noChangeArrowheads="1"/>
              </p:cNvSpPr>
              <p:nvPr/>
            </p:nvSpPr>
            <p:spPr bwMode="auto">
              <a:xfrm flipV="1">
                <a:off x="1111" y="3750"/>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00" name="Line 125"/>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01" name="Line 126"/>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2802" name="AutoShape 127"/>
              <p:cNvSpPr>
                <a:spLocks noChangeArrowheads="1"/>
              </p:cNvSpPr>
              <p:nvPr/>
            </p:nvSpPr>
            <p:spPr bwMode="auto">
              <a:xfrm flipV="1">
                <a:off x="1259" y="3738"/>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03" name="Freeform 128"/>
              <p:cNvSpPr>
                <a:spLocks/>
              </p:cNvSpPr>
              <p:nvPr/>
            </p:nvSpPr>
            <p:spPr bwMode="auto">
              <a:xfrm>
                <a:off x="815" y="3844"/>
                <a:ext cx="129" cy="306"/>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wrap="none" lIns="91429" tIns="45714" rIns="91429" bIns="45714">
                <a:spAutoFit/>
              </a:bodyPr>
              <a:lstStyle/>
              <a:p>
                <a:endParaRPr lang="en-IN"/>
              </a:p>
            </p:txBody>
          </p:sp>
          <p:sp>
            <p:nvSpPr>
              <p:cNvPr id="32804" name="Freeform 129"/>
              <p:cNvSpPr>
                <a:spLocks/>
              </p:cNvSpPr>
              <p:nvPr/>
            </p:nvSpPr>
            <p:spPr bwMode="auto">
              <a:xfrm>
                <a:off x="816" y="3967"/>
                <a:ext cx="129" cy="306"/>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2805" name="Freeform 130"/>
              <p:cNvSpPr>
                <a:spLocks/>
              </p:cNvSpPr>
              <p:nvPr/>
            </p:nvSpPr>
            <p:spPr bwMode="auto">
              <a:xfrm>
                <a:off x="885" y="3854"/>
                <a:ext cx="129" cy="306"/>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2806" name="Freeform 131"/>
              <p:cNvSpPr>
                <a:spLocks/>
              </p:cNvSpPr>
              <p:nvPr/>
            </p:nvSpPr>
            <p:spPr bwMode="auto">
              <a:xfrm>
                <a:off x="853" y="3872"/>
                <a:ext cx="129" cy="306"/>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2807" name="Freeform 132"/>
              <p:cNvSpPr>
                <a:spLocks/>
              </p:cNvSpPr>
              <p:nvPr/>
            </p:nvSpPr>
            <p:spPr bwMode="auto">
              <a:xfrm>
                <a:off x="1202" y="3872"/>
                <a:ext cx="129" cy="306"/>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2808" name="Freeform 133"/>
              <p:cNvSpPr>
                <a:spLocks/>
              </p:cNvSpPr>
              <p:nvPr/>
            </p:nvSpPr>
            <p:spPr bwMode="auto">
              <a:xfrm>
                <a:off x="1207" y="3903"/>
                <a:ext cx="129" cy="306"/>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2809" name="Freeform 134"/>
              <p:cNvSpPr>
                <a:spLocks/>
              </p:cNvSpPr>
              <p:nvPr/>
            </p:nvSpPr>
            <p:spPr bwMode="auto">
              <a:xfrm>
                <a:off x="1273" y="3874"/>
                <a:ext cx="129" cy="306"/>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2810" name="AutoShape 135"/>
              <p:cNvSpPr>
                <a:spLocks noChangeArrowheads="1"/>
              </p:cNvSpPr>
              <p:nvPr/>
            </p:nvSpPr>
            <p:spPr bwMode="auto">
              <a:xfrm flipV="1">
                <a:off x="1015" y="3638"/>
                <a:ext cx="141" cy="397"/>
              </a:xfrm>
              <a:prstGeom prst="roundRect">
                <a:avLst>
                  <a:gd name="adj" fmla="val 15912"/>
                </a:avLst>
              </a:prstGeom>
              <a:solidFill>
                <a:srgbClr val="727272"/>
              </a:solidFill>
              <a:ln w="9405">
                <a:solidFill>
                  <a:srgbClr val="727272"/>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11" name="AutoShape 136"/>
              <p:cNvSpPr>
                <a:spLocks noChangeArrowheads="1"/>
              </p:cNvSpPr>
              <p:nvPr/>
            </p:nvSpPr>
            <p:spPr bwMode="auto">
              <a:xfrm flipV="1">
                <a:off x="1260" y="3610"/>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12" name="AutoShape 137"/>
              <p:cNvSpPr>
                <a:spLocks noChangeArrowheads="1"/>
              </p:cNvSpPr>
              <p:nvPr/>
            </p:nvSpPr>
            <p:spPr bwMode="auto">
              <a:xfrm flipV="1">
                <a:off x="967" y="3658"/>
                <a:ext cx="129" cy="382"/>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2813" name="AutoShape 138"/>
              <p:cNvSpPr>
                <a:spLocks noChangeArrowheads="1"/>
              </p:cNvSpPr>
              <p:nvPr/>
            </p:nvSpPr>
            <p:spPr bwMode="auto">
              <a:xfrm flipV="1">
                <a:off x="968" y="3683"/>
                <a:ext cx="129" cy="382"/>
              </a:xfrm>
              <a:prstGeom prst="roundRect">
                <a:avLst>
                  <a:gd name="adj" fmla="val 0"/>
                </a:avLst>
              </a:prstGeom>
              <a:solidFill>
                <a:srgbClr val="808080"/>
              </a:solidFill>
              <a:ln w="9405">
                <a:solidFill>
                  <a:srgbClr val="80808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sp>
          <p:nvSpPr>
            <p:cNvPr id="32787" name="Text Box 139"/>
            <p:cNvSpPr txBox="1">
              <a:spLocks noChangeArrowheads="1"/>
            </p:cNvSpPr>
            <p:nvPr/>
          </p:nvSpPr>
          <p:spPr bwMode="auto">
            <a:xfrm>
              <a:off x="4424" y="4256"/>
              <a:ext cx="7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a:latin typeface="Arial" panose="020B0604020202020204" pitchFamily="34" charset="0"/>
                  <a:ea typeface="SimSun" panose="02010600030101010101" pitchFamily="2" charset="-122"/>
                </a:rPr>
                <a:t>Resolver</a:t>
              </a:r>
              <a:endParaRPr lang="en-US" altLang="zh-CN" sz="2200">
                <a:latin typeface="Arial" panose="020B0604020202020204" pitchFamily="34" charset="0"/>
                <a:ea typeface="SimSun" panose="02010600030101010101" pitchFamily="2" charset="-122"/>
              </a:endParaRPr>
            </a:p>
          </p:txBody>
        </p:sp>
      </p:grpSp>
      <p:sp>
        <p:nvSpPr>
          <p:cNvPr id="46220" name="Line 140"/>
          <p:cNvSpPr>
            <a:spLocks noChangeShapeType="1"/>
          </p:cNvSpPr>
          <p:nvPr/>
        </p:nvSpPr>
        <p:spPr bwMode="auto">
          <a:xfrm flipH="1">
            <a:off x="5838826" y="5210176"/>
            <a:ext cx="3305175" cy="212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sp>
        <p:nvSpPr>
          <p:cNvPr id="46221" name="Text Box 141"/>
          <p:cNvSpPr txBox="1">
            <a:spLocks noChangeArrowheads="1"/>
          </p:cNvSpPr>
          <p:nvPr/>
        </p:nvSpPr>
        <p:spPr bwMode="auto">
          <a:xfrm>
            <a:off x="7140575" y="5421313"/>
            <a:ext cx="806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Query</a:t>
            </a:r>
            <a:endParaRPr lang="en-US" altLang="zh-CN" sz="2200" i="1">
              <a:latin typeface="Arial" panose="020B0604020202020204" pitchFamily="34" charset="0"/>
              <a:ea typeface="SimSun" panose="02010600030101010101" pitchFamily="2" charset="-122"/>
            </a:endParaRPr>
          </a:p>
        </p:txBody>
      </p:sp>
      <p:sp>
        <p:nvSpPr>
          <p:cNvPr id="46222" name="Line 142"/>
          <p:cNvSpPr>
            <a:spLocks noChangeShapeType="1"/>
          </p:cNvSpPr>
          <p:nvPr/>
        </p:nvSpPr>
        <p:spPr bwMode="auto">
          <a:xfrm flipV="1">
            <a:off x="5824538" y="4633913"/>
            <a:ext cx="1033462" cy="3857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sp>
        <p:nvSpPr>
          <p:cNvPr id="46223" name="Text Box 143"/>
          <p:cNvSpPr txBox="1">
            <a:spLocks noChangeArrowheads="1"/>
          </p:cNvSpPr>
          <p:nvPr/>
        </p:nvSpPr>
        <p:spPr bwMode="auto">
          <a:xfrm>
            <a:off x="6102350" y="4883151"/>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Query</a:t>
            </a:r>
            <a:endParaRPr lang="en-US" altLang="zh-CN" sz="2200" i="1">
              <a:latin typeface="Arial" panose="020B0604020202020204" pitchFamily="34" charset="0"/>
              <a:ea typeface="SimSun" panose="02010600030101010101" pitchFamily="2" charset="-122"/>
            </a:endParaRPr>
          </a:p>
        </p:txBody>
      </p:sp>
      <p:grpSp>
        <p:nvGrpSpPr>
          <p:cNvPr id="32779" name="Group 144"/>
          <p:cNvGrpSpPr>
            <a:grpSpLocks/>
          </p:cNvGrpSpPr>
          <p:nvPr/>
        </p:nvGrpSpPr>
        <p:grpSpPr bwMode="auto">
          <a:xfrm>
            <a:off x="2514600" y="1752601"/>
            <a:ext cx="3322638" cy="4410075"/>
            <a:chOff x="611" y="664"/>
            <a:chExt cx="2106" cy="3218"/>
          </a:xfrm>
        </p:grpSpPr>
        <p:sp>
          <p:nvSpPr>
            <p:cNvPr id="32782" name="Rectangle 145"/>
            <p:cNvSpPr>
              <a:spLocks noChangeArrowheads="1"/>
            </p:cNvSpPr>
            <p:nvPr/>
          </p:nvSpPr>
          <p:spPr bwMode="auto">
            <a:xfrm>
              <a:off x="655" y="960"/>
              <a:ext cx="2050" cy="974"/>
            </a:xfrm>
            <a:prstGeom prst="rect">
              <a:avLst/>
            </a:prstGeom>
            <a:solidFill>
              <a:srgbClr val="C0C0C0"/>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Authoritative Data</a:t>
              </a:r>
            </a:p>
            <a:p>
              <a:pPr algn="ctr">
                <a:spcBef>
                  <a:spcPct val="20000"/>
                </a:spcBef>
              </a:pPr>
              <a:r>
                <a:rPr lang="en-US" altLang="zh-CN" sz="2200">
                  <a:latin typeface="Arial" panose="020B0604020202020204" pitchFamily="34" charset="0"/>
                  <a:ea typeface="SimSun" panose="02010600030101010101" pitchFamily="2" charset="-122"/>
                </a:rPr>
                <a:t>(primary master and</a:t>
              </a:r>
            </a:p>
            <a:p>
              <a:pPr algn="ctr">
                <a:spcBef>
                  <a:spcPct val="20000"/>
                </a:spcBef>
              </a:pPr>
              <a:r>
                <a:rPr lang="en-US" altLang="zh-CN" sz="2200">
                  <a:latin typeface="Arial" panose="020B0604020202020204" pitchFamily="34" charset="0"/>
                  <a:ea typeface="SimSun" panose="02010600030101010101" pitchFamily="2" charset="-122"/>
                </a:rPr>
                <a:t>slave zones)</a:t>
              </a:r>
            </a:p>
          </p:txBody>
        </p:sp>
        <p:sp>
          <p:nvSpPr>
            <p:cNvPr id="32783" name="Rectangle 146"/>
            <p:cNvSpPr>
              <a:spLocks noChangeArrowheads="1"/>
            </p:cNvSpPr>
            <p:nvPr/>
          </p:nvSpPr>
          <p:spPr bwMode="auto">
            <a:xfrm>
              <a:off x="655" y="2908"/>
              <a:ext cx="2050" cy="974"/>
            </a:xfrm>
            <a:prstGeom prst="rect">
              <a:avLst/>
            </a:prstGeom>
            <a:solidFill>
              <a:srgbClr val="969696"/>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Agent</a:t>
              </a:r>
            </a:p>
            <a:p>
              <a:pPr algn="ctr">
                <a:spcBef>
                  <a:spcPct val="20000"/>
                </a:spcBef>
              </a:pPr>
              <a:r>
                <a:rPr lang="en-US" altLang="zh-CN" sz="2200">
                  <a:latin typeface="Arial" panose="020B0604020202020204" pitchFamily="34" charset="0"/>
                  <a:ea typeface="SimSun" panose="02010600030101010101" pitchFamily="2" charset="-122"/>
                </a:rPr>
                <a:t>(looks up queries</a:t>
              </a:r>
            </a:p>
            <a:p>
              <a:pPr algn="ctr">
                <a:spcBef>
                  <a:spcPct val="20000"/>
                </a:spcBef>
              </a:pPr>
              <a:r>
                <a:rPr lang="en-US" altLang="zh-CN" sz="2200">
                  <a:latin typeface="Arial" panose="020B0604020202020204" pitchFamily="34" charset="0"/>
                  <a:ea typeface="SimSun" panose="02010600030101010101" pitchFamily="2" charset="-122"/>
                </a:rPr>
                <a:t>on behalf of resolvers)</a:t>
              </a:r>
              <a:endParaRPr lang="en-US" altLang="zh-CN" sz="2200" b="1">
                <a:latin typeface="Arial" panose="020B0604020202020204" pitchFamily="34" charset="0"/>
                <a:ea typeface="SimSun" panose="02010600030101010101" pitchFamily="2" charset="-122"/>
              </a:endParaRPr>
            </a:p>
          </p:txBody>
        </p:sp>
        <p:sp>
          <p:nvSpPr>
            <p:cNvPr id="32784" name="Rectangle 147"/>
            <p:cNvSpPr>
              <a:spLocks noChangeArrowheads="1"/>
            </p:cNvSpPr>
            <p:nvPr/>
          </p:nvSpPr>
          <p:spPr bwMode="auto">
            <a:xfrm>
              <a:off x="655" y="1934"/>
              <a:ext cx="2050" cy="974"/>
            </a:xfrm>
            <a:prstGeom prst="rect">
              <a:avLst/>
            </a:prstGeom>
            <a:solidFill>
              <a:srgbClr val="AAAAAA"/>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Cache Data</a:t>
              </a:r>
            </a:p>
            <a:p>
              <a:pPr algn="ctr">
                <a:spcBef>
                  <a:spcPct val="20000"/>
                </a:spcBef>
              </a:pPr>
              <a:r>
                <a:rPr lang="en-US" altLang="zh-CN" sz="2200">
                  <a:latin typeface="Arial" panose="020B0604020202020204" pitchFamily="34" charset="0"/>
                  <a:ea typeface="SimSun" panose="02010600030101010101" pitchFamily="2" charset="-122"/>
                </a:rPr>
                <a:t>(responses from</a:t>
              </a:r>
            </a:p>
            <a:p>
              <a:pPr algn="ctr">
                <a:spcBef>
                  <a:spcPct val="20000"/>
                </a:spcBef>
              </a:pPr>
              <a:r>
                <a:rPr lang="en-US" altLang="zh-CN" sz="2200">
                  <a:latin typeface="Arial" panose="020B0604020202020204" pitchFamily="34" charset="0"/>
                  <a:ea typeface="SimSun" panose="02010600030101010101" pitchFamily="2" charset="-122"/>
                </a:rPr>
                <a:t>other name servers)</a:t>
              </a:r>
              <a:endParaRPr lang="en-US" altLang="zh-CN" sz="2200" b="1">
                <a:latin typeface="Arial" panose="020B0604020202020204" pitchFamily="34" charset="0"/>
                <a:ea typeface="SimSun" panose="02010600030101010101" pitchFamily="2" charset="-122"/>
              </a:endParaRPr>
            </a:p>
          </p:txBody>
        </p:sp>
        <p:sp>
          <p:nvSpPr>
            <p:cNvPr id="32785" name="Text Box 148"/>
            <p:cNvSpPr txBox="1">
              <a:spLocks noChangeArrowheads="1"/>
            </p:cNvSpPr>
            <p:nvPr/>
          </p:nvSpPr>
          <p:spPr bwMode="auto">
            <a:xfrm>
              <a:off x="611" y="664"/>
              <a:ext cx="210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b="1">
                  <a:latin typeface="Arial" panose="020B0604020202020204" pitchFamily="34" charset="0"/>
                  <a:ea typeface="SimSun" panose="02010600030101010101" pitchFamily="2" charset="-122"/>
                </a:rPr>
                <a:t>Name Server Process</a:t>
              </a:r>
            </a:p>
          </p:txBody>
        </p:sp>
      </p:grpSp>
      <p:sp>
        <p:nvSpPr>
          <p:cNvPr id="46229" name="Text Box 149"/>
          <p:cNvSpPr txBox="1">
            <a:spLocks noChangeArrowheads="1"/>
          </p:cNvSpPr>
          <p:nvPr/>
        </p:nvSpPr>
        <p:spPr bwMode="auto">
          <a:xfrm>
            <a:off x="7489825" y="3443288"/>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Response</a:t>
            </a:r>
            <a:endParaRPr lang="en-US" altLang="zh-CN" sz="2200" i="1">
              <a:latin typeface="Arial" panose="020B0604020202020204" pitchFamily="34" charset="0"/>
              <a:ea typeface="SimSun" panose="02010600030101010101" pitchFamily="2" charset="-122"/>
            </a:endParaRPr>
          </a:p>
        </p:txBody>
      </p:sp>
      <p:sp>
        <p:nvSpPr>
          <p:cNvPr id="46230" name="Line 150"/>
          <p:cNvSpPr>
            <a:spLocks noChangeShapeType="1"/>
          </p:cNvSpPr>
          <p:nvPr/>
        </p:nvSpPr>
        <p:spPr bwMode="auto">
          <a:xfrm>
            <a:off x="5791200" y="3581400"/>
            <a:ext cx="35052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spTree>
    <p:extLst>
      <p:ext uri="{BB962C8B-B14F-4D97-AF65-F5344CB8AC3E}">
        <p14:creationId xmlns:p14="http://schemas.microsoft.com/office/powerpoint/2010/main" val="1411984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62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46220"/>
                                        </p:tgtEl>
                                        <p:attrNameLst>
                                          <p:attrName>style.visibility</p:attrName>
                                        </p:attrNameLst>
                                      </p:cBhvr>
                                      <p:to>
                                        <p:strVal val="visible"/>
                                      </p:to>
                                    </p:set>
                                    <p:animEffect transition="in" filter="wipe(right)">
                                      <p:cBhvr>
                                        <p:cTn id="15" dur="500"/>
                                        <p:tgtEl>
                                          <p:spTgt spid="4622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622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6222"/>
                                        </p:tgtEl>
                                        <p:attrNameLst>
                                          <p:attrName>style.visibility</p:attrName>
                                        </p:attrNameLst>
                                      </p:cBhvr>
                                      <p:to>
                                        <p:strVal val="visible"/>
                                      </p:to>
                                    </p:set>
                                    <p:animEffect transition="in" filter="wipe(left)">
                                      <p:cBhvr>
                                        <p:cTn id="28" dur="500"/>
                                        <p:tgtEl>
                                          <p:spTgt spid="4622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619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46189"/>
                                        </p:tgtEl>
                                        <p:attrNameLst>
                                          <p:attrName>style.visibility</p:attrName>
                                        </p:attrNameLst>
                                      </p:cBhvr>
                                      <p:to>
                                        <p:strVal val="visible"/>
                                      </p:to>
                                    </p:set>
                                    <p:animEffect transition="in" filter="wipe(right)">
                                      <p:cBhvr>
                                        <p:cTn id="37" dur="500"/>
                                        <p:tgtEl>
                                          <p:spTgt spid="461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4622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6230"/>
                                        </p:tgtEl>
                                        <p:attrNameLst>
                                          <p:attrName>style.visibility</p:attrName>
                                        </p:attrNameLst>
                                      </p:cBhvr>
                                      <p:to>
                                        <p:strVal val="visible"/>
                                      </p:to>
                                    </p:set>
                                    <p:animEffect transition="in" filter="wipe(left)">
                                      <p:cBhvr>
                                        <p:cTn id="46" dur="500"/>
                                        <p:tgtEl>
                                          <p:spTgt spid="46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9" grpId="0" animBg="1"/>
      <p:bldP spid="46190" grpId="0" autoUpdateAnimBg="0"/>
      <p:bldP spid="46220" grpId="0" animBg="1"/>
      <p:bldP spid="46221" grpId="0" autoUpdateAnimBg="0"/>
      <p:bldP spid="46222" grpId="0" animBg="1"/>
      <p:bldP spid="46223" grpId="0" autoUpdateAnimBg="0"/>
      <p:bldP spid="46229" grpId="0" autoUpdateAnimBg="0"/>
      <p:bldP spid="462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Cached Data</a:t>
            </a:r>
          </a:p>
        </p:txBody>
      </p:sp>
      <p:sp>
        <p:nvSpPr>
          <p:cNvPr id="47107" name="Line 3"/>
          <p:cNvSpPr>
            <a:spLocks noChangeShapeType="1"/>
          </p:cNvSpPr>
          <p:nvPr/>
        </p:nvSpPr>
        <p:spPr bwMode="auto">
          <a:xfrm flipH="1">
            <a:off x="5818188" y="5176838"/>
            <a:ext cx="3325812" cy="2460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sp>
        <p:nvSpPr>
          <p:cNvPr id="47108" name="Text Box 4"/>
          <p:cNvSpPr txBox="1">
            <a:spLocks noChangeArrowheads="1"/>
          </p:cNvSpPr>
          <p:nvPr/>
        </p:nvSpPr>
        <p:spPr bwMode="auto">
          <a:xfrm>
            <a:off x="7137400" y="5378451"/>
            <a:ext cx="80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Query</a:t>
            </a:r>
            <a:endParaRPr lang="en-US" altLang="zh-CN" sz="2200" i="1">
              <a:latin typeface="Arial" panose="020B0604020202020204" pitchFamily="34" charset="0"/>
              <a:ea typeface="SimSun" panose="02010600030101010101" pitchFamily="2" charset="-122"/>
            </a:endParaRPr>
          </a:p>
        </p:txBody>
      </p:sp>
      <p:sp>
        <p:nvSpPr>
          <p:cNvPr id="47109" name="Text Box 5"/>
          <p:cNvSpPr txBox="1">
            <a:spLocks noChangeArrowheads="1"/>
          </p:cNvSpPr>
          <p:nvPr/>
        </p:nvSpPr>
        <p:spPr bwMode="auto">
          <a:xfrm>
            <a:off x="7486650" y="3092451"/>
            <a:ext cx="121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i="1">
                <a:latin typeface="Arial" panose="020B0604020202020204" pitchFamily="34" charset="0"/>
                <a:ea typeface="SimSun" panose="02010600030101010101" pitchFamily="2" charset="-122"/>
              </a:rPr>
              <a:t>Response</a:t>
            </a:r>
            <a:endParaRPr lang="en-US" altLang="zh-CN" sz="2200" i="1">
              <a:latin typeface="Arial" panose="020B0604020202020204" pitchFamily="34" charset="0"/>
              <a:ea typeface="SimSun" panose="02010600030101010101" pitchFamily="2" charset="-122"/>
            </a:endParaRPr>
          </a:p>
        </p:txBody>
      </p:sp>
      <p:sp>
        <p:nvSpPr>
          <p:cNvPr id="47110" name="Line 6"/>
          <p:cNvSpPr>
            <a:spLocks noChangeShapeType="1"/>
          </p:cNvSpPr>
          <p:nvPr/>
        </p:nvSpPr>
        <p:spPr bwMode="auto">
          <a:xfrm>
            <a:off x="5867401" y="3810000"/>
            <a:ext cx="3414713" cy="425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101882" tIns="50941" rIns="101882" bIns="50941" anchor="ctr"/>
          <a:lstStyle/>
          <a:p>
            <a:endParaRPr lang="en-IN"/>
          </a:p>
        </p:txBody>
      </p:sp>
      <p:grpSp>
        <p:nvGrpSpPr>
          <p:cNvPr id="33799" name="Group 7"/>
          <p:cNvGrpSpPr>
            <a:grpSpLocks/>
          </p:cNvGrpSpPr>
          <p:nvPr/>
        </p:nvGrpSpPr>
        <p:grpSpPr bwMode="auto">
          <a:xfrm>
            <a:off x="2514600" y="1752601"/>
            <a:ext cx="3322638" cy="4410075"/>
            <a:chOff x="611" y="664"/>
            <a:chExt cx="2106" cy="3218"/>
          </a:xfrm>
        </p:grpSpPr>
        <p:sp>
          <p:nvSpPr>
            <p:cNvPr id="33829" name="Rectangle 8"/>
            <p:cNvSpPr>
              <a:spLocks noChangeArrowheads="1"/>
            </p:cNvSpPr>
            <p:nvPr/>
          </p:nvSpPr>
          <p:spPr bwMode="auto">
            <a:xfrm>
              <a:off x="655" y="960"/>
              <a:ext cx="2050" cy="974"/>
            </a:xfrm>
            <a:prstGeom prst="rect">
              <a:avLst/>
            </a:prstGeom>
            <a:solidFill>
              <a:srgbClr val="C0C0C0"/>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Authoritative Data</a:t>
              </a:r>
            </a:p>
            <a:p>
              <a:pPr algn="ctr">
                <a:spcBef>
                  <a:spcPct val="20000"/>
                </a:spcBef>
              </a:pPr>
              <a:r>
                <a:rPr lang="en-US" altLang="zh-CN" sz="2200">
                  <a:latin typeface="Arial" panose="020B0604020202020204" pitchFamily="34" charset="0"/>
                  <a:ea typeface="SimSun" panose="02010600030101010101" pitchFamily="2" charset="-122"/>
                </a:rPr>
                <a:t>(primary master and</a:t>
              </a:r>
            </a:p>
            <a:p>
              <a:pPr algn="ctr">
                <a:spcBef>
                  <a:spcPct val="20000"/>
                </a:spcBef>
              </a:pPr>
              <a:r>
                <a:rPr lang="en-US" altLang="zh-CN" sz="2200">
                  <a:latin typeface="Arial" panose="020B0604020202020204" pitchFamily="34" charset="0"/>
                  <a:ea typeface="SimSun" panose="02010600030101010101" pitchFamily="2" charset="-122"/>
                </a:rPr>
                <a:t>slave zones)</a:t>
              </a:r>
            </a:p>
          </p:txBody>
        </p:sp>
        <p:sp>
          <p:nvSpPr>
            <p:cNvPr id="33830" name="Rectangle 9"/>
            <p:cNvSpPr>
              <a:spLocks noChangeArrowheads="1"/>
            </p:cNvSpPr>
            <p:nvPr/>
          </p:nvSpPr>
          <p:spPr bwMode="auto">
            <a:xfrm>
              <a:off x="655" y="2908"/>
              <a:ext cx="2050" cy="974"/>
            </a:xfrm>
            <a:prstGeom prst="rect">
              <a:avLst/>
            </a:prstGeom>
            <a:solidFill>
              <a:srgbClr val="969696"/>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Agent</a:t>
              </a:r>
            </a:p>
            <a:p>
              <a:pPr algn="ctr">
                <a:spcBef>
                  <a:spcPct val="20000"/>
                </a:spcBef>
              </a:pPr>
              <a:r>
                <a:rPr lang="en-US" altLang="zh-CN" sz="2200">
                  <a:latin typeface="Arial" panose="020B0604020202020204" pitchFamily="34" charset="0"/>
                  <a:ea typeface="SimSun" panose="02010600030101010101" pitchFamily="2" charset="-122"/>
                </a:rPr>
                <a:t>(looks up queries</a:t>
              </a:r>
            </a:p>
            <a:p>
              <a:pPr algn="ctr">
                <a:spcBef>
                  <a:spcPct val="20000"/>
                </a:spcBef>
              </a:pPr>
              <a:r>
                <a:rPr lang="en-US" altLang="zh-CN" sz="2200">
                  <a:latin typeface="Arial" panose="020B0604020202020204" pitchFamily="34" charset="0"/>
                  <a:ea typeface="SimSun" panose="02010600030101010101" pitchFamily="2" charset="-122"/>
                </a:rPr>
                <a:t>on behalf of resolvers)</a:t>
              </a:r>
              <a:endParaRPr lang="en-US" altLang="zh-CN" sz="2200" b="1">
                <a:latin typeface="Arial" panose="020B0604020202020204" pitchFamily="34" charset="0"/>
                <a:ea typeface="SimSun" panose="02010600030101010101" pitchFamily="2" charset="-122"/>
              </a:endParaRPr>
            </a:p>
          </p:txBody>
        </p:sp>
        <p:sp>
          <p:nvSpPr>
            <p:cNvPr id="33831" name="Rectangle 10"/>
            <p:cNvSpPr>
              <a:spLocks noChangeArrowheads="1"/>
            </p:cNvSpPr>
            <p:nvPr/>
          </p:nvSpPr>
          <p:spPr bwMode="auto">
            <a:xfrm>
              <a:off x="655" y="1934"/>
              <a:ext cx="2050" cy="974"/>
            </a:xfrm>
            <a:prstGeom prst="rect">
              <a:avLst/>
            </a:prstGeom>
            <a:solidFill>
              <a:srgbClr val="AAAAAA"/>
            </a:solidFill>
            <a:ln w="9525">
              <a:solidFill>
                <a:schemeClr val="tx1"/>
              </a:solidFill>
              <a:miter lim="800000"/>
              <a:headEnd/>
              <a:tailEnd/>
            </a:ln>
          </p:spPr>
          <p:txBody>
            <a:bodyPr wrap="none" lIns="91429" tIns="45714" rIns="91429" bIns="45714" anchor="ct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2200" b="1">
                  <a:latin typeface="Arial" panose="020B0604020202020204" pitchFamily="34" charset="0"/>
                  <a:ea typeface="SimSun" panose="02010600030101010101" pitchFamily="2" charset="-122"/>
                </a:rPr>
                <a:t>Cache Data</a:t>
              </a:r>
            </a:p>
            <a:p>
              <a:pPr algn="ctr">
                <a:spcBef>
                  <a:spcPct val="20000"/>
                </a:spcBef>
              </a:pPr>
              <a:r>
                <a:rPr lang="en-US" altLang="zh-CN" sz="2200">
                  <a:latin typeface="Arial" panose="020B0604020202020204" pitchFamily="34" charset="0"/>
                  <a:ea typeface="SimSun" panose="02010600030101010101" pitchFamily="2" charset="-122"/>
                </a:rPr>
                <a:t>(responses from</a:t>
              </a:r>
            </a:p>
            <a:p>
              <a:pPr algn="ctr">
                <a:spcBef>
                  <a:spcPct val="20000"/>
                </a:spcBef>
              </a:pPr>
              <a:r>
                <a:rPr lang="en-US" altLang="zh-CN" sz="2200">
                  <a:latin typeface="Arial" panose="020B0604020202020204" pitchFamily="34" charset="0"/>
                  <a:ea typeface="SimSun" panose="02010600030101010101" pitchFamily="2" charset="-122"/>
                </a:rPr>
                <a:t>other name servers)</a:t>
              </a:r>
              <a:endParaRPr lang="en-US" altLang="zh-CN" sz="2200" b="1">
                <a:latin typeface="Arial" panose="020B0604020202020204" pitchFamily="34" charset="0"/>
                <a:ea typeface="SimSun" panose="02010600030101010101" pitchFamily="2" charset="-122"/>
              </a:endParaRPr>
            </a:p>
          </p:txBody>
        </p:sp>
        <p:sp>
          <p:nvSpPr>
            <p:cNvPr id="33832" name="Text Box 11"/>
            <p:cNvSpPr txBox="1">
              <a:spLocks noChangeArrowheads="1"/>
            </p:cNvSpPr>
            <p:nvPr/>
          </p:nvSpPr>
          <p:spPr bwMode="auto">
            <a:xfrm>
              <a:off x="611" y="664"/>
              <a:ext cx="210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spcBef>
                  <a:spcPct val="20000"/>
                </a:spcBef>
              </a:pPr>
              <a:r>
                <a:rPr lang="en-US" altLang="zh-CN" b="1">
                  <a:latin typeface="Arial" panose="020B0604020202020204" pitchFamily="34" charset="0"/>
                  <a:ea typeface="SimSun" panose="02010600030101010101" pitchFamily="2" charset="-122"/>
                </a:rPr>
                <a:t>Name Server Process</a:t>
              </a:r>
            </a:p>
          </p:txBody>
        </p:sp>
      </p:grpSp>
      <p:grpSp>
        <p:nvGrpSpPr>
          <p:cNvPr id="3" name="Group 12"/>
          <p:cNvGrpSpPr>
            <a:grpSpLocks/>
          </p:cNvGrpSpPr>
          <p:nvPr/>
        </p:nvGrpSpPr>
        <p:grpSpPr bwMode="auto">
          <a:xfrm>
            <a:off x="9151938" y="4356101"/>
            <a:ext cx="1085850" cy="1274763"/>
            <a:chOff x="4424" y="3504"/>
            <a:chExt cx="758" cy="1055"/>
          </a:xfrm>
        </p:grpSpPr>
        <p:grpSp>
          <p:nvGrpSpPr>
            <p:cNvPr id="33801" name="Group 13"/>
            <p:cNvGrpSpPr>
              <a:grpSpLocks/>
            </p:cNvGrpSpPr>
            <p:nvPr/>
          </p:nvGrpSpPr>
          <p:grpSpPr bwMode="auto">
            <a:xfrm>
              <a:off x="4464" y="3504"/>
              <a:ext cx="587" cy="993"/>
              <a:chOff x="815" y="3280"/>
              <a:chExt cx="587" cy="993"/>
            </a:xfrm>
          </p:grpSpPr>
          <p:sp>
            <p:nvSpPr>
              <p:cNvPr id="33803" name="AutoShape 14"/>
              <p:cNvSpPr>
                <a:spLocks noChangeArrowheads="1"/>
              </p:cNvSpPr>
              <p:nvPr/>
            </p:nvSpPr>
            <p:spPr bwMode="auto">
              <a:xfrm flipV="1">
                <a:off x="898" y="3691"/>
                <a:ext cx="129" cy="382"/>
              </a:xfrm>
              <a:prstGeom prst="roundRect">
                <a:avLst>
                  <a:gd name="adj" fmla="val 0"/>
                </a:avLst>
              </a:prstGeom>
              <a:solidFill>
                <a:srgbClr val="C0C0C0"/>
              </a:solidFill>
              <a:ln w="9405">
                <a:solidFill>
                  <a:srgbClr val="C0C0C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04" name="Freeform 15"/>
              <p:cNvSpPr>
                <a:spLocks/>
              </p:cNvSpPr>
              <p:nvPr/>
            </p:nvSpPr>
            <p:spPr bwMode="auto">
              <a:xfrm>
                <a:off x="910" y="3745"/>
                <a:ext cx="129" cy="306"/>
              </a:xfrm>
              <a:custGeom>
                <a:avLst/>
                <a:gdLst>
                  <a:gd name="T0" fmla="*/ 0 w 66"/>
                  <a:gd name="T1" fmla="*/ 12 h 21"/>
                  <a:gd name="T2" fmla="*/ 0 w 66"/>
                  <a:gd name="T3" fmla="*/ 15 h 21"/>
                  <a:gd name="T4" fmla="*/ 1 w 66"/>
                  <a:gd name="T5" fmla="*/ 17 h 21"/>
                  <a:gd name="T6" fmla="*/ 2 w 66"/>
                  <a:gd name="T7" fmla="*/ 18 h 21"/>
                  <a:gd name="T8" fmla="*/ 4 w 66"/>
                  <a:gd name="T9" fmla="*/ 20 h 21"/>
                  <a:gd name="T10" fmla="*/ 5 w 66"/>
                  <a:gd name="T11" fmla="*/ 20 h 21"/>
                  <a:gd name="T12" fmla="*/ 6 w 66"/>
                  <a:gd name="T13" fmla="*/ 20 h 21"/>
                  <a:gd name="T14" fmla="*/ 8 w 66"/>
                  <a:gd name="T15" fmla="*/ 20 h 21"/>
                  <a:gd name="T16" fmla="*/ 55 w 66"/>
                  <a:gd name="T17" fmla="*/ 20 h 21"/>
                  <a:gd name="T18" fmla="*/ 55 w 66"/>
                  <a:gd name="T19" fmla="*/ 20 h 21"/>
                  <a:gd name="T20" fmla="*/ 57 w 66"/>
                  <a:gd name="T21" fmla="*/ 20 h 21"/>
                  <a:gd name="T22" fmla="*/ 59 w 66"/>
                  <a:gd name="T23" fmla="*/ 20 h 21"/>
                  <a:gd name="T24" fmla="*/ 61 w 66"/>
                  <a:gd name="T25" fmla="*/ 18 h 21"/>
                  <a:gd name="T26" fmla="*/ 61 w 66"/>
                  <a:gd name="T27" fmla="*/ 17 h 21"/>
                  <a:gd name="T28" fmla="*/ 63 w 66"/>
                  <a:gd name="T29" fmla="*/ 15 h 21"/>
                  <a:gd name="T30" fmla="*/ 63 w 66"/>
                  <a:gd name="T31" fmla="*/ 13 h 21"/>
                  <a:gd name="T32" fmla="*/ 65 w 66"/>
                  <a:gd name="T33" fmla="*/ 11 h 21"/>
                  <a:gd name="T34" fmla="*/ 63 w 66"/>
                  <a:gd name="T35" fmla="*/ 11 h 21"/>
                  <a:gd name="T36" fmla="*/ 63 w 66"/>
                  <a:gd name="T37" fmla="*/ 9 h 21"/>
                  <a:gd name="T38" fmla="*/ 61 w 66"/>
                  <a:gd name="T39" fmla="*/ 6 h 21"/>
                  <a:gd name="T40" fmla="*/ 61 w 66"/>
                  <a:gd name="T41" fmla="*/ 5 h 21"/>
                  <a:gd name="T42" fmla="*/ 59 w 66"/>
                  <a:gd name="T43" fmla="*/ 3 h 21"/>
                  <a:gd name="T44" fmla="*/ 57 w 66"/>
                  <a:gd name="T45" fmla="*/ 3 h 21"/>
                  <a:gd name="T46" fmla="*/ 55 w 66"/>
                  <a:gd name="T47" fmla="*/ 1 h 21"/>
                  <a:gd name="T48" fmla="*/ 55 w 66"/>
                  <a:gd name="T49" fmla="*/ 1 h 21"/>
                  <a:gd name="T50" fmla="*/ 10 w 66"/>
                  <a:gd name="T51" fmla="*/ 0 h 21"/>
                  <a:gd name="T52" fmla="*/ 8 w 66"/>
                  <a:gd name="T53" fmla="*/ 1 h 21"/>
                  <a:gd name="T54" fmla="*/ 6 w 66"/>
                  <a:gd name="T55" fmla="*/ 1 h 21"/>
                  <a:gd name="T56" fmla="*/ 5 w 66"/>
                  <a:gd name="T57" fmla="*/ 3 h 21"/>
                  <a:gd name="T58" fmla="*/ 4 w 66"/>
                  <a:gd name="T59" fmla="*/ 3 h 21"/>
                  <a:gd name="T60" fmla="*/ 2 w 66"/>
                  <a:gd name="T61" fmla="*/ 5 h 21"/>
                  <a:gd name="T62" fmla="*/ 1 w 66"/>
                  <a:gd name="T63" fmla="*/ 7 h 21"/>
                  <a:gd name="T64" fmla="*/ 0 w 66"/>
                  <a:gd name="T65" fmla="*/ 9 h 21"/>
                  <a:gd name="T66" fmla="*/ 0 w 66"/>
                  <a:gd name="T67" fmla="*/ 11 h 21"/>
                  <a:gd name="T68" fmla="*/ 0 w 66"/>
                  <a:gd name="T69" fmla="*/ 11 h 2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1"/>
                  <a:gd name="T107" fmla="*/ 66 w 66"/>
                  <a:gd name="T108" fmla="*/ 21 h 2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1">
                    <a:moveTo>
                      <a:pt x="0" y="11"/>
                    </a:moveTo>
                    <a:lnTo>
                      <a:pt x="0" y="12"/>
                    </a:lnTo>
                    <a:lnTo>
                      <a:pt x="0" y="13"/>
                    </a:lnTo>
                    <a:lnTo>
                      <a:pt x="0" y="15"/>
                    </a:lnTo>
                    <a:lnTo>
                      <a:pt x="1" y="15"/>
                    </a:lnTo>
                    <a:lnTo>
                      <a:pt x="1" y="17"/>
                    </a:lnTo>
                    <a:lnTo>
                      <a:pt x="2" y="17"/>
                    </a:lnTo>
                    <a:lnTo>
                      <a:pt x="2" y="18"/>
                    </a:lnTo>
                    <a:lnTo>
                      <a:pt x="4" y="18"/>
                    </a:lnTo>
                    <a:lnTo>
                      <a:pt x="4" y="20"/>
                    </a:lnTo>
                    <a:lnTo>
                      <a:pt x="5" y="20"/>
                    </a:lnTo>
                    <a:lnTo>
                      <a:pt x="6" y="20"/>
                    </a:lnTo>
                    <a:lnTo>
                      <a:pt x="8" y="20"/>
                    </a:lnTo>
                    <a:lnTo>
                      <a:pt x="10" y="20"/>
                    </a:lnTo>
                    <a:lnTo>
                      <a:pt x="55" y="20"/>
                    </a:lnTo>
                    <a:lnTo>
                      <a:pt x="57" y="20"/>
                    </a:lnTo>
                    <a:lnTo>
                      <a:pt x="59" y="20"/>
                    </a:lnTo>
                    <a:lnTo>
                      <a:pt x="61" y="18"/>
                    </a:lnTo>
                    <a:lnTo>
                      <a:pt x="61" y="17"/>
                    </a:lnTo>
                    <a:lnTo>
                      <a:pt x="63" y="15"/>
                    </a:lnTo>
                    <a:lnTo>
                      <a:pt x="63" y="13"/>
                    </a:lnTo>
                    <a:lnTo>
                      <a:pt x="63" y="12"/>
                    </a:lnTo>
                    <a:lnTo>
                      <a:pt x="65" y="11"/>
                    </a:lnTo>
                    <a:lnTo>
                      <a:pt x="63" y="11"/>
                    </a:lnTo>
                    <a:lnTo>
                      <a:pt x="63" y="9"/>
                    </a:lnTo>
                    <a:lnTo>
                      <a:pt x="63" y="6"/>
                    </a:lnTo>
                    <a:lnTo>
                      <a:pt x="61" y="6"/>
                    </a:lnTo>
                    <a:lnTo>
                      <a:pt x="61" y="5"/>
                    </a:lnTo>
                    <a:lnTo>
                      <a:pt x="61" y="3"/>
                    </a:lnTo>
                    <a:lnTo>
                      <a:pt x="59" y="3"/>
                    </a:lnTo>
                    <a:lnTo>
                      <a:pt x="57" y="3"/>
                    </a:lnTo>
                    <a:lnTo>
                      <a:pt x="57" y="1"/>
                    </a:lnTo>
                    <a:lnTo>
                      <a:pt x="55" y="1"/>
                    </a:lnTo>
                    <a:lnTo>
                      <a:pt x="55" y="0"/>
                    </a:lnTo>
                    <a:lnTo>
                      <a:pt x="10" y="0"/>
                    </a:lnTo>
                    <a:lnTo>
                      <a:pt x="8" y="1"/>
                    </a:lnTo>
                    <a:lnTo>
                      <a:pt x="6" y="1"/>
                    </a:lnTo>
                    <a:lnTo>
                      <a:pt x="5" y="3"/>
                    </a:lnTo>
                    <a:lnTo>
                      <a:pt x="4" y="3"/>
                    </a:lnTo>
                    <a:lnTo>
                      <a:pt x="2" y="5"/>
                    </a:lnTo>
                    <a:lnTo>
                      <a:pt x="1" y="7"/>
                    </a:lnTo>
                    <a:lnTo>
                      <a:pt x="0" y="9"/>
                    </a:lnTo>
                    <a:lnTo>
                      <a:pt x="0" y="11"/>
                    </a:lnTo>
                  </a:path>
                </a:pathLst>
              </a:cu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3805" name="Freeform 16"/>
              <p:cNvSpPr>
                <a:spLocks/>
              </p:cNvSpPr>
              <p:nvPr/>
            </p:nvSpPr>
            <p:spPr bwMode="auto">
              <a:xfrm>
                <a:off x="1081" y="3711"/>
                <a:ext cx="129" cy="306"/>
              </a:xfrm>
              <a:custGeom>
                <a:avLst/>
                <a:gdLst>
                  <a:gd name="T0" fmla="*/ 0 w 160"/>
                  <a:gd name="T1" fmla="*/ 87 h 98"/>
                  <a:gd name="T2" fmla="*/ 0 w 160"/>
                  <a:gd name="T3" fmla="*/ 91 h 98"/>
                  <a:gd name="T4" fmla="*/ 1 w 160"/>
                  <a:gd name="T5" fmla="*/ 93 h 98"/>
                  <a:gd name="T6" fmla="*/ 2 w 160"/>
                  <a:gd name="T7" fmla="*/ 94 h 98"/>
                  <a:gd name="T8" fmla="*/ 4 w 160"/>
                  <a:gd name="T9" fmla="*/ 96 h 98"/>
                  <a:gd name="T10" fmla="*/ 5 w 160"/>
                  <a:gd name="T11" fmla="*/ 97 h 98"/>
                  <a:gd name="T12" fmla="*/ 7 w 160"/>
                  <a:gd name="T13" fmla="*/ 97 h 98"/>
                  <a:gd name="T14" fmla="*/ 10 w 160"/>
                  <a:gd name="T15" fmla="*/ 97 h 98"/>
                  <a:gd name="T16" fmla="*/ 148 w 160"/>
                  <a:gd name="T17" fmla="*/ 97 h 98"/>
                  <a:gd name="T18" fmla="*/ 149 w 160"/>
                  <a:gd name="T19" fmla="*/ 97 h 98"/>
                  <a:gd name="T20" fmla="*/ 151 w 160"/>
                  <a:gd name="T21" fmla="*/ 97 h 98"/>
                  <a:gd name="T22" fmla="*/ 153 w 160"/>
                  <a:gd name="T23" fmla="*/ 96 h 98"/>
                  <a:gd name="T24" fmla="*/ 155 w 160"/>
                  <a:gd name="T25" fmla="*/ 94 h 98"/>
                  <a:gd name="T26" fmla="*/ 156 w 160"/>
                  <a:gd name="T27" fmla="*/ 92 h 98"/>
                  <a:gd name="T28" fmla="*/ 158 w 160"/>
                  <a:gd name="T29" fmla="*/ 90 h 98"/>
                  <a:gd name="T30" fmla="*/ 158 w 160"/>
                  <a:gd name="T31" fmla="*/ 88 h 98"/>
                  <a:gd name="T32" fmla="*/ 159 w 160"/>
                  <a:gd name="T33" fmla="*/ 84 h 98"/>
                  <a:gd name="T34" fmla="*/ 158 w 160"/>
                  <a:gd name="T35" fmla="*/ 15 h 98"/>
                  <a:gd name="T36" fmla="*/ 158 w 160"/>
                  <a:gd name="T37" fmla="*/ 13 h 98"/>
                  <a:gd name="T38" fmla="*/ 156 w 160"/>
                  <a:gd name="T39" fmla="*/ 11 h 98"/>
                  <a:gd name="T40" fmla="*/ 156 w 160"/>
                  <a:gd name="T41" fmla="*/ 7 h 98"/>
                  <a:gd name="T42" fmla="*/ 154 w 160"/>
                  <a:gd name="T43" fmla="*/ 6 h 98"/>
                  <a:gd name="T44" fmla="*/ 152 w 160"/>
                  <a:gd name="T45" fmla="*/ 4 h 98"/>
                  <a:gd name="T46" fmla="*/ 150 w 160"/>
                  <a:gd name="T47" fmla="*/ 2 h 98"/>
                  <a:gd name="T48" fmla="*/ 147 w 160"/>
                  <a:gd name="T49" fmla="*/ 1 h 98"/>
                  <a:gd name="T50" fmla="*/ 13 w 160"/>
                  <a:gd name="T51" fmla="*/ 0 h 98"/>
                  <a:gd name="T52" fmla="*/ 9 w 160"/>
                  <a:gd name="T53" fmla="*/ 1 h 98"/>
                  <a:gd name="T54" fmla="*/ 7 w 160"/>
                  <a:gd name="T55" fmla="*/ 2 h 98"/>
                  <a:gd name="T56" fmla="*/ 5 w 160"/>
                  <a:gd name="T57" fmla="*/ 4 h 98"/>
                  <a:gd name="T58" fmla="*/ 4 w 160"/>
                  <a:gd name="T59" fmla="*/ 4 h 98"/>
                  <a:gd name="T60" fmla="*/ 2 w 160"/>
                  <a:gd name="T61" fmla="*/ 6 h 98"/>
                  <a:gd name="T62" fmla="*/ 1 w 160"/>
                  <a:gd name="T63" fmla="*/ 8 h 98"/>
                  <a:gd name="T64" fmla="*/ 0 w 160"/>
                  <a:gd name="T65" fmla="*/ 10 h 98"/>
                  <a:gd name="T66" fmla="*/ 0 w 160"/>
                  <a:gd name="T67" fmla="*/ 12 h 98"/>
                  <a:gd name="T68" fmla="*/ 0 w 160"/>
                  <a:gd name="T69" fmla="*/ 85 h 9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0"/>
                  <a:gd name="T106" fmla="*/ 0 h 98"/>
                  <a:gd name="T107" fmla="*/ 160 w 160"/>
                  <a:gd name="T108" fmla="*/ 98 h 9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0" h="98">
                    <a:moveTo>
                      <a:pt x="0" y="85"/>
                    </a:moveTo>
                    <a:lnTo>
                      <a:pt x="0" y="87"/>
                    </a:lnTo>
                    <a:lnTo>
                      <a:pt x="0" y="89"/>
                    </a:lnTo>
                    <a:lnTo>
                      <a:pt x="0" y="91"/>
                    </a:lnTo>
                    <a:lnTo>
                      <a:pt x="1" y="91"/>
                    </a:lnTo>
                    <a:lnTo>
                      <a:pt x="1" y="93"/>
                    </a:lnTo>
                    <a:lnTo>
                      <a:pt x="2" y="93"/>
                    </a:lnTo>
                    <a:lnTo>
                      <a:pt x="2" y="94"/>
                    </a:lnTo>
                    <a:lnTo>
                      <a:pt x="4" y="94"/>
                    </a:lnTo>
                    <a:lnTo>
                      <a:pt x="4" y="96"/>
                    </a:lnTo>
                    <a:lnTo>
                      <a:pt x="5" y="96"/>
                    </a:lnTo>
                    <a:lnTo>
                      <a:pt x="5" y="97"/>
                    </a:lnTo>
                    <a:lnTo>
                      <a:pt x="7" y="97"/>
                    </a:lnTo>
                    <a:lnTo>
                      <a:pt x="9" y="97"/>
                    </a:lnTo>
                    <a:lnTo>
                      <a:pt x="10" y="97"/>
                    </a:lnTo>
                    <a:lnTo>
                      <a:pt x="12" y="97"/>
                    </a:lnTo>
                    <a:lnTo>
                      <a:pt x="148" y="97"/>
                    </a:lnTo>
                    <a:lnTo>
                      <a:pt x="149" y="97"/>
                    </a:lnTo>
                    <a:lnTo>
                      <a:pt x="151" y="97"/>
                    </a:lnTo>
                    <a:lnTo>
                      <a:pt x="153" y="96"/>
                    </a:lnTo>
                    <a:lnTo>
                      <a:pt x="155" y="94"/>
                    </a:lnTo>
                    <a:lnTo>
                      <a:pt x="156" y="92"/>
                    </a:lnTo>
                    <a:lnTo>
                      <a:pt x="158" y="90"/>
                    </a:lnTo>
                    <a:lnTo>
                      <a:pt x="158" y="88"/>
                    </a:lnTo>
                    <a:lnTo>
                      <a:pt x="158" y="86"/>
                    </a:lnTo>
                    <a:lnTo>
                      <a:pt x="159" y="84"/>
                    </a:lnTo>
                    <a:lnTo>
                      <a:pt x="159" y="15"/>
                    </a:lnTo>
                    <a:lnTo>
                      <a:pt x="158" y="15"/>
                    </a:lnTo>
                    <a:lnTo>
                      <a:pt x="158" y="13"/>
                    </a:lnTo>
                    <a:lnTo>
                      <a:pt x="158" y="11"/>
                    </a:lnTo>
                    <a:lnTo>
                      <a:pt x="156" y="11"/>
                    </a:lnTo>
                    <a:lnTo>
                      <a:pt x="156" y="9"/>
                    </a:lnTo>
                    <a:lnTo>
                      <a:pt x="156" y="7"/>
                    </a:lnTo>
                    <a:lnTo>
                      <a:pt x="156" y="6"/>
                    </a:lnTo>
                    <a:lnTo>
                      <a:pt x="154" y="6"/>
                    </a:lnTo>
                    <a:lnTo>
                      <a:pt x="154" y="4"/>
                    </a:lnTo>
                    <a:lnTo>
                      <a:pt x="152" y="4"/>
                    </a:lnTo>
                    <a:lnTo>
                      <a:pt x="152" y="2"/>
                    </a:lnTo>
                    <a:lnTo>
                      <a:pt x="150" y="2"/>
                    </a:lnTo>
                    <a:lnTo>
                      <a:pt x="149" y="1"/>
                    </a:lnTo>
                    <a:lnTo>
                      <a:pt x="147" y="1"/>
                    </a:lnTo>
                    <a:lnTo>
                      <a:pt x="147" y="0"/>
                    </a:lnTo>
                    <a:lnTo>
                      <a:pt x="13" y="0"/>
                    </a:lnTo>
                    <a:lnTo>
                      <a:pt x="11" y="1"/>
                    </a:lnTo>
                    <a:lnTo>
                      <a:pt x="9" y="1"/>
                    </a:lnTo>
                    <a:lnTo>
                      <a:pt x="7" y="2"/>
                    </a:lnTo>
                    <a:lnTo>
                      <a:pt x="5" y="4"/>
                    </a:lnTo>
                    <a:lnTo>
                      <a:pt x="4" y="4"/>
                    </a:lnTo>
                    <a:lnTo>
                      <a:pt x="2" y="6"/>
                    </a:lnTo>
                    <a:lnTo>
                      <a:pt x="1" y="8"/>
                    </a:lnTo>
                    <a:lnTo>
                      <a:pt x="0" y="10"/>
                    </a:lnTo>
                    <a:lnTo>
                      <a:pt x="0" y="12"/>
                    </a:lnTo>
                    <a:lnTo>
                      <a:pt x="0" y="85"/>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3806" name="Freeform 17"/>
              <p:cNvSpPr>
                <a:spLocks/>
              </p:cNvSpPr>
              <p:nvPr/>
            </p:nvSpPr>
            <p:spPr bwMode="auto">
              <a:xfrm>
                <a:off x="912" y="3280"/>
                <a:ext cx="129" cy="306"/>
              </a:xfrm>
              <a:custGeom>
                <a:avLst/>
                <a:gdLst>
                  <a:gd name="T0" fmla="*/ 0 w 401"/>
                  <a:gd name="T1" fmla="*/ 344 h 360"/>
                  <a:gd name="T2" fmla="*/ 0 w 401"/>
                  <a:gd name="T3" fmla="*/ 348 h 360"/>
                  <a:gd name="T4" fmla="*/ 0 w 401"/>
                  <a:gd name="T5" fmla="*/ 352 h 360"/>
                  <a:gd name="T6" fmla="*/ 3 w 401"/>
                  <a:gd name="T7" fmla="*/ 355 h 360"/>
                  <a:gd name="T8" fmla="*/ 5 w 401"/>
                  <a:gd name="T9" fmla="*/ 357 h 360"/>
                  <a:gd name="T10" fmla="*/ 8 w 401"/>
                  <a:gd name="T11" fmla="*/ 358 h 360"/>
                  <a:gd name="T12" fmla="*/ 12 w 401"/>
                  <a:gd name="T13" fmla="*/ 359 h 360"/>
                  <a:gd name="T14" fmla="*/ 16 w 401"/>
                  <a:gd name="T15" fmla="*/ 359 h 360"/>
                  <a:gd name="T16" fmla="*/ 381 w 401"/>
                  <a:gd name="T17" fmla="*/ 359 h 360"/>
                  <a:gd name="T18" fmla="*/ 385 w 401"/>
                  <a:gd name="T19" fmla="*/ 359 h 360"/>
                  <a:gd name="T20" fmla="*/ 389 w 401"/>
                  <a:gd name="T21" fmla="*/ 358 h 360"/>
                  <a:gd name="T22" fmla="*/ 391 w 401"/>
                  <a:gd name="T23" fmla="*/ 357 h 360"/>
                  <a:gd name="T24" fmla="*/ 394 w 401"/>
                  <a:gd name="T25" fmla="*/ 354 h 360"/>
                  <a:gd name="T26" fmla="*/ 396 w 401"/>
                  <a:gd name="T27" fmla="*/ 351 h 360"/>
                  <a:gd name="T28" fmla="*/ 398 w 401"/>
                  <a:gd name="T29" fmla="*/ 347 h 360"/>
                  <a:gd name="T30" fmla="*/ 399 w 401"/>
                  <a:gd name="T31" fmla="*/ 344 h 360"/>
                  <a:gd name="T32" fmla="*/ 400 w 401"/>
                  <a:gd name="T33" fmla="*/ 338 h 360"/>
                  <a:gd name="T34" fmla="*/ 399 w 401"/>
                  <a:gd name="T35" fmla="*/ 21 h 360"/>
                  <a:gd name="T36" fmla="*/ 399 w 401"/>
                  <a:gd name="T37" fmla="*/ 16 h 360"/>
                  <a:gd name="T38" fmla="*/ 397 w 401"/>
                  <a:gd name="T39" fmla="*/ 13 h 360"/>
                  <a:gd name="T40" fmla="*/ 396 w 401"/>
                  <a:gd name="T41" fmla="*/ 9 h 360"/>
                  <a:gd name="T42" fmla="*/ 394 w 401"/>
                  <a:gd name="T43" fmla="*/ 7 h 360"/>
                  <a:gd name="T44" fmla="*/ 391 w 401"/>
                  <a:gd name="T45" fmla="*/ 4 h 360"/>
                  <a:gd name="T46" fmla="*/ 389 w 401"/>
                  <a:gd name="T47" fmla="*/ 2 h 360"/>
                  <a:gd name="T48" fmla="*/ 385 w 401"/>
                  <a:gd name="T49" fmla="*/ 2 h 360"/>
                  <a:gd name="T50" fmla="*/ 24 w 401"/>
                  <a:gd name="T51" fmla="*/ 0 h 360"/>
                  <a:gd name="T52" fmla="*/ 18 w 401"/>
                  <a:gd name="T53" fmla="*/ 2 h 360"/>
                  <a:gd name="T54" fmla="*/ 14 w 401"/>
                  <a:gd name="T55" fmla="*/ 2 h 360"/>
                  <a:gd name="T56" fmla="*/ 10 w 401"/>
                  <a:gd name="T57" fmla="*/ 5 h 360"/>
                  <a:gd name="T58" fmla="*/ 6 w 401"/>
                  <a:gd name="T59" fmla="*/ 8 h 360"/>
                  <a:gd name="T60" fmla="*/ 3 w 401"/>
                  <a:gd name="T61" fmla="*/ 11 h 360"/>
                  <a:gd name="T62" fmla="*/ 1 w 401"/>
                  <a:gd name="T63" fmla="*/ 15 h 360"/>
                  <a:gd name="T64" fmla="*/ 0 w 401"/>
                  <a:gd name="T65" fmla="*/ 19 h 360"/>
                  <a:gd name="T66" fmla="*/ 0 w 401"/>
                  <a:gd name="T67" fmla="*/ 23 h 360"/>
                  <a:gd name="T68" fmla="*/ 0 w 401"/>
                  <a:gd name="T69" fmla="*/ 341 h 3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01"/>
                  <a:gd name="T106" fmla="*/ 0 h 360"/>
                  <a:gd name="T107" fmla="*/ 401 w 401"/>
                  <a:gd name="T108" fmla="*/ 360 h 3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01" h="360">
                    <a:moveTo>
                      <a:pt x="0" y="341"/>
                    </a:moveTo>
                    <a:lnTo>
                      <a:pt x="0" y="344"/>
                    </a:lnTo>
                    <a:lnTo>
                      <a:pt x="0" y="346"/>
                    </a:lnTo>
                    <a:lnTo>
                      <a:pt x="0" y="348"/>
                    </a:lnTo>
                    <a:lnTo>
                      <a:pt x="0" y="350"/>
                    </a:lnTo>
                    <a:lnTo>
                      <a:pt x="0" y="352"/>
                    </a:lnTo>
                    <a:lnTo>
                      <a:pt x="3" y="353"/>
                    </a:lnTo>
                    <a:lnTo>
                      <a:pt x="3" y="355"/>
                    </a:lnTo>
                    <a:lnTo>
                      <a:pt x="5" y="355"/>
                    </a:lnTo>
                    <a:lnTo>
                      <a:pt x="5" y="357"/>
                    </a:lnTo>
                    <a:lnTo>
                      <a:pt x="7" y="357"/>
                    </a:lnTo>
                    <a:lnTo>
                      <a:pt x="8" y="358"/>
                    </a:lnTo>
                    <a:lnTo>
                      <a:pt x="10" y="358"/>
                    </a:lnTo>
                    <a:lnTo>
                      <a:pt x="12" y="359"/>
                    </a:lnTo>
                    <a:lnTo>
                      <a:pt x="14" y="359"/>
                    </a:lnTo>
                    <a:lnTo>
                      <a:pt x="16" y="359"/>
                    </a:lnTo>
                    <a:lnTo>
                      <a:pt x="19" y="359"/>
                    </a:lnTo>
                    <a:lnTo>
                      <a:pt x="381" y="359"/>
                    </a:lnTo>
                    <a:lnTo>
                      <a:pt x="383" y="359"/>
                    </a:lnTo>
                    <a:lnTo>
                      <a:pt x="385" y="359"/>
                    </a:lnTo>
                    <a:lnTo>
                      <a:pt x="387" y="359"/>
                    </a:lnTo>
                    <a:lnTo>
                      <a:pt x="389" y="358"/>
                    </a:lnTo>
                    <a:lnTo>
                      <a:pt x="391" y="357"/>
                    </a:lnTo>
                    <a:lnTo>
                      <a:pt x="393" y="356"/>
                    </a:lnTo>
                    <a:lnTo>
                      <a:pt x="394" y="354"/>
                    </a:lnTo>
                    <a:lnTo>
                      <a:pt x="394" y="353"/>
                    </a:lnTo>
                    <a:lnTo>
                      <a:pt x="396" y="351"/>
                    </a:lnTo>
                    <a:lnTo>
                      <a:pt x="396" y="350"/>
                    </a:lnTo>
                    <a:lnTo>
                      <a:pt x="398" y="347"/>
                    </a:lnTo>
                    <a:lnTo>
                      <a:pt x="398" y="345"/>
                    </a:lnTo>
                    <a:lnTo>
                      <a:pt x="399" y="344"/>
                    </a:lnTo>
                    <a:lnTo>
                      <a:pt x="399" y="341"/>
                    </a:lnTo>
                    <a:lnTo>
                      <a:pt x="400" y="338"/>
                    </a:lnTo>
                    <a:lnTo>
                      <a:pt x="400" y="23"/>
                    </a:lnTo>
                    <a:lnTo>
                      <a:pt x="399" y="21"/>
                    </a:lnTo>
                    <a:lnTo>
                      <a:pt x="399" y="19"/>
                    </a:lnTo>
                    <a:lnTo>
                      <a:pt x="399" y="16"/>
                    </a:lnTo>
                    <a:lnTo>
                      <a:pt x="399" y="14"/>
                    </a:lnTo>
                    <a:lnTo>
                      <a:pt x="397" y="13"/>
                    </a:lnTo>
                    <a:lnTo>
                      <a:pt x="397" y="11"/>
                    </a:lnTo>
                    <a:lnTo>
                      <a:pt x="396" y="9"/>
                    </a:lnTo>
                    <a:lnTo>
                      <a:pt x="396" y="7"/>
                    </a:lnTo>
                    <a:lnTo>
                      <a:pt x="394" y="7"/>
                    </a:lnTo>
                    <a:lnTo>
                      <a:pt x="393" y="5"/>
                    </a:lnTo>
                    <a:lnTo>
                      <a:pt x="391" y="4"/>
                    </a:lnTo>
                    <a:lnTo>
                      <a:pt x="391" y="2"/>
                    </a:lnTo>
                    <a:lnTo>
                      <a:pt x="389" y="2"/>
                    </a:lnTo>
                    <a:lnTo>
                      <a:pt x="387" y="2"/>
                    </a:lnTo>
                    <a:lnTo>
                      <a:pt x="385" y="2"/>
                    </a:lnTo>
                    <a:lnTo>
                      <a:pt x="384" y="0"/>
                    </a:lnTo>
                    <a:lnTo>
                      <a:pt x="24" y="0"/>
                    </a:lnTo>
                    <a:lnTo>
                      <a:pt x="20" y="2"/>
                    </a:lnTo>
                    <a:lnTo>
                      <a:pt x="18" y="2"/>
                    </a:lnTo>
                    <a:lnTo>
                      <a:pt x="16" y="2"/>
                    </a:lnTo>
                    <a:lnTo>
                      <a:pt x="14" y="2"/>
                    </a:lnTo>
                    <a:lnTo>
                      <a:pt x="11" y="4"/>
                    </a:lnTo>
                    <a:lnTo>
                      <a:pt x="10" y="5"/>
                    </a:lnTo>
                    <a:lnTo>
                      <a:pt x="8" y="8"/>
                    </a:lnTo>
                    <a:lnTo>
                      <a:pt x="6" y="8"/>
                    </a:lnTo>
                    <a:lnTo>
                      <a:pt x="4" y="9"/>
                    </a:lnTo>
                    <a:lnTo>
                      <a:pt x="3" y="11"/>
                    </a:lnTo>
                    <a:lnTo>
                      <a:pt x="1" y="13"/>
                    </a:lnTo>
                    <a:lnTo>
                      <a:pt x="1" y="15"/>
                    </a:lnTo>
                    <a:lnTo>
                      <a:pt x="0" y="17"/>
                    </a:lnTo>
                    <a:lnTo>
                      <a:pt x="0" y="19"/>
                    </a:lnTo>
                    <a:lnTo>
                      <a:pt x="0" y="21"/>
                    </a:lnTo>
                    <a:lnTo>
                      <a:pt x="0" y="23"/>
                    </a:lnTo>
                    <a:lnTo>
                      <a:pt x="0" y="341"/>
                    </a:lnTo>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3807" name="Freeform 18"/>
              <p:cNvSpPr>
                <a:spLocks/>
              </p:cNvSpPr>
              <p:nvPr/>
            </p:nvSpPr>
            <p:spPr bwMode="auto">
              <a:xfrm>
                <a:off x="942" y="3316"/>
                <a:ext cx="129" cy="306"/>
              </a:xfrm>
              <a:custGeom>
                <a:avLst/>
                <a:gdLst>
                  <a:gd name="T0" fmla="*/ 0 w 346"/>
                  <a:gd name="T1" fmla="*/ 264 h 277"/>
                  <a:gd name="T2" fmla="*/ 0 w 346"/>
                  <a:gd name="T3" fmla="*/ 268 h 277"/>
                  <a:gd name="T4" fmla="*/ 1 w 346"/>
                  <a:gd name="T5" fmla="*/ 271 h 277"/>
                  <a:gd name="T6" fmla="*/ 2 w 346"/>
                  <a:gd name="T7" fmla="*/ 274 h 277"/>
                  <a:gd name="T8" fmla="*/ 4 w 346"/>
                  <a:gd name="T9" fmla="*/ 276 h 277"/>
                  <a:gd name="T10" fmla="*/ 7 w 346"/>
                  <a:gd name="T11" fmla="*/ 276 h 277"/>
                  <a:gd name="T12" fmla="*/ 11 w 346"/>
                  <a:gd name="T13" fmla="*/ 276 h 277"/>
                  <a:gd name="T14" fmla="*/ 14 w 346"/>
                  <a:gd name="T15" fmla="*/ 276 h 277"/>
                  <a:gd name="T16" fmla="*/ 328 w 346"/>
                  <a:gd name="T17" fmla="*/ 276 h 277"/>
                  <a:gd name="T18" fmla="*/ 331 w 346"/>
                  <a:gd name="T19" fmla="*/ 276 h 277"/>
                  <a:gd name="T20" fmla="*/ 335 w 346"/>
                  <a:gd name="T21" fmla="*/ 275 h 277"/>
                  <a:gd name="T22" fmla="*/ 337 w 346"/>
                  <a:gd name="T23" fmla="*/ 275 h 277"/>
                  <a:gd name="T24" fmla="*/ 340 w 346"/>
                  <a:gd name="T25" fmla="*/ 272 h 277"/>
                  <a:gd name="T26" fmla="*/ 342 w 346"/>
                  <a:gd name="T27" fmla="*/ 270 h 277"/>
                  <a:gd name="T28" fmla="*/ 343 w 346"/>
                  <a:gd name="T29" fmla="*/ 268 h 277"/>
                  <a:gd name="T30" fmla="*/ 343 w 346"/>
                  <a:gd name="T31" fmla="*/ 264 h 277"/>
                  <a:gd name="T32" fmla="*/ 345 w 346"/>
                  <a:gd name="T33" fmla="*/ 261 h 277"/>
                  <a:gd name="T34" fmla="*/ 343 w 346"/>
                  <a:gd name="T35" fmla="*/ 18 h 277"/>
                  <a:gd name="T36" fmla="*/ 343 w 346"/>
                  <a:gd name="T37" fmla="*/ 14 h 277"/>
                  <a:gd name="T38" fmla="*/ 342 w 346"/>
                  <a:gd name="T39" fmla="*/ 12 h 277"/>
                  <a:gd name="T40" fmla="*/ 342 w 346"/>
                  <a:gd name="T41" fmla="*/ 9 h 277"/>
                  <a:gd name="T42" fmla="*/ 340 w 346"/>
                  <a:gd name="T43" fmla="*/ 7 h 277"/>
                  <a:gd name="T44" fmla="*/ 337 w 346"/>
                  <a:gd name="T45" fmla="*/ 6 h 277"/>
                  <a:gd name="T46" fmla="*/ 335 w 346"/>
                  <a:gd name="T47" fmla="*/ 4 h 277"/>
                  <a:gd name="T48" fmla="*/ 331 w 346"/>
                  <a:gd name="T49" fmla="*/ 3 h 277"/>
                  <a:gd name="T50" fmla="*/ 21 w 346"/>
                  <a:gd name="T51" fmla="*/ 0 h 277"/>
                  <a:gd name="T52" fmla="*/ 17 w 346"/>
                  <a:gd name="T53" fmla="*/ 2 h 277"/>
                  <a:gd name="T54" fmla="*/ 13 w 346"/>
                  <a:gd name="T55" fmla="*/ 2 h 277"/>
                  <a:gd name="T56" fmla="*/ 9 w 346"/>
                  <a:gd name="T57" fmla="*/ 4 h 277"/>
                  <a:gd name="T58" fmla="*/ 6 w 346"/>
                  <a:gd name="T59" fmla="*/ 4 h 277"/>
                  <a:gd name="T60" fmla="*/ 3 w 346"/>
                  <a:gd name="T61" fmla="*/ 6 h 277"/>
                  <a:gd name="T62" fmla="*/ 1 w 346"/>
                  <a:gd name="T63" fmla="*/ 8 h 277"/>
                  <a:gd name="T64" fmla="*/ 0 w 346"/>
                  <a:gd name="T65" fmla="*/ 12 h 277"/>
                  <a:gd name="T66" fmla="*/ 0 w 346"/>
                  <a:gd name="T67" fmla="*/ 13 h 277"/>
                  <a:gd name="T68" fmla="*/ 0 w 346"/>
                  <a:gd name="T69" fmla="*/ 262 h 2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
                  <a:gd name="T106" fmla="*/ 0 h 277"/>
                  <a:gd name="T107" fmla="*/ 346 w 346"/>
                  <a:gd name="T108" fmla="*/ 277 h 27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 h="277">
                    <a:moveTo>
                      <a:pt x="0" y="262"/>
                    </a:moveTo>
                    <a:lnTo>
                      <a:pt x="0" y="264"/>
                    </a:lnTo>
                    <a:lnTo>
                      <a:pt x="0" y="266"/>
                    </a:lnTo>
                    <a:lnTo>
                      <a:pt x="0" y="268"/>
                    </a:lnTo>
                    <a:lnTo>
                      <a:pt x="1" y="269"/>
                    </a:lnTo>
                    <a:lnTo>
                      <a:pt x="1" y="271"/>
                    </a:lnTo>
                    <a:lnTo>
                      <a:pt x="2" y="272"/>
                    </a:lnTo>
                    <a:lnTo>
                      <a:pt x="2" y="274"/>
                    </a:lnTo>
                    <a:lnTo>
                      <a:pt x="4" y="274"/>
                    </a:lnTo>
                    <a:lnTo>
                      <a:pt x="4" y="276"/>
                    </a:lnTo>
                    <a:lnTo>
                      <a:pt x="6" y="276"/>
                    </a:lnTo>
                    <a:lnTo>
                      <a:pt x="7" y="276"/>
                    </a:lnTo>
                    <a:lnTo>
                      <a:pt x="9" y="276"/>
                    </a:lnTo>
                    <a:lnTo>
                      <a:pt x="11" y="276"/>
                    </a:lnTo>
                    <a:lnTo>
                      <a:pt x="13" y="276"/>
                    </a:lnTo>
                    <a:lnTo>
                      <a:pt x="14" y="276"/>
                    </a:lnTo>
                    <a:lnTo>
                      <a:pt x="17" y="276"/>
                    </a:lnTo>
                    <a:lnTo>
                      <a:pt x="328" y="276"/>
                    </a:lnTo>
                    <a:lnTo>
                      <a:pt x="329" y="276"/>
                    </a:lnTo>
                    <a:lnTo>
                      <a:pt x="331" y="276"/>
                    </a:lnTo>
                    <a:lnTo>
                      <a:pt x="333" y="276"/>
                    </a:lnTo>
                    <a:lnTo>
                      <a:pt x="335" y="275"/>
                    </a:lnTo>
                    <a:lnTo>
                      <a:pt x="337" y="275"/>
                    </a:lnTo>
                    <a:lnTo>
                      <a:pt x="338" y="275"/>
                    </a:lnTo>
                    <a:lnTo>
                      <a:pt x="340" y="272"/>
                    </a:lnTo>
                    <a:lnTo>
                      <a:pt x="342" y="270"/>
                    </a:lnTo>
                    <a:lnTo>
                      <a:pt x="343" y="268"/>
                    </a:lnTo>
                    <a:lnTo>
                      <a:pt x="343" y="267"/>
                    </a:lnTo>
                    <a:lnTo>
                      <a:pt x="343" y="264"/>
                    </a:lnTo>
                    <a:lnTo>
                      <a:pt x="343" y="263"/>
                    </a:lnTo>
                    <a:lnTo>
                      <a:pt x="345" y="261"/>
                    </a:lnTo>
                    <a:lnTo>
                      <a:pt x="345" y="19"/>
                    </a:lnTo>
                    <a:lnTo>
                      <a:pt x="343" y="18"/>
                    </a:lnTo>
                    <a:lnTo>
                      <a:pt x="343" y="16"/>
                    </a:lnTo>
                    <a:lnTo>
                      <a:pt x="343" y="14"/>
                    </a:lnTo>
                    <a:lnTo>
                      <a:pt x="343" y="12"/>
                    </a:lnTo>
                    <a:lnTo>
                      <a:pt x="342" y="12"/>
                    </a:lnTo>
                    <a:lnTo>
                      <a:pt x="342" y="10"/>
                    </a:lnTo>
                    <a:lnTo>
                      <a:pt x="342" y="9"/>
                    </a:lnTo>
                    <a:lnTo>
                      <a:pt x="342" y="7"/>
                    </a:lnTo>
                    <a:lnTo>
                      <a:pt x="340" y="7"/>
                    </a:lnTo>
                    <a:lnTo>
                      <a:pt x="339" y="6"/>
                    </a:lnTo>
                    <a:lnTo>
                      <a:pt x="337" y="6"/>
                    </a:lnTo>
                    <a:lnTo>
                      <a:pt x="337" y="4"/>
                    </a:lnTo>
                    <a:lnTo>
                      <a:pt x="335" y="4"/>
                    </a:lnTo>
                    <a:lnTo>
                      <a:pt x="334" y="3"/>
                    </a:lnTo>
                    <a:lnTo>
                      <a:pt x="331" y="3"/>
                    </a:lnTo>
                    <a:lnTo>
                      <a:pt x="331" y="2"/>
                    </a:lnTo>
                    <a:lnTo>
                      <a:pt x="21" y="0"/>
                    </a:lnTo>
                    <a:lnTo>
                      <a:pt x="19" y="2"/>
                    </a:lnTo>
                    <a:lnTo>
                      <a:pt x="17" y="2"/>
                    </a:lnTo>
                    <a:lnTo>
                      <a:pt x="14" y="2"/>
                    </a:lnTo>
                    <a:lnTo>
                      <a:pt x="13" y="2"/>
                    </a:lnTo>
                    <a:lnTo>
                      <a:pt x="11" y="4"/>
                    </a:lnTo>
                    <a:lnTo>
                      <a:pt x="9" y="4"/>
                    </a:lnTo>
                    <a:lnTo>
                      <a:pt x="7" y="4"/>
                    </a:lnTo>
                    <a:lnTo>
                      <a:pt x="6" y="4"/>
                    </a:lnTo>
                    <a:lnTo>
                      <a:pt x="4" y="6"/>
                    </a:lnTo>
                    <a:lnTo>
                      <a:pt x="3" y="6"/>
                    </a:lnTo>
                    <a:lnTo>
                      <a:pt x="1" y="8"/>
                    </a:lnTo>
                    <a:lnTo>
                      <a:pt x="0" y="10"/>
                    </a:lnTo>
                    <a:lnTo>
                      <a:pt x="0" y="12"/>
                    </a:lnTo>
                    <a:lnTo>
                      <a:pt x="0" y="13"/>
                    </a:lnTo>
                    <a:lnTo>
                      <a:pt x="0" y="262"/>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3808" name="Freeform 19"/>
              <p:cNvSpPr>
                <a:spLocks/>
              </p:cNvSpPr>
              <p:nvPr/>
            </p:nvSpPr>
            <p:spPr bwMode="auto">
              <a:xfrm>
                <a:off x="954" y="3329"/>
                <a:ext cx="129" cy="306"/>
              </a:xfrm>
              <a:custGeom>
                <a:avLst/>
                <a:gdLst>
                  <a:gd name="T0" fmla="*/ 0 w 324"/>
                  <a:gd name="T1" fmla="*/ 239 h 251"/>
                  <a:gd name="T2" fmla="*/ 0 w 324"/>
                  <a:gd name="T3" fmla="*/ 243 h 251"/>
                  <a:gd name="T4" fmla="*/ 0 w 324"/>
                  <a:gd name="T5" fmla="*/ 246 h 251"/>
                  <a:gd name="T6" fmla="*/ 1 w 324"/>
                  <a:gd name="T7" fmla="*/ 247 h 251"/>
                  <a:gd name="T8" fmla="*/ 3 w 324"/>
                  <a:gd name="T9" fmla="*/ 249 h 251"/>
                  <a:gd name="T10" fmla="*/ 7 w 324"/>
                  <a:gd name="T11" fmla="*/ 250 h 251"/>
                  <a:gd name="T12" fmla="*/ 10 w 324"/>
                  <a:gd name="T13" fmla="*/ 250 h 251"/>
                  <a:gd name="T14" fmla="*/ 14 w 324"/>
                  <a:gd name="T15" fmla="*/ 250 h 251"/>
                  <a:gd name="T16" fmla="*/ 308 w 324"/>
                  <a:gd name="T17" fmla="*/ 250 h 251"/>
                  <a:gd name="T18" fmla="*/ 310 w 324"/>
                  <a:gd name="T19" fmla="*/ 250 h 251"/>
                  <a:gd name="T20" fmla="*/ 314 w 324"/>
                  <a:gd name="T21" fmla="*/ 250 h 251"/>
                  <a:gd name="T22" fmla="*/ 316 w 324"/>
                  <a:gd name="T23" fmla="*/ 249 h 251"/>
                  <a:gd name="T24" fmla="*/ 319 w 324"/>
                  <a:gd name="T25" fmla="*/ 247 h 251"/>
                  <a:gd name="T26" fmla="*/ 319 w 324"/>
                  <a:gd name="T27" fmla="*/ 245 h 251"/>
                  <a:gd name="T28" fmla="*/ 322 w 324"/>
                  <a:gd name="T29" fmla="*/ 242 h 251"/>
                  <a:gd name="T30" fmla="*/ 322 w 324"/>
                  <a:gd name="T31" fmla="*/ 240 h 251"/>
                  <a:gd name="T32" fmla="*/ 323 w 324"/>
                  <a:gd name="T33" fmla="*/ 236 h 251"/>
                  <a:gd name="T34" fmla="*/ 322 w 324"/>
                  <a:gd name="T35" fmla="*/ 17 h 251"/>
                  <a:gd name="T36" fmla="*/ 322 w 324"/>
                  <a:gd name="T37" fmla="*/ 13 h 251"/>
                  <a:gd name="T38" fmla="*/ 319 w 324"/>
                  <a:gd name="T39" fmla="*/ 11 h 251"/>
                  <a:gd name="T40" fmla="*/ 319 w 324"/>
                  <a:gd name="T41" fmla="*/ 8 h 251"/>
                  <a:gd name="T42" fmla="*/ 317 w 324"/>
                  <a:gd name="T43" fmla="*/ 6 h 251"/>
                  <a:gd name="T44" fmla="*/ 314 w 324"/>
                  <a:gd name="T45" fmla="*/ 5 h 251"/>
                  <a:gd name="T46" fmla="*/ 312 w 324"/>
                  <a:gd name="T47" fmla="*/ 3 h 251"/>
                  <a:gd name="T48" fmla="*/ 308 w 324"/>
                  <a:gd name="T49" fmla="*/ 2 h 251"/>
                  <a:gd name="T50" fmla="*/ 17 w 324"/>
                  <a:gd name="T51" fmla="*/ 0 h 251"/>
                  <a:gd name="T52" fmla="*/ 13 w 324"/>
                  <a:gd name="T53" fmla="*/ 2 h 251"/>
                  <a:gd name="T54" fmla="*/ 9 w 324"/>
                  <a:gd name="T55" fmla="*/ 2 h 251"/>
                  <a:gd name="T56" fmla="*/ 6 w 324"/>
                  <a:gd name="T57" fmla="*/ 4 h 251"/>
                  <a:gd name="T58" fmla="*/ 4 w 324"/>
                  <a:gd name="T59" fmla="*/ 4 h 251"/>
                  <a:gd name="T60" fmla="*/ 2 w 324"/>
                  <a:gd name="T61" fmla="*/ 6 h 251"/>
                  <a:gd name="T62" fmla="*/ 0 w 324"/>
                  <a:gd name="T63" fmla="*/ 8 h 251"/>
                  <a:gd name="T64" fmla="*/ 0 w 324"/>
                  <a:gd name="T65" fmla="*/ 11 h 251"/>
                  <a:gd name="T66" fmla="*/ 0 w 324"/>
                  <a:gd name="T67" fmla="*/ 13 h 251"/>
                  <a:gd name="T68" fmla="*/ 0 w 324"/>
                  <a:gd name="T69" fmla="*/ 237 h 2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4"/>
                  <a:gd name="T106" fmla="*/ 0 h 251"/>
                  <a:gd name="T107" fmla="*/ 324 w 324"/>
                  <a:gd name="T108" fmla="*/ 251 h 2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4" h="251">
                    <a:moveTo>
                      <a:pt x="0" y="237"/>
                    </a:moveTo>
                    <a:lnTo>
                      <a:pt x="0" y="239"/>
                    </a:lnTo>
                    <a:lnTo>
                      <a:pt x="0" y="241"/>
                    </a:lnTo>
                    <a:lnTo>
                      <a:pt x="0" y="243"/>
                    </a:lnTo>
                    <a:lnTo>
                      <a:pt x="0" y="244"/>
                    </a:lnTo>
                    <a:lnTo>
                      <a:pt x="0" y="246"/>
                    </a:lnTo>
                    <a:lnTo>
                      <a:pt x="1" y="246"/>
                    </a:lnTo>
                    <a:lnTo>
                      <a:pt x="1" y="247"/>
                    </a:lnTo>
                    <a:lnTo>
                      <a:pt x="3" y="247"/>
                    </a:lnTo>
                    <a:lnTo>
                      <a:pt x="3" y="249"/>
                    </a:lnTo>
                    <a:lnTo>
                      <a:pt x="5" y="249"/>
                    </a:lnTo>
                    <a:lnTo>
                      <a:pt x="7" y="250"/>
                    </a:lnTo>
                    <a:lnTo>
                      <a:pt x="9" y="250"/>
                    </a:lnTo>
                    <a:lnTo>
                      <a:pt x="10" y="250"/>
                    </a:lnTo>
                    <a:lnTo>
                      <a:pt x="12" y="250"/>
                    </a:lnTo>
                    <a:lnTo>
                      <a:pt x="14" y="250"/>
                    </a:lnTo>
                    <a:lnTo>
                      <a:pt x="16" y="250"/>
                    </a:lnTo>
                    <a:lnTo>
                      <a:pt x="308" y="250"/>
                    </a:lnTo>
                    <a:lnTo>
                      <a:pt x="310" y="250"/>
                    </a:lnTo>
                    <a:lnTo>
                      <a:pt x="312" y="250"/>
                    </a:lnTo>
                    <a:lnTo>
                      <a:pt x="314" y="250"/>
                    </a:lnTo>
                    <a:lnTo>
                      <a:pt x="316" y="249"/>
                    </a:lnTo>
                    <a:lnTo>
                      <a:pt x="317" y="249"/>
                    </a:lnTo>
                    <a:lnTo>
                      <a:pt x="319" y="247"/>
                    </a:lnTo>
                    <a:lnTo>
                      <a:pt x="319" y="245"/>
                    </a:lnTo>
                    <a:lnTo>
                      <a:pt x="319" y="244"/>
                    </a:lnTo>
                    <a:lnTo>
                      <a:pt x="322" y="242"/>
                    </a:lnTo>
                    <a:lnTo>
                      <a:pt x="322" y="240"/>
                    </a:lnTo>
                    <a:lnTo>
                      <a:pt x="322" y="238"/>
                    </a:lnTo>
                    <a:lnTo>
                      <a:pt x="323" y="236"/>
                    </a:lnTo>
                    <a:lnTo>
                      <a:pt x="323" y="17"/>
                    </a:lnTo>
                    <a:lnTo>
                      <a:pt x="322" y="17"/>
                    </a:lnTo>
                    <a:lnTo>
                      <a:pt x="322" y="15"/>
                    </a:lnTo>
                    <a:lnTo>
                      <a:pt x="322" y="13"/>
                    </a:lnTo>
                    <a:lnTo>
                      <a:pt x="322" y="11"/>
                    </a:lnTo>
                    <a:lnTo>
                      <a:pt x="319" y="11"/>
                    </a:lnTo>
                    <a:lnTo>
                      <a:pt x="319" y="9"/>
                    </a:lnTo>
                    <a:lnTo>
                      <a:pt x="319" y="8"/>
                    </a:lnTo>
                    <a:lnTo>
                      <a:pt x="319" y="6"/>
                    </a:lnTo>
                    <a:lnTo>
                      <a:pt x="317" y="6"/>
                    </a:lnTo>
                    <a:lnTo>
                      <a:pt x="316" y="5"/>
                    </a:lnTo>
                    <a:lnTo>
                      <a:pt x="314" y="5"/>
                    </a:lnTo>
                    <a:lnTo>
                      <a:pt x="314" y="3"/>
                    </a:lnTo>
                    <a:lnTo>
                      <a:pt x="312" y="3"/>
                    </a:lnTo>
                    <a:lnTo>
                      <a:pt x="310" y="2"/>
                    </a:lnTo>
                    <a:lnTo>
                      <a:pt x="308" y="2"/>
                    </a:lnTo>
                    <a:lnTo>
                      <a:pt x="308" y="0"/>
                    </a:lnTo>
                    <a:lnTo>
                      <a:pt x="17" y="0"/>
                    </a:lnTo>
                    <a:lnTo>
                      <a:pt x="15" y="2"/>
                    </a:lnTo>
                    <a:lnTo>
                      <a:pt x="13" y="2"/>
                    </a:lnTo>
                    <a:lnTo>
                      <a:pt x="11" y="2"/>
                    </a:lnTo>
                    <a:lnTo>
                      <a:pt x="9" y="2"/>
                    </a:lnTo>
                    <a:lnTo>
                      <a:pt x="7" y="4"/>
                    </a:lnTo>
                    <a:lnTo>
                      <a:pt x="6" y="4"/>
                    </a:lnTo>
                    <a:lnTo>
                      <a:pt x="4" y="4"/>
                    </a:lnTo>
                    <a:lnTo>
                      <a:pt x="2" y="6"/>
                    </a:lnTo>
                    <a:lnTo>
                      <a:pt x="0" y="8"/>
                    </a:lnTo>
                    <a:lnTo>
                      <a:pt x="0" y="10"/>
                    </a:lnTo>
                    <a:lnTo>
                      <a:pt x="0" y="11"/>
                    </a:lnTo>
                    <a:lnTo>
                      <a:pt x="0" y="13"/>
                    </a:lnTo>
                    <a:lnTo>
                      <a:pt x="0" y="23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3809" name="AutoShape 20"/>
              <p:cNvSpPr>
                <a:spLocks noChangeArrowheads="1"/>
              </p:cNvSpPr>
              <p:nvPr/>
            </p:nvSpPr>
            <p:spPr bwMode="auto">
              <a:xfrm flipV="1">
                <a:off x="899" y="3716"/>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10" name="AutoShape 21"/>
              <p:cNvSpPr>
                <a:spLocks noChangeArrowheads="1"/>
              </p:cNvSpPr>
              <p:nvPr/>
            </p:nvSpPr>
            <p:spPr bwMode="auto">
              <a:xfrm flipV="1">
                <a:off x="899" y="3801"/>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11" name="AutoShape 22"/>
              <p:cNvSpPr>
                <a:spLocks noChangeArrowheads="1"/>
              </p:cNvSpPr>
              <p:nvPr/>
            </p:nvSpPr>
            <p:spPr bwMode="auto">
              <a:xfrm flipV="1">
                <a:off x="1243" y="3711"/>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12" name="AutoShape 23"/>
              <p:cNvSpPr>
                <a:spLocks noChangeArrowheads="1"/>
              </p:cNvSpPr>
              <p:nvPr/>
            </p:nvSpPr>
            <p:spPr bwMode="auto">
              <a:xfrm flipV="1">
                <a:off x="1243" y="3801"/>
                <a:ext cx="129" cy="382"/>
              </a:xfrm>
              <a:prstGeom prst="roundRect">
                <a:avLst>
                  <a:gd name="adj" fmla="val 0"/>
                </a:avLst>
              </a:prstGeom>
              <a:solidFill>
                <a:srgbClr val="000000"/>
              </a:solidFill>
              <a:ln w="9405">
                <a:solidFill>
                  <a:srgbClr val="00000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13" name="AutoShape 24"/>
              <p:cNvSpPr>
                <a:spLocks noChangeArrowheads="1"/>
              </p:cNvSpPr>
              <p:nvPr/>
            </p:nvSpPr>
            <p:spPr bwMode="auto">
              <a:xfrm flipV="1">
                <a:off x="1093" y="3726"/>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14" name="AutoShape 25"/>
              <p:cNvSpPr>
                <a:spLocks noChangeArrowheads="1"/>
              </p:cNvSpPr>
              <p:nvPr/>
            </p:nvSpPr>
            <p:spPr bwMode="auto">
              <a:xfrm flipV="1">
                <a:off x="1111" y="3750"/>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15" name="Line 26"/>
              <p:cNvSpPr>
                <a:spLocks noChangeShapeType="1"/>
              </p:cNvSpPr>
              <p:nvPr/>
            </p:nvSpPr>
            <p:spPr bwMode="auto">
              <a:xfrm>
                <a:off x="1082" y="3741"/>
                <a:ext cx="158" cy="0"/>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3816" name="Line 27"/>
              <p:cNvSpPr>
                <a:spLocks noChangeShapeType="1"/>
              </p:cNvSpPr>
              <p:nvPr/>
            </p:nvSpPr>
            <p:spPr bwMode="auto">
              <a:xfrm>
                <a:off x="1083" y="3765"/>
                <a:ext cx="156" cy="1"/>
              </a:xfrm>
              <a:prstGeom prst="line">
                <a:avLst/>
              </a:prstGeom>
              <a:noFill/>
              <a:ln w="9405">
                <a:solidFill>
                  <a:srgbClr val="000000"/>
                </a:solidFill>
                <a:round/>
                <a:headEnd/>
                <a:tailEnd/>
              </a:ln>
              <a:extLst>
                <a:ext uri="{909E8E84-426E-40DD-AFC4-6F175D3DCCD1}">
                  <a14:hiddenFill xmlns:a14="http://schemas.microsoft.com/office/drawing/2010/main">
                    <a:noFill/>
                  </a14:hiddenFill>
                </a:ext>
              </a:extLst>
            </p:spPr>
            <p:txBody>
              <a:bodyPr wrap="none" lIns="91429" tIns="45714" rIns="91429" bIns="45714">
                <a:spAutoFit/>
              </a:bodyPr>
              <a:lstStyle/>
              <a:p>
                <a:endParaRPr lang="en-IN"/>
              </a:p>
            </p:txBody>
          </p:sp>
          <p:sp>
            <p:nvSpPr>
              <p:cNvPr id="33817" name="AutoShape 28"/>
              <p:cNvSpPr>
                <a:spLocks noChangeArrowheads="1"/>
              </p:cNvSpPr>
              <p:nvPr/>
            </p:nvSpPr>
            <p:spPr bwMode="auto">
              <a:xfrm flipV="1">
                <a:off x="1259" y="3738"/>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18" name="Freeform 29"/>
              <p:cNvSpPr>
                <a:spLocks/>
              </p:cNvSpPr>
              <p:nvPr/>
            </p:nvSpPr>
            <p:spPr bwMode="auto">
              <a:xfrm>
                <a:off x="815" y="3844"/>
                <a:ext cx="129" cy="306"/>
              </a:xfrm>
              <a:custGeom>
                <a:avLst/>
                <a:gdLst>
                  <a:gd name="T0" fmla="*/ 59 w 589"/>
                  <a:gd name="T1" fmla="*/ 0 h 124"/>
                  <a:gd name="T2" fmla="*/ 60 w 589"/>
                  <a:gd name="T3" fmla="*/ 0 h 124"/>
                  <a:gd name="T4" fmla="*/ 538 w 589"/>
                  <a:gd name="T5" fmla="*/ 0 h 124"/>
                  <a:gd name="T6" fmla="*/ 588 w 589"/>
                  <a:gd name="T7" fmla="*/ 123 h 124"/>
                  <a:gd name="T8" fmla="*/ 0 w 589"/>
                  <a:gd name="T9" fmla="*/ 123 h 124"/>
                  <a:gd name="T10" fmla="*/ 59 w 589"/>
                  <a:gd name="T11" fmla="*/ 0 h 124"/>
                  <a:gd name="T12" fmla="*/ 59 w 589"/>
                  <a:gd name="T13" fmla="*/ 0 h 124"/>
                  <a:gd name="T14" fmla="*/ 0 60000 65536"/>
                  <a:gd name="T15" fmla="*/ 0 60000 65536"/>
                  <a:gd name="T16" fmla="*/ 0 60000 65536"/>
                  <a:gd name="T17" fmla="*/ 0 60000 65536"/>
                  <a:gd name="T18" fmla="*/ 0 60000 65536"/>
                  <a:gd name="T19" fmla="*/ 0 60000 65536"/>
                  <a:gd name="T20" fmla="*/ 0 60000 65536"/>
                  <a:gd name="T21" fmla="*/ 0 w 589"/>
                  <a:gd name="T22" fmla="*/ 0 h 124"/>
                  <a:gd name="T23" fmla="*/ 589 w 589"/>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89" h="124">
                    <a:moveTo>
                      <a:pt x="59" y="0"/>
                    </a:moveTo>
                    <a:lnTo>
                      <a:pt x="60" y="0"/>
                    </a:lnTo>
                    <a:lnTo>
                      <a:pt x="538" y="0"/>
                    </a:lnTo>
                    <a:lnTo>
                      <a:pt x="588" y="123"/>
                    </a:lnTo>
                    <a:lnTo>
                      <a:pt x="0" y="123"/>
                    </a:lnTo>
                    <a:lnTo>
                      <a:pt x="59" y="0"/>
                    </a:lnTo>
                  </a:path>
                </a:pathLst>
              </a:custGeom>
              <a:solidFill>
                <a:srgbClr val="C0C0C0"/>
              </a:solidFill>
              <a:ln w="9405">
                <a:solidFill>
                  <a:srgbClr val="C0C0C0"/>
                </a:solidFill>
                <a:round/>
                <a:headEnd/>
                <a:tailEnd/>
              </a:ln>
            </p:spPr>
            <p:txBody>
              <a:bodyPr wrap="none" lIns="91429" tIns="45714" rIns="91429" bIns="45714">
                <a:spAutoFit/>
              </a:bodyPr>
              <a:lstStyle/>
              <a:p>
                <a:endParaRPr lang="en-IN"/>
              </a:p>
            </p:txBody>
          </p:sp>
          <p:sp>
            <p:nvSpPr>
              <p:cNvPr id="33819" name="Freeform 30"/>
              <p:cNvSpPr>
                <a:spLocks/>
              </p:cNvSpPr>
              <p:nvPr/>
            </p:nvSpPr>
            <p:spPr bwMode="auto">
              <a:xfrm>
                <a:off x="816" y="3967"/>
                <a:ext cx="129" cy="306"/>
              </a:xfrm>
              <a:custGeom>
                <a:avLst/>
                <a:gdLst>
                  <a:gd name="T0" fmla="*/ 0 w 588"/>
                  <a:gd name="T1" fmla="*/ 0 h 21"/>
                  <a:gd name="T2" fmla="*/ 587 w 588"/>
                  <a:gd name="T3" fmla="*/ 0 h 21"/>
                  <a:gd name="T4" fmla="*/ 572 w 588"/>
                  <a:gd name="T5" fmla="*/ 20 h 21"/>
                  <a:gd name="T6" fmla="*/ 13 w 588"/>
                  <a:gd name="T7" fmla="*/ 20 h 21"/>
                  <a:gd name="T8" fmla="*/ 0 w 588"/>
                  <a:gd name="T9" fmla="*/ 0 h 21"/>
                  <a:gd name="T10" fmla="*/ 0 w 588"/>
                  <a:gd name="T11" fmla="*/ 0 h 21"/>
                  <a:gd name="T12" fmla="*/ 0 60000 65536"/>
                  <a:gd name="T13" fmla="*/ 0 60000 65536"/>
                  <a:gd name="T14" fmla="*/ 0 60000 65536"/>
                  <a:gd name="T15" fmla="*/ 0 60000 65536"/>
                  <a:gd name="T16" fmla="*/ 0 60000 65536"/>
                  <a:gd name="T17" fmla="*/ 0 60000 65536"/>
                  <a:gd name="T18" fmla="*/ 0 w 588"/>
                  <a:gd name="T19" fmla="*/ 0 h 21"/>
                  <a:gd name="T20" fmla="*/ 588 w 588"/>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588" h="21">
                    <a:moveTo>
                      <a:pt x="0" y="0"/>
                    </a:moveTo>
                    <a:lnTo>
                      <a:pt x="587" y="0"/>
                    </a:lnTo>
                    <a:lnTo>
                      <a:pt x="572" y="20"/>
                    </a:lnTo>
                    <a:lnTo>
                      <a:pt x="13" y="20"/>
                    </a:lnTo>
                    <a:lnTo>
                      <a:pt x="0" y="0"/>
                    </a:lnTo>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p>
                <a:endParaRPr lang="en-IN"/>
              </a:p>
            </p:txBody>
          </p:sp>
          <p:sp>
            <p:nvSpPr>
              <p:cNvPr id="33820" name="Freeform 31"/>
              <p:cNvSpPr>
                <a:spLocks/>
              </p:cNvSpPr>
              <p:nvPr/>
            </p:nvSpPr>
            <p:spPr bwMode="auto">
              <a:xfrm>
                <a:off x="885" y="3854"/>
                <a:ext cx="129" cy="306"/>
              </a:xfrm>
              <a:custGeom>
                <a:avLst/>
                <a:gdLst>
                  <a:gd name="T0" fmla="*/ 3 w 378"/>
                  <a:gd name="T1" fmla="*/ 0 h 12"/>
                  <a:gd name="T2" fmla="*/ 0 w 378"/>
                  <a:gd name="T3" fmla="*/ 11 h 12"/>
                  <a:gd name="T4" fmla="*/ 377 w 378"/>
                  <a:gd name="T5" fmla="*/ 11 h 12"/>
                  <a:gd name="T6" fmla="*/ 372 w 378"/>
                  <a:gd name="T7" fmla="*/ 0 h 12"/>
                  <a:gd name="T8" fmla="*/ 3 w 378"/>
                  <a:gd name="T9" fmla="*/ 0 h 12"/>
                  <a:gd name="T10" fmla="*/ 3 w 378"/>
                  <a:gd name="T11" fmla="*/ 0 h 12"/>
                  <a:gd name="T12" fmla="*/ 0 60000 65536"/>
                  <a:gd name="T13" fmla="*/ 0 60000 65536"/>
                  <a:gd name="T14" fmla="*/ 0 60000 65536"/>
                  <a:gd name="T15" fmla="*/ 0 60000 65536"/>
                  <a:gd name="T16" fmla="*/ 0 60000 65536"/>
                  <a:gd name="T17" fmla="*/ 0 60000 65536"/>
                  <a:gd name="T18" fmla="*/ 0 w 378"/>
                  <a:gd name="T19" fmla="*/ 0 h 12"/>
                  <a:gd name="T20" fmla="*/ 378 w 37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378" h="12">
                    <a:moveTo>
                      <a:pt x="3" y="0"/>
                    </a:moveTo>
                    <a:lnTo>
                      <a:pt x="0" y="11"/>
                    </a:lnTo>
                    <a:lnTo>
                      <a:pt x="377" y="11"/>
                    </a:lnTo>
                    <a:lnTo>
                      <a:pt x="372" y="0"/>
                    </a:lnTo>
                    <a:lnTo>
                      <a:pt x="3"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3821" name="Freeform 32"/>
              <p:cNvSpPr>
                <a:spLocks/>
              </p:cNvSpPr>
              <p:nvPr/>
            </p:nvSpPr>
            <p:spPr bwMode="auto">
              <a:xfrm>
                <a:off x="853" y="3872"/>
                <a:ext cx="129" cy="306"/>
              </a:xfrm>
              <a:custGeom>
                <a:avLst/>
                <a:gdLst>
                  <a:gd name="T0" fmla="*/ 30 w 346"/>
                  <a:gd name="T1" fmla="*/ 0 h 61"/>
                  <a:gd name="T2" fmla="*/ 341 w 346"/>
                  <a:gd name="T3" fmla="*/ 0 h 61"/>
                  <a:gd name="T4" fmla="*/ 345 w 346"/>
                  <a:gd name="T5" fmla="*/ 60 h 61"/>
                  <a:gd name="T6" fmla="*/ 312 w 346"/>
                  <a:gd name="T7" fmla="*/ 59 h 61"/>
                  <a:gd name="T8" fmla="*/ 312 w 346"/>
                  <a:gd name="T9" fmla="*/ 51 h 61"/>
                  <a:gd name="T10" fmla="*/ 294 w 346"/>
                  <a:gd name="T11" fmla="*/ 51 h 61"/>
                  <a:gd name="T12" fmla="*/ 293 w 346"/>
                  <a:gd name="T13" fmla="*/ 59 h 61"/>
                  <a:gd name="T14" fmla="*/ 63 w 346"/>
                  <a:gd name="T15" fmla="*/ 59 h 61"/>
                  <a:gd name="T16" fmla="*/ 64 w 346"/>
                  <a:gd name="T17" fmla="*/ 51 h 61"/>
                  <a:gd name="T18" fmla="*/ 44 w 346"/>
                  <a:gd name="T19" fmla="*/ 53 h 61"/>
                  <a:gd name="T20" fmla="*/ 42 w 346"/>
                  <a:gd name="T21" fmla="*/ 59 h 61"/>
                  <a:gd name="T22" fmla="*/ 0 w 346"/>
                  <a:gd name="T23" fmla="*/ 60 h 61"/>
                  <a:gd name="T24" fmla="*/ 30 w 346"/>
                  <a:gd name="T25" fmla="*/ 0 h 61"/>
                  <a:gd name="T26" fmla="*/ 30 w 346"/>
                  <a:gd name="T27" fmla="*/ 0 h 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61"/>
                  <a:gd name="T44" fmla="*/ 346 w 346"/>
                  <a:gd name="T45" fmla="*/ 61 h 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61">
                    <a:moveTo>
                      <a:pt x="30" y="0"/>
                    </a:moveTo>
                    <a:lnTo>
                      <a:pt x="341" y="0"/>
                    </a:lnTo>
                    <a:lnTo>
                      <a:pt x="345" y="60"/>
                    </a:lnTo>
                    <a:lnTo>
                      <a:pt x="312" y="59"/>
                    </a:lnTo>
                    <a:lnTo>
                      <a:pt x="312" y="51"/>
                    </a:lnTo>
                    <a:lnTo>
                      <a:pt x="294" y="51"/>
                    </a:lnTo>
                    <a:lnTo>
                      <a:pt x="293" y="59"/>
                    </a:lnTo>
                    <a:lnTo>
                      <a:pt x="63" y="59"/>
                    </a:lnTo>
                    <a:lnTo>
                      <a:pt x="64" y="51"/>
                    </a:lnTo>
                    <a:lnTo>
                      <a:pt x="44" y="53"/>
                    </a:lnTo>
                    <a:lnTo>
                      <a:pt x="42" y="59"/>
                    </a:lnTo>
                    <a:lnTo>
                      <a:pt x="0" y="60"/>
                    </a:lnTo>
                    <a:lnTo>
                      <a:pt x="30"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3822" name="Freeform 33"/>
              <p:cNvSpPr>
                <a:spLocks/>
              </p:cNvSpPr>
              <p:nvPr/>
            </p:nvSpPr>
            <p:spPr bwMode="auto">
              <a:xfrm>
                <a:off x="1202" y="3872"/>
                <a:ext cx="129" cy="306"/>
              </a:xfrm>
              <a:custGeom>
                <a:avLst/>
                <a:gdLst>
                  <a:gd name="T0" fmla="*/ 0 w 71"/>
                  <a:gd name="T1" fmla="*/ 0 h 29"/>
                  <a:gd name="T2" fmla="*/ 0 w 71"/>
                  <a:gd name="T3" fmla="*/ 0 h 29"/>
                  <a:gd name="T4" fmla="*/ 2 w 71"/>
                  <a:gd name="T5" fmla="*/ 28 h 29"/>
                  <a:gd name="T6" fmla="*/ 70 w 71"/>
                  <a:gd name="T7" fmla="*/ 28 h 29"/>
                  <a:gd name="T8" fmla="*/ 63 w 71"/>
                  <a:gd name="T9" fmla="*/ 0 h 29"/>
                  <a:gd name="T10" fmla="*/ 0 w 71"/>
                  <a:gd name="T11" fmla="*/ 0 h 29"/>
                  <a:gd name="T12" fmla="*/ 0 w 71"/>
                  <a:gd name="T13" fmla="*/ 0 h 29"/>
                  <a:gd name="T14" fmla="*/ 0 60000 65536"/>
                  <a:gd name="T15" fmla="*/ 0 60000 65536"/>
                  <a:gd name="T16" fmla="*/ 0 60000 65536"/>
                  <a:gd name="T17" fmla="*/ 0 60000 65536"/>
                  <a:gd name="T18" fmla="*/ 0 60000 65536"/>
                  <a:gd name="T19" fmla="*/ 0 60000 65536"/>
                  <a:gd name="T20" fmla="*/ 0 60000 65536"/>
                  <a:gd name="T21" fmla="*/ 0 w 71"/>
                  <a:gd name="T22" fmla="*/ 0 h 29"/>
                  <a:gd name="T23" fmla="*/ 71 w 71"/>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29">
                    <a:moveTo>
                      <a:pt x="0" y="0"/>
                    </a:moveTo>
                    <a:lnTo>
                      <a:pt x="0" y="0"/>
                    </a:lnTo>
                    <a:lnTo>
                      <a:pt x="2" y="28"/>
                    </a:lnTo>
                    <a:lnTo>
                      <a:pt x="70" y="28"/>
                    </a:lnTo>
                    <a:lnTo>
                      <a:pt x="63" y="0"/>
                    </a:lnTo>
                    <a:lnTo>
                      <a:pt x="0"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3823" name="Freeform 34"/>
              <p:cNvSpPr>
                <a:spLocks/>
              </p:cNvSpPr>
              <p:nvPr/>
            </p:nvSpPr>
            <p:spPr bwMode="auto">
              <a:xfrm>
                <a:off x="1207" y="3903"/>
                <a:ext cx="129" cy="306"/>
              </a:xfrm>
              <a:custGeom>
                <a:avLst/>
                <a:gdLst>
                  <a:gd name="T0" fmla="*/ 22 w 73"/>
                  <a:gd name="T1" fmla="*/ 0 h 31"/>
                  <a:gd name="T2" fmla="*/ 22 w 73"/>
                  <a:gd name="T3" fmla="*/ 8 h 31"/>
                  <a:gd name="T4" fmla="*/ 0 w 73"/>
                  <a:gd name="T5" fmla="*/ 8 h 31"/>
                  <a:gd name="T6" fmla="*/ 3 w 73"/>
                  <a:gd name="T7" fmla="*/ 30 h 31"/>
                  <a:gd name="T8" fmla="*/ 72 w 73"/>
                  <a:gd name="T9" fmla="*/ 30 h 31"/>
                  <a:gd name="T10" fmla="*/ 66 w 73"/>
                  <a:gd name="T11" fmla="*/ 8 h 31"/>
                  <a:gd name="T12" fmla="*/ 44 w 73"/>
                  <a:gd name="T13" fmla="*/ 8 h 31"/>
                  <a:gd name="T14" fmla="*/ 44 w 73"/>
                  <a:gd name="T15" fmla="*/ 0 h 31"/>
                  <a:gd name="T16" fmla="*/ 22 w 73"/>
                  <a:gd name="T17" fmla="*/ 0 h 31"/>
                  <a:gd name="T18" fmla="*/ 22 w 73"/>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31"/>
                  <a:gd name="T32" fmla="*/ 73 w 7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31">
                    <a:moveTo>
                      <a:pt x="22" y="0"/>
                    </a:moveTo>
                    <a:lnTo>
                      <a:pt x="22" y="8"/>
                    </a:lnTo>
                    <a:lnTo>
                      <a:pt x="0" y="8"/>
                    </a:lnTo>
                    <a:lnTo>
                      <a:pt x="3" y="30"/>
                    </a:lnTo>
                    <a:lnTo>
                      <a:pt x="72" y="30"/>
                    </a:lnTo>
                    <a:lnTo>
                      <a:pt x="66" y="8"/>
                    </a:lnTo>
                    <a:lnTo>
                      <a:pt x="44" y="8"/>
                    </a:lnTo>
                    <a:lnTo>
                      <a:pt x="44" y="0"/>
                    </a:lnTo>
                    <a:lnTo>
                      <a:pt x="22"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3824" name="Freeform 35"/>
              <p:cNvSpPr>
                <a:spLocks/>
              </p:cNvSpPr>
              <p:nvPr/>
            </p:nvSpPr>
            <p:spPr bwMode="auto">
              <a:xfrm>
                <a:off x="1273" y="3874"/>
                <a:ext cx="129" cy="306"/>
              </a:xfrm>
              <a:custGeom>
                <a:avLst/>
                <a:gdLst>
                  <a:gd name="T0" fmla="*/ 0 w 106"/>
                  <a:gd name="T1" fmla="*/ 0 h 60"/>
                  <a:gd name="T2" fmla="*/ 17 w 106"/>
                  <a:gd name="T3" fmla="*/ 59 h 60"/>
                  <a:gd name="T4" fmla="*/ 105 w 106"/>
                  <a:gd name="T5" fmla="*/ 59 h 60"/>
                  <a:gd name="T6" fmla="*/ 80 w 106"/>
                  <a:gd name="T7" fmla="*/ 0 h 60"/>
                  <a:gd name="T8" fmla="*/ 0 w 106"/>
                  <a:gd name="T9" fmla="*/ 0 h 60"/>
                  <a:gd name="T10" fmla="*/ 0 w 106"/>
                  <a:gd name="T11" fmla="*/ 0 h 60"/>
                  <a:gd name="T12" fmla="*/ 0 60000 65536"/>
                  <a:gd name="T13" fmla="*/ 0 60000 65536"/>
                  <a:gd name="T14" fmla="*/ 0 60000 65536"/>
                  <a:gd name="T15" fmla="*/ 0 60000 65536"/>
                  <a:gd name="T16" fmla="*/ 0 60000 65536"/>
                  <a:gd name="T17" fmla="*/ 0 60000 65536"/>
                  <a:gd name="T18" fmla="*/ 0 w 106"/>
                  <a:gd name="T19" fmla="*/ 0 h 60"/>
                  <a:gd name="T20" fmla="*/ 106 w 106"/>
                  <a:gd name="T21" fmla="*/ 60 h 60"/>
                </a:gdLst>
                <a:ahLst/>
                <a:cxnLst>
                  <a:cxn ang="T12">
                    <a:pos x="T0" y="T1"/>
                  </a:cxn>
                  <a:cxn ang="T13">
                    <a:pos x="T2" y="T3"/>
                  </a:cxn>
                  <a:cxn ang="T14">
                    <a:pos x="T4" y="T5"/>
                  </a:cxn>
                  <a:cxn ang="T15">
                    <a:pos x="T6" y="T7"/>
                  </a:cxn>
                  <a:cxn ang="T16">
                    <a:pos x="T8" y="T9"/>
                  </a:cxn>
                  <a:cxn ang="T17">
                    <a:pos x="T10" y="T11"/>
                  </a:cxn>
                </a:cxnLst>
                <a:rect l="T18" t="T19" r="T20" b="T21"/>
                <a:pathLst>
                  <a:path w="106" h="60">
                    <a:moveTo>
                      <a:pt x="0" y="0"/>
                    </a:moveTo>
                    <a:lnTo>
                      <a:pt x="17" y="59"/>
                    </a:lnTo>
                    <a:lnTo>
                      <a:pt x="105" y="59"/>
                    </a:lnTo>
                    <a:lnTo>
                      <a:pt x="80" y="0"/>
                    </a:lnTo>
                    <a:lnTo>
                      <a:pt x="0" y="0"/>
                    </a:lnTo>
                  </a:path>
                </a:pathLst>
              </a:custGeom>
              <a:solidFill>
                <a:srgbClr val="727272"/>
              </a:solidFill>
              <a:ln w="9405">
                <a:solidFill>
                  <a:srgbClr val="727272"/>
                </a:solidFill>
                <a:round/>
                <a:headEnd/>
                <a:tailEnd/>
              </a:ln>
            </p:spPr>
            <p:txBody>
              <a:bodyPr wrap="none" lIns="91429" tIns="45714" rIns="91429" bIns="45714">
                <a:spAutoFit/>
              </a:bodyPr>
              <a:lstStyle/>
              <a:p>
                <a:endParaRPr lang="en-IN"/>
              </a:p>
            </p:txBody>
          </p:sp>
          <p:sp>
            <p:nvSpPr>
              <p:cNvPr id="33825" name="AutoShape 36"/>
              <p:cNvSpPr>
                <a:spLocks noChangeArrowheads="1"/>
              </p:cNvSpPr>
              <p:nvPr/>
            </p:nvSpPr>
            <p:spPr bwMode="auto">
              <a:xfrm flipV="1">
                <a:off x="1015" y="3638"/>
                <a:ext cx="141" cy="397"/>
              </a:xfrm>
              <a:prstGeom prst="roundRect">
                <a:avLst>
                  <a:gd name="adj" fmla="val 15912"/>
                </a:avLst>
              </a:prstGeom>
              <a:solidFill>
                <a:srgbClr val="727272"/>
              </a:solidFill>
              <a:ln w="9405">
                <a:solidFill>
                  <a:srgbClr val="727272"/>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26" name="AutoShape 37"/>
              <p:cNvSpPr>
                <a:spLocks noChangeArrowheads="1"/>
              </p:cNvSpPr>
              <p:nvPr/>
            </p:nvSpPr>
            <p:spPr bwMode="auto">
              <a:xfrm flipV="1">
                <a:off x="1260" y="3610"/>
                <a:ext cx="129" cy="382"/>
              </a:xfrm>
              <a:prstGeom prst="roundRect">
                <a:avLst>
                  <a:gd name="adj" fmla="val 0"/>
                </a:avLst>
              </a:prstGeom>
              <a:solidFill>
                <a:srgbClr val="404040"/>
              </a:solidFill>
              <a:ln w="9405">
                <a:solidFill>
                  <a:srgbClr val="40404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27" name="AutoShape 38"/>
              <p:cNvSpPr>
                <a:spLocks noChangeArrowheads="1"/>
              </p:cNvSpPr>
              <p:nvPr/>
            </p:nvSpPr>
            <p:spPr bwMode="auto">
              <a:xfrm flipV="1">
                <a:off x="967" y="3658"/>
                <a:ext cx="129" cy="382"/>
              </a:xfrm>
              <a:prstGeom prst="roundRect">
                <a:avLst>
                  <a:gd name="adj" fmla="val 0"/>
                </a:avLst>
              </a:pr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sp>
            <p:nvSpPr>
              <p:cNvPr id="33828" name="AutoShape 39"/>
              <p:cNvSpPr>
                <a:spLocks noChangeArrowheads="1"/>
              </p:cNvSpPr>
              <p:nvPr/>
            </p:nvSpPr>
            <p:spPr bwMode="auto">
              <a:xfrm flipV="1">
                <a:off x="968" y="3683"/>
                <a:ext cx="129" cy="382"/>
              </a:xfrm>
              <a:prstGeom prst="roundRect">
                <a:avLst>
                  <a:gd name="adj" fmla="val 0"/>
                </a:avLst>
              </a:prstGeom>
              <a:solidFill>
                <a:srgbClr val="808080"/>
              </a:solidFill>
              <a:ln w="9405">
                <a:solidFill>
                  <a:srgbClr val="808080"/>
                </a:solidFill>
                <a:round/>
                <a:headEnd/>
                <a:tailEnd/>
              </a:ln>
            </p:spPr>
            <p:txBody>
              <a:bodyPr wrap="none" lIns="91429" tIns="45714" rIns="91429" bIns="45714">
                <a:spAutoFit/>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endParaRPr lang="en-US" altLang="en-US"/>
              </a:p>
            </p:txBody>
          </p:sp>
        </p:grpSp>
        <p:sp>
          <p:nvSpPr>
            <p:cNvPr id="33802" name="Text Box 40"/>
            <p:cNvSpPr txBox="1">
              <a:spLocks noChangeArrowheads="1"/>
            </p:cNvSpPr>
            <p:nvPr/>
          </p:nvSpPr>
          <p:spPr bwMode="auto">
            <a:xfrm>
              <a:off x="4424" y="4256"/>
              <a:ext cx="75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defTabSz="820738"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defTabSz="820738"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defTabSz="820738"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defTabSz="820738"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defTabSz="820738"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pPr>
              <a:r>
                <a:rPr lang="en-US" altLang="zh-CN" sz="1800">
                  <a:latin typeface="Arial" panose="020B0604020202020204" pitchFamily="34" charset="0"/>
                  <a:ea typeface="SimSun" panose="02010600030101010101" pitchFamily="2" charset="-122"/>
                </a:rPr>
                <a:t>Resolver</a:t>
              </a:r>
              <a:endParaRPr lang="en-US" altLang="zh-CN" sz="2200">
                <a:latin typeface="Arial" panose="020B0604020202020204" pitchFamily="34" charset="0"/>
                <a:ea typeface="SimSun" panose="02010600030101010101" pitchFamily="2" charset="-122"/>
              </a:endParaRPr>
            </a:p>
          </p:txBody>
        </p:sp>
      </p:grpSp>
    </p:spTree>
    <p:extLst>
      <p:ext uri="{BB962C8B-B14F-4D97-AF65-F5344CB8AC3E}">
        <p14:creationId xmlns:p14="http://schemas.microsoft.com/office/powerpoint/2010/main" val="9890785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47107"/>
                                        </p:tgtEl>
                                        <p:attrNameLst>
                                          <p:attrName>style.visibility</p:attrName>
                                        </p:attrNameLst>
                                      </p:cBhvr>
                                      <p:to>
                                        <p:strVal val="visible"/>
                                      </p:to>
                                    </p:set>
                                    <p:animEffect transition="in" filter="wipe(right)">
                                      <p:cBhvr>
                                        <p:cTn id="15" dur="500"/>
                                        <p:tgtEl>
                                          <p:spTgt spid="471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710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7110"/>
                                        </p:tgtEl>
                                        <p:attrNameLst>
                                          <p:attrName>style.visibility</p:attrName>
                                        </p:attrNameLst>
                                      </p:cBhvr>
                                      <p:to>
                                        <p:strVal val="visible"/>
                                      </p:to>
                                    </p:set>
                                    <p:animEffect transition="in" filter="wipe(left)">
                                      <p:cBhvr>
                                        <p:cTn id="24"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p:bldP spid="47108" grpId="0" autoUpdateAnimBg="0"/>
      <p:bldP spid="47109" grpId="0" autoUpdateAnimBg="0"/>
      <p:bldP spid="471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Name Resolution</a:t>
            </a:r>
          </a:p>
        </p:txBody>
      </p:sp>
      <p:sp>
        <p:nvSpPr>
          <p:cNvPr id="38915" name="Rectangle 3"/>
          <p:cNvSpPr>
            <a:spLocks noGrp="1" noChangeArrowheads="1"/>
          </p:cNvSpPr>
          <p:nvPr>
            <p:ph type="body" idx="1"/>
          </p:nvPr>
        </p:nvSpPr>
        <p:spPr/>
        <p:txBody>
          <a:bodyPr/>
          <a:lstStyle/>
          <a:p>
            <a:pPr eaLnBrk="1" hangingPunct="1">
              <a:lnSpc>
                <a:spcPct val="90000"/>
              </a:lnSpc>
            </a:pPr>
            <a:r>
              <a:rPr lang="en-US" altLang="zh-CN" dirty="0">
                <a:ea typeface="SimSun" panose="02010600030101010101" pitchFamily="2" charset="-122"/>
              </a:rPr>
              <a:t>A DNS query has three parameters:</a:t>
            </a:r>
          </a:p>
          <a:p>
            <a:pPr lvl="1" eaLnBrk="1" hangingPunct="1">
              <a:lnSpc>
                <a:spcPct val="90000"/>
              </a:lnSpc>
            </a:pPr>
            <a:r>
              <a:rPr lang="en-US" altLang="zh-CN" dirty="0">
                <a:ea typeface="SimSun" panose="02010600030101010101" pitchFamily="2" charset="-122"/>
              </a:rPr>
              <a:t>A domain name (e.g., </a:t>
            </a:r>
            <a:r>
              <a:rPr lang="en-US" altLang="zh-CN" i="1" dirty="0" smtClean="0">
                <a:ea typeface="SimSun" panose="02010600030101010101" pitchFamily="2" charset="-122"/>
              </a:rPr>
              <a:t>www.nitt.edu</a:t>
            </a:r>
            <a:r>
              <a:rPr lang="en-US" altLang="zh-CN" dirty="0" smtClean="0">
                <a:ea typeface="SimSun" panose="02010600030101010101" pitchFamily="2" charset="-122"/>
              </a:rPr>
              <a:t>),</a:t>
            </a:r>
            <a:endParaRPr lang="en-US" altLang="zh-CN" dirty="0">
              <a:ea typeface="SimSun" panose="02010600030101010101" pitchFamily="2" charset="-122"/>
            </a:endParaRPr>
          </a:p>
          <a:p>
            <a:pPr lvl="2" eaLnBrk="1" hangingPunct="1">
              <a:lnSpc>
                <a:spcPct val="90000"/>
              </a:lnSpc>
            </a:pPr>
            <a:r>
              <a:rPr lang="en-US" altLang="zh-CN" dirty="0">
                <a:ea typeface="SimSun" panose="02010600030101010101" pitchFamily="2" charset="-122"/>
              </a:rPr>
              <a:t>Remember, every node has a domain name!</a:t>
            </a:r>
          </a:p>
          <a:p>
            <a:pPr lvl="1" eaLnBrk="1" hangingPunct="1">
              <a:lnSpc>
                <a:spcPct val="90000"/>
              </a:lnSpc>
            </a:pPr>
            <a:r>
              <a:rPr lang="en-US" altLang="zh-CN" dirty="0">
                <a:ea typeface="SimSun" panose="02010600030101010101" pitchFamily="2" charset="-122"/>
              </a:rPr>
              <a:t>A class (e.g., </a:t>
            </a:r>
            <a:r>
              <a:rPr lang="en-US" altLang="zh-CN" i="1" dirty="0">
                <a:ea typeface="SimSun" panose="02010600030101010101" pitchFamily="2" charset="-122"/>
              </a:rPr>
              <a:t>IN</a:t>
            </a:r>
            <a:r>
              <a:rPr lang="en-US" altLang="zh-CN" dirty="0">
                <a:ea typeface="SimSun" panose="02010600030101010101" pitchFamily="2" charset="-122"/>
              </a:rPr>
              <a:t>), and</a:t>
            </a:r>
          </a:p>
          <a:p>
            <a:pPr lvl="1" eaLnBrk="1" hangingPunct="1">
              <a:lnSpc>
                <a:spcPct val="90000"/>
              </a:lnSpc>
            </a:pPr>
            <a:r>
              <a:rPr lang="en-US" altLang="zh-CN" dirty="0">
                <a:ea typeface="SimSun" panose="02010600030101010101" pitchFamily="2" charset="-122"/>
              </a:rPr>
              <a:t>A type (e.g., </a:t>
            </a:r>
            <a:r>
              <a:rPr lang="en-US" altLang="zh-CN" i="1" dirty="0">
                <a:ea typeface="SimSun" panose="02010600030101010101" pitchFamily="2" charset="-122"/>
              </a:rPr>
              <a:t>A</a:t>
            </a:r>
            <a:r>
              <a:rPr lang="en-US" altLang="zh-CN" dirty="0">
                <a:ea typeface="SimSun" panose="02010600030101010101" pitchFamily="2" charset="-122"/>
              </a:rPr>
              <a:t>)</a:t>
            </a:r>
          </a:p>
          <a:p>
            <a:pPr eaLnBrk="1" hangingPunct="1">
              <a:lnSpc>
                <a:spcPct val="90000"/>
              </a:lnSpc>
            </a:pPr>
            <a:r>
              <a:rPr lang="en-US" altLang="zh-CN" dirty="0" smtClean="0">
                <a:ea typeface="SimSun" panose="02010600030101010101" pitchFamily="2" charset="-122"/>
              </a:rPr>
              <a:t>Upon </a:t>
            </a:r>
            <a:r>
              <a:rPr lang="en-US" altLang="zh-CN" dirty="0">
                <a:ea typeface="SimSun" panose="02010600030101010101" pitchFamily="2" charset="-122"/>
              </a:rPr>
              <a:t>receiving a query from a resolver, a name server</a:t>
            </a:r>
          </a:p>
          <a:p>
            <a:pPr lvl="1" eaLnBrk="1" hangingPunct="1">
              <a:lnSpc>
                <a:spcPct val="90000"/>
              </a:lnSpc>
            </a:pPr>
            <a:r>
              <a:rPr lang="en-US" altLang="zh-CN" dirty="0">
                <a:ea typeface="SimSun" panose="02010600030101010101" pitchFamily="2" charset="-122"/>
              </a:rPr>
              <a:t>1) looks for the answer in its authoritative data and its cache</a:t>
            </a:r>
          </a:p>
          <a:p>
            <a:pPr lvl="1" eaLnBrk="1" hangingPunct="1">
              <a:lnSpc>
                <a:spcPct val="90000"/>
              </a:lnSpc>
            </a:pPr>
            <a:r>
              <a:rPr lang="en-US" altLang="zh-CN" dirty="0">
                <a:ea typeface="SimSun" panose="02010600030101010101" pitchFamily="2" charset="-122"/>
              </a:rPr>
              <a:t>2) If step 1 fails, the answer must be looked up</a:t>
            </a:r>
          </a:p>
        </p:txBody>
      </p:sp>
    </p:spTree>
    <p:extLst>
      <p:ext uri="{BB962C8B-B14F-4D97-AF65-F5344CB8AC3E}">
        <p14:creationId xmlns:p14="http://schemas.microsoft.com/office/powerpoint/2010/main" val="18960794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Simple Mail Transfer Protocol (SMTP) is used for the transfer of mail messages and attachments.</a:t>
            </a:r>
          </a:p>
          <a:p>
            <a:r>
              <a:rPr lang="en-IN" dirty="0" smtClean="0"/>
              <a:t>Telnet, a terminal emulation protocol, is used to provide remote access to servers and networking devices.</a:t>
            </a:r>
          </a:p>
          <a:p>
            <a:r>
              <a:rPr lang="en-IN" dirty="0" smtClean="0"/>
              <a:t>File Transfer Protocol (FTP) is used for interactive file transfer between systems.</a:t>
            </a:r>
          </a:p>
          <a:p>
            <a:r>
              <a:rPr lang="en-IN" dirty="0" smtClean="0"/>
              <a:t>The protocols in the TCP/IP suite are generally defined by </a:t>
            </a:r>
            <a:r>
              <a:rPr lang="en-IN" b="1" i="1" dirty="0" smtClean="0"/>
              <a:t>Requests for Comments (RFC)</a:t>
            </a:r>
            <a:r>
              <a:rPr lang="en-IN" dirty="0" smtClean="0"/>
              <a:t>. The Internet Engineering Task Force (IETF) maintains the RFCs as the standards for the TCP/IP suite.</a:t>
            </a:r>
          </a:p>
          <a:p>
            <a:endParaRPr lang="en-IN" dirty="0"/>
          </a:p>
        </p:txBody>
      </p:sp>
    </p:spTree>
    <p:extLst>
      <p:ext uri="{BB962C8B-B14F-4D97-AF65-F5344CB8AC3E}">
        <p14:creationId xmlns:p14="http://schemas.microsoft.com/office/powerpoint/2010/main" val="250285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95525" y="317500"/>
            <a:ext cx="7772400" cy="1143000"/>
          </a:xfrm>
        </p:spPr>
        <p:txBody>
          <a:bodyPr/>
          <a:lstStyle/>
          <a:p>
            <a:pPr eaLnBrk="1" hangingPunct="1"/>
            <a:r>
              <a:rPr lang="en-US" altLang="zh-CN" sz="4000">
                <a:ea typeface="SimSun" panose="02010600030101010101" pitchFamily="2" charset="-122"/>
              </a:rPr>
              <a:t>Iterative Name Resolution</a:t>
            </a:r>
          </a:p>
        </p:txBody>
      </p:sp>
      <p:sp>
        <p:nvSpPr>
          <p:cNvPr id="52227" name="Rectangle 3"/>
          <p:cNvSpPr>
            <a:spLocks noGrp="1" noChangeArrowheads="1"/>
          </p:cNvSpPr>
          <p:nvPr>
            <p:ph type="body" idx="1"/>
          </p:nvPr>
        </p:nvSpPr>
        <p:spPr/>
        <p:txBody>
          <a:bodyPr/>
          <a:lstStyle/>
          <a:p>
            <a:pPr eaLnBrk="1" hangingPunct="1"/>
            <a:r>
              <a:rPr lang="en-US" altLang="zh-CN" dirty="0" smtClean="0">
                <a:ea typeface="SimSun" panose="02010600030101010101" pitchFamily="2" charset="-122"/>
              </a:rPr>
              <a:t>The principle of iterative name resolution.</a:t>
            </a:r>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l="24345" t="42598" r="21379" b="36404"/>
          <a:stretch>
            <a:fillRect/>
          </a:stretch>
        </p:blipFill>
        <p:spPr bwMode="auto">
          <a:xfrm>
            <a:off x="1361867" y="2297264"/>
            <a:ext cx="8529637"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607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z="4000" dirty="0">
                <a:ea typeface="SimSun" panose="02010600030101010101" pitchFamily="2" charset="-122"/>
              </a:rPr>
              <a:t>Recursive Name </a:t>
            </a:r>
            <a:r>
              <a:rPr lang="en-US" altLang="zh-CN" sz="4000" dirty="0" smtClean="0">
                <a:ea typeface="SimSun" panose="02010600030101010101" pitchFamily="2" charset="-122"/>
              </a:rPr>
              <a:t>Resolution</a:t>
            </a:r>
            <a:endParaRPr lang="en-US" altLang="zh-CN" sz="4000" dirty="0">
              <a:ea typeface="SimSun" panose="02010600030101010101" pitchFamily="2" charset="-122"/>
            </a:endParaRPr>
          </a:p>
        </p:txBody>
      </p:sp>
      <p:sp>
        <p:nvSpPr>
          <p:cNvPr id="53251" name="Rectangle 3"/>
          <p:cNvSpPr>
            <a:spLocks noGrp="1" noChangeArrowheads="1"/>
          </p:cNvSpPr>
          <p:nvPr>
            <p:ph type="body" idx="1"/>
          </p:nvPr>
        </p:nvSpPr>
        <p:spPr/>
        <p:txBody>
          <a:bodyPr/>
          <a:lstStyle/>
          <a:p>
            <a:pPr eaLnBrk="1" hangingPunct="1"/>
            <a:r>
              <a:rPr lang="en-US" altLang="zh-CN">
                <a:ea typeface="SimSun" panose="02010600030101010101" pitchFamily="2" charset="-122"/>
              </a:rPr>
              <a:t>The principle of recursive name resolution.</a:t>
            </a:r>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l="24345" t="43504" r="21593" b="37915"/>
          <a:stretch>
            <a:fillRect/>
          </a:stretch>
        </p:blipFill>
        <p:spPr bwMode="auto">
          <a:xfrm>
            <a:off x="1944090" y="2289175"/>
            <a:ext cx="7958137"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9163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DNS Structure and Hierarchy</a:t>
            </a:r>
          </a:p>
        </p:txBody>
      </p:sp>
      <p:sp>
        <p:nvSpPr>
          <p:cNvPr id="67587" name="Rectangle 3"/>
          <p:cNvSpPr>
            <a:spLocks noGrp="1" noChangeArrowheads="1"/>
          </p:cNvSpPr>
          <p:nvPr>
            <p:ph idx="1"/>
          </p:nvPr>
        </p:nvSpPr>
        <p:spPr/>
        <p:txBody>
          <a:bodyPr>
            <a:normAutofit/>
          </a:bodyPr>
          <a:lstStyle/>
          <a:p>
            <a:pPr eaLnBrk="1" hangingPunct="1">
              <a:lnSpc>
                <a:spcPct val="90000"/>
              </a:lnSpc>
            </a:pPr>
            <a:r>
              <a:rPr lang="en-US" altLang="zh-CN">
                <a:ea typeface="SimSun" panose="02010600030101010101" pitchFamily="2" charset="-122"/>
              </a:rPr>
              <a:t>The DNS imposes no constraints on how the DNS hierarchy is implemented except:</a:t>
            </a:r>
          </a:p>
          <a:p>
            <a:pPr lvl="1" eaLnBrk="1" hangingPunct="1">
              <a:lnSpc>
                <a:spcPct val="90000"/>
              </a:lnSpc>
            </a:pPr>
            <a:r>
              <a:rPr lang="en-US" altLang="zh-CN">
                <a:ea typeface="SimSun" panose="02010600030101010101" pitchFamily="2" charset="-122"/>
              </a:rPr>
              <a:t>A single root</a:t>
            </a:r>
          </a:p>
          <a:p>
            <a:pPr lvl="1" eaLnBrk="1" hangingPunct="1">
              <a:lnSpc>
                <a:spcPct val="90000"/>
              </a:lnSpc>
            </a:pPr>
            <a:r>
              <a:rPr lang="en-US" altLang="zh-CN">
                <a:ea typeface="SimSun" panose="02010600030101010101" pitchFamily="2" charset="-122"/>
              </a:rPr>
              <a:t>The label restrictions </a:t>
            </a:r>
          </a:p>
          <a:p>
            <a:pPr lvl="1" eaLnBrk="1" hangingPunct="1">
              <a:lnSpc>
                <a:spcPct val="90000"/>
              </a:lnSpc>
            </a:pPr>
            <a:r>
              <a:rPr lang="en-US" altLang="zh-CN">
                <a:ea typeface="SimSun" panose="02010600030101010101" pitchFamily="2" charset="-122"/>
              </a:rPr>
              <a:t>So, can we create a host with a name </a:t>
            </a:r>
            <a:r>
              <a:rPr lang="en-US" altLang="zh-CN" i="1">
                <a:ea typeface="SimSun" panose="02010600030101010101" pitchFamily="2" charset="-122"/>
              </a:rPr>
              <a:t>a.wonderful.world</a:t>
            </a:r>
            <a:r>
              <a:rPr lang="en-US" altLang="zh-CN">
                <a:ea typeface="SimSun" panose="02010600030101010101" pitchFamily="2" charset="-122"/>
              </a:rPr>
              <a:t>?</a:t>
            </a:r>
          </a:p>
          <a:p>
            <a:pPr eaLnBrk="1" hangingPunct="1">
              <a:lnSpc>
                <a:spcPct val="90000"/>
              </a:lnSpc>
            </a:pPr>
            <a:r>
              <a:rPr lang="en-US" altLang="zh-CN">
                <a:ea typeface="SimSun" panose="02010600030101010101" pitchFamily="2" charset="-122"/>
              </a:rPr>
              <a:t>If a site is not connected to the Internet, it can use any domain hierarchy it chooses</a:t>
            </a:r>
          </a:p>
          <a:p>
            <a:pPr lvl="1" eaLnBrk="1" hangingPunct="1">
              <a:lnSpc>
                <a:spcPct val="90000"/>
              </a:lnSpc>
            </a:pPr>
            <a:r>
              <a:rPr lang="en-US" altLang="zh-CN">
                <a:ea typeface="SimSun" panose="02010600030101010101" pitchFamily="2" charset="-122"/>
              </a:rPr>
              <a:t>Can make up whatever TLDs (top level domains) you want</a:t>
            </a:r>
          </a:p>
          <a:p>
            <a:pPr eaLnBrk="1" hangingPunct="1">
              <a:lnSpc>
                <a:spcPct val="90000"/>
              </a:lnSpc>
            </a:pPr>
            <a:r>
              <a:rPr lang="en-US" altLang="zh-CN">
                <a:ea typeface="SimSun" panose="02010600030101010101" pitchFamily="2" charset="-122"/>
              </a:rPr>
              <a:t>Connecting to the Internet implies use of the existing DNS hierarchy</a:t>
            </a:r>
          </a:p>
        </p:txBody>
      </p:sp>
    </p:spTree>
    <p:extLst>
      <p:ext uri="{BB962C8B-B14F-4D97-AF65-F5344CB8AC3E}">
        <p14:creationId xmlns:p14="http://schemas.microsoft.com/office/powerpoint/2010/main" val="632629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Root Name Servers</a:t>
            </a:r>
            <a:endParaRPr lang="en-IN" dirty="0"/>
          </a:p>
        </p:txBody>
      </p:sp>
      <p:sp>
        <p:nvSpPr>
          <p:cNvPr id="3" name="Content Placeholder 2"/>
          <p:cNvSpPr>
            <a:spLocks noGrp="1"/>
          </p:cNvSpPr>
          <p:nvPr>
            <p:ph idx="1"/>
          </p:nvPr>
        </p:nvSpPr>
        <p:spPr/>
        <p:txBody>
          <a:bodyPr/>
          <a:lstStyle/>
          <a:p>
            <a:r>
              <a:rPr lang="en-US" altLang="en-US" dirty="0" smtClean="0"/>
              <a:t>Responsible for “root” zone</a:t>
            </a:r>
          </a:p>
          <a:p>
            <a:r>
              <a:rPr lang="en-US" altLang="en-US" dirty="0" smtClean="0"/>
              <a:t>Approx. 13 root name servers worldwide</a:t>
            </a:r>
          </a:p>
          <a:p>
            <a:pPr lvl="1"/>
            <a:r>
              <a:rPr lang="en-US" altLang="en-US" sz="2800" dirty="0" smtClean="0"/>
              <a:t>Currently {a-m}.root-servers.net</a:t>
            </a:r>
          </a:p>
          <a:p>
            <a:r>
              <a:rPr lang="en-US" altLang="en-US" dirty="0" smtClean="0"/>
              <a:t>Local name servers contact root servers when they cannot resolve a name</a:t>
            </a:r>
          </a:p>
          <a:p>
            <a:pPr lvl="1"/>
            <a:r>
              <a:rPr lang="en-US" altLang="en-US" sz="2800" dirty="0" smtClean="0"/>
              <a:t>Configured with well-known root servers</a:t>
            </a:r>
          </a:p>
          <a:p>
            <a:endParaRPr lang="en-IN" dirty="0"/>
          </a:p>
        </p:txBody>
      </p:sp>
    </p:spTree>
    <p:extLst>
      <p:ext uri="{BB962C8B-B14F-4D97-AF65-F5344CB8AC3E}">
        <p14:creationId xmlns:p14="http://schemas.microsoft.com/office/powerpoint/2010/main" val="4370493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09800" y="190500"/>
            <a:ext cx="7772400" cy="1143000"/>
          </a:xfrm>
        </p:spPr>
        <p:txBody>
          <a:bodyPr/>
          <a:lstStyle/>
          <a:p>
            <a:pPr eaLnBrk="1" hangingPunct="1"/>
            <a:r>
              <a:rPr lang="en-US" altLang="zh-CN" smtClean="0">
                <a:ea typeface="SimSun" panose="02010600030101010101" pitchFamily="2" charset="-122"/>
              </a:rPr>
              <a:t>Root Name Server Operators</a:t>
            </a:r>
          </a:p>
        </p:txBody>
      </p:sp>
      <p:graphicFrame>
        <p:nvGraphicFramePr>
          <p:cNvPr id="169029" name="Group 69"/>
          <p:cNvGraphicFramePr>
            <a:graphicFrameLocks noGrp="1"/>
          </p:cNvGraphicFramePr>
          <p:nvPr>
            <p:ph type="tbl" idx="1"/>
          </p:nvPr>
        </p:nvGraphicFramePr>
        <p:xfrm>
          <a:off x="2079626" y="1411288"/>
          <a:ext cx="8010525" cy="4694060"/>
        </p:xfrm>
        <a:graphic>
          <a:graphicData uri="http://schemas.openxmlformats.org/drawingml/2006/table">
            <a:tbl>
              <a:tblPr/>
              <a:tblGrid>
                <a:gridCol w="1339850">
                  <a:extLst>
                    <a:ext uri="{9D8B030D-6E8A-4147-A177-3AD203B41FA5}">
                      <a16:colId xmlns:a16="http://schemas.microsoft.com/office/drawing/2014/main" val="20000"/>
                    </a:ext>
                  </a:extLst>
                </a:gridCol>
                <a:gridCol w="6670675">
                  <a:extLst>
                    <a:ext uri="{9D8B030D-6E8A-4147-A177-3AD203B41FA5}">
                      <a16:colId xmlns:a16="http://schemas.microsoft.com/office/drawing/2014/main" val="20001"/>
                    </a:ext>
                  </a:extLst>
                </a:gridCol>
              </a:tblGrid>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Nameserver</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Operated by: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A</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Verisign (US East Coast)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University of S. California –Information Sciences Institute (US West Coast)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Cogent Communications (US East Coast)</a:t>
                      </a:r>
                      <a:endPar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University of Maryland (US East Coast)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NASA (Ames) (US West Coast)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Internet Software Consortium (US West Coast)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U. S. Dept. of Defense (ARL) (US East Coast)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U. S. Dept. of Defense (DISA) (US East Coast)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smtClean="0">
                          <a:ln>
                            <a:noFill/>
                          </a:ln>
                          <a:solidFill>
                            <a:schemeClr val="tx1"/>
                          </a:solidFill>
                          <a:effectLst/>
                          <a:latin typeface="Times New Roman" panose="02020603050405020304" pitchFamily="18" charset="0"/>
                          <a:ea typeface="MS PGothic" panose="020B0600070205080204" pitchFamily="34" charset="-128"/>
                        </a:rPr>
                        <a:t>Autonomica</a:t>
                      </a: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 (SE)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J</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Verisign (US East Coast)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K</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RIPE-NCC (UK)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L</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ICANN (US West Coast)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34963">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M</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Times New Roman" panose="02020603050405020304" pitchFamily="18" charset="0"/>
                          <a:ea typeface="MS PGothic" panose="020B0600070205080204" pitchFamily="34" charset="-128"/>
                        </a:defRPr>
                      </a:lvl1pPr>
                      <a:lvl2pPr marL="742950" indent="-285750" eaLnBrk="0" hangingPunct="0">
                        <a:spcBef>
                          <a:spcPct val="20000"/>
                        </a:spcBef>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spcBef>
                          <a:spcPct val="20000"/>
                        </a:spcBef>
                        <a:defRPr sz="2000">
                          <a:solidFill>
                            <a:schemeClr val="tx1"/>
                          </a:solidFill>
                          <a:latin typeface="Times New Roman" panose="02020603050405020304" pitchFamily="18" charset="0"/>
                          <a:ea typeface="MS PGothic" panose="020B0600070205080204" pitchFamily="34" charset="-128"/>
                        </a:defRPr>
                      </a:lvl3pPr>
                      <a:lvl4pPr marL="16002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4pPr>
                      <a:lvl5pPr marL="2057400" indent="-228600" eaLnBrk="0" hangingPunct="0">
                        <a:spcBef>
                          <a:spcPct val="20000"/>
                        </a:spcBef>
                        <a:defRPr>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rPr>
                        <a:t>WIDE (JP)</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331397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Simple Mail Transfer </a:t>
            </a:r>
            <a:r>
              <a:rPr lang="en-US" altLang="en-US" dirty="0" smtClean="0"/>
              <a:t>Protocol</a:t>
            </a:r>
            <a:endParaRPr lang="en-US" dirty="0"/>
          </a:p>
        </p:txBody>
      </p:sp>
      <p:sp>
        <p:nvSpPr>
          <p:cNvPr id="3" name="Content Placeholder 2"/>
          <p:cNvSpPr>
            <a:spLocks noGrp="1"/>
          </p:cNvSpPr>
          <p:nvPr>
            <p:ph idx="1"/>
          </p:nvPr>
        </p:nvSpPr>
        <p:spPr/>
        <p:txBody>
          <a:bodyPr/>
          <a:lstStyle/>
          <a:p>
            <a:pPr marL="228600" lvl="1">
              <a:spcBef>
                <a:spcPts val="1000"/>
              </a:spcBef>
            </a:pPr>
            <a:r>
              <a:rPr lang="en-US" altLang="en-US" dirty="0" smtClean="0">
                <a:cs typeface="Arial" panose="020B0604020202020204" pitchFamily="34" charset="0"/>
                <a:sym typeface="Arial" panose="020B0604020202020204" pitchFamily="34" charset="0"/>
              </a:rPr>
              <a:t>Email is one of the oldest network applications</a:t>
            </a:r>
          </a:p>
          <a:p>
            <a:pPr marL="228600" lvl="1">
              <a:spcBef>
                <a:spcPts val="1000"/>
              </a:spcBef>
            </a:pPr>
            <a:r>
              <a:rPr lang="en-US" altLang="en-US" dirty="0" smtClean="0">
                <a:cs typeface="Arial" panose="020B0604020202020204" pitchFamily="34" charset="0"/>
                <a:sym typeface="Arial" panose="020B0604020202020204" pitchFamily="34" charset="0"/>
              </a:rPr>
              <a:t>It is important </a:t>
            </a:r>
          </a:p>
          <a:p>
            <a:pPr marL="457200" lvl="1" indent="0">
              <a:buClr>
                <a:srgbClr val="003399"/>
              </a:buClr>
              <a:buSzPct val="55000"/>
              <a:buNone/>
            </a:pPr>
            <a:r>
              <a:rPr lang="en-US" altLang="en-US" dirty="0" smtClean="0">
                <a:cs typeface="Arial" panose="020B0604020202020204" pitchFamily="34" charset="0"/>
                <a:sym typeface="Arial" panose="020B0604020202020204" pitchFamily="34" charset="0"/>
              </a:rPr>
              <a:t>(1) to distinguish the user interface (i.e., your mail reader) from the underlying message transfer protocols (such as SMTP or IMAP), and</a:t>
            </a:r>
          </a:p>
          <a:p>
            <a:pPr marL="457200" lvl="1" indent="0">
              <a:buClr>
                <a:srgbClr val="003399"/>
              </a:buClr>
              <a:buSzPct val="55000"/>
              <a:buNone/>
            </a:pPr>
            <a:r>
              <a:rPr lang="en-US" altLang="en-US" dirty="0" smtClean="0">
                <a:cs typeface="Arial" panose="020B0604020202020204" pitchFamily="34" charset="0"/>
                <a:sym typeface="Arial" panose="020B0604020202020204" pitchFamily="34" charset="0"/>
              </a:rPr>
              <a:t>(2) to distinguish between this transfer protocol and a companion protocol (RFC 822 and MIME) that defines the format of the messages being exchanged</a:t>
            </a:r>
            <a:endParaRPr lang="en-US" altLang="en-US" dirty="0" smtClean="0"/>
          </a:p>
          <a:p>
            <a:pPr marL="228600" lvl="1">
              <a:spcBef>
                <a:spcPts val="1000"/>
              </a:spcBef>
            </a:pPr>
            <a:endParaRPr lang="en-US" altLang="en-US" dirty="0" smtClean="0">
              <a:cs typeface="Arial" panose="020B0604020202020204" pitchFamily="34" charset="0"/>
              <a:sym typeface="Arial" panose="020B0604020202020204" pitchFamily="34" charset="0"/>
            </a:endParaRPr>
          </a:p>
          <a:p>
            <a:endParaRPr lang="en-US" dirty="0"/>
          </a:p>
        </p:txBody>
      </p:sp>
    </p:spTree>
    <p:extLst>
      <p:ext uri="{BB962C8B-B14F-4D97-AF65-F5344CB8AC3E}">
        <p14:creationId xmlns:p14="http://schemas.microsoft.com/office/powerpoint/2010/main" val="3627129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Simple Mail Transfer Protocol (SMTP), RFC 821</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Sending Electronic Mail:</a:t>
            </a:r>
          </a:p>
          <a:p>
            <a:pPr marL="0" indent="0">
              <a:buNone/>
            </a:pPr>
            <a:r>
              <a:rPr lang="en-IN" dirty="0" smtClean="0"/>
              <a:t>• </a:t>
            </a:r>
            <a:r>
              <a:rPr lang="en-IN" dirty="0"/>
              <a:t>SMTP transfers messages from senders' mail servers to the recipients' </a:t>
            </a:r>
            <a:r>
              <a:rPr lang="en-IN" dirty="0" smtClean="0"/>
              <a:t>mail servers </a:t>
            </a:r>
            <a:r>
              <a:rPr lang="en-IN" dirty="0"/>
              <a:t>using TCP connections.</a:t>
            </a:r>
          </a:p>
          <a:p>
            <a:pPr marL="0" indent="0">
              <a:buNone/>
            </a:pPr>
            <a:r>
              <a:rPr lang="en-IN" dirty="0"/>
              <a:t>• </a:t>
            </a:r>
            <a:r>
              <a:rPr lang="en-IN" dirty="0" smtClean="0"/>
              <a:t>SMTP existed </a:t>
            </a:r>
            <a:r>
              <a:rPr lang="en-IN" dirty="0"/>
              <a:t>long before it was fully specified by RFC 821 in 1982.</a:t>
            </a:r>
          </a:p>
          <a:p>
            <a:pPr marL="0" indent="0">
              <a:buNone/>
            </a:pPr>
            <a:r>
              <a:rPr lang="en-IN" dirty="0"/>
              <a:t>• </a:t>
            </a:r>
            <a:r>
              <a:rPr lang="en-IN" dirty="0" smtClean="0"/>
              <a:t>Follows </a:t>
            </a:r>
            <a:r>
              <a:rPr lang="en-IN" dirty="0"/>
              <a:t>the client/server model:</a:t>
            </a:r>
          </a:p>
          <a:p>
            <a:pPr marL="0" indent="0">
              <a:buNone/>
            </a:pPr>
            <a:r>
              <a:rPr lang="en-IN" dirty="0"/>
              <a:t>– SMTP has two sides: a client side which executes on a sender's mail server, </a:t>
            </a:r>
            <a:r>
              <a:rPr lang="en-IN" dirty="0" smtClean="0"/>
              <a:t>and server </a:t>
            </a:r>
            <a:r>
              <a:rPr lang="en-IN" dirty="0"/>
              <a:t>side which executes on recipient's mail server.</a:t>
            </a:r>
          </a:p>
          <a:p>
            <a:pPr marL="0" indent="0">
              <a:buNone/>
            </a:pPr>
            <a:r>
              <a:rPr lang="en-IN" dirty="0"/>
              <a:t>– Both the client and server sides of SMTP run on every mail server.</a:t>
            </a:r>
          </a:p>
          <a:p>
            <a:pPr marL="0" indent="0">
              <a:buNone/>
            </a:pPr>
            <a:r>
              <a:rPr lang="en-IN" dirty="0"/>
              <a:t>– When a mail server sends mail (to other mail servers), it acts as an SMTP client</a:t>
            </a:r>
            <a:r>
              <a:rPr lang="en-IN" dirty="0" smtClean="0"/>
              <a:t>. When </a:t>
            </a:r>
            <a:r>
              <a:rPr lang="en-IN" dirty="0"/>
              <a:t>a mail server receives mail (from other mail servers) it acts as an </a:t>
            </a:r>
            <a:r>
              <a:rPr lang="en-IN" dirty="0" smtClean="0"/>
              <a:t>SMTP server</a:t>
            </a:r>
            <a:r>
              <a:rPr lang="en-IN" dirty="0"/>
              <a:t>.</a:t>
            </a:r>
          </a:p>
        </p:txBody>
      </p:sp>
    </p:spTree>
    <p:extLst>
      <p:ext uri="{BB962C8B-B14F-4D97-AF65-F5344CB8AC3E}">
        <p14:creationId xmlns:p14="http://schemas.microsoft.com/office/powerpoint/2010/main" val="3186230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IN" dirty="0"/>
              <a:t>The process of sending a message:</a:t>
            </a:r>
          </a:p>
          <a:p>
            <a:pPr marL="0" indent="0">
              <a:buNone/>
            </a:pPr>
            <a:r>
              <a:rPr lang="en-IN" dirty="0"/>
              <a:t>– A user agent (mail reader) is used to create a message to be sent.</a:t>
            </a:r>
          </a:p>
          <a:p>
            <a:pPr marL="0" indent="0">
              <a:buNone/>
            </a:pPr>
            <a:r>
              <a:rPr lang="en-IN" dirty="0"/>
              <a:t>– The user agent directs the message to the outgoing message queue in the </a:t>
            </a:r>
            <a:r>
              <a:rPr lang="en-IN" dirty="0" smtClean="0"/>
              <a:t>user's local </a:t>
            </a:r>
            <a:r>
              <a:rPr lang="en-IN" dirty="0"/>
              <a:t>mail server (acting as an SMTP client).</a:t>
            </a:r>
          </a:p>
          <a:p>
            <a:pPr marL="0" indent="0">
              <a:buNone/>
            </a:pPr>
            <a:r>
              <a:rPr lang="en-IN" dirty="0"/>
              <a:t>– The local mail server (SMTP client) opens a TCP connection directly to the </a:t>
            </a:r>
            <a:r>
              <a:rPr lang="en-IN" dirty="0" smtClean="0"/>
              <a:t>remote destination </a:t>
            </a:r>
            <a:r>
              <a:rPr lang="en-IN" dirty="0"/>
              <a:t>SMTP mail server.</a:t>
            </a:r>
          </a:p>
          <a:p>
            <a:pPr marL="0" indent="0">
              <a:buNone/>
            </a:pPr>
            <a:r>
              <a:rPr lang="en-IN" dirty="0"/>
              <a:t>– After initial SMTP handshaking, the SMTP client sends the 7-bit ASCII </a:t>
            </a:r>
            <a:r>
              <a:rPr lang="en-IN" dirty="0" smtClean="0"/>
              <a:t>encoded message </a:t>
            </a:r>
            <a:r>
              <a:rPr lang="en-IN" dirty="0"/>
              <a:t>into the TCP connection.</a:t>
            </a:r>
          </a:p>
          <a:p>
            <a:pPr marL="0" indent="0">
              <a:buNone/>
            </a:pPr>
            <a:r>
              <a:rPr lang="en-IN" dirty="0"/>
              <a:t>– The remote SMTP server receives the message over the TCP connection</a:t>
            </a:r>
            <a:r>
              <a:rPr lang="en-IN" dirty="0" smtClean="0"/>
              <a:t>, closes </a:t>
            </a:r>
            <a:r>
              <a:rPr lang="en-IN" dirty="0"/>
              <a:t>the connection and places the message in the receipt's </a:t>
            </a:r>
            <a:r>
              <a:rPr lang="en-IN" dirty="0" smtClean="0"/>
              <a:t>mailbox</a:t>
            </a:r>
            <a:endParaRPr lang="en-IN" dirty="0"/>
          </a:p>
        </p:txBody>
      </p:sp>
    </p:spTree>
    <p:extLst>
      <p:ext uri="{BB962C8B-B14F-4D97-AF65-F5344CB8AC3E}">
        <p14:creationId xmlns:p14="http://schemas.microsoft.com/office/powerpoint/2010/main" val="424779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sz="3200" dirty="0">
                <a:effectLst>
                  <a:outerShdw blurRad="38100" dist="38100" dir="2700000" algn="tl">
                    <a:srgbClr val="FFFFFF"/>
                  </a:outerShdw>
                </a:effectLst>
              </a:rPr>
              <a:t>Format of an e-mail</a:t>
            </a:r>
          </a:p>
        </p:txBody>
      </p:sp>
      <p:sp>
        <p:nvSpPr>
          <p:cNvPr id="60419" name="Rectangle 3"/>
          <p:cNvSpPr>
            <a:spLocks noGrp="1" noChangeArrowheads="1"/>
          </p:cNvSpPr>
          <p:nvPr>
            <p:ph type="body" idx="1"/>
          </p:nvPr>
        </p:nvSpPr>
        <p:spPr/>
        <p:txBody>
          <a:bodyPr>
            <a:noAutofit/>
          </a:bodyPr>
          <a:lstStyle/>
          <a:p>
            <a:pPr marL="0" indent="0">
              <a:lnSpc>
                <a:spcPct val="80000"/>
              </a:lnSpc>
              <a:buNone/>
            </a:pPr>
            <a:r>
              <a:rPr lang="en-US" altLang="en-US" sz="2400" dirty="0">
                <a:effectLst>
                  <a:outerShdw blurRad="38100" dist="38100" dir="2700000" algn="tl">
                    <a:srgbClr val="FFFFFF"/>
                  </a:outerShdw>
                </a:effectLst>
              </a:rPr>
              <a:t>Mail is a Text File.</a:t>
            </a:r>
          </a:p>
          <a:p>
            <a:pPr>
              <a:lnSpc>
                <a:spcPct val="80000"/>
              </a:lnSpc>
            </a:pPr>
            <a:endParaRPr lang="en-US" altLang="en-US" sz="2400" dirty="0" smtClean="0">
              <a:effectLst>
                <a:outerShdw blurRad="38100" dist="38100" dir="2700000" algn="tl">
                  <a:srgbClr val="FFFFFF"/>
                </a:outerShdw>
              </a:effectLst>
            </a:endParaRPr>
          </a:p>
          <a:p>
            <a:pPr>
              <a:lnSpc>
                <a:spcPct val="80000"/>
              </a:lnSpc>
            </a:pPr>
            <a:r>
              <a:rPr lang="en-US" altLang="en-US" sz="2400" dirty="0" smtClean="0">
                <a:effectLst>
                  <a:outerShdw blurRad="38100" dist="38100" dir="2700000" algn="tl">
                    <a:srgbClr val="FFFFFF"/>
                  </a:outerShdw>
                </a:effectLst>
              </a:rPr>
              <a:t>Envelope</a:t>
            </a:r>
            <a:r>
              <a:rPr lang="en-US" altLang="en-US" sz="2400" dirty="0">
                <a:effectLst>
                  <a:outerShdw blurRad="38100" dist="38100" dir="2700000" algn="tl">
                    <a:srgbClr val="FFFFFF"/>
                  </a:outerShdw>
                </a:effectLst>
              </a:rPr>
              <a:t>: It contains with sender address, receiver address and </a:t>
            </a:r>
            <a:r>
              <a:rPr lang="en-US" altLang="en-US" sz="2400" dirty="0" smtClean="0">
                <a:effectLst>
                  <a:outerShdw blurRad="38100" dist="38100" dir="2700000" algn="tl">
                    <a:srgbClr val="FFFFFF"/>
                  </a:outerShdw>
                </a:effectLst>
              </a:rPr>
              <a:t>other </a:t>
            </a:r>
            <a:r>
              <a:rPr lang="en-US" altLang="en-US" sz="2400" dirty="0">
                <a:effectLst>
                  <a:outerShdw blurRad="38100" dist="38100" dir="2700000" algn="tl">
                    <a:srgbClr val="FFFFFF"/>
                  </a:outerShdw>
                </a:effectLst>
              </a:rPr>
              <a:t>information</a:t>
            </a:r>
            <a:r>
              <a:rPr lang="en-US" altLang="en-US" sz="2400" dirty="0" smtClean="0">
                <a:effectLst>
                  <a:outerShdw blurRad="38100" dist="38100" dir="2700000" algn="tl">
                    <a:srgbClr val="FFFFFF"/>
                  </a:outerShdw>
                </a:effectLst>
              </a:rPr>
              <a:t>.</a:t>
            </a:r>
          </a:p>
          <a:p>
            <a:pPr marL="0" indent="0">
              <a:lnSpc>
                <a:spcPct val="80000"/>
              </a:lnSpc>
              <a:buNone/>
            </a:pPr>
            <a:endParaRPr lang="en-US" altLang="en-US" sz="2400" dirty="0">
              <a:effectLst>
                <a:outerShdw blurRad="38100" dist="38100" dir="2700000" algn="tl">
                  <a:srgbClr val="FFFFFF"/>
                </a:outerShdw>
              </a:effectLst>
            </a:endParaRPr>
          </a:p>
          <a:p>
            <a:pPr>
              <a:lnSpc>
                <a:spcPct val="80000"/>
              </a:lnSpc>
            </a:pPr>
            <a:r>
              <a:rPr lang="en-US" altLang="en-US" sz="2400" dirty="0" smtClean="0">
                <a:effectLst>
                  <a:outerShdw blurRad="38100" dist="38100" dir="2700000" algn="tl">
                    <a:srgbClr val="FFFFFF"/>
                  </a:outerShdw>
                </a:effectLst>
              </a:rPr>
              <a:t>Message</a:t>
            </a:r>
            <a:r>
              <a:rPr lang="en-US" altLang="en-US" sz="2400" dirty="0">
                <a:effectLst>
                  <a:outerShdw blurRad="38100" dist="38100" dir="2700000" algn="tl">
                    <a:srgbClr val="FFFFFF"/>
                  </a:outerShdw>
                </a:effectLst>
              </a:rPr>
              <a:t>: It contains Mail Header and Mail Body.</a:t>
            </a:r>
          </a:p>
          <a:p>
            <a:pPr lvl="1">
              <a:lnSpc>
                <a:spcPct val="80000"/>
              </a:lnSpc>
            </a:pPr>
            <a:r>
              <a:rPr lang="en-US" altLang="en-US" sz="2000" dirty="0" smtClean="0">
                <a:effectLst>
                  <a:outerShdw blurRad="38100" dist="38100" dir="2700000" algn="tl">
                    <a:srgbClr val="FFFFFF"/>
                  </a:outerShdw>
                </a:effectLst>
              </a:rPr>
              <a:t>Mail </a:t>
            </a:r>
            <a:r>
              <a:rPr lang="en-US" altLang="en-US" sz="2000" dirty="0">
                <a:effectLst>
                  <a:outerShdw blurRad="38100" dist="38100" dir="2700000" algn="tl">
                    <a:srgbClr val="FFFFFF"/>
                  </a:outerShdw>
                </a:effectLst>
              </a:rPr>
              <a:t>Header: It defines the sender, the receiver, the subject of the </a:t>
            </a:r>
            <a:r>
              <a:rPr lang="en-US" altLang="en-US" sz="2000" dirty="0" smtClean="0">
                <a:effectLst>
                  <a:outerShdw blurRad="38100" dist="38100" dir="2700000" algn="tl">
                    <a:srgbClr val="FFFFFF"/>
                  </a:outerShdw>
                </a:effectLst>
              </a:rPr>
              <a:t>message  </a:t>
            </a:r>
            <a:r>
              <a:rPr lang="en-US" altLang="en-US" sz="2000" dirty="0">
                <a:effectLst>
                  <a:outerShdw blurRad="38100" dist="38100" dir="2700000" algn="tl">
                    <a:srgbClr val="FFFFFF"/>
                  </a:outerShdw>
                </a:effectLst>
              </a:rPr>
              <a:t>and other information</a:t>
            </a:r>
          </a:p>
          <a:p>
            <a:pPr lvl="1">
              <a:lnSpc>
                <a:spcPct val="80000"/>
              </a:lnSpc>
            </a:pPr>
            <a:r>
              <a:rPr lang="en-US" altLang="en-US" sz="2000" dirty="0" smtClean="0">
                <a:effectLst>
                  <a:outerShdw blurRad="38100" dist="38100" dir="2700000" algn="tl">
                    <a:srgbClr val="FFFFFF"/>
                  </a:outerShdw>
                </a:effectLst>
              </a:rPr>
              <a:t>Mail </a:t>
            </a:r>
            <a:r>
              <a:rPr lang="en-US" altLang="en-US" sz="2000" dirty="0">
                <a:effectLst>
                  <a:outerShdw blurRad="38100" dist="38100" dir="2700000" algn="tl">
                    <a:srgbClr val="FFFFFF"/>
                  </a:outerShdw>
                </a:effectLst>
              </a:rPr>
              <a:t>Body: It contains the actual information in the message</a:t>
            </a:r>
          </a:p>
          <a:p>
            <a:pPr>
              <a:lnSpc>
                <a:spcPct val="80000"/>
              </a:lnSpc>
            </a:pPr>
            <a:endParaRPr lang="en-US" altLang="en-US" sz="2400" dirty="0">
              <a:effectLst>
                <a:outerShdw blurRad="38100" dist="38100" dir="2700000" algn="tl">
                  <a:srgbClr val="FFFFFF"/>
                </a:outerShdw>
              </a:effectLst>
            </a:endParaRPr>
          </a:p>
          <a:p>
            <a:pPr marL="0" indent="0">
              <a:lnSpc>
                <a:spcPct val="80000"/>
              </a:lnSpc>
              <a:buNone/>
            </a:pPr>
            <a:r>
              <a:rPr lang="en-US" altLang="en-US" sz="2400" dirty="0" smtClean="0"/>
              <a:t>                                                                 </a:t>
            </a:r>
            <a:r>
              <a:rPr lang="en-US" altLang="en-US" sz="2400" dirty="0" smtClean="0">
                <a:effectLst>
                  <a:outerShdw blurRad="38100" dist="38100" dir="2700000" algn="tl">
                    <a:srgbClr val="FFFFFF"/>
                  </a:outerShdw>
                </a:effectLst>
              </a:rPr>
              <a:t>                                      </a:t>
            </a:r>
            <a:endParaRPr lang="en-US" altLang="en-US" sz="2400" dirty="0">
              <a:effectLst>
                <a:outerShdw blurRad="38100" dist="38100" dir="2700000" algn="tl">
                  <a:srgbClr val="FFFFFF"/>
                </a:outerShdw>
              </a:effectLst>
            </a:endParaRPr>
          </a:p>
        </p:txBody>
      </p:sp>
    </p:spTree>
    <p:extLst>
      <p:ext uri="{BB962C8B-B14F-4D97-AF65-F5344CB8AC3E}">
        <p14:creationId xmlns:p14="http://schemas.microsoft.com/office/powerpoint/2010/main" val="372308402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14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900" y="2513014"/>
            <a:ext cx="6718300" cy="213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0130" name="Text Box 2"/>
          <p:cNvSpPr txBox="1">
            <a:spLocks noChangeArrowheads="1"/>
          </p:cNvSpPr>
          <p:nvPr/>
        </p:nvSpPr>
        <p:spPr bwMode="auto">
          <a:xfrm>
            <a:off x="1232129" y="173037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smtClean="0">
                <a:latin typeface="Times New Roman" panose="02020603050405020304" pitchFamily="18" charset="0"/>
              </a:rPr>
              <a:t>First </a:t>
            </a:r>
            <a:r>
              <a:rPr lang="en-US" altLang="en-US" i="1" dirty="0">
                <a:latin typeface="Times New Roman" panose="02020603050405020304" pitchFamily="18" charset="0"/>
              </a:rPr>
              <a:t>scenario</a:t>
            </a:r>
          </a:p>
        </p:txBody>
      </p:sp>
      <p:pic>
        <p:nvPicPr>
          <p:cNvPr id="56014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000" y="3105150"/>
            <a:ext cx="26416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0142"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819401"/>
            <a:ext cx="268763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807923" y="5372332"/>
            <a:ext cx="6096000" cy="646331"/>
          </a:xfrm>
          <a:prstGeom prst="rect">
            <a:avLst/>
          </a:prstGeom>
        </p:spPr>
        <p:txBody>
          <a:bodyPr>
            <a:spAutoFit/>
          </a:bodyPr>
          <a:lstStyle/>
          <a:p>
            <a:r>
              <a:rPr lang="en-US" altLang="en-US" i="1" dirty="0">
                <a:latin typeface="Arial" panose="020B0604020202020204" pitchFamily="34" charset="0"/>
              </a:rPr>
              <a:t>When the sender and the receiver of an e-mail are on the same mail </a:t>
            </a:r>
            <a:r>
              <a:rPr lang="en-US" altLang="en-US" i="1" dirty="0" smtClean="0">
                <a:latin typeface="Arial" panose="020B0604020202020204" pitchFamily="34" charset="0"/>
              </a:rPr>
              <a:t>server, we </a:t>
            </a:r>
            <a:r>
              <a:rPr lang="en-US" altLang="en-US" i="1" dirty="0">
                <a:latin typeface="Arial" panose="020B0604020202020204" pitchFamily="34" charset="0"/>
              </a:rPr>
              <a:t>need only two </a:t>
            </a:r>
            <a:r>
              <a:rPr lang="en-US" altLang="en-US" i="1" dirty="0" smtClean="0">
                <a:latin typeface="Arial" panose="020B0604020202020204" pitchFamily="34" charset="0"/>
              </a:rPr>
              <a:t>user </a:t>
            </a:r>
            <a:r>
              <a:rPr lang="en-US" altLang="en-US" i="1" dirty="0">
                <a:latin typeface="Arial" panose="020B0604020202020204" pitchFamily="34" charset="0"/>
              </a:rPr>
              <a:t>agents.</a:t>
            </a:r>
          </a:p>
        </p:txBody>
      </p:sp>
      <p:sp>
        <p:nvSpPr>
          <p:cNvPr id="3" name="Title 2"/>
          <p:cNvSpPr>
            <a:spLocks noGrp="1"/>
          </p:cNvSpPr>
          <p:nvPr>
            <p:ph type="title"/>
          </p:nvPr>
        </p:nvSpPr>
        <p:spPr/>
        <p:txBody>
          <a:bodyPr/>
          <a:lstStyle/>
          <a:p>
            <a:r>
              <a:rPr lang="en-US" dirty="0" smtClean="0"/>
              <a:t>Email Architecture</a:t>
            </a:r>
            <a:endParaRPr lang="en-US" dirty="0"/>
          </a:p>
        </p:txBody>
      </p:sp>
    </p:spTree>
    <p:extLst>
      <p:ext uri="{BB962C8B-B14F-4D97-AF65-F5344CB8AC3E}">
        <p14:creationId xmlns:p14="http://schemas.microsoft.com/office/powerpoint/2010/main" val="21407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World Wide Web (WWW):</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HyperText </a:t>
            </a:r>
            <a:r>
              <a:rPr lang="en-IN" dirty="0"/>
              <a:t>Transfer Protocol (HTTP)</a:t>
            </a:r>
          </a:p>
          <a:p>
            <a:pPr marL="0" indent="0">
              <a:buNone/>
            </a:pPr>
            <a:r>
              <a:rPr lang="en-IN" dirty="0"/>
              <a:t>• The WWW was practically invented at CERN by Tim Berners-Lee </a:t>
            </a:r>
            <a:r>
              <a:rPr lang="en-IN" dirty="0" smtClean="0"/>
              <a:t>and associates </a:t>
            </a:r>
            <a:r>
              <a:rPr lang="en-IN" dirty="0"/>
              <a:t>in 1989-1991 when initial versions of HTML, HTTP, a Web server </a:t>
            </a:r>
            <a:r>
              <a:rPr lang="en-IN" dirty="0" smtClean="0"/>
              <a:t>and a </a:t>
            </a:r>
            <a:r>
              <a:rPr lang="en-IN" dirty="0"/>
              <a:t>crude text-based browser (Web client) were developed.</a:t>
            </a:r>
          </a:p>
          <a:p>
            <a:pPr marL="0" indent="0">
              <a:buNone/>
            </a:pPr>
            <a:r>
              <a:rPr lang="en-IN" dirty="0"/>
              <a:t>• Marc </a:t>
            </a:r>
            <a:r>
              <a:rPr lang="en-IN" dirty="0" err="1"/>
              <a:t>Andreeseen</a:t>
            </a:r>
            <a:r>
              <a:rPr lang="en-IN" dirty="0"/>
              <a:t>, who helped to develop the popular GUI browser Mosaic for </a:t>
            </a:r>
            <a:r>
              <a:rPr lang="en-IN" dirty="0" smtClean="0"/>
              <a:t>X at </a:t>
            </a:r>
            <a:r>
              <a:rPr lang="en-IN" dirty="0"/>
              <a:t>The National Center for Supercomputing Applications (NCSA), released </a:t>
            </a:r>
            <a:r>
              <a:rPr lang="en-IN" dirty="0" smtClean="0"/>
              <a:t>an alpha </a:t>
            </a:r>
            <a:r>
              <a:rPr lang="en-IN" dirty="0"/>
              <a:t>version of his browser in 1993, and in 1994 formed </a:t>
            </a:r>
            <a:r>
              <a:rPr lang="en-IN" dirty="0" smtClean="0"/>
              <a:t>Mosaic Communications </a:t>
            </a:r>
            <a:r>
              <a:rPr lang="en-IN" dirty="0"/>
              <a:t>which later became Netscape.</a:t>
            </a:r>
          </a:p>
          <a:p>
            <a:pPr marL="0" indent="0">
              <a:buNone/>
            </a:pPr>
            <a:r>
              <a:rPr lang="en-IN" dirty="0" smtClean="0"/>
              <a:t>•</a:t>
            </a:r>
            <a:endParaRPr lang="en-IN" dirty="0"/>
          </a:p>
        </p:txBody>
      </p:sp>
    </p:spTree>
    <p:extLst>
      <p:ext uri="{BB962C8B-B14F-4D97-AF65-F5344CB8AC3E}">
        <p14:creationId xmlns:p14="http://schemas.microsoft.com/office/powerpoint/2010/main" val="9470391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488" y="2376488"/>
            <a:ext cx="7504112" cy="250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682" name="Text Box 2"/>
          <p:cNvSpPr txBox="1">
            <a:spLocks noChangeArrowheads="1"/>
          </p:cNvSpPr>
          <p:nvPr/>
        </p:nvSpPr>
        <p:spPr bwMode="auto">
          <a:xfrm>
            <a:off x="1049054" y="713582"/>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smtClean="0">
                <a:latin typeface="Times New Roman" panose="02020603050405020304" pitchFamily="18" charset="0"/>
              </a:rPr>
              <a:t>Second </a:t>
            </a:r>
            <a:r>
              <a:rPr lang="en-US" altLang="en-US" i="1" dirty="0">
                <a:latin typeface="Times New Roman" panose="02020603050405020304" pitchFamily="18" charset="0"/>
              </a:rPr>
              <a:t>scenario</a:t>
            </a:r>
          </a:p>
        </p:txBody>
      </p:sp>
      <p:pic>
        <p:nvPicPr>
          <p:cNvPr id="58369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2890838"/>
            <a:ext cx="1471613" cy="61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69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4950" y="3581401"/>
            <a:ext cx="37465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69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1" y="3581401"/>
            <a:ext cx="2093913"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696"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600" y="3581401"/>
            <a:ext cx="3746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697"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1" y="2833688"/>
            <a:ext cx="1590675"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71600" y="5620048"/>
            <a:ext cx="6096000" cy="923330"/>
          </a:xfrm>
          <a:prstGeom prst="rect">
            <a:avLst/>
          </a:prstGeom>
        </p:spPr>
        <p:txBody>
          <a:bodyPr>
            <a:spAutoFit/>
          </a:bodyPr>
          <a:lstStyle/>
          <a:p>
            <a:r>
              <a:rPr lang="en-US" altLang="en-US" dirty="0"/>
              <a:t>When the sender and the receiver of an e-mail are on different mail servers</a:t>
            </a:r>
            <a:r>
              <a:rPr lang="en-US" altLang="en-US" dirty="0" smtClean="0"/>
              <a:t>, we </a:t>
            </a:r>
            <a:r>
              <a:rPr lang="en-US" altLang="en-US" dirty="0"/>
              <a:t>need two UAs and a pair of MTAs (client and server).</a:t>
            </a:r>
          </a:p>
        </p:txBody>
      </p:sp>
    </p:spTree>
    <p:extLst>
      <p:ext uri="{BB962C8B-B14F-4D97-AF65-F5344CB8AC3E}">
        <p14:creationId xmlns:p14="http://schemas.microsoft.com/office/powerpoint/2010/main" val="2330594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573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9038" y="1631950"/>
            <a:ext cx="7294562"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5730" name="Text Box 2"/>
          <p:cNvSpPr txBox="1">
            <a:spLocks noChangeArrowheads="1"/>
          </p:cNvSpPr>
          <p:nvPr/>
        </p:nvSpPr>
        <p:spPr bwMode="auto">
          <a:xfrm>
            <a:off x="1101725" y="823914"/>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smtClean="0">
                <a:latin typeface="Times New Roman" panose="02020603050405020304" pitchFamily="18" charset="0"/>
              </a:rPr>
              <a:t>Third </a:t>
            </a:r>
            <a:r>
              <a:rPr lang="en-US" altLang="en-US" i="1" dirty="0">
                <a:latin typeface="Times New Roman" panose="02020603050405020304" pitchFamily="18" charset="0"/>
              </a:rPr>
              <a:t>scenario</a:t>
            </a:r>
          </a:p>
        </p:txBody>
      </p:sp>
      <p:pic>
        <p:nvPicPr>
          <p:cNvPr id="58574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1981200"/>
            <a:ext cx="576263" cy="1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1" y="2057401"/>
            <a:ext cx="1362075" cy="138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1" y="3962400"/>
            <a:ext cx="328613"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4464" y="4724401"/>
            <a:ext cx="3381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4"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4665664"/>
            <a:ext cx="17462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5"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13726" y="4673600"/>
            <a:ext cx="32067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5746"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62938" y="4078288"/>
            <a:ext cx="103346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5732" y="4211935"/>
            <a:ext cx="3902869" cy="923330"/>
          </a:xfrm>
          <a:prstGeom prst="rect">
            <a:avLst/>
          </a:prstGeom>
        </p:spPr>
        <p:txBody>
          <a:bodyPr wrap="square">
            <a:spAutoFit/>
          </a:bodyPr>
          <a:lstStyle/>
          <a:p>
            <a:r>
              <a:rPr lang="en-US" altLang="en-US" dirty="0"/>
              <a:t>When the sender and the receiver of an e-mail are on the same mail </a:t>
            </a:r>
            <a:r>
              <a:rPr lang="en-US" altLang="en-US" dirty="0" smtClean="0"/>
              <a:t>server, we </a:t>
            </a:r>
            <a:r>
              <a:rPr lang="en-US" altLang="en-US" dirty="0"/>
              <a:t>need only two user agents.</a:t>
            </a:r>
          </a:p>
        </p:txBody>
      </p:sp>
    </p:spTree>
    <p:extLst>
      <p:ext uri="{BB962C8B-B14F-4D97-AF65-F5344CB8AC3E}">
        <p14:creationId xmlns:p14="http://schemas.microsoft.com/office/powerpoint/2010/main" val="13719347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961372" y="632620"/>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smtClean="0">
                <a:latin typeface="Times New Roman" panose="02020603050405020304" pitchFamily="18" charset="0"/>
              </a:rPr>
              <a:t>Fourth </a:t>
            </a:r>
            <a:r>
              <a:rPr lang="en-US" altLang="en-US" i="1" dirty="0">
                <a:latin typeface="Times New Roman" panose="02020603050405020304" pitchFamily="18" charset="0"/>
              </a:rPr>
              <a:t>scenario</a:t>
            </a:r>
          </a:p>
        </p:txBody>
      </p:sp>
      <p:pic>
        <p:nvPicPr>
          <p:cNvPr id="58778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003" y="1582541"/>
            <a:ext cx="7678737"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89"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2057400"/>
            <a:ext cx="576263" cy="1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133601"/>
            <a:ext cx="812800"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1"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0588" y="4070350"/>
            <a:ext cx="328612"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2"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1064" y="4800601"/>
            <a:ext cx="3381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3"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3376" y="4748214"/>
            <a:ext cx="14446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4"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5526" y="4759326"/>
            <a:ext cx="320675"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5"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4038600"/>
            <a:ext cx="3381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6"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91401" y="2168526"/>
            <a:ext cx="1077913" cy="133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7797"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67801" y="2017714"/>
            <a:ext cx="576263" cy="19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5288" y="3341638"/>
            <a:ext cx="3048000" cy="2308324"/>
          </a:xfrm>
          <a:prstGeom prst="rect">
            <a:avLst/>
          </a:prstGeom>
        </p:spPr>
        <p:txBody>
          <a:bodyPr wrap="square">
            <a:spAutoFit/>
          </a:bodyPr>
          <a:lstStyle/>
          <a:p>
            <a:r>
              <a:rPr lang="en-US" altLang="en-US" dirty="0"/>
              <a:t>When both sender and receiver are connected to the mail server via a LAN or a WAN, we need two UAs, two pairs of MTAs (client and server), and a pair of MAAs (client and server). This is the most common situation today</a:t>
            </a:r>
            <a:r>
              <a:rPr lang="en-US" altLang="en-US" i="1" dirty="0">
                <a:solidFill>
                  <a:schemeClr val="bg1"/>
                </a:solidFill>
                <a:latin typeface="Arial" panose="020B0604020202020204" pitchFamily="34" charset="0"/>
              </a:rPr>
              <a:t>.</a:t>
            </a:r>
          </a:p>
        </p:txBody>
      </p:sp>
    </p:spTree>
    <p:extLst>
      <p:ext uri="{BB962C8B-B14F-4D97-AF65-F5344CB8AC3E}">
        <p14:creationId xmlns:p14="http://schemas.microsoft.com/office/powerpoint/2010/main" val="1515946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p:cNvSpPr>
          <p:nvPr/>
        </p:nvSpPr>
        <p:spPr bwMode="auto">
          <a:xfrm>
            <a:off x="6934201" y="6400800"/>
            <a:ext cx="28940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579" name="Rectangle 3"/>
          <p:cNvSpPr>
            <a:spLocks noGrp="1" noChangeArrowheads="1"/>
          </p:cNvSpPr>
          <p:nvPr>
            <p:ph type="title"/>
          </p:nvPr>
        </p:nvSpPr>
        <p:spPr>
          <a:xfrm>
            <a:off x="2057400" y="227014"/>
            <a:ext cx="7772400" cy="1144587"/>
          </a:xfrm>
        </p:spPr>
        <p:txBody>
          <a:bodyPr/>
          <a:lstStyle/>
          <a:p>
            <a:r>
              <a:rPr lang="en-US" altLang="en-US" sz="3600"/>
              <a:t>Electronic Mail</a:t>
            </a:r>
            <a:endParaRPr lang="en-US" altLang="en-US" sz="1800">
              <a:solidFill>
                <a:srgbClr val="000000"/>
              </a:solidFill>
            </a:endParaRPr>
          </a:p>
        </p:txBody>
      </p:sp>
      <p:sp>
        <p:nvSpPr>
          <p:cNvPr id="24580" name="Rectangle 4"/>
          <p:cNvSpPr>
            <a:spLocks noGrp="1" noChangeArrowheads="1"/>
          </p:cNvSpPr>
          <p:nvPr>
            <p:ph type="body" idx="1"/>
          </p:nvPr>
        </p:nvSpPr>
        <p:spPr>
          <a:xfrm>
            <a:off x="413359" y="1600200"/>
            <a:ext cx="5577867" cy="4648200"/>
          </a:xfrm>
        </p:spPr>
        <p:txBody>
          <a:bodyPr>
            <a:noAutofit/>
          </a:bodyPr>
          <a:lstStyle/>
          <a:p>
            <a:pPr marL="246063" indent="-246063" defTabSz="758825">
              <a:spcBef>
                <a:spcPts val="400"/>
              </a:spcBef>
              <a:buNone/>
            </a:pPr>
            <a:r>
              <a:rPr lang="en-US" altLang="en-US" sz="2400" dirty="0" smtClean="0"/>
              <a:t>Three </a:t>
            </a:r>
            <a:r>
              <a:rPr lang="en-US" altLang="en-US" sz="2400" dirty="0"/>
              <a:t>major components: </a:t>
            </a:r>
          </a:p>
          <a:p>
            <a:pPr defTabSz="758825">
              <a:spcBef>
                <a:spcPts val="300"/>
              </a:spcBef>
            </a:pPr>
            <a:r>
              <a:rPr lang="en-US" altLang="en-US" sz="2400" dirty="0"/>
              <a:t>user agents </a:t>
            </a:r>
          </a:p>
          <a:p>
            <a:pPr defTabSz="758825">
              <a:spcBef>
                <a:spcPts val="300"/>
              </a:spcBef>
            </a:pPr>
            <a:r>
              <a:rPr lang="en-US" altLang="en-US" sz="2400" dirty="0"/>
              <a:t>mail servers </a:t>
            </a:r>
            <a:endParaRPr lang="en-US" altLang="en-US" sz="2400" dirty="0" smtClean="0"/>
          </a:p>
          <a:p>
            <a:pPr defTabSz="758825">
              <a:spcBef>
                <a:spcPts val="300"/>
              </a:spcBef>
            </a:pPr>
            <a:r>
              <a:rPr lang="en-US" altLang="en-US" sz="2400" dirty="0" smtClean="0"/>
              <a:t>Simple Mail Transfer Protocol</a:t>
            </a:r>
            <a:r>
              <a:rPr lang="en-US" altLang="en-US" sz="2400" dirty="0"/>
              <a:t>: </a:t>
            </a:r>
            <a:r>
              <a:rPr lang="en-US" altLang="en-US" sz="2400" dirty="0" smtClean="0"/>
              <a:t>SMTP </a:t>
            </a:r>
            <a:r>
              <a:rPr lang="en-US" altLang="en-US" sz="2400" dirty="0" smtClean="0">
                <a:cs typeface="Arial" panose="020B0604020202020204" pitchFamily="34" charset="0"/>
                <a:sym typeface="Arial" panose="020B0604020202020204" pitchFamily="34" charset="0"/>
              </a:rPr>
              <a:t>used to exchange electronic mail.</a:t>
            </a:r>
            <a:endParaRPr lang="en-US" altLang="en-US" sz="2400" dirty="0"/>
          </a:p>
          <a:p>
            <a:pPr defTabSz="758825">
              <a:spcBef>
                <a:spcPts val="300"/>
              </a:spcBef>
            </a:pPr>
            <a:r>
              <a:rPr lang="en-US" altLang="en-US" sz="2400" u="sng" dirty="0"/>
              <a:t>User Agent (Email Reader)</a:t>
            </a:r>
          </a:p>
          <a:p>
            <a:pPr defTabSz="758825">
              <a:spcBef>
                <a:spcPts val="300"/>
              </a:spcBef>
            </a:pPr>
            <a:r>
              <a:rPr lang="en-US" altLang="en-US" sz="2400" dirty="0"/>
              <a:t>a.k.a. “mail reader”</a:t>
            </a:r>
          </a:p>
          <a:p>
            <a:pPr defTabSz="758825">
              <a:spcBef>
                <a:spcPts val="300"/>
              </a:spcBef>
            </a:pPr>
            <a:r>
              <a:rPr lang="en-US" altLang="en-US" sz="2400" dirty="0"/>
              <a:t>composing, editing, reading mail messages</a:t>
            </a:r>
          </a:p>
          <a:p>
            <a:pPr defTabSz="758825">
              <a:spcBef>
                <a:spcPts val="300"/>
              </a:spcBef>
            </a:pPr>
            <a:r>
              <a:rPr lang="en-US" altLang="en-US" sz="2400" dirty="0"/>
              <a:t>e.g., Eudora, Outlook, elm, Netscape Messenger</a:t>
            </a:r>
          </a:p>
          <a:p>
            <a:pPr defTabSz="758825">
              <a:spcBef>
                <a:spcPts val="300"/>
              </a:spcBef>
            </a:pPr>
            <a:r>
              <a:rPr lang="en-US" altLang="en-US" sz="2400" dirty="0"/>
              <a:t>outgoing, incoming messages stored on server</a:t>
            </a:r>
          </a:p>
        </p:txBody>
      </p:sp>
      <p:sp>
        <p:nvSpPr>
          <p:cNvPr id="24581" name="Rectangle 5"/>
          <p:cNvSpPr>
            <a:spLocks/>
          </p:cNvSpPr>
          <p:nvPr/>
        </p:nvSpPr>
        <p:spPr bwMode="auto">
          <a:xfrm>
            <a:off x="8401050" y="600076"/>
            <a:ext cx="1828800" cy="981075"/>
          </a:xfrm>
          <a:prstGeom prst="rect">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24582" name="Group 6"/>
          <p:cNvGrpSpPr>
            <a:grpSpLocks/>
          </p:cNvGrpSpPr>
          <p:nvPr/>
        </p:nvGrpSpPr>
        <p:grpSpPr bwMode="auto">
          <a:xfrm>
            <a:off x="8477251" y="568327"/>
            <a:ext cx="1735139" cy="865737"/>
            <a:chOff x="0" y="0"/>
            <a:chExt cx="1736726" cy="865191"/>
          </a:xfrm>
        </p:grpSpPr>
        <p:sp>
          <p:nvSpPr>
            <p:cNvPr id="24583" name="Rectangle 7"/>
            <p:cNvSpPr>
              <a:spLocks/>
            </p:cNvSpPr>
            <p:nvPr/>
          </p:nvSpPr>
          <p:spPr bwMode="auto">
            <a:xfrm>
              <a:off x="415877" y="619125"/>
              <a:ext cx="1209769" cy="2460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 mailbox</a:t>
              </a:r>
              <a:endParaRPr lang="en-US" altLang="en-US">
                <a:latin typeface="Comic Sans MS" panose="030F0702030302020204" pitchFamily="66" charset="0"/>
                <a:sym typeface="Comic Sans MS" panose="030F0702030302020204" pitchFamily="66" charset="0"/>
              </a:endParaRPr>
            </a:p>
          </p:txBody>
        </p:sp>
        <p:grpSp>
          <p:nvGrpSpPr>
            <p:cNvPr id="24584" name="Group 8"/>
            <p:cNvGrpSpPr>
              <a:grpSpLocks/>
            </p:cNvGrpSpPr>
            <p:nvPr/>
          </p:nvGrpSpPr>
          <p:grpSpPr bwMode="auto">
            <a:xfrm>
              <a:off x="0" y="115887"/>
              <a:ext cx="714375" cy="190501"/>
              <a:chOff x="0" y="0"/>
              <a:chExt cx="714375" cy="190500"/>
            </a:xfrm>
          </p:grpSpPr>
          <p:sp>
            <p:nvSpPr>
              <p:cNvPr id="24585" name="Rectangle 9"/>
              <p:cNvSpPr>
                <a:spLocks/>
              </p:cNvSpPr>
              <p:nvPr/>
            </p:nvSpPr>
            <p:spPr bwMode="auto">
              <a:xfrm>
                <a:off x="0" y="0"/>
                <a:ext cx="714375" cy="190500"/>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586" name="Line 10"/>
              <p:cNvSpPr>
                <a:spLocks noChangeShapeType="1"/>
              </p:cNvSpPr>
              <p:nvPr/>
            </p:nvSpPr>
            <p:spPr bwMode="auto">
              <a:xfrm flipH="1">
                <a:off x="77787" y="4445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587" name="Line 11"/>
              <p:cNvSpPr>
                <a:spLocks noChangeShapeType="1"/>
              </p:cNvSpPr>
              <p:nvPr/>
            </p:nvSpPr>
            <p:spPr bwMode="auto">
              <a:xfrm flipH="1">
                <a:off x="250824" y="42862"/>
                <a:ext cx="9527"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588" name="Line 12"/>
              <p:cNvSpPr>
                <a:spLocks noChangeShapeType="1"/>
              </p:cNvSpPr>
              <p:nvPr/>
            </p:nvSpPr>
            <p:spPr bwMode="auto">
              <a:xfrm>
                <a:off x="338137" y="46037"/>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589" name="Line 13"/>
              <p:cNvSpPr>
                <a:spLocks noChangeShapeType="1"/>
              </p:cNvSpPr>
              <p:nvPr/>
            </p:nvSpPr>
            <p:spPr bwMode="auto">
              <a:xfrm>
                <a:off x="428625" y="42862"/>
                <a:ext cx="0"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590" name="Line 14"/>
              <p:cNvSpPr>
                <a:spLocks noChangeShapeType="1"/>
              </p:cNvSpPr>
              <p:nvPr/>
            </p:nvSpPr>
            <p:spPr bwMode="auto">
              <a:xfrm>
                <a:off x="525462" y="4286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591" name="Line 15"/>
              <p:cNvSpPr>
                <a:spLocks noChangeShapeType="1"/>
              </p:cNvSpPr>
              <p:nvPr/>
            </p:nvSpPr>
            <p:spPr bwMode="auto">
              <a:xfrm>
                <a:off x="614362" y="4286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592" name="Line 16"/>
              <p:cNvSpPr>
                <a:spLocks noChangeShapeType="1"/>
              </p:cNvSpPr>
              <p:nvPr/>
            </p:nvSpPr>
            <p:spPr bwMode="auto">
              <a:xfrm flipH="1">
                <a:off x="161924" y="4445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grpSp>
        <p:sp>
          <p:nvSpPr>
            <p:cNvPr id="24593" name="Rectangle 17"/>
            <p:cNvSpPr>
              <a:spLocks/>
            </p:cNvSpPr>
            <p:nvPr/>
          </p:nvSpPr>
          <p:spPr bwMode="auto">
            <a:xfrm>
              <a:off x="22225" y="704850"/>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594" name="Rectangle 18"/>
            <p:cNvSpPr>
              <a:spLocks/>
            </p:cNvSpPr>
            <p:nvPr/>
          </p:nvSpPr>
          <p:spPr bwMode="auto">
            <a:xfrm>
              <a:off x="331211" y="0"/>
              <a:ext cx="1405515" cy="492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r">
                <a:spcBef>
                  <a:spcPct val="0"/>
                </a:spcBef>
              </a:pPr>
              <a:r>
                <a:rPr lang="en-US" altLang="en-US" sz="1600">
                  <a:latin typeface="Comic Sans MS" panose="030F0702030302020204" pitchFamily="66" charset="0"/>
                  <a:sym typeface="Comic Sans MS" panose="030F0702030302020204" pitchFamily="66" charset="0"/>
                </a:rPr>
                <a:t>outgoing </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r">
                <a:spcBef>
                  <a:spcPct val="0"/>
                </a:spcBef>
              </a:pPr>
              <a:r>
                <a:rPr lang="en-US" altLang="en-US" sz="1600">
                  <a:latin typeface="Comic Sans MS" panose="030F0702030302020204" pitchFamily="66" charset="0"/>
                  <a:sym typeface="Comic Sans MS" panose="030F0702030302020204" pitchFamily="66" charset="0"/>
                </a:rPr>
                <a:t>message queue</a:t>
              </a:r>
              <a:endParaRPr lang="en-US" altLang="en-US"/>
            </a:p>
          </p:txBody>
        </p:sp>
      </p:grpSp>
      <p:sp>
        <p:nvSpPr>
          <p:cNvPr id="24595" name="Line 19"/>
          <p:cNvSpPr>
            <a:spLocks noChangeShapeType="1"/>
          </p:cNvSpPr>
          <p:nvPr/>
        </p:nvSpPr>
        <p:spPr bwMode="auto">
          <a:xfrm>
            <a:off x="7248525" y="2551113"/>
            <a:ext cx="1123950" cy="792162"/>
          </a:xfrm>
          <a:prstGeom prst="line">
            <a:avLst/>
          </a:prstGeom>
          <a:noFill/>
          <a:ln w="28575" cap="flat" cmpd="sng">
            <a:solidFill>
              <a:srgbClr val="FF0000"/>
            </a:solidFill>
            <a:prstDash val="solid"/>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grpSp>
        <p:nvGrpSpPr>
          <p:cNvPr id="24596" name="Group 20"/>
          <p:cNvGrpSpPr>
            <a:grpSpLocks/>
          </p:cNvGrpSpPr>
          <p:nvPr/>
        </p:nvGrpSpPr>
        <p:grpSpPr bwMode="auto">
          <a:xfrm>
            <a:off x="8640763" y="2479675"/>
            <a:ext cx="355600" cy="933450"/>
            <a:chOff x="0" y="0"/>
            <a:chExt cx="355601" cy="933450"/>
          </a:xfrm>
        </p:grpSpPr>
        <p:sp>
          <p:nvSpPr>
            <p:cNvPr id="24597" name="AutoShape 21"/>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598" name="Rectangle 22"/>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599" name="Rectangle 23"/>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00" name="AutoShape 24"/>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01" name="Line 25"/>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02" name="Line 26"/>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03" name="Rectangle 27"/>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04" name="Rectangle 28"/>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4605" name="Group 29"/>
          <p:cNvGrpSpPr>
            <a:grpSpLocks/>
          </p:cNvGrpSpPr>
          <p:nvPr/>
        </p:nvGrpSpPr>
        <p:grpSpPr bwMode="auto">
          <a:xfrm>
            <a:off x="8410576" y="2930526"/>
            <a:ext cx="809625" cy="1050924"/>
            <a:chOff x="0" y="0"/>
            <a:chExt cx="809625" cy="1049338"/>
          </a:xfrm>
        </p:grpSpPr>
        <p:sp>
          <p:nvSpPr>
            <p:cNvPr id="24606" name="Rectangle 30"/>
            <p:cNvSpPr>
              <a:spLocks/>
            </p:cNvSpPr>
            <p:nvPr/>
          </p:nvSpPr>
          <p:spPr bwMode="auto">
            <a:xfrm>
              <a:off x="0" y="39687"/>
              <a:ext cx="809625" cy="1009651"/>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07" name="Rectangle 31"/>
            <p:cNvSpPr>
              <a:spLocks/>
            </p:cNvSpPr>
            <p:nvPr/>
          </p:nvSpPr>
          <p:spPr bwMode="auto">
            <a:xfrm>
              <a:off x="76367" y="0"/>
              <a:ext cx="621965" cy="49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mail</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sp>
          <p:nvSpPr>
            <p:cNvPr id="24608" name="Rectangle 32"/>
            <p:cNvSpPr>
              <a:spLocks/>
            </p:cNvSpPr>
            <p:nvPr/>
          </p:nvSpPr>
          <p:spPr bwMode="auto">
            <a:xfrm>
              <a:off x="38100" y="601662"/>
              <a:ext cx="714375" cy="190501"/>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09" name="Line 33"/>
            <p:cNvSpPr>
              <a:spLocks noChangeShapeType="1"/>
            </p:cNvSpPr>
            <p:nvPr/>
          </p:nvSpPr>
          <p:spPr bwMode="auto">
            <a:xfrm flipH="1">
              <a:off x="115887"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10" name="Line 34"/>
            <p:cNvSpPr>
              <a:spLocks noChangeShapeType="1"/>
            </p:cNvSpPr>
            <p:nvPr/>
          </p:nvSpPr>
          <p:spPr bwMode="auto">
            <a:xfrm>
              <a:off x="2889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11" name="Line 35"/>
            <p:cNvSpPr>
              <a:spLocks noChangeShapeType="1"/>
            </p:cNvSpPr>
            <p:nvPr/>
          </p:nvSpPr>
          <p:spPr bwMode="auto">
            <a:xfrm>
              <a:off x="376237" y="64770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12" name="Line 36"/>
            <p:cNvSpPr>
              <a:spLocks noChangeShapeType="1"/>
            </p:cNvSpPr>
            <p:nvPr/>
          </p:nvSpPr>
          <p:spPr bwMode="auto">
            <a:xfrm>
              <a:off x="4667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13" name="Line 37"/>
            <p:cNvSpPr>
              <a:spLocks noChangeShapeType="1"/>
            </p:cNvSpPr>
            <p:nvPr/>
          </p:nvSpPr>
          <p:spPr bwMode="auto">
            <a:xfrm>
              <a:off x="5635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14" name="Line 38"/>
            <p:cNvSpPr>
              <a:spLocks noChangeShapeType="1"/>
            </p:cNvSpPr>
            <p:nvPr/>
          </p:nvSpPr>
          <p:spPr bwMode="auto">
            <a:xfrm>
              <a:off x="6524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15" name="Line 39"/>
            <p:cNvSpPr>
              <a:spLocks noChangeShapeType="1"/>
            </p:cNvSpPr>
            <p:nvPr/>
          </p:nvSpPr>
          <p:spPr bwMode="auto">
            <a:xfrm flipH="1">
              <a:off x="200024"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16" name="Rectangle 40"/>
            <p:cNvSpPr>
              <a:spLocks/>
            </p:cNvSpPr>
            <p:nvPr/>
          </p:nvSpPr>
          <p:spPr bwMode="auto">
            <a:xfrm>
              <a:off x="50800"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17" name="Rectangle 41"/>
            <p:cNvSpPr>
              <a:spLocks/>
            </p:cNvSpPr>
            <p:nvPr/>
          </p:nvSpPr>
          <p:spPr bwMode="auto">
            <a:xfrm>
              <a:off x="187325"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18" name="Rectangle 42"/>
            <p:cNvSpPr>
              <a:spLocks/>
            </p:cNvSpPr>
            <p:nvPr/>
          </p:nvSpPr>
          <p:spPr bwMode="auto">
            <a:xfrm>
              <a:off x="323850" y="865187"/>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19" name="Rectangle 43"/>
            <p:cNvSpPr>
              <a:spLocks/>
            </p:cNvSpPr>
            <p:nvPr/>
          </p:nvSpPr>
          <p:spPr bwMode="auto">
            <a:xfrm>
              <a:off x="4778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20" name="Rectangle 44"/>
            <p:cNvSpPr>
              <a:spLocks/>
            </p:cNvSpPr>
            <p:nvPr/>
          </p:nvSpPr>
          <p:spPr bwMode="auto">
            <a:xfrm>
              <a:off x="6302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4621" name="Group 45"/>
          <p:cNvGrpSpPr>
            <a:grpSpLocks/>
          </p:cNvGrpSpPr>
          <p:nvPr/>
        </p:nvGrpSpPr>
        <p:grpSpPr bwMode="auto">
          <a:xfrm>
            <a:off x="9124951" y="2070101"/>
            <a:ext cx="649679" cy="691323"/>
            <a:chOff x="0" y="0"/>
            <a:chExt cx="650820" cy="692150"/>
          </a:xfrm>
        </p:grpSpPr>
        <p:pic>
          <p:nvPicPr>
            <p:cNvPr id="24622" name="Picture 46"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4623" name="Group 47"/>
            <p:cNvGrpSpPr>
              <a:grpSpLocks/>
            </p:cNvGrpSpPr>
            <p:nvPr/>
          </p:nvGrpSpPr>
          <p:grpSpPr bwMode="auto">
            <a:xfrm>
              <a:off x="46082" y="122238"/>
              <a:ext cx="604738" cy="569912"/>
              <a:chOff x="7566" y="0"/>
              <a:chExt cx="604738" cy="569913"/>
            </a:xfrm>
          </p:grpSpPr>
          <p:sp>
            <p:nvSpPr>
              <p:cNvPr id="24624" name="Rectangle 48"/>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25" name="Rectangle 49"/>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4626" name="Group 50"/>
          <p:cNvGrpSpPr>
            <a:grpSpLocks/>
          </p:cNvGrpSpPr>
          <p:nvPr/>
        </p:nvGrpSpPr>
        <p:grpSpPr bwMode="auto">
          <a:xfrm>
            <a:off x="9353551" y="3079751"/>
            <a:ext cx="649679" cy="691323"/>
            <a:chOff x="0" y="0"/>
            <a:chExt cx="650820" cy="692150"/>
          </a:xfrm>
        </p:grpSpPr>
        <p:pic>
          <p:nvPicPr>
            <p:cNvPr id="24627" name="Picture 51"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4628" name="Group 52"/>
            <p:cNvGrpSpPr>
              <a:grpSpLocks/>
            </p:cNvGrpSpPr>
            <p:nvPr/>
          </p:nvGrpSpPr>
          <p:grpSpPr bwMode="auto">
            <a:xfrm>
              <a:off x="46082" y="122238"/>
              <a:ext cx="604738" cy="569912"/>
              <a:chOff x="7566" y="0"/>
              <a:chExt cx="604738" cy="569913"/>
            </a:xfrm>
          </p:grpSpPr>
          <p:sp>
            <p:nvSpPr>
              <p:cNvPr id="24629" name="Rectangle 53"/>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30" name="Rectangle 54"/>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4631" name="Group 55"/>
          <p:cNvGrpSpPr>
            <a:grpSpLocks/>
          </p:cNvGrpSpPr>
          <p:nvPr/>
        </p:nvGrpSpPr>
        <p:grpSpPr bwMode="auto">
          <a:xfrm>
            <a:off x="9124951" y="4127501"/>
            <a:ext cx="649679" cy="691323"/>
            <a:chOff x="0" y="0"/>
            <a:chExt cx="650820" cy="692150"/>
          </a:xfrm>
        </p:grpSpPr>
        <p:pic>
          <p:nvPicPr>
            <p:cNvPr id="24632" name="Picture 56"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4633" name="Group 57"/>
            <p:cNvGrpSpPr>
              <a:grpSpLocks/>
            </p:cNvGrpSpPr>
            <p:nvPr/>
          </p:nvGrpSpPr>
          <p:grpSpPr bwMode="auto">
            <a:xfrm>
              <a:off x="46082" y="122238"/>
              <a:ext cx="604738" cy="569912"/>
              <a:chOff x="7566" y="0"/>
              <a:chExt cx="604738" cy="569913"/>
            </a:xfrm>
          </p:grpSpPr>
          <p:sp>
            <p:nvSpPr>
              <p:cNvPr id="24634" name="Rectangle 58"/>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35" name="Rectangle 59"/>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4636" name="Group 60"/>
          <p:cNvGrpSpPr>
            <a:grpSpLocks/>
          </p:cNvGrpSpPr>
          <p:nvPr/>
        </p:nvGrpSpPr>
        <p:grpSpPr bwMode="auto">
          <a:xfrm>
            <a:off x="6410326" y="3887789"/>
            <a:ext cx="809625" cy="1501774"/>
            <a:chOff x="0" y="0"/>
            <a:chExt cx="809625" cy="1501775"/>
          </a:xfrm>
        </p:grpSpPr>
        <p:grpSp>
          <p:nvGrpSpPr>
            <p:cNvPr id="24637" name="Group 61"/>
            <p:cNvGrpSpPr>
              <a:grpSpLocks/>
            </p:cNvGrpSpPr>
            <p:nvPr/>
          </p:nvGrpSpPr>
          <p:grpSpPr bwMode="auto">
            <a:xfrm>
              <a:off x="220662" y="0"/>
              <a:ext cx="355601" cy="933450"/>
              <a:chOff x="0" y="0"/>
              <a:chExt cx="355601" cy="933450"/>
            </a:xfrm>
          </p:grpSpPr>
          <p:sp>
            <p:nvSpPr>
              <p:cNvPr id="24638" name="AutoShape 62"/>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39" name="Rectangle 63"/>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40" name="Rectangle 64"/>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41" name="AutoShape 65"/>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42" name="Line 66"/>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43" name="Line 67"/>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44" name="Rectangle 68"/>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45" name="Rectangle 69"/>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4646" name="Group 70"/>
            <p:cNvGrpSpPr>
              <a:grpSpLocks/>
            </p:cNvGrpSpPr>
            <p:nvPr/>
          </p:nvGrpSpPr>
          <p:grpSpPr bwMode="auto">
            <a:xfrm>
              <a:off x="0" y="452438"/>
              <a:ext cx="809625" cy="1049337"/>
              <a:chOff x="0" y="0"/>
              <a:chExt cx="809625" cy="1049338"/>
            </a:xfrm>
          </p:grpSpPr>
          <p:sp>
            <p:nvSpPr>
              <p:cNvPr id="24647" name="Rectangle 71"/>
              <p:cNvSpPr>
                <a:spLocks/>
              </p:cNvSpPr>
              <p:nvPr/>
            </p:nvSpPr>
            <p:spPr bwMode="auto">
              <a:xfrm>
                <a:off x="0" y="39687"/>
                <a:ext cx="809625" cy="1009651"/>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48" name="Rectangle 72"/>
              <p:cNvSpPr>
                <a:spLocks/>
              </p:cNvSpPr>
              <p:nvPr/>
            </p:nvSpPr>
            <p:spPr bwMode="auto">
              <a:xfrm>
                <a:off x="76367" y="0"/>
                <a:ext cx="621965" cy="492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mail</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sp>
            <p:nvSpPr>
              <p:cNvPr id="24649" name="Rectangle 73"/>
              <p:cNvSpPr>
                <a:spLocks/>
              </p:cNvSpPr>
              <p:nvPr/>
            </p:nvSpPr>
            <p:spPr bwMode="auto">
              <a:xfrm>
                <a:off x="38100" y="601662"/>
                <a:ext cx="714375" cy="190501"/>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50" name="Line 74"/>
              <p:cNvSpPr>
                <a:spLocks noChangeShapeType="1"/>
              </p:cNvSpPr>
              <p:nvPr/>
            </p:nvSpPr>
            <p:spPr bwMode="auto">
              <a:xfrm flipH="1">
                <a:off x="115887"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51" name="Line 75"/>
              <p:cNvSpPr>
                <a:spLocks noChangeShapeType="1"/>
              </p:cNvSpPr>
              <p:nvPr/>
            </p:nvSpPr>
            <p:spPr bwMode="auto">
              <a:xfrm>
                <a:off x="2889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52" name="Line 76"/>
              <p:cNvSpPr>
                <a:spLocks noChangeShapeType="1"/>
              </p:cNvSpPr>
              <p:nvPr/>
            </p:nvSpPr>
            <p:spPr bwMode="auto">
              <a:xfrm>
                <a:off x="376237" y="64770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53" name="Line 77"/>
              <p:cNvSpPr>
                <a:spLocks noChangeShapeType="1"/>
              </p:cNvSpPr>
              <p:nvPr/>
            </p:nvSpPr>
            <p:spPr bwMode="auto">
              <a:xfrm>
                <a:off x="4667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54" name="Line 78"/>
              <p:cNvSpPr>
                <a:spLocks noChangeShapeType="1"/>
              </p:cNvSpPr>
              <p:nvPr/>
            </p:nvSpPr>
            <p:spPr bwMode="auto">
              <a:xfrm>
                <a:off x="5635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55" name="Line 79"/>
              <p:cNvSpPr>
                <a:spLocks noChangeShapeType="1"/>
              </p:cNvSpPr>
              <p:nvPr/>
            </p:nvSpPr>
            <p:spPr bwMode="auto">
              <a:xfrm>
                <a:off x="6524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56" name="Line 80"/>
              <p:cNvSpPr>
                <a:spLocks noChangeShapeType="1"/>
              </p:cNvSpPr>
              <p:nvPr/>
            </p:nvSpPr>
            <p:spPr bwMode="auto">
              <a:xfrm flipH="1">
                <a:off x="200024"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57" name="Rectangle 81"/>
              <p:cNvSpPr>
                <a:spLocks/>
              </p:cNvSpPr>
              <p:nvPr/>
            </p:nvSpPr>
            <p:spPr bwMode="auto">
              <a:xfrm>
                <a:off x="50800"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58" name="Rectangle 82"/>
              <p:cNvSpPr>
                <a:spLocks/>
              </p:cNvSpPr>
              <p:nvPr/>
            </p:nvSpPr>
            <p:spPr bwMode="auto">
              <a:xfrm>
                <a:off x="187325"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59" name="Rectangle 83"/>
              <p:cNvSpPr>
                <a:spLocks/>
              </p:cNvSpPr>
              <p:nvPr/>
            </p:nvSpPr>
            <p:spPr bwMode="auto">
              <a:xfrm>
                <a:off x="323850" y="865187"/>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60" name="Rectangle 84"/>
              <p:cNvSpPr>
                <a:spLocks/>
              </p:cNvSpPr>
              <p:nvPr/>
            </p:nvSpPr>
            <p:spPr bwMode="auto">
              <a:xfrm>
                <a:off x="4778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61" name="Rectangle 85"/>
              <p:cNvSpPr>
                <a:spLocks/>
              </p:cNvSpPr>
              <p:nvPr/>
            </p:nvSpPr>
            <p:spPr bwMode="auto">
              <a:xfrm>
                <a:off x="6302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grpSp>
        <p:nvGrpSpPr>
          <p:cNvPr id="24662" name="Group 86"/>
          <p:cNvGrpSpPr>
            <a:grpSpLocks/>
          </p:cNvGrpSpPr>
          <p:nvPr/>
        </p:nvGrpSpPr>
        <p:grpSpPr bwMode="auto">
          <a:xfrm>
            <a:off x="7353301" y="4994276"/>
            <a:ext cx="649679" cy="691323"/>
            <a:chOff x="0" y="0"/>
            <a:chExt cx="650820" cy="692150"/>
          </a:xfrm>
        </p:grpSpPr>
        <p:pic>
          <p:nvPicPr>
            <p:cNvPr id="24663" name="Picture 87"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4664" name="Group 88"/>
            <p:cNvGrpSpPr>
              <a:grpSpLocks/>
            </p:cNvGrpSpPr>
            <p:nvPr/>
          </p:nvGrpSpPr>
          <p:grpSpPr bwMode="auto">
            <a:xfrm>
              <a:off x="46082" y="122238"/>
              <a:ext cx="604738" cy="569912"/>
              <a:chOff x="7566" y="0"/>
              <a:chExt cx="604738" cy="569913"/>
            </a:xfrm>
          </p:grpSpPr>
          <p:sp>
            <p:nvSpPr>
              <p:cNvPr id="24665" name="Rectangle 89"/>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66" name="Rectangle 90"/>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4667" name="Group 91"/>
          <p:cNvGrpSpPr>
            <a:grpSpLocks/>
          </p:cNvGrpSpPr>
          <p:nvPr/>
        </p:nvGrpSpPr>
        <p:grpSpPr bwMode="auto">
          <a:xfrm>
            <a:off x="6515101" y="5499101"/>
            <a:ext cx="649679" cy="691323"/>
            <a:chOff x="0" y="0"/>
            <a:chExt cx="650820" cy="692150"/>
          </a:xfrm>
        </p:grpSpPr>
        <p:pic>
          <p:nvPicPr>
            <p:cNvPr id="24668" name="Picture 92"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4669" name="Group 93"/>
            <p:cNvGrpSpPr>
              <a:grpSpLocks/>
            </p:cNvGrpSpPr>
            <p:nvPr/>
          </p:nvGrpSpPr>
          <p:grpSpPr bwMode="auto">
            <a:xfrm>
              <a:off x="46082" y="122238"/>
              <a:ext cx="604738" cy="569912"/>
              <a:chOff x="7566" y="0"/>
              <a:chExt cx="604738" cy="569913"/>
            </a:xfrm>
          </p:grpSpPr>
          <p:sp>
            <p:nvSpPr>
              <p:cNvPr id="24670" name="Rectangle 94"/>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71" name="Rectangle 95"/>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4672" name="Group 96"/>
          <p:cNvGrpSpPr>
            <a:grpSpLocks/>
          </p:cNvGrpSpPr>
          <p:nvPr/>
        </p:nvGrpSpPr>
        <p:grpSpPr bwMode="auto">
          <a:xfrm>
            <a:off x="6410326" y="1630364"/>
            <a:ext cx="809625" cy="1501774"/>
            <a:chOff x="0" y="0"/>
            <a:chExt cx="809625" cy="1501775"/>
          </a:xfrm>
        </p:grpSpPr>
        <p:grpSp>
          <p:nvGrpSpPr>
            <p:cNvPr id="24673" name="Group 97"/>
            <p:cNvGrpSpPr>
              <a:grpSpLocks/>
            </p:cNvGrpSpPr>
            <p:nvPr/>
          </p:nvGrpSpPr>
          <p:grpSpPr bwMode="auto">
            <a:xfrm>
              <a:off x="220662" y="0"/>
              <a:ext cx="355601" cy="933450"/>
              <a:chOff x="0" y="0"/>
              <a:chExt cx="355601" cy="933450"/>
            </a:xfrm>
          </p:grpSpPr>
          <p:sp>
            <p:nvSpPr>
              <p:cNvPr id="24674" name="AutoShape 98"/>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75" name="Rectangle 99"/>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76" name="Rectangle 100"/>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77" name="AutoShape 101"/>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78" name="Line 102"/>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79" name="Line 103"/>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80" name="Rectangle 104"/>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81" name="Rectangle 105"/>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4682" name="Group 106"/>
            <p:cNvGrpSpPr>
              <a:grpSpLocks/>
            </p:cNvGrpSpPr>
            <p:nvPr/>
          </p:nvGrpSpPr>
          <p:grpSpPr bwMode="auto">
            <a:xfrm>
              <a:off x="0" y="452438"/>
              <a:ext cx="809625" cy="1049337"/>
              <a:chOff x="0" y="0"/>
              <a:chExt cx="809625" cy="1049338"/>
            </a:xfrm>
          </p:grpSpPr>
          <p:sp>
            <p:nvSpPr>
              <p:cNvPr id="24683" name="Rectangle 107"/>
              <p:cNvSpPr>
                <a:spLocks/>
              </p:cNvSpPr>
              <p:nvPr/>
            </p:nvSpPr>
            <p:spPr bwMode="auto">
              <a:xfrm>
                <a:off x="0" y="39687"/>
                <a:ext cx="809625" cy="1009651"/>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84" name="Rectangle 108"/>
              <p:cNvSpPr>
                <a:spLocks/>
              </p:cNvSpPr>
              <p:nvPr/>
            </p:nvSpPr>
            <p:spPr bwMode="auto">
              <a:xfrm>
                <a:off x="76367" y="0"/>
                <a:ext cx="621965" cy="492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mail</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sp>
            <p:nvSpPr>
              <p:cNvPr id="24685" name="Rectangle 109"/>
              <p:cNvSpPr>
                <a:spLocks/>
              </p:cNvSpPr>
              <p:nvPr/>
            </p:nvSpPr>
            <p:spPr bwMode="auto">
              <a:xfrm>
                <a:off x="38100" y="601662"/>
                <a:ext cx="714375" cy="190501"/>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86" name="Line 110"/>
              <p:cNvSpPr>
                <a:spLocks noChangeShapeType="1"/>
              </p:cNvSpPr>
              <p:nvPr/>
            </p:nvSpPr>
            <p:spPr bwMode="auto">
              <a:xfrm flipH="1">
                <a:off x="115887"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87" name="Line 111"/>
              <p:cNvSpPr>
                <a:spLocks noChangeShapeType="1"/>
              </p:cNvSpPr>
              <p:nvPr/>
            </p:nvSpPr>
            <p:spPr bwMode="auto">
              <a:xfrm>
                <a:off x="2889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88" name="Line 112"/>
              <p:cNvSpPr>
                <a:spLocks noChangeShapeType="1"/>
              </p:cNvSpPr>
              <p:nvPr/>
            </p:nvSpPr>
            <p:spPr bwMode="auto">
              <a:xfrm>
                <a:off x="376237" y="64770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89" name="Line 113"/>
              <p:cNvSpPr>
                <a:spLocks noChangeShapeType="1"/>
              </p:cNvSpPr>
              <p:nvPr/>
            </p:nvSpPr>
            <p:spPr bwMode="auto">
              <a:xfrm>
                <a:off x="4667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90" name="Line 114"/>
              <p:cNvSpPr>
                <a:spLocks noChangeShapeType="1"/>
              </p:cNvSpPr>
              <p:nvPr/>
            </p:nvSpPr>
            <p:spPr bwMode="auto">
              <a:xfrm>
                <a:off x="5635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91" name="Line 115"/>
              <p:cNvSpPr>
                <a:spLocks noChangeShapeType="1"/>
              </p:cNvSpPr>
              <p:nvPr/>
            </p:nvSpPr>
            <p:spPr bwMode="auto">
              <a:xfrm>
                <a:off x="6524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92" name="Line 116"/>
              <p:cNvSpPr>
                <a:spLocks noChangeShapeType="1"/>
              </p:cNvSpPr>
              <p:nvPr/>
            </p:nvSpPr>
            <p:spPr bwMode="auto">
              <a:xfrm flipH="1">
                <a:off x="200024"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693" name="Rectangle 117"/>
              <p:cNvSpPr>
                <a:spLocks/>
              </p:cNvSpPr>
              <p:nvPr/>
            </p:nvSpPr>
            <p:spPr bwMode="auto">
              <a:xfrm>
                <a:off x="50800"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94" name="Rectangle 118"/>
              <p:cNvSpPr>
                <a:spLocks/>
              </p:cNvSpPr>
              <p:nvPr/>
            </p:nvSpPr>
            <p:spPr bwMode="auto">
              <a:xfrm>
                <a:off x="187325"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95" name="Rectangle 119"/>
              <p:cNvSpPr>
                <a:spLocks/>
              </p:cNvSpPr>
              <p:nvPr/>
            </p:nvSpPr>
            <p:spPr bwMode="auto">
              <a:xfrm>
                <a:off x="323850" y="865187"/>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96" name="Rectangle 120"/>
              <p:cNvSpPr>
                <a:spLocks/>
              </p:cNvSpPr>
              <p:nvPr/>
            </p:nvSpPr>
            <p:spPr bwMode="auto">
              <a:xfrm>
                <a:off x="4778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697" name="Rectangle 121"/>
              <p:cNvSpPr>
                <a:spLocks/>
              </p:cNvSpPr>
              <p:nvPr/>
            </p:nvSpPr>
            <p:spPr bwMode="auto">
              <a:xfrm>
                <a:off x="6302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grpSp>
        <p:nvGrpSpPr>
          <p:cNvPr id="24698" name="Group 122"/>
          <p:cNvGrpSpPr>
            <a:grpSpLocks/>
          </p:cNvGrpSpPr>
          <p:nvPr/>
        </p:nvGrpSpPr>
        <p:grpSpPr bwMode="auto">
          <a:xfrm>
            <a:off x="7143751" y="1374776"/>
            <a:ext cx="649679" cy="691323"/>
            <a:chOff x="0" y="0"/>
            <a:chExt cx="650820" cy="692150"/>
          </a:xfrm>
        </p:grpSpPr>
        <p:pic>
          <p:nvPicPr>
            <p:cNvPr id="24699" name="Picture 123"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4700" name="Group 124"/>
            <p:cNvGrpSpPr>
              <a:grpSpLocks/>
            </p:cNvGrpSpPr>
            <p:nvPr/>
          </p:nvGrpSpPr>
          <p:grpSpPr bwMode="auto">
            <a:xfrm>
              <a:off x="46082" y="122238"/>
              <a:ext cx="604738" cy="569912"/>
              <a:chOff x="7566" y="0"/>
              <a:chExt cx="604738" cy="569913"/>
            </a:xfrm>
          </p:grpSpPr>
          <p:sp>
            <p:nvSpPr>
              <p:cNvPr id="24701" name="Rectangle 125"/>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702" name="Rectangle 126"/>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sp>
        <p:nvSpPr>
          <p:cNvPr id="24703" name="Line 127"/>
          <p:cNvSpPr>
            <a:spLocks noChangeShapeType="1"/>
          </p:cNvSpPr>
          <p:nvPr/>
        </p:nvSpPr>
        <p:spPr bwMode="auto">
          <a:xfrm flipV="1">
            <a:off x="7246939" y="3675064"/>
            <a:ext cx="1125537" cy="1087437"/>
          </a:xfrm>
          <a:prstGeom prst="line">
            <a:avLst/>
          </a:prstGeom>
          <a:noFill/>
          <a:ln w="28575" cap="flat" cmpd="sng">
            <a:solidFill>
              <a:srgbClr val="FF0000"/>
            </a:solidFill>
            <a:prstDash val="solid"/>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4704" name="Line 128"/>
          <p:cNvSpPr>
            <a:spLocks noChangeShapeType="1"/>
          </p:cNvSpPr>
          <p:nvPr/>
        </p:nvSpPr>
        <p:spPr bwMode="auto">
          <a:xfrm flipV="1">
            <a:off x="6505575" y="3152776"/>
            <a:ext cx="0" cy="1247775"/>
          </a:xfrm>
          <a:prstGeom prst="line">
            <a:avLst/>
          </a:prstGeom>
          <a:noFill/>
          <a:ln w="28575" cap="flat" cmpd="sng">
            <a:solidFill>
              <a:srgbClr val="FF0000"/>
            </a:solidFill>
            <a:prstDash val="solid"/>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grpSp>
        <p:nvGrpSpPr>
          <p:cNvPr id="24705" name="Group 129"/>
          <p:cNvGrpSpPr>
            <a:grpSpLocks/>
          </p:cNvGrpSpPr>
          <p:nvPr/>
        </p:nvGrpSpPr>
        <p:grpSpPr bwMode="auto">
          <a:xfrm>
            <a:off x="7428463" y="3968751"/>
            <a:ext cx="860045" cy="373526"/>
            <a:chOff x="43388" y="0"/>
            <a:chExt cx="859560" cy="373063"/>
          </a:xfrm>
        </p:grpSpPr>
        <p:sp>
          <p:nvSpPr>
            <p:cNvPr id="24706" name="Rectangle 130"/>
            <p:cNvSpPr>
              <a:spLocks/>
            </p:cNvSpPr>
            <p:nvPr/>
          </p:nvSpPr>
          <p:spPr bwMode="auto">
            <a:xfrm>
              <a:off x="43388" y="68262"/>
              <a:ext cx="857251" cy="304801"/>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707" name="Rectangle 131"/>
            <p:cNvSpPr>
              <a:spLocks/>
            </p:cNvSpPr>
            <p:nvPr/>
          </p:nvSpPr>
          <p:spPr bwMode="auto">
            <a:xfrm>
              <a:off x="47427" y="0"/>
              <a:ext cx="855521" cy="3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SMTP</a:t>
              </a:r>
              <a:endParaRPr lang="en-US" altLang="en-US">
                <a:latin typeface="Comic Sans MS" panose="030F0702030302020204" pitchFamily="66" charset="0"/>
                <a:sym typeface="Comic Sans MS" panose="030F0702030302020204" pitchFamily="66" charset="0"/>
              </a:endParaRPr>
            </a:p>
          </p:txBody>
        </p:sp>
      </p:grpSp>
      <p:grpSp>
        <p:nvGrpSpPr>
          <p:cNvPr id="24708" name="Group 132"/>
          <p:cNvGrpSpPr>
            <a:grpSpLocks/>
          </p:cNvGrpSpPr>
          <p:nvPr/>
        </p:nvGrpSpPr>
        <p:grpSpPr bwMode="auto">
          <a:xfrm>
            <a:off x="7390363" y="2711451"/>
            <a:ext cx="860045" cy="373526"/>
            <a:chOff x="43388" y="0"/>
            <a:chExt cx="859560" cy="373063"/>
          </a:xfrm>
        </p:grpSpPr>
        <p:sp>
          <p:nvSpPr>
            <p:cNvPr id="24709" name="Rectangle 133"/>
            <p:cNvSpPr>
              <a:spLocks/>
            </p:cNvSpPr>
            <p:nvPr/>
          </p:nvSpPr>
          <p:spPr bwMode="auto">
            <a:xfrm>
              <a:off x="43388" y="68262"/>
              <a:ext cx="857251" cy="304801"/>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710" name="Rectangle 134"/>
            <p:cNvSpPr>
              <a:spLocks/>
            </p:cNvSpPr>
            <p:nvPr/>
          </p:nvSpPr>
          <p:spPr bwMode="auto">
            <a:xfrm>
              <a:off x="47427" y="0"/>
              <a:ext cx="855521" cy="3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SMTP</a:t>
              </a:r>
              <a:endParaRPr lang="en-US" altLang="en-US">
                <a:latin typeface="Comic Sans MS" panose="030F0702030302020204" pitchFamily="66" charset="0"/>
                <a:sym typeface="Comic Sans MS" panose="030F0702030302020204" pitchFamily="66" charset="0"/>
              </a:endParaRPr>
            </a:p>
          </p:txBody>
        </p:sp>
      </p:grpSp>
      <p:grpSp>
        <p:nvGrpSpPr>
          <p:cNvPr id="24711" name="Group 135"/>
          <p:cNvGrpSpPr>
            <a:grpSpLocks/>
          </p:cNvGrpSpPr>
          <p:nvPr/>
        </p:nvGrpSpPr>
        <p:grpSpPr bwMode="auto">
          <a:xfrm>
            <a:off x="6066388" y="3425826"/>
            <a:ext cx="860045" cy="373526"/>
            <a:chOff x="43388" y="0"/>
            <a:chExt cx="859560" cy="373063"/>
          </a:xfrm>
        </p:grpSpPr>
        <p:sp>
          <p:nvSpPr>
            <p:cNvPr id="24712" name="Rectangle 136"/>
            <p:cNvSpPr>
              <a:spLocks/>
            </p:cNvSpPr>
            <p:nvPr/>
          </p:nvSpPr>
          <p:spPr bwMode="auto">
            <a:xfrm>
              <a:off x="43388" y="68262"/>
              <a:ext cx="857251" cy="304801"/>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713" name="Rectangle 137"/>
            <p:cNvSpPr>
              <a:spLocks/>
            </p:cNvSpPr>
            <p:nvPr/>
          </p:nvSpPr>
          <p:spPr bwMode="auto">
            <a:xfrm>
              <a:off x="47427" y="0"/>
              <a:ext cx="855521" cy="3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SMTP</a:t>
              </a:r>
              <a:endParaRPr lang="en-US" altLang="en-US">
                <a:latin typeface="Comic Sans MS" panose="030F0702030302020204" pitchFamily="66" charset="0"/>
                <a:sym typeface="Comic Sans MS" panose="030F0702030302020204" pitchFamily="66" charset="0"/>
              </a:endParaRPr>
            </a:p>
          </p:txBody>
        </p:sp>
      </p:grpSp>
    </p:spTree>
    <p:extLst>
      <p:ext uri="{BB962C8B-B14F-4D97-AF65-F5344CB8AC3E}">
        <p14:creationId xmlns:p14="http://schemas.microsoft.com/office/powerpoint/2010/main" val="1556331344"/>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6934201" y="6400800"/>
            <a:ext cx="28940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03" name="Rectangle 3"/>
          <p:cNvSpPr>
            <a:spLocks noGrp="1" noChangeArrowheads="1"/>
          </p:cNvSpPr>
          <p:nvPr>
            <p:ph type="title"/>
          </p:nvPr>
        </p:nvSpPr>
        <p:spPr>
          <a:xfrm>
            <a:off x="1933575" y="227014"/>
            <a:ext cx="7772400" cy="1144587"/>
          </a:xfrm>
        </p:spPr>
        <p:txBody>
          <a:bodyPr/>
          <a:lstStyle/>
          <a:p>
            <a:r>
              <a:rPr lang="en-US" altLang="en-US" sz="3600"/>
              <a:t>Electronic Mail: mail servers</a:t>
            </a:r>
            <a:endParaRPr lang="en-US" altLang="en-US" sz="1800">
              <a:solidFill>
                <a:srgbClr val="000000"/>
              </a:solidFill>
            </a:endParaRPr>
          </a:p>
        </p:txBody>
      </p:sp>
      <p:sp>
        <p:nvSpPr>
          <p:cNvPr id="25604" name="Rectangle 4"/>
          <p:cNvSpPr>
            <a:spLocks noGrp="1" noChangeArrowheads="1"/>
          </p:cNvSpPr>
          <p:nvPr>
            <p:ph type="body" idx="1"/>
          </p:nvPr>
        </p:nvSpPr>
        <p:spPr>
          <a:xfrm>
            <a:off x="739037" y="1600200"/>
            <a:ext cx="5252190" cy="4648200"/>
          </a:xfrm>
        </p:spPr>
        <p:txBody>
          <a:bodyPr>
            <a:normAutofit/>
          </a:bodyPr>
          <a:lstStyle/>
          <a:p>
            <a:pPr>
              <a:spcBef>
                <a:spcPts val="500"/>
              </a:spcBef>
            </a:pPr>
            <a:r>
              <a:rPr lang="en-US" altLang="en-US" sz="2400" dirty="0"/>
              <a:t>Mail Servers </a:t>
            </a:r>
          </a:p>
          <a:p>
            <a:pPr>
              <a:spcBef>
                <a:spcPts val="400"/>
              </a:spcBef>
            </a:pPr>
            <a:r>
              <a:rPr lang="en-US" altLang="en-US" sz="2400" dirty="0"/>
              <a:t>mailbox contains incoming messages for user</a:t>
            </a:r>
          </a:p>
          <a:p>
            <a:pPr>
              <a:spcBef>
                <a:spcPts val="400"/>
              </a:spcBef>
            </a:pPr>
            <a:r>
              <a:rPr lang="en-US" altLang="en-US" sz="2400" dirty="0"/>
              <a:t>message queue of outgoing (to be sent) mail messages</a:t>
            </a:r>
          </a:p>
          <a:p>
            <a:pPr>
              <a:spcBef>
                <a:spcPts val="400"/>
              </a:spcBef>
            </a:pPr>
            <a:r>
              <a:rPr lang="en-US" altLang="en-US" sz="2400" dirty="0"/>
              <a:t>SMTP protocol between mail servers to send email messages</a:t>
            </a:r>
          </a:p>
          <a:p>
            <a:pPr lvl="1">
              <a:spcBef>
                <a:spcPts val="400"/>
              </a:spcBef>
            </a:pPr>
            <a:r>
              <a:rPr lang="en-US" altLang="en-US" dirty="0"/>
              <a:t>client: sending mail server</a:t>
            </a:r>
          </a:p>
          <a:p>
            <a:pPr lvl="1">
              <a:spcBef>
                <a:spcPts val="400"/>
              </a:spcBef>
            </a:pPr>
            <a:r>
              <a:rPr lang="en-US" altLang="en-US" dirty="0"/>
              <a:t>“server”: receiving mail server</a:t>
            </a:r>
          </a:p>
        </p:txBody>
      </p:sp>
      <p:sp>
        <p:nvSpPr>
          <p:cNvPr id="25605" name="Line 5"/>
          <p:cNvSpPr>
            <a:spLocks noChangeShapeType="1"/>
          </p:cNvSpPr>
          <p:nvPr/>
        </p:nvSpPr>
        <p:spPr bwMode="auto">
          <a:xfrm>
            <a:off x="7562850" y="2627313"/>
            <a:ext cx="1123950" cy="792162"/>
          </a:xfrm>
          <a:prstGeom prst="line">
            <a:avLst/>
          </a:prstGeom>
          <a:noFill/>
          <a:ln w="28575" cap="flat" cmpd="sng">
            <a:solidFill>
              <a:srgbClr val="FF0000"/>
            </a:solidFill>
            <a:prstDash val="solid"/>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grpSp>
        <p:nvGrpSpPr>
          <p:cNvPr id="25606" name="Group 6"/>
          <p:cNvGrpSpPr>
            <a:grpSpLocks/>
          </p:cNvGrpSpPr>
          <p:nvPr/>
        </p:nvGrpSpPr>
        <p:grpSpPr bwMode="auto">
          <a:xfrm>
            <a:off x="8955088" y="2555875"/>
            <a:ext cx="355600" cy="933450"/>
            <a:chOff x="0" y="0"/>
            <a:chExt cx="355601" cy="933450"/>
          </a:xfrm>
        </p:grpSpPr>
        <p:sp>
          <p:nvSpPr>
            <p:cNvPr id="25607" name="AutoShape 7"/>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08" name="Rectangle 8"/>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09" name="Rectangle 9"/>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10" name="AutoShape 10"/>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11" name="Line 11"/>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12" name="Line 12"/>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13" name="Rectangle 13"/>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14" name="Rectangle 14"/>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5615" name="Group 15"/>
          <p:cNvGrpSpPr>
            <a:grpSpLocks/>
          </p:cNvGrpSpPr>
          <p:nvPr/>
        </p:nvGrpSpPr>
        <p:grpSpPr bwMode="auto">
          <a:xfrm>
            <a:off x="8724901" y="3006726"/>
            <a:ext cx="809625" cy="1050924"/>
            <a:chOff x="0" y="0"/>
            <a:chExt cx="809625" cy="1049338"/>
          </a:xfrm>
        </p:grpSpPr>
        <p:sp>
          <p:nvSpPr>
            <p:cNvPr id="25616" name="Rectangle 16"/>
            <p:cNvSpPr>
              <a:spLocks/>
            </p:cNvSpPr>
            <p:nvPr/>
          </p:nvSpPr>
          <p:spPr bwMode="auto">
            <a:xfrm>
              <a:off x="0" y="39687"/>
              <a:ext cx="809625" cy="1009651"/>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17" name="Rectangle 17"/>
            <p:cNvSpPr>
              <a:spLocks/>
            </p:cNvSpPr>
            <p:nvPr/>
          </p:nvSpPr>
          <p:spPr bwMode="auto">
            <a:xfrm>
              <a:off x="76367" y="0"/>
              <a:ext cx="621965" cy="49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mail</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sp>
          <p:nvSpPr>
            <p:cNvPr id="25618" name="Rectangle 18"/>
            <p:cNvSpPr>
              <a:spLocks/>
            </p:cNvSpPr>
            <p:nvPr/>
          </p:nvSpPr>
          <p:spPr bwMode="auto">
            <a:xfrm>
              <a:off x="38100" y="601662"/>
              <a:ext cx="714375" cy="190501"/>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19" name="Line 19"/>
            <p:cNvSpPr>
              <a:spLocks noChangeShapeType="1"/>
            </p:cNvSpPr>
            <p:nvPr/>
          </p:nvSpPr>
          <p:spPr bwMode="auto">
            <a:xfrm flipH="1">
              <a:off x="115887"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20" name="Line 20"/>
            <p:cNvSpPr>
              <a:spLocks noChangeShapeType="1"/>
            </p:cNvSpPr>
            <p:nvPr/>
          </p:nvSpPr>
          <p:spPr bwMode="auto">
            <a:xfrm>
              <a:off x="2889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21" name="Line 21"/>
            <p:cNvSpPr>
              <a:spLocks noChangeShapeType="1"/>
            </p:cNvSpPr>
            <p:nvPr/>
          </p:nvSpPr>
          <p:spPr bwMode="auto">
            <a:xfrm>
              <a:off x="376237" y="64770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22" name="Line 22"/>
            <p:cNvSpPr>
              <a:spLocks noChangeShapeType="1"/>
            </p:cNvSpPr>
            <p:nvPr/>
          </p:nvSpPr>
          <p:spPr bwMode="auto">
            <a:xfrm>
              <a:off x="4667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23" name="Line 23"/>
            <p:cNvSpPr>
              <a:spLocks noChangeShapeType="1"/>
            </p:cNvSpPr>
            <p:nvPr/>
          </p:nvSpPr>
          <p:spPr bwMode="auto">
            <a:xfrm>
              <a:off x="5635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24" name="Line 24"/>
            <p:cNvSpPr>
              <a:spLocks noChangeShapeType="1"/>
            </p:cNvSpPr>
            <p:nvPr/>
          </p:nvSpPr>
          <p:spPr bwMode="auto">
            <a:xfrm>
              <a:off x="6524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25" name="Line 25"/>
            <p:cNvSpPr>
              <a:spLocks noChangeShapeType="1"/>
            </p:cNvSpPr>
            <p:nvPr/>
          </p:nvSpPr>
          <p:spPr bwMode="auto">
            <a:xfrm flipH="1">
              <a:off x="200024"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26" name="Rectangle 26"/>
            <p:cNvSpPr>
              <a:spLocks/>
            </p:cNvSpPr>
            <p:nvPr/>
          </p:nvSpPr>
          <p:spPr bwMode="auto">
            <a:xfrm>
              <a:off x="50800"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27" name="Rectangle 27"/>
            <p:cNvSpPr>
              <a:spLocks/>
            </p:cNvSpPr>
            <p:nvPr/>
          </p:nvSpPr>
          <p:spPr bwMode="auto">
            <a:xfrm>
              <a:off x="187325"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28" name="Rectangle 28"/>
            <p:cNvSpPr>
              <a:spLocks/>
            </p:cNvSpPr>
            <p:nvPr/>
          </p:nvSpPr>
          <p:spPr bwMode="auto">
            <a:xfrm>
              <a:off x="323850" y="865187"/>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29" name="Rectangle 29"/>
            <p:cNvSpPr>
              <a:spLocks/>
            </p:cNvSpPr>
            <p:nvPr/>
          </p:nvSpPr>
          <p:spPr bwMode="auto">
            <a:xfrm>
              <a:off x="4778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30" name="Rectangle 30"/>
            <p:cNvSpPr>
              <a:spLocks/>
            </p:cNvSpPr>
            <p:nvPr/>
          </p:nvSpPr>
          <p:spPr bwMode="auto">
            <a:xfrm>
              <a:off x="6302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5631" name="Group 31"/>
          <p:cNvGrpSpPr>
            <a:grpSpLocks/>
          </p:cNvGrpSpPr>
          <p:nvPr/>
        </p:nvGrpSpPr>
        <p:grpSpPr bwMode="auto">
          <a:xfrm>
            <a:off x="9439276" y="2146301"/>
            <a:ext cx="649679" cy="691323"/>
            <a:chOff x="0" y="0"/>
            <a:chExt cx="650820" cy="692150"/>
          </a:xfrm>
        </p:grpSpPr>
        <p:pic>
          <p:nvPicPr>
            <p:cNvPr id="25632" name="Picture 32"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5633" name="Group 33"/>
            <p:cNvGrpSpPr>
              <a:grpSpLocks/>
            </p:cNvGrpSpPr>
            <p:nvPr/>
          </p:nvGrpSpPr>
          <p:grpSpPr bwMode="auto">
            <a:xfrm>
              <a:off x="46082" y="122238"/>
              <a:ext cx="604738" cy="569912"/>
              <a:chOff x="7566" y="0"/>
              <a:chExt cx="604738" cy="569913"/>
            </a:xfrm>
          </p:grpSpPr>
          <p:sp>
            <p:nvSpPr>
              <p:cNvPr id="25634" name="Rectangle 34"/>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35" name="Rectangle 35"/>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5636" name="Group 36"/>
          <p:cNvGrpSpPr>
            <a:grpSpLocks/>
          </p:cNvGrpSpPr>
          <p:nvPr/>
        </p:nvGrpSpPr>
        <p:grpSpPr bwMode="auto">
          <a:xfrm>
            <a:off x="9667876" y="3155951"/>
            <a:ext cx="649679" cy="691323"/>
            <a:chOff x="0" y="0"/>
            <a:chExt cx="650820" cy="692150"/>
          </a:xfrm>
        </p:grpSpPr>
        <p:pic>
          <p:nvPicPr>
            <p:cNvPr id="25637" name="Picture 37"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5638" name="Group 38"/>
            <p:cNvGrpSpPr>
              <a:grpSpLocks/>
            </p:cNvGrpSpPr>
            <p:nvPr/>
          </p:nvGrpSpPr>
          <p:grpSpPr bwMode="auto">
            <a:xfrm>
              <a:off x="46082" y="122238"/>
              <a:ext cx="604738" cy="569912"/>
              <a:chOff x="7566" y="0"/>
              <a:chExt cx="604738" cy="569913"/>
            </a:xfrm>
          </p:grpSpPr>
          <p:sp>
            <p:nvSpPr>
              <p:cNvPr id="25639" name="Rectangle 39"/>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40" name="Rectangle 40"/>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5641" name="Group 41"/>
          <p:cNvGrpSpPr>
            <a:grpSpLocks/>
          </p:cNvGrpSpPr>
          <p:nvPr/>
        </p:nvGrpSpPr>
        <p:grpSpPr bwMode="auto">
          <a:xfrm>
            <a:off x="9439276" y="4203701"/>
            <a:ext cx="649679" cy="691323"/>
            <a:chOff x="0" y="0"/>
            <a:chExt cx="650820" cy="692150"/>
          </a:xfrm>
        </p:grpSpPr>
        <p:pic>
          <p:nvPicPr>
            <p:cNvPr id="25642" name="Picture 42"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5643" name="Group 43"/>
            <p:cNvGrpSpPr>
              <a:grpSpLocks/>
            </p:cNvGrpSpPr>
            <p:nvPr/>
          </p:nvGrpSpPr>
          <p:grpSpPr bwMode="auto">
            <a:xfrm>
              <a:off x="46082" y="122238"/>
              <a:ext cx="604738" cy="569912"/>
              <a:chOff x="7566" y="0"/>
              <a:chExt cx="604738" cy="569913"/>
            </a:xfrm>
          </p:grpSpPr>
          <p:sp>
            <p:nvSpPr>
              <p:cNvPr id="25644" name="Rectangle 44"/>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45" name="Rectangle 45"/>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5646" name="Group 46"/>
          <p:cNvGrpSpPr>
            <a:grpSpLocks/>
          </p:cNvGrpSpPr>
          <p:nvPr/>
        </p:nvGrpSpPr>
        <p:grpSpPr bwMode="auto">
          <a:xfrm>
            <a:off x="6724651" y="3963989"/>
            <a:ext cx="809625" cy="1501774"/>
            <a:chOff x="0" y="0"/>
            <a:chExt cx="809625" cy="1501775"/>
          </a:xfrm>
        </p:grpSpPr>
        <p:grpSp>
          <p:nvGrpSpPr>
            <p:cNvPr id="25647" name="Group 47"/>
            <p:cNvGrpSpPr>
              <a:grpSpLocks/>
            </p:cNvGrpSpPr>
            <p:nvPr/>
          </p:nvGrpSpPr>
          <p:grpSpPr bwMode="auto">
            <a:xfrm>
              <a:off x="220662" y="0"/>
              <a:ext cx="355601" cy="933450"/>
              <a:chOff x="0" y="0"/>
              <a:chExt cx="355601" cy="933450"/>
            </a:xfrm>
          </p:grpSpPr>
          <p:sp>
            <p:nvSpPr>
              <p:cNvPr id="25648" name="AutoShape 48"/>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49" name="Rectangle 49"/>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50" name="Rectangle 50"/>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51" name="AutoShape 51"/>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52" name="Line 52"/>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53" name="Line 53"/>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54" name="Rectangle 54"/>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55" name="Rectangle 55"/>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5656" name="Group 56"/>
            <p:cNvGrpSpPr>
              <a:grpSpLocks/>
            </p:cNvGrpSpPr>
            <p:nvPr/>
          </p:nvGrpSpPr>
          <p:grpSpPr bwMode="auto">
            <a:xfrm>
              <a:off x="0" y="452438"/>
              <a:ext cx="809625" cy="1049337"/>
              <a:chOff x="0" y="0"/>
              <a:chExt cx="809625" cy="1049338"/>
            </a:xfrm>
          </p:grpSpPr>
          <p:sp>
            <p:nvSpPr>
              <p:cNvPr id="25657" name="Rectangle 57"/>
              <p:cNvSpPr>
                <a:spLocks/>
              </p:cNvSpPr>
              <p:nvPr/>
            </p:nvSpPr>
            <p:spPr bwMode="auto">
              <a:xfrm>
                <a:off x="0" y="39687"/>
                <a:ext cx="809625" cy="1009651"/>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58" name="Rectangle 58"/>
              <p:cNvSpPr>
                <a:spLocks/>
              </p:cNvSpPr>
              <p:nvPr/>
            </p:nvSpPr>
            <p:spPr bwMode="auto">
              <a:xfrm>
                <a:off x="76367" y="0"/>
                <a:ext cx="621965" cy="492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mail</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sp>
            <p:nvSpPr>
              <p:cNvPr id="25659" name="Rectangle 59"/>
              <p:cNvSpPr>
                <a:spLocks/>
              </p:cNvSpPr>
              <p:nvPr/>
            </p:nvSpPr>
            <p:spPr bwMode="auto">
              <a:xfrm>
                <a:off x="38100" y="601662"/>
                <a:ext cx="714375" cy="190501"/>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60" name="Line 60"/>
              <p:cNvSpPr>
                <a:spLocks noChangeShapeType="1"/>
              </p:cNvSpPr>
              <p:nvPr/>
            </p:nvSpPr>
            <p:spPr bwMode="auto">
              <a:xfrm flipH="1">
                <a:off x="115887"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61" name="Line 61"/>
              <p:cNvSpPr>
                <a:spLocks noChangeShapeType="1"/>
              </p:cNvSpPr>
              <p:nvPr/>
            </p:nvSpPr>
            <p:spPr bwMode="auto">
              <a:xfrm>
                <a:off x="2889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62" name="Line 62"/>
              <p:cNvSpPr>
                <a:spLocks noChangeShapeType="1"/>
              </p:cNvSpPr>
              <p:nvPr/>
            </p:nvSpPr>
            <p:spPr bwMode="auto">
              <a:xfrm>
                <a:off x="376237" y="64770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63" name="Line 63"/>
              <p:cNvSpPr>
                <a:spLocks noChangeShapeType="1"/>
              </p:cNvSpPr>
              <p:nvPr/>
            </p:nvSpPr>
            <p:spPr bwMode="auto">
              <a:xfrm>
                <a:off x="4667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64" name="Line 64"/>
              <p:cNvSpPr>
                <a:spLocks noChangeShapeType="1"/>
              </p:cNvSpPr>
              <p:nvPr/>
            </p:nvSpPr>
            <p:spPr bwMode="auto">
              <a:xfrm>
                <a:off x="5635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65" name="Line 65"/>
              <p:cNvSpPr>
                <a:spLocks noChangeShapeType="1"/>
              </p:cNvSpPr>
              <p:nvPr/>
            </p:nvSpPr>
            <p:spPr bwMode="auto">
              <a:xfrm>
                <a:off x="6524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66" name="Line 66"/>
              <p:cNvSpPr>
                <a:spLocks noChangeShapeType="1"/>
              </p:cNvSpPr>
              <p:nvPr/>
            </p:nvSpPr>
            <p:spPr bwMode="auto">
              <a:xfrm flipH="1">
                <a:off x="200024"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67" name="Rectangle 67"/>
              <p:cNvSpPr>
                <a:spLocks/>
              </p:cNvSpPr>
              <p:nvPr/>
            </p:nvSpPr>
            <p:spPr bwMode="auto">
              <a:xfrm>
                <a:off x="50800"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68" name="Rectangle 68"/>
              <p:cNvSpPr>
                <a:spLocks/>
              </p:cNvSpPr>
              <p:nvPr/>
            </p:nvSpPr>
            <p:spPr bwMode="auto">
              <a:xfrm>
                <a:off x="187325"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69" name="Rectangle 69"/>
              <p:cNvSpPr>
                <a:spLocks/>
              </p:cNvSpPr>
              <p:nvPr/>
            </p:nvSpPr>
            <p:spPr bwMode="auto">
              <a:xfrm>
                <a:off x="323850" y="865187"/>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70" name="Rectangle 70"/>
              <p:cNvSpPr>
                <a:spLocks/>
              </p:cNvSpPr>
              <p:nvPr/>
            </p:nvSpPr>
            <p:spPr bwMode="auto">
              <a:xfrm>
                <a:off x="4778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71" name="Rectangle 71"/>
              <p:cNvSpPr>
                <a:spLocks/>
              </p:cNvSpPr>
              <p:nvPr/>
            </p:nvSpPr>
            <p:spPr bwMode="auto">
              <a:xfrm>
                <a:off x="6302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grpSp>
        <p:nvGrpSpPr>
          <p:cNvPr id="25672" name="Group 72"/>
          <p:cNvGrpSpPr>
            <a:grpSpLocks/>
          </p:cNvGrpSpPr>
          <p:nvPr/>
        </p:nvGrpSpPr>
        <p:grpSpPr bwMode="auto">
          <a:xfrm>
            <a:off x="7667626" y="5070476"/>
            <a:ext cx="649679" cy="691323"/>
            <a:chOff x="0" y="0"/>
            <a:chExt cx="650820" cy="692150"/>
          </a:xfrm>
        </p:grpSpPr>
        <p:pic>
          <p:nvPicPr>
            <p:cNvPr id="25673" name="Picture 73"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5674" name="Group 74"/>
            <p:cNvGrpSpPr>
              <a:grpSpLocks/>
            </p:cNvGrpSpPr>
            <p:nvPr/>
          </p:nvGrpSpPr>
          <p:grpSpPr bwMode="auto">
            <a:xfrm>
              <a:off x="46082" y="122238"/>
              <a:ext cx="604738" cy="569912"/>
              <a:chOff x="7566" y="0"/>
              <a:chExt cx="604738" cy="569913"/>
            </a:xfrm>
          </p:grpSpPr>
          <p:sp>
            <p:nvSpPr>
              <p:cNvPr id="25675" name="Rectangle 75"/>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76" name="Rectangle 76"/>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5677" name="Group 77"/>
          <p:cNvGrpSpPr>
            <a:grpSpLocks/>
          </p:cNvGrpSpPr>
          <p:nvPr/>
        </p:nvGrpSpPr>
        <p:grpSpPr bwMode="auto">
          <a:xfrm>
            <a:off x="6829426" y="5575301"/>
            <a:ext cx="649679" cy="691323"/>
            <a:chOff x="0" y="0"/>
            <a:chExt cx="650820" cy="692150"/>
          </a:xfrm>
        </p:grpSpPr>
        <p:pic>
          <p:nvPicPr>
            <p:cNvPr id="25678" name="Picture 78"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5679" name="Group 79"/>
            <p:cNvGrpSpPr>
              <a:grpSpLocks/>
            </p:cNvGrpSpPr>
            <p:nvPr/>
          </p:nvGrpSpPr>
          <p:grpSpPr bwMode="auto">
            <a:xfrm>
              <a:off x="46082" y="122238"/>
              <a:ext cx="604738" cy="569912"/>
              <a:chOff x="7566" y="0"/>
              <a:chExt cx="604738" cy="569913"/>
            </a:xfrm>
          </p:grpSpPr>
          <p:sp>
            <p:nvSpPr>
              <p:cNvPr id="25680" name="Rectangle 80"/>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81" name="Rectangle 81"/>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5682" name="Group 82"/>
          <p:cNvGrpSpPr>
            <a:grpSpLocks/>
          </p:cNvGrpSpPr>
          <p:nvPr/>
        </p:nvGrpSpPr>
        <p:grpSpPr bwMode="auto">
          <a:xfrm>
            <a:off x="6724651" y="1706564"/>
            <a:ext cx="809625" cy="1501774"/>
            <a:chOff x="0" y="0"/>
            <a:chExt cx="809625" cy="1501775"/>
          </a:xfrm>
        </p:grpSpPr>
        <p:grpSp>
          <p:nvGrpSpPr>
            <p:cNvPr id="25683" name="Group 83"/>
            <p:cNvGrpSpPr>
              <a:grpSpLocks/>
            </p:cNvGrpSpPr>
            <p:nvPr/>
          </p:nvGrpSpPr>
          <p:grpSpPr bwMode="auto">
            <a:xfrm>
              <a:off x="220662" y="0"/>
              <a:ext cx="355601" cy="933450"/>
              <a:chOff x="0" y="0"/>
              <a:chExt cx="355601" cy="933450"/>
            </a:xfrm>
          </p:grpSpPr>
          <p:sp>
            <p:nvSpPr>
              <p:cNvPr id="25684" name="AutoShape 84"/>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85" name="Rectangle 85"/>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86" name="Rectangle 86"/>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87" name="AutoShape 87"/>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88" name="Line 88"/>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89" name="Line 89"/>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90" name="Rectangle 90"/>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91" name="Rectangle 91"/>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5692" name="Group 92"/>
            <p:cNvGrpSpPr>
              <a:grpSpLocks/>
            </p:cNvGrpSpPr>
            <p:nvPr/>
          </p:nvGrpSpPr>
          <p:grpSpPr bwMode="auto">
            <a:xfrm>
              <a:off x="0" y="452438"/>
              <a:ext cx="809625" cy="1049337"/>
              <a:chOff x="0" y="0"/>
              <a:chExt cx="809625" cy="1049338"/>
            </a:xfrm>
          </p:grpSpPr>
          <p:sp>
            <p:nvSpPr>
              <p:cNvPr id="25693" name="Rectangle 93"/>
              <p:cNvSpPr>
                <a:spLocks/>
              </p:cNvSpPr>
              <p:nvPr/>
            </p:nvSpPr>
            <p:spPr bwMode="auto">
              <a:xfrm>
                <a:off x="0" y="39687"/>
                <a:ext cx="809625" cy="1009651"/>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94" name="Rectangle 94"/>
              <p:cNvSpPr>
                <a:spLocks/>
              </p:cNvSpPr>
              <p:nvPr/>
            </p:nvSpPr>
            <p:spPr bwMode="auto">
              <a:xfrm>
                <a:off x="76367" y="0"/>
                <a:ext cx="621965" cy="492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mail</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sp>
            <p:nvSpPr>
              <p:cNvPr id="25695" name="Rectangle 95"/>
              <p:cNvSpPr>
                <a:spLocks/>
              </p:cNvSpPr>
              <p:nvPr/>
            </p:nvSpPr>
            <p:spPr bwMode="auto">
              <a:xfrm>
                <a:off x="38100" y="601662"/>
                <a:ext cx="714375" cy="190501"/>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696" name="Line 96"/>
              <p:cNvSpPr>
                <a:spLocks noChangeShapeType="1"/>
              </p:cNvSpPr>
              <p:nvPr/>
            </p:nvSpPr>
            <p:spPr bwMode="auto">
              <a:xfrm flipH="1">
                <a:off x="115887"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97" name="Line 97"/>
              <p:cNvSpPr>
                <a:spLocks noChangeShapeType="1"/>
              </p:cNvSpPr>
              <p:nvPr/>
            </p:nvSpPr>
            <p:spPr bwMode="auto">
              <a:xfrm>
                <a:off x="2889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98" name="Line 98"/>
              <p:cNvSpPr>
                <a:spLocks noChangeShapeType="1"/>
              </p:cNvSpPr>
              <p:nvPr/>
            </p:nvSpPr>
            <p:spPr bwMode="auto">
              <a:xfrm>
                <a:off x="376237" y="64770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699" name="Line 99"/>
              <p:cNvSpPr>
                <a:spLocks noChangeShapeType="1"/>
              </p:cNvSpPr>
              <p:nvPr/>
            </p:nvSpPr>
            <p:spPr bwMode="auto">
              <a:xfrm>
                <a:off x="4667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700" name="Line 100"/>
              <p:cNvSpPr>
                <a:spLocks noChangeShapeType="1"/>
              </p:cNvSpPr>
              <p:nvPr/>
            </p:nvSpPr>
            <p:spPr bwMode="auto">
              <a:xfrm>
                <a:off x="5635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701" name="Line 101"/>
              <p:cNvSpPr>
                <a:spLocks noChangeShapeType="1"/>
              </p:cNvSpPr>
              <p:nvPr/>
            </p:nvSpPr>
            <p:spPr bwMode="auto">
              <a:xfrm>
                <a:off x="6524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702" name="Line 102"/>
              <p:cNvSpPr>
                <a:spLocks noChangeShapeType="1"/>
              </p:cNvSpPr>
              <p:nvPr/>
            </p:nvSpPr>
            <p:spPr bwMode="auto">
              <a:xfrm flipH="1">
                <a:off x="200024"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703" name="Rectangle 103"/>
              <p:cNvSpPr>
                <a:spLocks/>
              </p:cNvSpPr>
              <p:nvPr/>
            </p:nvSpPr>
            <p:spPr bwMode="auto">
              <a:xfrm>
                <a:off x="50800"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704" name="Rectangle 104"/>
              <p:cNvSpPr>
                <a:spLocks/>
              </p:cNvSpPr>
              <p:nvPr/>
            </p:nvSpPr>
            <p:spPr bwMode="auto">
              <a:xfrm>
                <a:off x="187325"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705" name="Rectangle 105"/>
              <p:cNvSpPr>
                <a:spLocks/>
              </p:cNvSpPr>
              <p:nvPr/>
            </p:nvSpPr>
            <p:spPr bwMode="auto">
              <a:xfrm>
                <a:off x="323850" y="865187"/>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706" name="Rectangle 106"/>
              <p:cNvSpPr>
                <a:spLocks/>
              </p:cNvSpPr>
              <p:nvPr/>
            </p:nvSpPr>
            <p:spPr bwMode="auto">
              <a:xfrm>
                <a:off x="4778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707" name="Rectangle 107"/>
              <p:cNvSpPr>
                <a:spLocks/>
              </p:cNvSpPr>
              <p:nvPr/>
            </p:nvSpPr>
            <p:spPr bwMode="auto">
              <a:xfrm>
                <a:off x="6302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grpSp>
        <p:nvGrpSpPr>
          <p:cNvPr id="25708" name="Group 108"/>
          <p:cNvGrpSpPr>
            <a:grpSpLocks/>
          </p:cNvGrpSpPr>
          <p:nvPr/>
        </p:nvGrpSpPr>
        <p:grpSpPr bwMode="auto">
          <a:xfrm>
            <a:off x="7458076" y="1450976"/>
            <a:ext cx="649679" cy="691323"/>
            <a:chOff x="0" y="0"/>
            <a:chExt cx="650820" cy="692150"/>
          </a:xfrm>
        </p:grpSpPr>
        <p:pic>
          <p:nvPicPr>
            <p:cNvPr id="25709" name="Picture 109"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5710" name="Group 110"/>
            <p:cNvGrpSpPr>
              <a:grpSpLocks/>
            </p:cNvGrpSpPr>
            <p:nvPr/>
          </p:nvGrpSpPr>
          <p:grpSpPr bwMode="auto">
            <a:xfrm>
              <a:off x="46082" y="122238"/>
              <a:ext cx="604738" cy="569912"/>
              <a:chOff x="7566" y="0"/>
              <a:chExt cx="604738" cy="569913"/>
            </a:xfrm>
          </p:grpSpPr>
          <p:sp>
            <p:nvSpPr>
              <p:cNvPr id="25711" name="Rectangle 111"/>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712" name="Rectangle 112"/>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sp>
        <p:nvSpPr>
          <p:cNvPr id="25713" name="Line 113"/>
          <p:cNvSpPr>
            <a:spLocks noChangeShapeType="1"/>
          </p:cNvSpPr>
          <p:nvPr/>
        </p:nvSpPr>
        <p:spPr bwMode="auto">
          <a:xfrm flipV="1">
            <a:off x="7561264" y="3751264"/>
            <a:ext cx="1125537" cy="1087437"/>
          </a:xfrm>
          <a:prstGeom prst="line">
            <a:avLst/>
          </a:prstGeom>
          <a:noFill/>
          <a:ln w="28575" cap="flat" cmpd="sng">
            <a:solidFill>
              <a:srgbClr val="FF0000"/>
            </a:solidFill>
            <a:prstDash val="solid"/>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5714" name="Line 114"/>
          <p:cNvSpPr>
            <a:spLocks noChangeShapeType="1"/>
          </p:cNvSpPr>
          <p:nvPr/>
        </p:nvSpPr>
        <p:spPr bwMode="auto">
          <a:xfrm flipV="1">
            <a:off x="6819900" y="3228976"/>
            <a:ext cx="0" cy="1247775"/>
          </a:xfrm>
          <a:prstGeom prst="line">
            <a:avLst/>
          </a:prstGeom>
          <a:noFill/>
          <a:ln w="28575" cap="flat" cmpd="sng">
            <a:solidFill>
              <a:srgbClr val="FF0000"/>
            </a:solidFill>
            <a:prstDash val="solid"/>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grpSp>
        <p:nvGrpSpPr>
          <p:cNvPr id="25715" name="Group 115"/>
          <p:cNvGrpSpPr>
            <a:grpSpLocks/>
          </p:cNvGrpSpPr>
          <p:nvPr/>
        </p:nvGrpSpPr>
        <p:grpSpPr bwMode="auto">
          <a:xfrm>
            <a:off x="7742788" y="4044951"/>
            <a:ext cx="860045" cy="373526"/>
            <a:chOff x="43388" y="0"/>
            <a:chExt cx="859560" cy="373063"/>
          </a:xfrm>
        </p:grpSpPr>
        <p:sp>
          <p:nvSpPr>
            <p:cNvPr id="25716" name="Rectangle 116"/>
            <p:cNvSpPr>
              <a:spLocks/>
            </p:cNvSpPr>
            <p:nvPr/>
          </p:nvSpPr>
          <p:spPr bwMode="auto">
            <a:xfrm>
              <a:off x="43388" y="68262"/>
              <a:ext cx="857251" cy="304801"/>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717" name="Rectangle 117"/>
            <p:cNvSpPr>
              <a:spLocks/>
            </p:cNvSpPr>
            <p:nvPr/>
          </p:nvSpPr>
          <p:spPr bwMode="auto">
            <a:xfrm>
              <a:off x="47427" y="0"/>
              <a:ext cx="855521" cy="3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SMTP</a:t>
              </a:r>
              <a:endParaRPr lang="en-US" altLang="en-US">
                <a:latin typeface="Comic Sans MS" panose="030F0702030302020204" pitchFamily="66" charset="0"/>
                <a:sym typeface="Comic Sans MS" panose="030F0702030302020204" pitchFamily="66" charset="0"/>
              </a:endParaRPr>
            </a:p>
          </p:txBody>
        </p:sp>
      </p:grpSp>
      <p:grpSp>
        <p:nvGrpSpPr>
          <p:cNvPr id="25718" name="Group 118"/>
          <p:cNvGrpSpPr>
            <a:grpSpLocks/>
          </p:cNvGrpSpPr>
          <p:nvPr/>
        </p:nvGrpSpPr>
        <p:grpSpPr bwMode="auto">
          <a:xfrm>
            <a:off x="7704688" y="2787651"/>
            <a:ext cx="860045" cy="373526"/>
            <a:chOff x="43388" y="0"/>
            <a:chExt cx="859560" cy="373063"/>
          </a:xfrm>
        </p:grpSpPr>
        <p:sp>
          <p:nvSpPr>
            <p:cNvPr id="25719" name="Rectangle 119"/>
            <p:cNvSpPr>
              <a:spLocks/>
            </p:cNvSpPr>
            <p:nvPr/>
          </p:nvSpPr>
          <p:spPr bwMode="auto">
            <a:xfrm>
              <a:off x="43388" y="68262"/>
              <a:ext cx="857251" cy="304801"/>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720" name="Rectangle 120"/>
            <p:cNvSpPr>
              <a:spLocks/>
            </p:cNvSpPr>
            <p:nvPr/>
          </p:nvSpPr>
          <p:spPr bwMode="auto">
            <a:xfrm>
              <a:off x="47427" y="0"/>
              <a:ext cx="855521" cy="3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SMTP</a:t>
              </a:r>
              <a:endParaRPr lang="en-US" altLang="en-US">
                <a:latin typeface="Comic Sans MS" panose="030F0702030302020204" pitchFamily="66" charset="0"/>
                <a:sym typeface="Comic Sans MS" panose="030F0702030302020204" pitchFamily="66" charset="0"/>
              </a:endParaRPr>
            </a:p>
          </p:txBody>
        </p:sp>
      </p:grpSp>
      <p:grpSp>
        <p:nvGrpSpPr>
          <p:cNvPr id="25721" name="Group 121"/>
          <p:cNvGrpSpPr>
            <a:grpSpLocks/>
          </p:cNvGrpSpPr>
          <p:nvPr/>
        </p:nvGrpSpPr>
        <p:grpSpPr bwMode="auto">
          <a:xfrm>
            <a:off x="6380713" y="3502026"/>
            <a:ext cx="860045" cy="373526"/>
            <a:chOff x="43388" y="0"/>
            <a:chExt cx="859560" cy="373063"/>
          </a:xfrm>
        </p:grpSpPr>
        <p:sp>
          <p:nvSpPr>
            <p:cNvPr id="25722" name="Rectangle 122"/>
            <p:cNvSpPr>
              <a:spLocks/>
            </p:cNvSpPr>
            <p:nvPr/>
          </p:nvSpPr>
          <p:spPr bwMode="auto">
            <a:xfrm>
              <a:off x="43388" y="68262"/>
              <a:ext cx="857251" cy="304801"/>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5723" name="Rectangle 123"/>
            <p:cNvSpPr>
              <a:spLocks/>
            </p:cNvSpPr>
            <p:nvPr/>
          </p:nvSpPr>
          <p:spPr bwMode="auto">
            <a:xfrm>
              <a:off x="47427" y="0"/>
              <a:ext cx="855521" cy="3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SMTP</a:t>
              </a:r>
              <a:endParaRPr lang="en-US" altLang="en-US">
                <a:latin typeface="Comic Sans MS" panose="030F0702030302020204" pitchFamily="66" charset="0"/>
                <a:sym typeface="Comic Sans MS" panose="030F0702030302020204" pitchFamily="66" charset="0"/>
              </a:endParaRPr>
            </a:p>
          </p:txBody>
        </p:sp>
      </p:grpSp>
    </p:spTree>
    <p:extLst>
      <p:ext uri="{BB962C8B-B14F-4D97-AF65-F5344CB8AC3E}">
        <p14:creationId xmlns:p14="http://schemas.microsoft.com/office/powerpoint/2010/main" val="762348742"/>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p:cNvSpPr>
          <p:nvPr/>
        </p:nvSpPr>
        <p:spPr bwMode="auto">
          <a:xfrm>
            <a:off x="6934201" y="6400800"/>
            <a:ext cx="28940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27" name="Rectangle 3"/>
          <p:cNvSpPr>
            <a:spLocks noGrp="1" noChangeArrowheads="1"/>
          </p:cNvSpPr>
          <p:nvPr>
            <p:ph type="title"/>
          </p:nvPr>
        </p:nvSpPr>
        <p:spPr>
          <a:xfrm>
            <a:off x="2046288" y="0"/>
            <a:ext cx="8235950" cy="1143000"/>
          </a:xfrm>
        </p:spPr>
        <p:txBody>
          <a:bodyPr/>
          <a:lstStyle/>
          <a:p>
            <a:r>
              <a:rPr lang="en-US" altLang="en-US" sz="3600"/>
              <a:t>Scenario: Alice sends message to Bob</a:t>
            </a:r>
            <a:endParaRPr lang="en-US" altLang="en-US" sz="1800">
              <a:solidFill>
                <a:srgbClr val="000000"/>
              </a:solidFill>
            </a:endParaRPr>
          </a:p>
        </p:txBody>
      </p:sp>
      <p:sp>
        <p:nvSpPr>
          <p:cNvPr id="26628" name="Rectangle 4"/>
          <p:cNvSpPr>
            <a:spLocks noGrp="1" noChangeArrowheads="1"/>
          </p:cNvSpPr>
          <p:nvPr>
            <p:ph type="body" idx="1"/>
          </p:nvPr>
        </p:nvSpPr>
        <p:spPr>
          <a:xfrm>
            <a:off x="2057400" y="1160463"/>
            <a:ext cx="3810000" cy="3219450"/>
          </a:xfrm>
        </p:spPr>
        <p:txBody>
          <a:bodyPr>
            <a:noAutofit/>
          </a:bodyPr>
          <a:lstStyle/>
          <a:p>
            <a:pPr marL="322263" indent="-322263" defTabSz="858838">
              <a:spcBef>
                <a:spcPts val="400"/>
              </a:spcBef>
              <a:buNone/>
            </a:pPr>
            <a:r>
              <a:rPr lang="en-US" altLang="en-US" sz="2000" dirty="0"/>
              <a:t>1) Alice uses Email Reader to compose message and “to” bob@bilkent.edu.tr</a:t>
            </a:r>
            <a:endParaRPr lang="en-US" altLang="en-US" sz="2000" dirty="0">
              <a:cs typeface="Courier New" panose="02070309020205020404" pitchFamily="49" charset="0"/>
              <a:sym typeface="Courier New" panose="02070309020205020404" pitchFamily="49" charset="0"/>
            </a:endParaRPr>
          </a:p>
          <a:p>
            <a:pPr marL="322263" indent="-322263" defTabSz="858838">
              <a:spcBef>
                <a:spcPts val="400"/>
              </a:spcBef>
              <a:buNone/>
            </a:pPr>
            <a:r>
              <a:rPr lang="en-US" altLang="en-US" sz="2000" dirty="0"/>
              <a:t>2) Alice’s UA sends message to her mail server; message placed in message queue</a:t>
            </a:r>
          </a:p>
          <a:p>
            <a:pPr marL="322263" indent="-322263" defTabSz="858838">
              <a:spcBef>
                <a:spcPts val="400"/>
              </a:spcBef>
              <a:buNone/>
            </a:pPr>
            <a:r>
              <a:rPr lang="en-US" altLang="en-US" sz="2000" dirty="0"/>
              <a:t>3) Client side of SMTP opens TCP connection with Bob’s mail server</a:t>
            </a:r>
          </a:p>
        </p:txBody>
      </p:sp>
      <p:sp>
        <p:nvSpPr>
          <p:cNvPr id="26629" name="Rectangle 5"/>
          <p:cNvSpPr>
            <a:spLocks/>
          </p:cNvSpPr>
          <p:nvPr/>
        </p:nvSpPr>
        <p:spPr bwMode="auto">
          <a:xfrm>
            <a:off x="6032500" y="1135063"/>
            <a:ext cx="3810000" cy="1949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342900" indent="-3429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ts val="400"/>
              </a:spcBef>
            </a:pPr>
            <a:r>
              <a:rPr lang="en-US" altLang="en-US" sz="2000" dirty="0">
                <a:latin typeface="+mn-lt"/>
                <a:sym typeface="Comic Sans MS" panose="030F0702030302020204" pitchFamily="66" charset="0"/>
              </a:rPr>
              <a:t>4) SMTP client sends Alice’s message over the TCP connection</a:t>
            </a:r>
          </a:p>
          <a:p>
            <a:pPr>
              <a:spcBef>
                <a:spcPts val="400"/>
              </a:spcBef>
            </a:pPr>
            <a:r>
              <a:rPr lang="en-US" altLang="en-US" sz="2000" dirty="0">
                <a:latin typeface="+mn-lt"/>
                <a:sym typeface="Comic Sans MS" panose="030F0702030302020204" pitchFamily="66" charset="0"/>
              </a:rPr>
              <a:t>5) Bob’s mail server places the message in Bob’s mailbox</a:t>
            </a:r>
          </a:p>
          <a:p>
            <a:pPr>
              <a:spcBef>
                <a:spcPts val="400"/>
              </a:spcBef>
            </a:pPr>
            <a:r>
              <a:rPr lang="en-US" altLang="en-US" sz="2000" dirty="0">
                <a:latin typeface="+mn-lt"/>
                <a:sym typeface="Comic Sans MS" panose="030F0702030302020204" pitchFamily="66" charset="0"/>
              </a:rPr>
              <a:t>6) Bob invokes his user agent to read message</a:t>
            </a:r>
            <a:endParaRPr lang="en-US" altLang="en-US" sz="1800" dirty="0">
              <a:latin typeface="+mn-lt"/>
            </a:endParaRPr>
          </a:p>
        </p:txBody>
      </p:sp>
      <p:grpSp>
        <p:nvGrpSpPr>
          <p:cNvPr id="26630" name="Group 6"/>
          <p:cNvGrpSpPr>
            <a:grpSpLocks/>
          </p:cNvGrpSpPr>
          <p:nvPr/>
        </p:nvGrpSpPr>
        <p:grpSpPr bwMode="auto">
          <a:xfrm>
            <a:off x="2795589" y="5062539"/>
            <a:ext cx="649679" cy="691323"/>
            <a:chOff x="0" y="0"/>
            <a:chExt cx="650820" cy="692150"/>
          </a:xfrm>
        </p:grpSpPr>
        <p:pic>
          <p:nvPicPr>
            <p:cNvPr id="26631" name="Picture 7"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632" name="Group 8"/>
            <p:cNvGrpSpPr>
              <a:grpSpLocks/>
            </p:cNvGrpSpPr>
            <p:nvPr/>
          </p:nvGrpSpPr>
          <p:grpSpPr bwMode="auto">
            <a:xfrm>
              <a:off x="46082" y="122238"/>
              <a:ext cx="604738" cy="569912"/>
              <a:chOff x="7566" y="0"/>
              <a:chExt cx="604738" cy="569913"/>
            </a:xfrm>
          </p:grpSpPr>
          <p:sp>
            <p:nvSpPr>
              <p:cNvPr id="26633" name="Rectangle 9"/>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34" name="Rectangle 10"/>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grpSp>
        <p:nvGrpSpPr>
          <p:cNvPr id="26635" name="Group 11"/>
          <p:cNvGrpSpPr>
            <a:grpSpLocks/>
          </p:cNvGrpSpPr>
          <p:nvPr/>
        </p:nvGrpSpPr>
        <p:grpSpPr bwMode="auto">
          <a:xfrm>
            <a:off x="4332289" y="4502151"/>
            <a:ext cx="809625" cy="1501774"/>
            <a:chOff x="0" y="0"/>
            <a:chExt cx="809625" cy="1501775"/>
          </a:xfrm>
        </p:grpSpPr>
        <p:grpSp>
          <p:nvGrpSpPr>
            <p:cNvPr id="26636" name="Group 12"/>
            <p:cNvGrpSpPr>
              <a:grpSpLocks/>
            </p:cNvGrpSpPr>
            <p:nvPr/>
          </p:nvGrpSpPr>
          <p:grpSpPr bwMode="auto">
            <a:xfrm>
              <a:off x="220662" y="0"/>
              <a:ext cx="355601" cy="933450"/>
              <a:chOff x="0" y="0"/>
              <a:chExt cx="355601" cy="933450"/>
            </a:xfrm>
          </p:grpSpPr>
          <p:sp>
            <p:nvSpPr>
              <p:cNvPr id="26637" name="AutoShape 13"/>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38" name="Rectangle 14"/>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39" name="Rectangle 15"/>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40" name="AutoShape 16"/>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41" name="Line 17"/>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42" name="Line 18"/>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43" name="Rectangle 19"/>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44" name="Rectangle 20"/>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6645" name="Group 21"/>
            <p:cNvGrpSpPr>
              <a:grpSpLocks/>
            </p:cNvGrpSpPr>
            <p:nvPr/>
          </p:nvGrpSpPr>
          <p:grpSpPr bwMode="auto">
            <a:xfrm>
              <a:off x="0" y="452438"/>
              <a:ext cx="809625" cy="1049337"/>
              <a:chOff x="0" y="0"/>
              <a:chExt cx="809625" cy="1049338"/>
            </a:xfrm>
          </p:grpSpPr>
          <p:sp>
            <p:nvSpPr>
              <p:cNvPr id="26646" name="Rectangle 22"/>
              <p:cNvSpPr>
                <a:spLocks/>
              </p:cNvSpPr>
              <p:nvPr/>
            </p:nvSpPr>
            <p:spPr bwMode="auto">
              <a:xfrm>
                <a:off x="0" y="39687"/>
                <a:ext cx="809625" cy="1009651"/>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47" name="Rectangle 23"/>
              <p:cNvSpPr>
                <a:spLocks/>
              </p:cNvSpPr>
              <p:nvPr/>
            </p:nvSpPr>
            <p:spPr bwMode="auto">
              <a:xfrm>
                <a:off x="76367" y="0"/>
                <a:ext cx="621965" cy="492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mail</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sp>
            <p:nvSpPr>
              <p:cNvPr id="26648" name="Rectangle 24"/>
              <p:cNvSpPr>
                <a:spLocks/>
              </p:cNvSpPr>
              <p:nvPr/>
            </p:nvSpPr>
            <p:spPr bwMode="auto">
              <a:xfrm>
                <a:off x="38100" y="601662"/>
                <a:ext cx="714375" cy="190501"/>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49" name="Line 25"/>
              <p:cNvSpPr>
                <a:spLocks noChangeShapeType="1"/>
              </p:cNvSpPr>
              <p:nvPr/>
            </p:nvSpPr>
            <p:spPr bwMode="auto">
              <a:xfrm flipH="1">
                <a:off x="115887"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50" name="Line 26"/>
              <p:cNvSpPr>
                <a:spLocks noChangeShapeType="1"/>
              </p:cNvSpPr>
              <p:nvPr/>
            </p:nvSpPr>
            <p:spPr bwMode="auto">
              <a:xfrm>
                <a:off x="2889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51" name="Line 27"/>
              <p:cNvSpPr>
                <a:spLocks noChangeShapeType="1"/>
              </p:cNvSpPr>
              <p:nvPr/>
            </p:nvSpPr>
            <p:spPr bwMode="auto">
              <a:xfrm>
                <a:off x="376237" y="64770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52" name="Line 28"/>
              <p:cNvSpPr>
                <a:spLocks noChangeShapeType="1"/>
              </p:cNvSpPr>
              <p:nvPr/>
            </p:nvSpPr>
            <p:spPr bwMode="auto">
              <a:xfrm>
                <a:off x="4667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53" name="Line 29"/>
              <p:cNvSpPr>
                <a:spLocks noChangeShapeType="1"/>
              </p:cNvSpPr>
              <p:nvPr/>
            </p:nvSpPr>
            <p:spPr bwMode="auto">
              <a:xfrm>
                <a:off x="5635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54" name="Line 30"/>
              <p:cNvSpPr>
                <a:spLocks noChangeShapeType="1"/>
              </p:cNvSpPr>
              <p:nvPr/>
            </p:nvSpPr>
            <p:spPr bwMode="auto">
              <a:xfrm>
                <a:off x="6524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55" name="Line 31"/>
              <p:cNvSpPr>
                <a:spLocks noChangeShapeType="1"/>
              </p:cNvSpPr>
              <p:nvPr/>
            </p:nvSpPr>
            <p:spPr bwMode="auto">
              <a:xfrm flipH="1">
                <a:off x="200024"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56" name="Rectangle 32"/>
              <p:cNvSpPr>
                <a:spLocks/>
              </p:cNvSpPr>
              <p:nvPr/>
            </p:nvSpPr>
            <p:spPr bwMode="auto">
              <a:xfrm>
                <a:off x="50800"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57" name="Rectangle 33"/>
              <p:cNvSpPr>
                <a:spLocks/>
              </p:cNvSpPr>
              <p:nvPr/>
            </p:nvSpPr>
            <p:spPr bwMode="auto">
              <a:xfrm>
                <a:off x="187325"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58" name="Rectangle 34"/>
              <p:cNvSpPr>
                <a:spLocks/>
              </p:cNvSpPr>
              <p:nvPr/>
            </p:nvSpPr>
            <p:spPr bwMode="auto">
              <a:xfrm>
                <a:off x="323850" y="865187"/>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59" name="Rectangle 35"/>
              <p:cNvSpPr>
                <a:spLocks/>
              </p:cNvSpPr>
              <p:nvPr/>
            </p:nvSpPr>
            <p:spPr bwMode="auto">
              <a:xfrm>
                <a:off x="4778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60" name="Rectangle 36"/>
              <p:cNvSpPr>
                <a:spLocks/>
              </p:cNvSpPr>
              <p:nvPr/>
            </p:nvSpPr>
            <p:spPr bwMode="auto">
              <a:xfrm>
                <a:off x="6302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pic>
        <p:nvPicPr>
          <p:cNvPr id="26661" name="Picture 37" descr="Ali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7226" y="5121275"/>
            <a:ext cx="561975"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6662" name="Picture 38" descr="Bo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17039" y="5026026"/>
            <a:ext cx="676275"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663" name="Group 39"/>
          <p:cNvGrpSpPr>
            <a:grpSpLocks/>
          </p:cNvGrpSpPr>
          <p:nvPr/>
        </p:nvGrpSpPr>
        <p:grpSpPr bwMode="auto">
          <a:xfrm>
            <a:off x="6523039" y="4448176"/>
            <a:ext cx="809625" cy="1501774"/>
            <a:chOff x="0" y="0"/>
            <a:chExt cx="809625" cy="1501775"/>
          </a:xfrm>
        </p:grpSpPr>
        <p:grpSp>
          <p:nvGrpSpPr>
            <p:cNvPr id="26664" name="Group 40"/>
            <p:cNvGrpSpPr>
              <a:grpSpLocks/>
            </p:cNvGrpSpPr>
            <p:nvPr/>
          </p:nvGrpSpPr>
          <p:grpSpPr bwMode="auto">
            <a:xfrm>
              <a:off x="220662" y="0"/>
              <a:ext cx="355601" cy="933450"/>
              <a:chOff x="0" y="0"/>
              <a:chExt cx="355601" cy="933450"/>
            </a:xfrm>
          </p:grpSpPr>
          <p:sp>
            <p:nvSpPr>
              <p:cNvPr id="26665" name="AutoShape 41"/>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66" name="Rectangle 42"/>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67" name="Rectangle 43"/>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68" name="AutoShape 44"/>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69" name="Line 45"/>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70" name="Line 46"/>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71" name="Rectangle 47"/>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72" name="Rectangle 48"/>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6673" name="Group 49"/>
            <p:cNvGrpSpPr>
              <a:grpSpLocks/>
            </p:cNvGrpSpPr>
            <p:nvPr/>
          </p:nvGrpSpPr>
          <p:grpSpPr bwMode="auto">
            <a:xfrm>
              <a:off x="0" y="452438"/>
              <a:ext cx="809625" cy="1049337"/>
              <a:chOff x="0" y="0"/>
              <a:chExt cx="809625" cy="1049338"/>
            </a:xfrm>
          </p:grpSpPr>
          <p:sp>
            <p:nvSpPr>
              <p:cNvPr id="26674" name="Rectangle 50"/>
              <p:cNvSpPr>
                <a:spLocks/>
              </p:cNvSpPr>
              <p:nvPr/>
            </p:nvSpPr>
            <p:spPr bwMode="auto">
              <a:xfrm>
                <a:off x="0" y="39687"/>
                <a:ext cx="809625" cy="1009651"/>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75" name="Rectangle 51"/>
              <p:cNvSpPr>
                <a:spLocks/>
              </p:cNvSpPr>
              <p:nvPr/>
            </p:nvSpPr>
            <p:spPr bwMode="auto">
              <a:xfrm>
                <a:off x="76367" y="0"/>
                <a:ext cx="621965" cy="492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mail</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sp>
            <p:nvSpPr>
              <p:cNvPr id="26676" name="Rectangle 52"/>
              <p:cNvSpPr>
                <a:spLocks/>
              </p:cNvSpPr>
              <p:nvPr/>
            </p:nvSpPr>
            <p:spPr bwMode="auto">
              <a:xfrm>
                <a:off x="38100" y="601662"/>
                <a:ext cx="714375" cy="190501"/>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77" name="Line 53"/>
              <p:cNvSpPr>
                <a:spLocks noChangeShapeType="1"/>
              </p:cNvSpPr>
              <p:nvPr/>
            </p:nvSpPr>
            <p:spPr bwMode="auto">
              <a:xfrm flipH="1">
                <a:off x="115887"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78" name="Line 54"/>
              <p:cNvSpPr>
                <a:spLocks noChangeShapeType="1"/>
              </p:cNvSpPr>
              <p:nvPr/>
            </p:nvSpPr>
            <p:spPr bwMode="auto">
              <a:xfrm>
                <a:off x="2889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79" name="Line 55"/>
              <p:cNvSpPr>
                <a:spLocks noChangeShapeType="1"/>
              </p:cNvSpPr>
              <p:nvPr/>
            </p:nvSpPr>
            <p:spPr bwMode="auto">
              <a:xfrm>
                <a:off x="376237" y="64770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80" name="Line 56"/>
              <p:cNvSpPr>
                <a:spLocks noChangeShapeType="1"/>
              </p:cNvSpPr>
              <p:nvPr/>
            </p:nvSpPr>
            <p:spPr bwMode="auto">
              <a:xfrm>
                <a:off x="466725" y="644525"/>
                <a:ext cx="0"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81" name="Line 57"/>
              <p:cNvSpPr>
                <a:spLocks noChangeShapeType="1"/>
              </p:cNvSpPr>
              <p:nvPr/>
            </p:nvSpPr>
            <p:spPr bwMode="auto">
              <a:xfrm>
                <a:off x="5635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82" name="Line 58"/>
              <p:cNvSpPr>
                <a:spLocks noChangeShapeType="1"/>
              </p:cNvSpPr>
              <p:nvPr/>
            </p:nvSpPr>
            <p:spPr bwMode="auto">
              <a:xfrm>
                <a:off x="652462" y="644525"/>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83" name="Line 59"/>
              <p:cNvSpPr>
                <a:spLocks noChangeShapeType="1"/>
              </p:cNvSpPr>
              <p:nvPr/>
            </p:nvSpPr>
            <p:spPr bwMode="auto">
              <a:xfrm flipH="1">
                <a:off x="200024" y="64611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84" name="Rectangle 60"/>
              <p:cNvSpPr>
                <a:spLocks/>
              </p:cNvSpPr>
              <p:nvPr/>
            </p:nvSpPr>
            <p:spPr bwMode="auto">
              <a:xfrm>
                <a:off x="50800"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85" name="Rectangle 61"/>
              <p:cNvSpPr>
                <a:spLocks/>
              </p:cNvSpPr>
              <p:nvPr/>
            </p:nvSpPr>
            <p:spPr bwMode="auto">
              <a:xfrm>
                <a:off x="187325" y="86677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86" name="Rectangle 62"/>
              <p:cNvSpPr>
                <a:spLocks/>
              </p:cNvSpPr>
              <p:nvPr/>
            </p:nvSpPr>
            <p:spPr bwMode="auto">
              <a:xfrm>
                <a:off x="323850" y="865187"/>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87" name="Rectangle 63"/>
              <p:cNvSpPr>
                <a:spLocks/>
              </p:cNvSpPr>
              <p:nvPr/>
            </p:nvSpPr>
            <p:spPr bwMode="auto">
              <a:xfrm>
                <a:off x="4778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88" name="Rectangle 64"/>
              <p:cNvSpPr>
                <a:spLocks/>
              </p:cNvSpPr>
              <p:nvPr/>
            </p:nvSpPr>
            <p:spPr bwMode="auto">
              <a:xfrm>
                <a:off x="630237" y="862012"/>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grpSp>
        <p:nvGrpSpPr>
          <p:cNvPr id="26689" name="Group 65"/>
          <p:cNvGrpSpPr>
            <a:grpSpLocks/>
          </p:cNvGrpSpPr>
          <p:nvPr/>
        </p:nvGrpSpPr>
        <p:grpSpPr bwMode="auto">
          <a:xfrm>
            <a:off x="8345489" y="4946651"/>
            <a:ext cx="649679" cy="691323"/>
            <a:chOff x="0" y="0"/>
            <a:chExt cx="650820" cy="692150"/>
          </a:xfrm>
        </p:grpSpPr>
        <p:pic>
          <p:nvPicPr>
            <p:cNvPr id="26690" name="Picture 66"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691" name="Group 67"/>
            <p:cNvGrpSpPr>
              <a:grpSpLocks/>
            </p:cNvGrpSpPr>
            <p:nvPr/>
          </p:nvGrpSpPr>
          <p:grpSpPr bwMode="auto">
            <a:xfrm>
              <a:off x="46082" y="122238"/>
              <a:ext cx="604738" cy="569912"/>
              <a:chOff x="7566" y="0"/>
              <a:chExt cx="604738" cy="569913"/>
            </a:xfrm>
          </p:grpSpPr>
          <p:sp>
            <p:nvSpPr>
              <p:cNvPr id="26692" name="Rectangle 68"/>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6693" name="Rectangle 69"/>
              <p:cNvSpPr>
                <a:spLocks/>
              </p:cNvSpPr>
              <p:nvPr/>
            </p:nvSpPr>
            <p:spPr bwMode="auto">
              <a:xfrm>
                <a:off x="48940" y="0"/>
                <a:ext cx="531525"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user</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agent</a:t>
                </a:r>
                <a:endParaRPr lang="en-US" altLang="en-US"/>
              </a:p>
            </p:txBody>
          </p:sp>
        </p:grpSp>
      </p:grpSp>
      <p:sp>
        <p:nvSpPr>
          <p:cNvPr id="26694" name="Line 70"/>
          <p:cNvSpPr>
            <a:spLocks noChangeShapeType="1"/>
          </p:cNvSpPr>
          <p:nvPr/>
        </p:nvSpPr>
        <p:spPr bwMode="auto">
          <a:xfrm>
            <a:off x="3451226" y="5494338"/>
            <a:ext cx="893763" cy="144462"/>
          </a:xfrm>
          <a:prstGeom prst="line">
            <a:avLst/>
          </a:prstGeom>
          <a:noFill/>
          <a:ln w="1270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95" name="Line 71"/>
          <p:cNvSpPr>
            <a:spLocks noChangeShapeType="1"/>
          </p:cNvSpPr>
          <p:nvPr/>
        </p:nvSpPr>
        <p:spPr bwMode="auto">
          <a:xfrm>
            <a:off x="5138739" y="5627688"/>
            <a:ext cx="1379537" cy="220662"/>
          </a:xfrm>
          <a:prstGeom prst="line">
            <a:avLst/>
          </a:prstGeom>
          <a:noFill/>
          <a:ln w="1270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6696" name="Line 72"/>
          <p:cNvSpPr>
            <a:spLocks noChangeShapeType="1"/>
          </p:cNvSpPr>
          <p:nvPr/>
        </p:nvSpPr>
        <p:spPr bwMode="auto">
          <a:xfrm flipV="1">
            <a:off x="7335838" y="5407026"/>
            <a:ext cx="1027112" cy="428625"/>
          </a:xfrm>
          <a:prstGeom prst="line">
            <a:avLst/>
          </a:prstGeom>
          <a:noFill/>
          <a:ln w="12700" cap="flat" cmpd="sng">
            <a:solidFill>
              <a:srgbClr val="3333CC"/>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grpSp>
        <p:nvGrpSpPr>
          <p:cNvPr id="26697" name="Group 73"/>
          <p:cNvGrpSpPr>
            <a:grpSpLocks/>
          </p:cNvGrpSpPr>
          <p:nvPr/>
        </p:nvGrpSpPr>
        <p:grpSpPr bwMode="auto">
          <a:xfrm>
            <a:off x="2963864" y="4868784"/>
            <a:ext cx="293686" cy="246221"/>
            <a:chOff x="0" y="68352"/>
            <a:chExt cx="292101" cy="246835"/>
          </a:xfrm>
        </p:grpSpPr>
        <p:sp>
          <p:nvSpPr>
            <p:cNvPr id="26698" name="AutoShape 74"/>
            <p:cNvSpPr>
              <a:spLocks/>
            </p:cNvSpPr>
            <p:nvPr/>
          </p:nvSpPr>
          <p:spPr bwMode="auto">
            <a:xfrm>
              <a:off x="0" y="69532"/>
              <a:ext cx="292101" cy="2444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cmpd="sng">
              <a:solidFill>
                <a:srgbClr val="33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spcBef>
                  <a:spcPts val="500"/>
                </a:spcBef>
              </a:pPr>
              <a:endParaRPr lang="en-US" altLang="en-US" sz="2400">
                <a:latin typeface="Comic Sans MS" panose="030F0702030302020204" pitchFamily="66" charset="0"/>
                <a:sym typeface="Comic Sans MS" panose="030F0702030302020204" pitchFamily="66" charset="0"/>
              </a:endParaRPr>
            </a:p>
          </p:txBody>
        </p:sp>
        <p:sp>
          <p:nvSpPr>
            <p:cNvPr id="26699" name="Rectangle 75"/>
            <p:cNvSpPr>
              <a:spLocks/>
            </p:cNvSpPr>
            <p:nvPr/>
          </p:nvSpPr>
          <p:spPr bwMode="auto">
            <a:xfrm>
              <a:off x="99813" y="68352"/>
              <a:ext cx="92472" cy="246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algn="ctr">
                <a:spcBef>
                  <a:spcPts val="300"/>
                </a:spcBef>
              </a:pPr>
              <a:r>
                <a:rPr lang="en-US" altLang="en-US" sz="1600">
                  <a:latin typeface="Comic Sans MS" panose="030F0702030302020204" pitchFamily="66" charset="0"/>
                  <a:sym typeface="Comic Sans MS" panose="030F0702030302020204" pitchFamily="66" charset="0"/>
                </a:rPr>
                <a:t>1</a:t>
              </a:r>
              <a:endParaRPr lang="en-US" altLang="en-US">
                <a:latin typeface="Comic Sans MS" panose="030F0702030302020204" pitchFamily="66" charset="0"/>
                <a:sym typeface="Comic Sans MS" panose="030F0702030302020204" pitchFamily="66" charset="0"/>
              </a:endParaRPr>
            </a:p>
          </p:txBody>
        </p:sp>
      </p:grpSp>
      <p:grpSp>
        <p:nvGrpSpPr>
          <p:cNvPr id="26700" name="Group 76"/>
          <p:cNvGrpSpPr>
            <a:grpSpLocks/>
          </p:cNvGrpSpPr>
          <p:nvPr/>
        </p:nvGrpSpPr>
        <p:grpSpPr bwMode="auto">
          <a:xfrm>
            <a:off x="3690939" y="5437109"/>
            <a:ext cx="293686" cy="246221"/>
            <a:chOff x="0" y="68352"/>
            <a:chExt cx="292101" cy="246835"/>
          </a:xfrm>
        </p:grpSpPr>
        <p:sp>
          <p:nvSpPr>
            <p:cNvPr id="26701" name="AutoShape 77"/>
            <p:cNvSpPr>
              <a:spLocks/>
            </p:cNvSpPr>
            <p:nvPr/>
          </p:nvSpPr>
          <p:spPr bwMode="auto">
            <a:xfrm>
              <a:off x="0" y="69532"/>
              <a:ext cx="292101" cy="2444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cmpd="sng">
              <a:solidFill>
                <a:srgbClr val="33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spcBef>
                  <a:spcPts val="500"/>
                </a:spcBef>
              </a:pPr>
              <a:endParaRPr lang="en-US" altLang="en-US" sz="2400">
                <a:latin typeface="Comic Sans MS" panose="030F0702030302020204" pitchFamily="66" charset="0"/>
                <a:sym typeface="Comic Sans MS" panose="030F0702030302020204" pitchFamily="66" charset="0"/>
              </a:endParaRPr>
            </a:p>
          </p:txBody>
        </p:sp>
        <p:sp>
          <p:nvSpPr>
            <p:cNvPr id="26702" name="Rectangle 78"/>
            <p:cNvSpPr>
              <a:spLocks/>
            </p:cNvSpPr>
            <p:nvPr/>
          </p:nvSpPr>
          <p:spPr bwMode="auto">
            <a:xfrm>
              <a:off x="83870" y="68352"/>
              <a:ext cx="124359" cy="246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algn="ctr">
                <a:spcBef>
                  <a:spcPts val="300"/>
                </a:spcBef>
              </a:pPr>
              <a:r>
                <a:rPr lang="en-US" altLang="en-US" sz="1600">
                  <a:latin typeface="Comic Sans MS" panose="030F0702030302020204" pitchFamily="66" charset="0"/>
                  <a:sym typeface="Comic Sans MS" panose="030F0702030302020204" pitchFamily="66" charset="0"/>
                </a:rPr>
                <a:t>2</a:t>
              </a:r>
              <a:endParaRPr lang="en-US" altLang="en-US">
                <a:latin typeface="Comic Sans MS" panose="030F0702030302020204" pitchFamily="66" charset="0"/>
                <a:sym typeface="Comic Sans MS" panose="030F0702030302020204" pitchFamily="66" charset="0"/>
              </a:endParaRPr>
            </a:p>
          </p:txBody>
        </p:sp>
      </p:grpSp>
      <p:grpSp>
        <p:nvGrpSpPr>
          <p:cNvPr id="26703" name="Group 79"/>
          <p:cNvGrpSpPr>
            <a:grpSpLocks/>
          </p:cNvGrpSpPr>
          <p:nvPr/>
        </p:nvGrpSpPr>
        <p:grpSpPr bwMode="auto">
          <a:xfrm>
            <a:off x="4562477" y="5516484"/>
            <a:ext cx="293687" cy="246221"/>
            <a:chOff x="0" y="68352"/>
            <a:chExt cx="292101" cy="246835"/>
          </a:xfrm>
        </p:grpSpPr>
        <p:sp>
          <p:nvSpPr>
            <p:cNvPr id="26704" name="AutoShape 80"/>
            <p:cNvSpPr>
              <a:spLocks/>
            </p:cNvSpPr>
            <p:nvPr/>
          </p:nvSpPr>
          <p:spPr bwMode="auto">
            <a:xfrm>
              <a:off x="0" y="69532"/>
              <a:ext cx="292101" cy="2444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cmpd="sng">
              <a:solidFill>
                <a:srgbClr val="33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spcBef>
                  <a:spcPts val="500"/>
                </a:spcBef>
              </a:pPr>
              <a:endParaRPr lang="en-US" altLang="en-US" sz="2400">
                <a:latin typeface="Comic Sans MS" panose="030F0702030302020204" pitchFamily="66" charset="0"/>
                <a:sym typeface="Comic Sans MS" panose="030F0702030302020204" pitchFamily="66" charset="0"/>
              </a:endParaRPr>
            </a:p>
          </p:txBody>
        </p:sp>
        <p:sp>
          <p:nvSpPr>
            <p:cNvPr id="26705" name="Rectangle 81"/>
            <p:cNvSpPr>
              <a:spLocks/>
            </p:cNvSpPr>
            <p:nvPr/>
          </p:nvSpPr>
          <p:spPr bwMode="auto">
            <a:xfrm>
              <a:off x="83871" y="68352"/>
              <a:ext cx="124359" cy="246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algn="ctr">
                <a:spcBef>
                  <a:spcPts val="300"/>
                </a:spcBef>
              </a:pPr>
              <a:r>
                <a:rPr lang="en-US" altLang="en-US" sz="1600">
                  <a:latin typeface="Comic Sans MS" panose="030F0702030302020204" pitchFamily="66" charset="0"/>
                  <a:sym typeface="Comic Sans MS" panose="030F0702030302020204" pitchFamily="66" charset="0"/>
                </a:rPr>
                <a:t>3</a:t>
              </a:r>
              <a:endParaRPr lang="en-US" altLang="en-US">
                <a:latin typeface="Comic Sans MS" panose="030F0702030302020204" pitchFamily="66" charset="0"/>
                <a:sym typeface="Comic Sans MS" panose="030F0702030302020204" pitchFamily="66" charset="0"/>
              </a:endParaRPr>
            </a:p>
          </p:txBody>
        </p:sp>
      </p:grpSp>
      <p:grpSp>
        <p:nvGrpSpPr>
          <p:cNvPr id="26706" name="Group 82"/>
          <p:cNvGrpSpPr>
            <a:grpSpLocks/>
          </p:cNvGrpSpPr>
          <p:nvPr/>
        </p:nvGrpSpPr>
        <p:grpSpPr bwMode="auto">
          <a:xfrm>
            <a:off x="5673727" y="5602209"/>
            <a:ext cx="293687" cy="246221"/>
            <a:chOff x="0" y="68352"/>
            <a:chExt cx="292101" cy="246835"/>
          </a:xfrm>
        </p:grpSpPr>
        <p:sp>
          <p:nvSpPr>
            <p:cNvPr id="26707" name="AutoShape 83"/>
            <p:cNvSpPr>
              <a:spLocks/>
            </p:cNvSpPr>
            <p:nvPr/>
          </p:nvSpPr>
          <p:spPr bwMode="auto">
            <a:xfrm>
              <a:off x="0" y="69532"/>
              <a:ext cx="292101" cy="2444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cmpd="sng">
              <a:solidFill>
                <a:srgbClr val="33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spcBef>
                  <a:spcPts val="500"/>
                </a:spcBef>
              </a:pPr>
              <a:endParaRPr lang="en-US" altLang="en-US" sz="2400">
                <a:latin typeface="Comic Sans MS" panose="030F0702030302020204" pitchFamily="66" charset="0"/>
                <a:sym typeface="Comic Sans MS" panose="030F0702030302020204" pitchFamily="66" charset="0"/>
              </a:endParaRPr>
            </a:p>
          </p:txBody>
        </p:sp>
        <p:sp>
          <p:nvSpPr>
            <p:cNvPr id="26708" name="Rectangle 84"/>
            <p:cNvSpPr>
              <a:spLocks/>
            </p:cNvSpPr>
            <p:nvPr/>
          </p:nvSpPr>
          <p:spPr bwMode="auto">
            <a:xfrm>
              <a:off x="83871" y="68352"/>
              <a:ext cx="124359" cy="246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algn="ctr">
                <a:spcBef>
                  <a:spcPts val="300"/>
                </a:spcBef>
              </a:pPr>
              <a:r>
                <a:rPr lang="en-US" altLang="en-US" sz="1600">
                  <a:latin typeface="Comic Sans MS" panose="030F0702030302020204" pitchFamily="66" charset="0"/>
                  <a:sym typeface="Comic Sans MS" panose="030F0702030302020204" pitchFamily="66" charset="0"/>
                </a:rPr>
                <a:t>4</a:t>
              </a:r>
              <a:endParaRPr lang="en-US" altLang="en-US">
                <a:latin typeface="Comic Sans MS" panose="030F0702030302020204" pitchFamily="66" charset="0"/>
                <a:sym typeface="Comic Sans MS" panose="030F0702030302020204" pitchFamily="66" charset="0"/>
              </a:endParaRPr>
            </a:p>
          </p:txBody>
        </p:sp>
      </p:grpSp>
      <p:grpSp>
        <p:nvGrpSpPr>
          <p:cNvPr id="26709" name="Group 85"/>
          <p:cNvGrpSpPr>
            <a:grpSpLocks/>
          </p:cNvGrpSpPr>
          <p:nvPr/>
        </p:nvGrpSpPr>
        <p:grpSpPr bwMode="auto">
          <a:xfrm>
            <a:off x="6823077" y="5700634"/>
            <a:ext cx="293687" cy="246221"/>
            <a:chOff x="0" y="68352"/>
            <a:chExt cx="292101" cy="246835"/>
          </a:xfrm>
        </p:grpSpPr>
        <p:sp>
          <p:nvSpPr>
            <p:cNvPr id="26710" name="AutoShape 86"/>
            <p:cNvSpPr>
              <a:spLocks/>
            </p:cNvSpPr>
            <p:nvPr/>
          </p:nvSpPr>
          <p:spPr bwMode="auto">
            <a:xfrm>
              <a:off x="0" y="69532"/>
              <a:ext cx="292101" cy="2444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cmpd="sng">
              <a:solidFill>
                <a:srgbClr val="33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spcBef>
                  <a:spcPts val="500"/>
                </a:spcBef>
              </a:pPr>
              <a:endParaRPr lang="en-US" altLang="en-US" sz="2400">
                <a:latin typeface="Comic Sans MS" panose="030F0702030302020204" pitchFamily="66" charset="0"/>
                <a:sym typeface="Comic Sans MS" panose="030F0702030302020204" pitchFamily="66" charset="0"/>
              </a:endParaRPr>
            </a:p>
          </p:txBody>
        </p:sp>
        <p:sp>
          <p:nvSpPr>
            <p:cNvPr id="26711" name="Rectangle 87"/>
            <p:cNvSpPr>
              <a:spLocks/>
            </p:cNvSpPr>
            <p:nvPr/>
          </p:nvSpPr>
          <p:spPr bwMode="auto">
            <a:xfrm>
              <a:off x="83871" y="68352"/>
              <a:ext cx="124359" cy="246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algn="ctr">
                <a:spcBef>
                  <a:spcPts val="300"/>
                </a:spcBef>
              </a:pPr>
              <a:r>
                <a:rPr lang="en-US" altLang="en-US" sz="1600">
                  <a:latin typeface="Comic Sans MS" panose="030F0702030302020204" pitchFamily="66" charset="0"/>
                  <a:sym typeface="Comic Sans MS" panose="030F0702030302020204" pitchFamily="66" charset="0"/>
                </a:rPr>
                <a:t>5</a:t>
              </a:r>
              <a:endParaRPr lang="en-US" altLang="en-US">
                <a:latin typeface="Comic Sans MS" panose="030F0702030302020204" pitchFamily="66" charset="0"/>
                <a:sym typeface="Comic Sans MS" panose="030F0702030302020204" pitchFamily="66" charset="0"/>
              </a:endParaRPr>
            </a:p>
          </p:txBody>
        </p:sp>
      </p:grpSp>
      <p:grpSp>
        <p:nvGrpSpPr>
          <p:cNvPr id="26712" name="Group 88"/>
          <p:cNvGrpSpPr>
            <a:grpSpLocks/>
          </p:cNvGrpSpPr>
          <p:nvPr/>
        </p:nvGrpSpPr>
        <p:grpSpPr bwMode="auto">
          <a:xfrm>
            <a:off x="7700964" y="5503784"/>
            <a:ext cx="293686" cy="246221"/>
            <a:chOff x="0" y="68352"/>
            <a:chExt cx="292101" cy="246835"/>
          </a:xfrm>
        </p:grpSpPr>
        <p:sp>
          <p:nvSpPr>
            <p:cNvPr id="26713" name="AutoShape 89"/>
            <p:cNvSpPr>
              <a:spLocks/>
            </p:cNvSpPr>
            <p:nvPr/>
          </p:nvSpPr>
          <p:spPr bwMode="auto">
            <a:xfrm>
              <a:off x="0" y="69532"/>
              <a:ext cx="292101" cy="244476"/>
            </a:xfrm>
            <a:custGeom>
              <a:avLst/>
              <a:gdLst>
                <a:gd name="T0" fmla="+- 0 10800 961"/>
                <a:gd name="T1" fmla="*/ T0 w 19679"/>
                <a:gd name="T2" fmla="+- 0 10800 961"/>
                <a:gd name="T3" fmla="*/ 10800 h 19679"/>
                <a:gd name="T4" fmla="+- 0 10800 961"/>
                <a:gd name="T5" fmla="*/ T4 w 19679"/>
                <a:gd name="T6" fmla="+- 0 10800 961"/>
                <a:gd name="T7" fmla="*/ 10800 h 19679"/>
                <a:gd name="T8" fmla="+- 0 10800 961"/>
                <a:gd name="T9" fmla="*/ T8 w 19679"/>
                <a:gd name="T10" fmla="+- 0 10800 961"/>
                <a:gd name="T11" fmla="*/ 10800 h 19679"/>
                <a:gd name="T12" fmla="+- 0 10800 961"/>
                <a:gd name="T13" fmla="*/ T12 w 19679"/>
                <a:gd name="T14" fmla="+- 0 10800 961"/>
                <a:gd name="T15" fmla="*/ 10800 h 19679"/>
              </a:gdLst>
              <a:ahLst/>
              <a:cxnLst>
                <a:cxn ang="0">
                  <a:pos x="T1" y="T3"/>
                </a:cxn>
                <a:cxn ang="0">
                  <a:pos x="T5" y="T7"/>
                </a:cxn>
                <a:cxn ang="0">
                  <a:pos x="T9" y="T11"/>
                </a:cxn>
                <a:cxn ang="0">
                  <a:pos x="T13" y="T15"/>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cmpd="sng">
              <a:solidFill>
                <a:srgbClr val="33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spcBef>
                  <a:spcPts val="500"/>
                </a:spcBef>
              </a:pPr>
              <a:endParaRPr lang="en-US" altLang="en-US" sz="2400">
                <a:latin typeface="Comic Sans MS" panose="030F0702030302020204" pitchFamily="66" charset="0"/>
                <a:sym typeface="Comic Sans MS" panose="030F0702030302020204" pitchFamily="66" charset="0"/>
              </a:endParaRPr>
            </a:p>
          </p:txBody>
        </p:sp>
        <p:sp>
          <p:nvSpPr>
            <p:cNvPr id="26714" name="Rectangle 90"/>
            <p:cNvSpPr>
              <a:spLocks/>
            </p:cNvSpPr>
            <p:nvPr/>
          </p:nvSpPr>
          <p:spPr bwMode="auto">
            <a:xfrm>
              <a:off x="83870" y="68352"/>
              <a:ext cx="124359" cy="246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spAutoFit/>
            </a:bodyPr>
            <a:lstStyle/>
            <a:p>
              <a:pPr algn="ctr">
                <a:spcBef>
                  <a:spcPts val="300"/>
                </a:spcBef>
              </a:pPr>
              <a:r>
                <a:rPr lang="en-US" altLang="en-US" sz="1600">
                  <a:latin typeface="Comic Sans MS" panose="030F0702030302020204" pitchFamily="66" charset="0"/>
                  <a:sym typeface="Comic Sans MS" panose="030F0702030302020204" pitchFamily="66" charset="0"/>
                </a:rPr>
                <a:t>6</a:t>
              </a:r>
              <a:endParaRPr lang="en-US" altLang="en-US">
                <a:latin typeface="Comic Sans MS" panose="030F0702030302020204" pitchFamily="66" charset="0"/>
                <a:sym typeface="Comic Sans MS" panose="030F0702030302020204" pitchFamily="66" charset="0"/>
              </a:endParaRPr>
            </a:p>
          </p:txBody>
        </p:sp>
      </p:grpSp>
      <p:sp>
        <p:nvSpPr>
          <p:cNvPr id="26715" name="Rectangle 91"/>
          <p:cNvSpPr>
            <a:spLocks/>
          </p:cNvSpPr>
          <p:nvPr/>
        </p:nvSpPr>
        <p:spPr bwMode="auto">
          <a:xfrm>
            <a:off x="1803401" y="4437063"/>
            <a:ext cx="72295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500"/>
              </a:spcBef>
            </a:pPr>
            <a:r>
              <a:rPr lang="en-US" altLang="en-US" sz="2400">
                <a:latin typeface="Comic Sans MS" panose="030F0702030302020204" pitchFamily="66" charset="0"/>
                <a:sym typeface="Comic Sans MS" panose="030F0702030302020204" pitchFamily="66" charset="0"/>
              </a:rPr>
              <a:t>Alice</a:t>
            </a:r>
            <a:endParaRPr lang="en-US" altLang="en-US">
              <a:latin typeface="Comic Sans MS" panose="030F0702030302020204" pitchFamily="66" charset="0"/>
              <a:sym typeface="Comic Sans MS" panose="030F0702030302020204" pitchFamily="66" charset="0"/>
            </a:endParaRPr>
          </a:p>
        </p:txBody>
      </p:sp>
      <p:sp>
        <p:nvSpPr>
          <p:cNvPr id="26716" name="Rectangle 92"/>
          <p:cNvSpPr>
            <a:spLocks/>
          </p:cNvSpPr>
          <p:nvPr/>
        </p:nvSpPr>
        <p:spPr bwMode="auto">
          <a:xfrm>
            <a:off x="9375776" y="4408488"/>
            <a:ext cx="53860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spcBef>
                <a:spcPts val="500"/>
              </a:spcBef>
            </a:pPr>
            <a:r>
              <a:rPr lang="en-US" altLang="en-US" sz="2400">
                <a:latin typeface="Comic Sans MS" panose="030F0702030302020204" pitchFamily="66" charset="0"/>
                <a:sym typeface="Comic Sans MS" panose="030F0702030302020204" pitchFamily="66" charset="0"/>
              </a:rPr>
              <a:t>Bob</a:t>
            </a:r>
            <a:endParaRPr lang="en-US" altLang="en-US">
              <a:latin typeface="Comic Sans MS" panose="030F0702030302020204" pitchFamily="66" charset="0"/>
              <a:sym typeface="Comic Sans MS" panose="030F0702030302020204" pitchFamily="66" charset="0"/>
            </a:endParaRPr>
          </a:p>
        </p:txBody>
      </p:sp>
    </p:spTree>
    <p:extLst>
      <p:ext uri="{BB962C8B-B14F-4D97-AF65-F5344CB8AC3E}">
        <p14:creationId xmlns:p14="http://schemas.microsoft.com/office/powerpoint/2010/main" val="176827362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1181100" y="668340"/>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smtClean="0">
                <a:latin typeface="Times New Roman" panose="02020603050405020304" pitchFamily="18" charset="0"/>
              </a:rPr>
              <a:t>Push </a:t>
            </a:r>
            <a:r>
              <a:rPr lang="en-US" altLang="en-US" i="1" dirty="0">
                <a:latin typeface="Times New Roman" panose="02020603050405020304" pitchFamily="18" charset="0"/>
              </a:rPr>
              <a:t>versus pull</a:t>
            </a:r>
          </a:p>
        </p:txBody>
      </p:sp>
      <p:pic>
        <p:nvPicPr>
          <p:cNvPr id="58983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20" y="3058439"/>
            <a:ext cx="3702050"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983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109" y="3058439"/>
            <a:ext cx="3702050" cy="139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7301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6934201" y="6400800"/>
            <a:ext cx="28940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51" name="Rectangle 3"/>
          <p:cNvSpPr>
            <a:spLocks noGrp="1" noChangeArrowheads="1"/>
          </p:cNvSpPr>
          <p:nvPr>
            <p:ph type="title"/>
          </p:nvPr>
        </p:nvSpPr>
        <p:spPr>
          <a:xfrm>
            <a:off x="2057400" y="227014"/>
            <a:ext cx="7772400" cy="1144587"/>
          </a:xfrm>
        </p:spPr>
        <p:txBody>
          <a:bodyPr/>
          <a:lstStyle/>
          <a:p>
            <a:r>
              <a:rPr lang="en-US" altLang="en-US"/>
              <a:t>Mail access protocols</a:t>
            </a:r>
            <a:endParaRPr lang="en-US" altLang="en-US" sz="1800">
              <a:solidFill>
                <a:srgbClr val="000000"/>
              </a:solidFill>
            </a:endParaRPr>
          </a:p>
        </p:txBody>
      </p:sp>
      <p:sp>
        <p:nvSpPr>
          <p:cNvPr id="27652" name="Rectangle 4"/>
          <p:cNvSpPr>
            <a:spLocks noGrp="1" noChangeArrowheads="1"/>
          </p:cNvSpPr>
          <p:nvPr>
            <p:ph type="body" idx="1"/>
          </p:nvPr>
        </p:nvSpPr>
        <p:spPr>
          <a:xfrm>
            <a:off x="2105026" y="3219450"/>
            <a:ext cx="7381875" cy="2209800"/>
          </a:xfrm>
        </p:spPr>
        <p:txBody>
          <a:bodyPr>
            <a:noAutofit/>
          </a:bodyPr>
          <a:lstStyle/>
          <a:p>
            <a:pPr defTabSz="593725">
              <a:spcBef>
                <a:spcPts val="300"/>
              </a:spcBef>
            </a:pPr>
            <a:r>
              <a:rPr lang="en-US" altLang="en-US" sz="2400" dirty="0"/>
              <a:t>SMTP: delivery/storage to receiver’s server</a:t>
            </a:r>
          </a:p>
          <a:p>
            <a:pPr defTabSz="593725">
              <a:spcBef>
                <a:spcPts val="300"/>
              </a:spcBef>
            </a:pPr>
            <a:r>
              <a:rPr lang="en-US" altLang="en-US" sz="2400" dirty="0"/>
              <a:t>Mail access protocol: retrieval from server</a:t>
            </a:r>
          </a:p>
          <a:p>
            <a:pPr marL="582612" lvl="1" indent="-285750" defTabSz="593725">
              <a:spcBef>
                <a:spcPts val="300"/>
              </a:spcBef>
            </a:pPr>
            <a:r>
              <a:rPr lang="en-US" altLang="en-US" dirty="0"/>
              <a:t>POP: Post Office Protocol [RFC 1939]</a:t>
            </a:r>
          </a:p>
          <a:p>
            <a:pPr marL="879475" lvl="2" indent="-285750" defTabSz="593725">
              <a:spcBef>
                <a:spcPts val="300"/>
              </a:spcBef>
            </a:pPr>
            <a:r>
              <a:rPr lang="en-US" altLang="en-US" sz="2400" dirty="0"/>
              <a:t>authorization (agent &lt;--&gt;server) and download </a:t>
            </a:r>
          </a:p>
          <a:p>
            <a:pPr marL="582612" lvl="1" indent="-285750" defTabSz="593725">
              <a:spcBef>
                <a:spcPts val="300"/>
              </a:spcBef>
            </a:pPr>
            <a:r>
              <a:rPr lang="en-US" altLang="en-US" dirty="0"/>
              <a:t>IMAP: Internet Mail Access Protocol [RFC 1730]</a:t>
            </a:r>
          </a:p>
          <a:p>
            <a:pPr marL="879475" lvl="2" indent="-285750" defTabSz="593725">
              <a:spcBef>
                <a:spcPts val="300"/>
              </a:spcBef>
            </a:pPr>
            <a:r>
              <a:rPr lang="en-US" altLang="en-US" sz="2400" dirty="0"/>
              <a:t>more features (more complex)</a:t>
            </a:r>
          </a:p>
          <a:p>
            <a:pPr marL="879475" lvl="2" indent="-285750" defTabSz="593725">
              <a:spcBef>
                <a:spcPts val="300"/>
              </a:spcBef>
            </a:pPr>
            <a:r>
              <a:rPr lang="en-US" altLang="en-US" sz="2400" dirty="0"/>
              <a:t>manipulation of stored </a:t>
            </a:r>
            <a:r>
              <a:rPr lang="en-US" altLang="en-US" sz="2400" dirty="0" smtClean="0"/>
              <a:t>messages </a:t>
            </a:r>
            <a:r>
              <a:rPr lang="en-US" altLang="en-US" sz="2400" dirty="0"/>
              <a:t>on server</a:t>
            </a:r>
          </a:p>
          <a:p>
            <a:pPr marL="582612" lvl="1" indent="-285750" defTabSz="593725">
              <a:spcBef>
                <a:spcPts val="300"/>
              </a:spcBef>
            </a:pPr>
            <a:r>
              <a:rPr lang="en-US" altLang="en-US" dirty="0"/>
              <a:t>HTTP: Hotmail , Yahoo! Mail, etc.</a:t>
            </a:r>
          </a:p>
        </p:txBody>
      </p:sp>
      <p:sp>
        <p:nvSpPr>
          <p:cNvPr id="27653" name="Line 5"/>
          <p:cNvSpPr>
            <a:spLocks noChangeShapeType="1"/>
          </p:cNvSpPr>
          <p:nvPr/>
        </p:nvSpPr>
        <p:spPr bwMode="auto">
          <a:xfrm>
            <a:off x="3762375" y="1847850"/>
            <a:ext cx="846138" cy="7938"/>
          </a:xfrm>
          <a:prstGeom prst="line">
            <a:avLst/>
          </a:pr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grpSp>
        <p:nvGrpSpPr>
          <p:cNvPr id="27654" name="Group 6"/>
          <p:cNvGrpSpPr>
            <a:grpSpLocks/>
          </p:cNvGrpSpPr>
          <p:nvPr/>
        </p:nvGrpSpPr>
        <p:grpSpPr bwMode="auto">
          <a:xfrm>
            <a:off x="8381207" y="1536701"/>
            <a:ext cx="1148896" cy="741901"/>
            <a:chOff x="-154734" y="0"/>
            <a:chExt cx="1061242" cy="743606"/>
          </a:xfrm>
        </p:grpSpPr>
        <p:pic>
          <p:nvPicPr>
            <p:cNvPr id="27655" name="Picture 7"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656" name="Group 8"/>
            <p:cNvGrpSpPr>
              <a:grpSpLocks/>
            </p:cNvGrpSpPr>
            <p:nvPr/>
          </p:nvGrpSpPr>
          <p:grpSpPr bwMode="auto">
            <a:xfrm>
              <a:off x="-154734" y="168275"/>
              <a:ext cx="1061242" cy="575331"/>
              <a:chOff x="-193251" y="46037"/>
              <a:chExt cx="1061243" cy="575332"/>
            </a:xfrm>
          </p:grpSpPr>
          <p:sp>
            <p:nvSpPr>
              <p:cNvPr id="27657" name="Rectangle 9"/>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58" name="Rectangle 10"/>
              <p:cNvSpPr>
                <a:spLocks/>
              </p:cNvSpPr>
              <p:nvPr/>
            </p:nvSpPr>
            <p:spPr bwMode="auto">
              <a:xfrm>
                <a:off x="-193251" y="127794"/>
                <a:ext cx="1061243" cy="49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spcBef>
                    <a:spcPct val="0"/>
                  </a:spcBef>
                </a:pPr>
                <a:r>
                  <a:rPr lang="en-US" altLang="en-US" sz="1600" dirty="0">
                    <a:latin typeface="Comic Sans MS" panose="030F0702030302020204" pitchFamily="66" charset="0"/>
                    <a:sym typeface="Comic Sans MS" panose="030F0702030302020204" pitchFamily="66" charset="0"/>
                  </a:rPr>
                  <a:t>Email Reader</a:t>
                </a:r>
                <a:endParaRPr lang="en-US" altLang="en-US" dirty="0">
                  <a:latin typeface="Comic Sans MS" panose="030F0702030302020204" pitchFamily="66" charset="0"/>
                  <a:sym typeface="Comic Sans MS" panose="030F0702030302020204" pitchFamily="66" charset="0"/>
                </a:endParaRPr>
              </a:p>
            </p:txBody>
          </p:sp>
        </p:grpSp>
      </p:grpSp>
      <p:grpSp>
        <p:nvGrpSpPr>
          <p:cNvPr id="27659" name="Group 11"/>
          <p:cNvGrpSpPr>
            <a:grpSpLocks/>
          </p:cNvGrpSpPr>
          <p:nvPr/>
        </p:nvGrpSpPr>
        <p:grpSpPr bwMode="auto">
          <a:xfrm>
            <a:off x="4659313" y="1631950"/>
            <a:ext cx="355600" cy="933450"/>
            <a:chOff x="0" y="0"/>
            <a:chExt cx="355601" cy="933450"/>
          </a:xfrm>
        </p:grpSpPr>
        <p:sp>
          <p:nvSpPr>
            <p:cNvPr id="27660" name="AutoShape 12"/>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61" name="Rectangle 13"/>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62" name="Rectangle 14"/>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63" name="AutoShape 15"/>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64" name="Line 16"/>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65" name="Line 17"/>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66" name="Rectangle 18"/>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67" name="Rectangle 19"/>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27668" name="Group 20"/>
          <p:cNvGrpSpPr>
            <a:grpSpLocks/>
          </p:cNvGrpSpPr>
          <p:nvPr/>
        </p:nvGrpSpPr>
        <p:grpSpPr bwMode="auto">
          <a:xfrm>
            <a:off x="4172871" y="2009776"/>
            <a:ext cx="1287211" cy="1090483"/>
            <a:chOff x="72325" y="0"/>
            <a:chExt cx="1286640" cy="1091299"/>
          </a:xfrm>
        </p:grpSpPr>
        <p:sp>
          <p:nvSpPr>
            <p:cNvPr id="27669" name="Rectangle 21"/>
            <p:cNvSpPr>
              <a:spLocks/>
            </p:cNvSpPr>
            <p:nvPr/>
          </p:nvSpPr>
          <p:spPr bwMode="auto">
            <a:xfrm>
              <a:off x="72325" y="598487"/>
              <a:ext cx="1286640" cy="49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sender’s mail </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grpSp>
          <p:nvGrpSpPr>
            <p:cNvPr id="27670" name="Group 22"/>
            <p:cNvGrpSpPr>
              <a:grpSpLocks/>
            </p:cNvGrpSpPr>
            <p:nvPr/>
          </p:nvGrpSpPr>
          <p:grpSpPr bwMode="auto">
            <a:xfrm>
              <a:off x="308451" y="0"/>
              <a:ext cx="809626" cy="561975"/>
              <a:chOff x="0" y="0"/>
              <a:chExt cx="809625" cy="561975"/>
            </a:xfrm>
          </p:grpSpPr>
          <p:sp>
            <p:nvSpPr>
              <p:cNvPr id="27671" name="Rectangle 23"/>
              <p:cNvSpPr>
                <a:spLocks/>
              </p:cNvSpPr>
              <p:nvPr/>
            </p:nvSpPr>
            <p:spPr bwMode="auto">
              <a:xfrm>
                <a:off x="0" y="0"/>
                <a:ext cx="809625" cy="561975"/>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72" name="Rectangle 24"/>
              <p:cNvSpPr>
                <a:spLocks/>
              </p:cNvSpPr>
              <p:nvPr/>
            </p:nvSpPr>
            <p:spPr bwMode="auto">
              <a:xfrm>
                <a:off x="38100" y="114300"/>
                <a:ext cx="714375" cy="190500"/>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73" name="Line 25"/>
              <p:cNvSpPr>
                <a:spLocks noChangeShapeType="1"/>
              </p:cNvSpPr>
              <p:nvPr/>
            </p:nvSpPr>
            <p:spPr bwMode="auto">
              <a:xfrm flipH="1">
                <a:off x="115887" y="15875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74" name="Line 26"/>
              <p:cNvSpPr>
                <a:spLocks noChangeShapeType="1"/>
              </p:cNvSpPr>
              <p:nvPr/>
            </p:nvSpPr>
            <p:spPr bwMode="auto">
              <a:xfrm>
                <a:off x="288925" y="157162"/>
                <a:ext cx="0"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75" name="Line 27"/>
              <p:cNvSpPr>
                <a:spLocks noChangeShapeType="1"/>
              </p:cNvSpPr>
              <p:nvPr/>
            </p:nvSpPr>
            <p:spPr bwMode="auto">
              <a:xfrm>
                <a:off x="376237" y="160337"/>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76" name="Line 28"/>
              <p:cNvSpPr>
                <a:spLocks noChangeShapeType="1"/>
              </p:cNvSpPr>
              <p:nvPr/>
            </p:nvSpPr>
            <p:spPr bwMode="auto">
              <a:xfrm>
                <a:off x="466725" y="157162"/>
                <a:ext cx="0"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77" name="Line 29"/>
              <p:cNvSpPr>
                <a:spLocks noChangeShapeType="1"/>
              </p:cNvSpPr>
              <p:nvPr/>
            </p:nvSpPr>
            <p:spPr bwMode="auto">
              <a:xfrm>
                <a:off x="563562" y="15716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78" name="Line 30"/>
              <p:cNvSpPr>
                <a:spLocks noChangeShapeType="1"/>
              </p:cNvSpPr>
              <p:nvPr/>
            </p:nvSpPr>
            <p:spPr bwMode="auto">
              <a:xfrm>
                <a:off x="652462" y="15716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79" name="Line 31"/>
              <p:cNvSpPr>
                <a:spLocks noChangeShapeType="1"/>
              </p:cNvSpPr>
              <p:nvPr/>
            </p:nvSpPr>
            <p:spPr bwMode="auto">
              <a:xfrm flipH="1">
                <a:off x="200024" y="15875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80" name="Rectangle 32"/>
              <p:cNvSpPr>
                <a:spLocks/>
              </p:cNvSpPr>
              <p:nvPr/>
            </p:nvSpPr>
            <p:spPr bwMode="auto">
              <a:xfrm>
                <a:off x="50800" y="379412"/>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81" name="Rectangle 33"/>
              <p:cNvSpPr>
                <a:spLocks/>
              </p:cNvSpPr>
              <p:nvPr/>
            </p:nvSpPr>
            <p:spPr bwMode="auto">
              <a:xfrm>
                <a:off x="187325" y="379412"/>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82" name="Rectangle 34"/>
              <p:cNvSpPr>
                <a:spLocks/>
              </p:cNvSpPr>
              <p:nvPr/>
            </p:nvSpPr>
            <p:spPr bwMode="auto">
              <a:xfrm>
                <a:off x="323850" y="37782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83" name="Rectangle 35"/>
              <p:cNvSpPr>
                <a:spLocks/>
              </p:cNvSpPr>
              <p:nvPr/>
            </p:nvSpPr>
            <p:spPr bwMode="auto">
              <a:xfrm>
                <a:off x="477837" y="374650"/>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84" name="Rectangle 36"/>
              <p:cNvSpPr>
                <a:spLocks/>
              </p:cNvSpPr>
              <p:nvPr/>
            </p:nvSpPr>
            <p:spPr bwMode="auto">
              <a:xfrm>
                <a:off x="630237" y="374650"/>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grpSp>
      <p:grpSp>
        <p:nvGrpSpPr>
          <p:cNvPr id="27685" name="Group 37"/>
          <p:cNvGrpSpPr>
            <a:grpSpLocks/>
          </p:cNvGrpSpPr>
          <p:nvPr/>
        </p:nvGrpSpPr>
        <p:grpSpPr bwMode="auto">
          <a:xfrm>
            <a:off x="3094193" y="1641476"/>
            <a:ext cx="699304" cy="691323"/>
            <a:chOff x="0" y="0"/>
            <a:chExt cx="698041" cy="692150"/>
          </a:xfrm>
        </p:grpSpPr>
        <p:pic>
          <p:nvPicPr>
            <p:cNvPr id="27686" name="Picture 38"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223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687" name="Group 39"/>
            <p:cNvGrpSpPr>
              <a:grpSpLocks/>
            </p:cNvGrpSpPr>
            <p:nvPr/>
          </p:nvGrpSpPr>
          <p:grpSpPr bwMode="auto">
            <a:xfrm>
              <a:off x="8395" y="122238"/>
              <a:ext cx="689646" cy="569912"/>
              <a:chOff x="-30122" y="0"/>
              <a:chExt cx="689647" cy="569913"/>
            </a:xfrm>
          </p:grpSpPr>
          <p:sp>
            <p:nvSpPr>
              <p:cNvPr id="27688" name="Rectangle 40"/>
              <p:cNvSpPr>
                <a:spLocks/>
              </p:cNvSpPr>
              <p:nvPr/>
            </p:nvSpPr>
            <p:spPr bwMode="auto">
              <a:xfrm>
                <a:off x="7566" y="46037"/>
                <a:ext cx="604738" cy="523876"/>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89" name="Rectangle 41"/>
              <p:cNvSpPr>
                <a:spLocks/>
              </p:cNvSpPr>
              <p:nvPr/>
            </p:nvSpPr>
            <p:spPr bwMode="auto">
              <a:xfrm>
                <a:off x="-30122" y="0"/>
                <a:ext cx="689647" cy="4930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Email</a:t>
                </a:r>
              </a:p>
              <a:p>
                <a:pPr algn="ctr">
                  <a:spcBef>
                    <a:spcPct val="0"/>
                  </a:spcBef>
                </a:pPr>
                <a:r>
                  <a:rPr lang="en-US" altLang="en-US" sz="1600">
                    <a:latin typeface="Comic Sans MS" panose="030F0702030302020204" pitchFamily="66" charset="0"/>
                    <a:sym typeface="Comic Sans MS" panose="030F0702030302020204" pitchFamily="66" charset="0"/>
                  </a:rPr>
                  <a:t>Readee</a:t>
                </a:r>
                <a:endParaRPr lang="en-US" altLang="en-US"/>
              </a:p>
            </p:txBody>
          </p:sp>
        </p:grpSp>
      </p:grpSp>
      <p:grpSp>
        <p:nvGrpSpPr>
          <p:cNvPr id="27690" name="Group 42"/>
          <p:cNvGrpSpPr>
            <a:grpSpLocks/>
          </p:cNvGrpSpPr>
          <p:nvPr/>
        </p:nvGrpSpPr>
        <p:grpSpPr bwMode="auto">
          <a:xfrm>
            <a:off x="3780388" y="1387476"/>
            <a:ext cx="860045" cy="373526"/>
            <a:chOff x="43388" y="0"/>
            <a:chExt cx="859560" cy="373063"/>
          </a:xfrm>
        </p:grpSpPr>
        <p:sp>
          <p:nvSpPr>
            <p:cNvPr id="27691" name="Rectangle 43"/>
            <p:cNvSpPr>
              <a:spLocks/>
            </p:cNvSpPr>
            <p:nvPr/>
          </p:nvSpPr>
          <p:spPr bwMode="auto">
            <a:xfrm>
              <a:off x="43388" y="68262"/>
              <a:ext cx="857251" cy="304801"/>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92" name="Rectangle 44"/>
            <p:cNvSpPr>
              <a:spLocks/>
            </p:cNvSpPr>
            <p:nvPr/>
          </p:nvSpPr>
          <p:spPr bwMode="auto">
            <a:xfrm>
              <a:off x="47427" y="0"/>
              <a:ext cx="855521" cy="36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SMTP</a:t>
              </a:r>
              <a:endParaRPr lang="en-US" altLang="en-US">
                <a:latin typeface="Comic Sans MS" panose="030F0702030302020204" pitchFamily="66" charset="0"/>
                <a:sym typeface="Comic Sans MS" panose="030F0702030302020204" pitchFamily="66" charset="0"/>
              </a:endParaRPr>
            </a:p>
          </p:txBody>
        </p:sp>
      </p:grpSp>
      <p:grpSp>
        <p:nvGrpSpPr>
          <p:cNvPr id="27693" name="Group 45"/>
          <p:cNvGrpSpPr>
            <a:grpSpLocks/>
          </p:cNvGrpSpPr>
          <p:nvPr/>
        </p:nvGrpSpPr>
        <p:grpSpPr bwMode="auto">
          <a:xfrm>
            <a:off x="6526213" y="1631950"/>
            <a:ext cx="355600" cy="933450"/>
            <a:chOff x="0" y="0"/>
            <a:chExt cx="355601" cy="933450"/>
          </a:xfrm>
        </p:grpSpPr>
        <p:sp>
          <p:nvSpPr>
            <p:cNvPr id="27694" name="AutoShape 46"/>
            <p:cNvSpPr>
              <a:spLocks/>
            </p:cNvSpPr>
            <p:nvPr/>
          </p:nvSpPr>
          <p:spPr bwMode="auto">
            <a:xfrm>
              <a:off x="0" y="71757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95" name="Rectangle 47"/>
            <p:cNvSpPr>
              <a:spLocks/>
            </p:cNvSpPr>
            <p:nvPr/>
          </p:nvSpPr>
          <p:spPr bwMode="auto">
            <a:xfrm>
              <a:off x="180170" y="6081"/>
              <a:ext cx="163577" cy="717571"/>
            </a:xfrm>
            <a:prstGeom prst="rect">
              <a:avLst/>
            </a:prstGeom>
            <a:solidFill>
              <a:srgbClr val="33CCCC"/>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96" name="Rectangle 48"/>
            <p:cNvSpPr>
              <a:spLocks/>
            </p:cNvSpPr>
            <p:nvPr/>
          </p:nvSpPr>
          <p:spPr bwMode="auto">
            <a:xfrm>
              <a:off x="2370" y="209798"/>
              <a:ext cx="225215" cy="717571"/>
            </a:xfrm>
            <a:prstGeom prst="rect">
              <a:avLst/>
            </a:pr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97" name="AutoShape 49"/>
            <p:cNvSpPr>
              <a:spLocks/>
            </p:cNvSpPr>
            <p:nvPr/>
          </p:nvSpPr>
          <p:spPr bwMode="auto">
            <a:xfrm>
              <a:off x="0" y="0"/>
              <a:ext cx="355600" cy="21588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321" y="0"/>
                  </a:moveTo>
                  <a:lnTo>
                    <a:pt x="0" y="21600"/>
                  </a:lnTo>
                  <a:lnTo>
                    <a:pt x="13279" y="21600"/>
                  </a:lnTo>
                  <a:lnTo>
                    <a:pt x="21600" y="0"/>
                  </a:lnTo>
                  <a:close/>
                </a:path>
              </a:pathLst>
            </a:custGeom>
            <a:solidFill>
              <a:srgbClr val="33CC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698" name="Line 50"/>
            <p:cNvSpPr>
              <a:spLocks noChangeShapeType="1"/>
            </p:cNvSpPr>
            <p:nvPr/>
          </p:nvSpPr>
          <p:spPr bwMode="auto">
            <a:xfrm flipH="1">
              <a:off x="355599" y="15202"/>
              <a:ext cx="1" cy="70236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699" name="Line 51"/>
            <p:cNvSpPr>
              <a:spLocks noChangeShapeType="1"/>
            </p:cNvSpPr>
            <p:nvPr/>
          </p:nvSpPr>
          <p:spPr bwMode="auto">
            <a:xfrm flipH="1">
              <a:off x="227583" y="717570"/>
              <a:ext cx="128018" cy="209799"/>
            </a:xfrm>
            <a:prstGeom prst="line">
              <a:avLst/>
            </a:prstGeom>
            <a:noFill/>
            <a:ln w="9525"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00" name="Rectangle 52"/>
            <p:cNvSpPr>
              <a:spLocks/>
            </p:cNvSpPr>
            <p:nvPr/>
          </p:nvSpPr>
          <p:spPr bwMode="auto">
            <a:xfrm>
              <a:off x="30818" y="304055"/>
              <a:ext cx="149353" cy="413516"/>
            </a:xfrm>
            <a:prstGeom prst="rect">
              <a:avLst/>
            </a:prstGeom>
            <a:solidFill>
              <a:srgbClr val="3333CC"/>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01" name="Rectangle 53"/>
            <p:cNvSpPr>
              <a:spLocks/>
            </p:cNvSpPr>
            <p:nvPr/>
          </p:nvSpPr>
          <p:spPr bwMode="auto">
            <a:xfrm>
              <a:off x="52154" y="428718"/>
              <a:ext cx="113793" cy="145947"/>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sp>
        <p:nvSpPr>
          <p:cNvPr id="27702" name="Line 54"/>
          <p:cNvSpPr>
            <a:spLocks noChangeShapeType="1"/>
          </p:cNvSpPr>
          <p:nvPr/>
        </p:nvSpPr>
        <p:spPr bwMode="auto">
          <a:xfrm>
            <a:off x="5048250" y="1866900"/>
            <a:ext cx="1390650" cy="7938"/>
          </a:xfrm>
          <a:prstGeom prst="line">
            <a:avLst/>
          </a:pr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03" name="Rectangle 55"/>
          <p:cNvSpPr>
            <a:spLocks/>
          </p:cNvSpPr>
          <p:nvPr/>
        </p:nvSpPr>
        <p:spPr bwMode="auto">
          <a:xfrm>
            <a:off x="5305425" y="1457325"/>
            <a:ext cx="857250" cy="304800"/>
          </a:xfrm>
          <a:prstGeom prst="rect">
            <a:avLst/>
          </a:pr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04" name="Rectangle 56"/>
          <p:cNvSpPr>
            <a:spLocks/>
          </p:cNvSpPr>
          <p:nvPr/>
        </p:nvSpPr>
        <p:spPr bwMode="auto">
          <a:xfrm>
            <a:off x="5308429" y="1389063"/>
            <a:ext cx="85600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SMTP</a:t>
            </a:r>
            <a:endParaRPr lang="en-US" altLang="en-US">
              <a:latin typeface="Comic Sans MS" panose="030F0702030302020204" pitchFamily="66" charset="0"/>
              <a:sym typeface="Comic Sans MS" panose="030F0702030302020204" pitchFamily="66" charset="0"/>
            </a:endParaRPr>
          </a:p>
        </p:txBody>
      </p:sp>
      <p:sp>
        <p:nvSpPr>
          <p:cNvPr id="27705" name="Line 57"/>
          <p:cNvSpPr>
            <a:spLocks noChangeShapeType="1"/>
          </p:cNvSpPr>
          <p:nvPr/>
        </p:nvSpPr>
        <p:spPr bwMode="auto">
          <a:xfrm>
            <a:off x="6924676" y="1857375"/>
            <a:ext cx="1647825" cy="0"/>
          </a:xfrm>
          <a:prstGeom prst="line">
            <a:avLst/>
          </a:pr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06" name="Rectangle 58"/>
          <p:cNvSpPr>
            <a:spLocks/>
          </p:cNvSpPr>
          <p:nvPr/>
        </p:nvSpPr>
        <p:spPr bwMode="auto">
          <a:xfrm>
            <a:off x="7219770" y="1474788"/>
            <a:ext cx="1186222"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access</a:t>
            </a:r>
            <a:endParaRPr lang="en-US" altLang="en-US" sz="2400">
              <a:solidFill>
                <a:srgbClr val="FF0000"/>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2400">
                <a:solidFill>
                  <a:srgbClr val="FF0000"/>
                </a:solidFill>
                <a:latin typeface="Comic Sans MS" panose="030F0702030302020204" pitchFamily="66" charset="0"/>
                <a:sym typeface="Comic Sans MS" panose="030F0702030302020204" pitchFamily="66" charset="0"/>
              </a:rPr>
              <a:t>protocol</a:t>
            </a:r>
            <a:endParaRPr lang="en-US" altLang="en-US"/>
          </a:p>
        </p:txBody>
      </p:sp>
      <p:sp>
        <p:nvSpPr>
          <p:cNvPr id="27707" name="Rectangle 59"/>
          <p:cNvSpPr>
            <a:spLocks/>
          </p:cNvSpPr>
          <p:nvPr/>
        </p:nvSpPr>
        <p:spPr bwMode="auto">
          <a:xfrm>
            <a:off x="5946981" y="2598739"/>
            <a:ext cx="143468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pPr algn="ctr">
              <a:spcBef>
                <a:spcPct val="0"/>
              </a:spcBef>
            </a:pPr>
            <a:r>
              <a:rPr lang="en-US" altLang="en-US" sz="1600">
                <a:latin typeface="Comic Sans MS" panose="030F0702030302020204" pitchFamily="66" charset="0"/>
                <a:sym typeface="Comic Sans MS" panose="030F0702030302020204" pitchFamily="66" charset="0"/>
              </a:rPr>
              <a:t>receiver’s mail </a:t>
            </a:r>
            <a:endParaRPr lang="en-US" altLang="en-US" sz="1600">
              <a:latin typeface="Times New Roman" panose="02020603050405020304" pitchFamily="18" charset="0"/>
              <a:cs typeface="Times New Roman" panose="02020603050405020304" pitchFamily="18" charset="0"/>
              <a:sym typeface="Times New Roman" panose="02020603050405020304" pitchFamily="18" charset="0"/>
            </a:endParaRPr>
          </a:p>
          <a:p>
            <a:pPr algn="ctr">
              <a:spcBef>
                <a:spcPct val="0"/>
              </a:spcBef>
            </a:pPr>
            <a:r>
              <a:rPr lang="en-US" altLang="en-US" sz="1600">
                <a:latin typeface="Comic Sans MS" panose="030F0702030302020204" pitchFamily="66" charset="0"/>
                <a:sym typeface="Comic Sans MS" panose="030F0702030302020204" pitchFamily="66" charset="0"/>
              </a:rPr>
              <a:t>server</a:t>
            </a:r>
            <a:endParaRPr lang="en-US" altLang="en-US"/>
          </a:p>
        </p:txBody>
      </p:sp>
      <p:grpSp>
        <p:nvGrpSpPr>
          <p:cNvPr id="27708" name="Group 60"/>
          <p:cNvGrpSpPr>
            <a:grpSpLocks/>
          </p:cNvGrpSpPr>
          <p:nvPr/>
        </p:nvGrpSpPr>
        <p:grpSpPr bwMode="auto">
          <a:xfrm>
            <a:off x="6257926" y="2000251"/>
            <a:ext cx="809625" cy="561975"/>
            <a:chOff x="0" y="0"/>
            <a:chExt cx="809625" cy="561975"/>
          </a:xfrm>
        </p:grpSpPr>
        <p:sp>
          <p:nvSpPr>
            <p:cNvPr id="27709" name="Rectangle 61"/>
            <p:cNvSpPr>
              <a:spLocks/>
            </p:cNvSpPr>
            <p:nvPr/>
          </p:nvSpPr>
          <p:spPr bwMode="auto">
            <a:xfrm>
              <a:off x="0" y="0"/>
              <a:ext cx="809625" cy="561975"/>
            </a:xfrm>
            <a:prstGeom prst="rect">
              <a:avLst/>
            </a:prstGeom>
            <a:solidFill>
              <a:srgbClr val="CCCC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10" name="Rectangle 62"/>
            <p:cNvSpPr>
              <a:spLocks/>
            </p:cNvSpPr>
            <p:nvPr/>
          </p:nvSpPr>
          <p:spPr bwMode="auto">
            <a:xfrm>
              <a:off x="38100" y="114300"/>
              <a:ext cx="714375" cy="190500"/>
            </a:xfrm>
            <a:prstGeom prst="rect">
              <a:avLst/>
            </a:prstGeom>
            <a:solidFill>
              <a:srgbClr val="00FF00"/>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11" name="Line 63"/>
            <p:cNvSpPr>
              <a:spLocks noChangeShapeType="1"/>
            </p:cNvSpPr>
            <p:nvPr/>
          </p:nvSpPr>
          <p:spPr bwMode="auto">
            <a:xfrm flipH="1">
              <a:off x="115887" y="15875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12" name="Line 64"/>
            <p:cNvSpPr>
              <a:spLocks noChangeShapeType="1"/>
            </p:cNvSpPr>
            <p:nvPr/>
          </p:nvSpPr>
          <p:spPr bwMode="auto">
            <a:xfrm>
              <a:off x="288925" y="157162"/>
              <a:ext cx="0"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13" name="Line 65"/>
            <p:cNvSpPr>
              <a:spLocks noChangeShapeType="1"/>
            </p:cNvSpPr>
            <p:nvPr/>
          </p:nvSpPr>
          <p:spPr bwMode="auto">
            <a:xfrm>
              <a:off x="376237" y="160337"/>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14" name="Line 66"/>
            <p:cNvSpPr>
              <a:spLocks noChangeShapeType="1"/>
            </p:cNvSpPr>
            <p:nvPr/>
          </p:nvSpPr>
          <p:spPr bwMode="auto">
            <a:xfrm>
              <a:off x="466725" y="157162"/>
              <a:ext cx="0"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15" name="Line 67"/>
            <p:cNvSpPr>
              <a:spLocks noChangeShapeType="1"/>
            </p:cNvSpPr>
            <p:nvPr/>
          </p:nvSpPr>
          <p:spPr bwMode="auto">
            <a:xfrm>
              <a:off x="563562" y="15716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16" name="Line 68"/>
            <p:cNvSpPr>
              <a:spLocks noChangeShapeType="1"/>
            </p:cNvSpPr>
            <p:nvPr/>
          </p:nvSpPr>
          <p:spPr bwMode="auto">
            <a:xfrm>
              <a:off x="652462" y="157162"/>
              <a:ext cx="1" cy="114301"/>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17" name="Line 69"/>
            <p:cNvSpPr>
              <a:spLocks noChangeShapeType="1"/>
            </p:cNvSpPr>
            <p:nvPr/>
          </p:nvSpPr>
          <p:spPr bwMode="auto">
            <a:xfrm flipH="1">
              <a:off x="200024" y="158750"/>
              <a:ext cx="1" cy="114300"/>
            </a:xfrm>
            <a:prstGeom prst="line">
              <a:avLst/>
            </a:prstGeom>
            <a:noFill/>
            <a:ln w="19050" cap="flat" cmpd="sng">
              <a:solidFill>
                <a:srgbClr val="00000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1pPr>
              <a:lvl2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2pPr>
              <a:lvl3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3pPr>
              <a:lvl4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4pPr>
              <a:lvl5pPr defTabSz="457200">
                <a:defRPr sz="32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indent="1828800" defTabSz="457200" fontAlgn="base" hangingPunct="0">
                <a:spcBef>
                  <a:spcPts val="700"/>
                </a:spcBef>
                <a:spcAft>
                  <a:spcPct val="0"/>
                </a:spcAft>
                <a:defRPr sz="32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ct val="0"/>
                </a:spcBef>
              </a:pPr>
              <a:endParaRPr lang="en-US" altLang="en-US" sz="1200">
                <a:latin typeface="Helvetica" panose="020B0604020202020204" pitchFamily="34" charset="0"/>
                <a:sym typeface="Helvetica" panose="020B0604020202020204" pitchFamily="34" charset="0"/>
              </a:endParaRPr>
            </a:p>
          </p:txBody>
        </p:sp>
        <p:sp>
          <p:nvSpPr>
            <p:cNvPr id="27718" name="Rectangle 70"/>
            <p:cNvSpPr>
              <a:spLocks/>
            </p:cNvSpPr>
            <p:nvPr/>
          </p:nvSpPr>
          <p:spPr bwMode="auto">
            <a:xfrm>
              <a:off x="50800" y="379412"/>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19" name="Rectangle 71"/>
            <p:cNvSpPr>
              <a:spLocks/>
            </p:cNvSpPr>
            <p:nvPr/>
          </p:nvSpPr>
          <p:spPr bwMode="auto">
            <a:xfrm>
              <a:off x="187325" y="379412"/>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20" name="Rectangle 72"/>
            <p:cNvSpPr>
              <a:spLocks/>
            </p:cNvSpPr>
            <p:nvPr/>
          </p:nvSpPr>
          <p:spPr bwMode="auto">
            <a:xfrm>
              <a:off x="323850" y="377825"/>
              <a:ext cx="101600"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21" name="Rectangle 73"/>
            <p:cNvSpPr>
              <a:spLocks/>
            </p:cNvSpPr>
            <p:nvPr/>
          </p:nvSpPr>
          <p:spPr bwMode="auto">
            <a:xfrm>
              <a:off x="477837" y="374650"/>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7722" name="Rectangle 74"/>
            <p:cNvSpPr>
              <a:spLocks/>
            </p:cNvSpPr>
            <p:nvPr/>
          </p:nvSpPr>
          <p:spPr bwMode="auto">
            <a:xfrm>
              <a:off x="630237" y="374650"/>
              <a:ext cx="101601" cy="147638"/>
            </a:xfrm>
            <a:prstGeom prst="rect">
              <a:avLst/>
            </a:prstGeom>
            <a:solidFill>
              <a:srgbClr val="FFFF00"/>
            </a:solidFill>
            <a:ln w="9525"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grpSp>
      <p:pic>
        <p:nvPicPr>
          <p:cNvPr id="27723" name="Picture 75" descr="Alic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0289" y="1633539"/>
            <a:ext cx="561975" cy="693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7724" name="Picture 76" descr="Bob.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415464" y="1571626"/>
            <a:ext cx="676275"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7107436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z="3200">
                <a:solidFill>
                  <a:schemeClr val="accent2"/>
                </a:solidFill>
                <a:effectLst>
                  <a:outerShdw blurRad="38100" dist="38100" dir="2700000" algn="tl">
                    <a:srgbClr val="FFFFFF"/>
                  </a:outerShdw>
                </a:effectLst>
              </a:rPr>
              <a:t> SMTP Communication Model</a:t>
            </a:r>
          </a:p>
        </p:txBody>
      </p:sp>
      <p:pic>
        <p:nvPicPr>
          <p:cNvPr id="56324"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981200" y="1600200"/>
            <a:ext cx="8229600" cy="5029200"/>
          </a:xfrm>
        </p:spPr>
      </p:pic>
    </p:spTree>
    <p:extLst>
      <p:ext uri="{BB962C8B-B14F-4D97-AF65-F5344CB8AC3E}">
        <p14:creationId xmlns:p14="http://schemas.microsoft.com/office/powerpoint/2010/main" val="241337460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p:cNvSpPr>
          <p:nvPr/>
        </p:nvSpPr>
        <p:spPr bwMode="auto">
          <a:xfrm>
            <a:off x="6934201" y="6400800"/>
            <a:ext cx="28940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r">
              <a:spcBef>
                <a:spcPct val="0"/>
              </a:spcBef>
            </a:pPr>
            <a:endParaRPr lang="en-US" altLang="en-US" sz="240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8675" name="Rectangle 3"/>
          <p:cNvSpPr>
            <a:spLocks noGrp="1" noChangeArrowheads="1"/>
          </p:cNvSpPr>
          <p:nvPr>
            <p:ph type="title"/>
          </p:nvPr>
        </p:nvSpPr>
        <p:spPr/>
        <p:txBody>
          <a:bodyPr/>
          <a:lstStyle/>
          <a:p>
            <a:r>
              <a:rPr lang="en-US" altLang="en-US" sz="3600"/>
              <a:t>Electronic Mail: SMTP </a:t>
            </a:r>
            <a:r>
              <a:rPr lang="en-US" altLang="en-US" sz="3200"/>
              <a:t>[RFC 2821]</a:t>
            </a:r>
            <a:endParaRPr lang="en-US" altLang="en-US" sz="1800">
              <a:solidFill>
                <a:srgbClr val="000000"/>
              </a:solidFill>
            </a:endParaRPr>
          </a:p>
        </p:txBody>
      </p:sp>
      <p:sp>
        <p:nvSpPr>
          <p:cNvPr id="28676" name="Rectangle 4"/>
          <p:cNvSpPr>
            <a:spLocks noGrp="1" noChangeArrowheads="1"/>
          </p:cNvSpPr>
          <p:nvPr>
            <p:ph idx="1"/>
          </p:nvPr>
        </p:nvSpPr>
        <p:spPr>
          <a:xfrm>
            <a:off x="838200" y="1449844"/>
            <a:ext cx="10515600" cy="4351338"/>
          </a:xfrm>
        </p:spPr>
        <p:txBody>
          <a:bodyPr>
            <a:noAutofit/>
          </a:bodyPr>
          <a:lstStyle/>
          <a:p>
            <a:pPr>
              <a:spcBef>
                <a:spcPts val="400"/>
              </a:spcBef>
            </a:pPr>
            <a:r>
              <a:rPr lang="en-US" altLang="en-US" sz="2400" dirty="0"/>
              <a:t>uses TCP to reliably transfer email message from client to server, port </a:t>
            </a:r>
            <a:r>
              <a:rPr lang="en-US" altLang="en-US" sz="2400" dirty="0" smtClean="0"/>
              <a:t>25</a:t>
            </a:r>
          </a:p>
          <a:p>
            <a:pPr>
              <a:spcBef>
                <a:spcPts val="400"/>
              </a:spcBef>
            </a:pPr>
            <a:r>
              <a:rPr lang="en-US" altLang="en-US" sz="2400" dirty="0" smtClean="0"/>
              <a:t>uses persistent connections</a:t>
            </a:r>
          </a:p>
          <a:p>
            <a:pPr>
              <a:spcBef>
                <a:spcPts val="400"/>
              </a:spcBef>
            </a:pPr>
            <a:r>
              <a:rPr lang="en-US" altLang="en-US" sz="2400" dirty="0" smtClean="0"/>
              <a:t>direct </a:t>
            </a:r>
            <a:r>
              <a:rPr lang="en-US" altLang="en-US" sz="2400" dirty="0"/>
              <a:t>transfer: sending server to receiving server</a:t>
            </a:r>
          </a:p>
          <a:p>
            <a:pPr>
              <a:spcBef>
                <a:spcPts val="400"/>
              </a:spcBef>
            </a:pPr>
            <a:r>
              <a:rPr lang="en-US" altLang="en-US" sz="2400" dirty="0"/>
              <a:t>three phases of transfer</a:t>
            </a:r>
          </a:p>
          <a:p>
            <a:pPr lvl="1">
              <a:spcBef>
                <a:spcPts val="400"/>
              </a:spcBef>
            </a:pPr>
            <a:r>
              <a:rPr lang="en-US" altLang="en-US" dirty="0"/>
              <a:t>handshaking (greeting)</a:t>
            </a:r>
          </a:p>
          <a:p>
            <a:pPr lvl="1">
              <a:spcBef>
                <a:spcPts val="400"/>
              </a:spcBef>
            </a:pPr>
            <a:r>
              <a:rPr lang="en-US" altLang="en-US" dirty="0"/>
              <a:t>transfer of messages</a:t>
            </a:r>
          </a:p>
          <a:p>
            <a:pPr lvl="1">
              <a:spcBef>
                <a:spcPts val="400"/>
              </a:spcBef>
            </a:pPr>
            <a:r>
              <a:rPr lang="en-US" altLang="en-US" dirty="0"/>
              <a:t>closure</a:t>
            </a:r>
          </a:p>
          <a:p>
            <a:pPr>
              <a:spcBef>
                <a:spcPts val="400"/>
              </a:spcBef>
            </a:pPr>
            <a:r>
              <a:rPr lang="en-US" altLang="en-US" sz="2400" dirty="0"/>
              <a:t>command/response interaction</a:t>
            </a:r>
          </a:p>
          <a:p>
            <a:pPr lvl="1">
              <a:spcBef>
                <a:spcPts val="400"/>
              </a:spcBef>
            </a:pPr>
            <a:r>
              <a:rPr lang="en-US" altLang="en-US" dirty="0"/>
              <a:t>commands: ASCII text (HELO, MAIL FROM, etc.)</a:t>
            </a:r>
          </a:p>
          <a:p>
            <a:pPr lvl="1">
              <a:spcBef>
                <a:spcPts val="400"/>
              </a:spcBef>
            </a:pPr>
            <a:r>
              <a:rPr lang="en-US" altLang="en-US" dirty="0"/>
              <a:t>response: status code and phrase</a:t>
            </a:r>
          </a:p>
          <a:p>
            <a:pPr>
              <a:spcBef>
                <a:spcPts val="500"/>
              </a:spcBef>
            </a:pPr>
            <a:r>
              <a:rPr lang="en-US" altLang="en-US" sz="2400" dirty="0"/>
              <a:t>messages must be in 7-bit </a:t>
            </a:r>
            <a:r>
              <a:rPr lang="en-US" altLang="en-US" sz="2400" dirty="0" smtClean="0"/>
              <a:t>ASCII</a:t>
            </a:r>
          </a:p>
          <a:p>
            <a:pPr>
              <a:spcBef>
                <a:spcPts val="400"/>
              </a:spcBef>
            </a:pPr>
            <a:r>
              <a:rPr lang="en-US" altLang="en-US" sz="2400" dirty="0" smtClean="0"/>
              <a:t>requires message (header &amp; body) to be in 7-bit ASCII</a:t>
            </a:r>
          </a:p>
          <a:p>
            <a:pPr>
              <a:spcBef>
                <a:spcPts val="400"/>
              </a:spcBef>
            </a:pPr>
            <a:r>
              <a:rPr lang="en-US" altLang="en-US" sz="2400" dirty="0" smtClean="0"/>
              <a:t>SMTP server uses </a:t>
            </a:r>
            <a:r>
              <a:rPr lang="en-US" altLang="en-US" sz="2400" dirty="0" smtClean="0">
                <a:cs typeface="Courier New" panose="02070309020205020404" pitchFamily="49" charset="0"/>
                <a:sym typeface="Courier New" panose="02070309020205020404" pitchFamily="49" charset="0"/>
              </a:rPr>
              <a:t>CRLF.CRLF</a:t>
            </a:r>
            <a:r>
              <a:rPr lang="en-US" altLang="en-US" sz="2400" dirty="0" smtClean="0"/>
              <a:t> to determine end of message</a:t>
            </a:r>
          </a:p>
          <a:p>
            <a:pPr marL="296863" indent="-296863">
              <a:spcBef>
                <a:spcPts val="500"/>
              </a:spcBef>
              <a:buFont typeface="Wingdings" panose="05000000000000000000" pitchFamily="2" charset="2"/>
              <a:buChar char="❑"/>
            </a:pPr>
            <a:endParaRPr lang="en-US" altLang="en-US" sz="2400" dirty="0"/>
          </a:p>
        </p:txBody>
      </p:sp>
    </p:spTree>
    <p:extLst>
      <p:ext uri="{BB962C8B-B14F-4D97-AF65-F5344CB8AC3E}">
        <p14:creationId xmlns:p14="http://schemas.microsoft.com/office/powerpoint/2010/main" val="29721772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dirty="0" smtClean="0"/>
              <a:t>The HyperText Transfer Protocol (HTTP) is the Web's main application-layer protocol</a:t>
            </a:r>
          </a:p>
          <a:p>
            <a:pPr marL="0" indent="0">
              <a:buNone/>
            </a:pPr>
            <a:r>
              <a:rPr lang="en-IN" dirty="0" smtClean="0"/>
              <a:t>Like most </a:t>
            </a:r>
            <a:r>
              <a:rPr lang="en-IN" dirty="0"/>
              <a:t>application-layer protocols, HTTP is implemented in two programs:</a:t>
            </a:r>
          </a:p>
          <a:p>
            <a:r>
              <a:rPr lang="en-IN" dirty="0" smtClean="0"/>
              <a:t>A </a:t>
            </a:r>
            <a:r>
              <a:rPr lang="en-IN" dirty="0"/>
              <a:t>client program: Web browser and server program: Web server that talk </a:t>
            </a:r>
            <a:r>
              <a:rPr lang="en-IN" dirty="0" smtClean="0"/>
              <a:t>to each </a:t>
            </a:r>
            <a:r>
              <a:rPr lang="en-IN" dirty="0"/>
              <a:t>other by exchanging HTTP messages.</a:t>
            </a:r>
          </a:p>
          <a:p>
            <a:r>
              <a:rPr lang="en-IN" dirty="0" smtClean="0"/>
              <a:t>HTTP </a:t>
            </a:r>
            <a:r>
              <a:rPr lang="en-IN" dirty="0"/>
              <a:t>defines the structure of these messages and how the client and </a:t>
            </a:r>
            <a:r>
              <a:rPr lang="en-IN" dirty="0" smtClean="0"/>
              <a:t>server exchange </a:t>
            </a:r>
            <a:r>
              <a:rPr lang="en-IN" dirty="0"/>
              <a:t>the messages.</a:t>
            </a:r>
          </a:p>
          <a:p>
            <a:r>
              <a:rPr lang="en-IN" dirty="0" smtClean="0"/>
              <a:t>HTTP </a:t>
            </a:r>
            <a:r>
              <a:rPr lang="en-IN" dirty="0"/>
              <a:t>utilizes TCP connections to send client requests and server replies.</a:t>
            </a:r>
          </a:p>
        </p:txBody>
      </p:sp>
    </p:spTree>
    <p:extLst>
      <p:ext uri="{BB962C8B-B14F-4D97-AF65-F5344CB8AC3E}">
        <p14:creationId xmlns:p14="http://schemas.microsoft.com/office/powerpoint/2010/main" val="17084046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altLang="en-US" sz="3200" dirty="0" smtClean="0">
                <a:solidFill>
                  <a:schemeClr val="tx1"/>
                </a:solidFill>
                <a:latin typeface="+mn-lt"/>
                <a:cs typeface="Arial" panose="020B0604020202020204" pitchFamily="34" charset="0"/>
                <a:sym typeface="Arial" panose="020B0604020202020204" pitchFamily="34" charset="0"/>
              </a:rPr>
              <a:t>Message Format</a:t>
            </a:r>
            <a:r>
              <a:rPr lang="en-US" altLang="en-US" dirty="0" smtClean="0">
                <a:solidFill>
                  <a:srgbClr val="0033CC"/>
                </a:solidFill>
                <a:latin typeface="Arial" panose="020B0604020202020204" pitchFamily="34" charset="0"/>
                <a:cs typeface="Arial" panose="020B0604020202020204" pitchFamily="34" charset="0"/>
                <a:sym typeface="Arial" panose="020B0604020202020204" pitchFamily="34" charset="0"/>
              </a:rPr>
              <a:t/>
            </a:r>
            <a:br>
              <a:rPr lang="en-US" altLang="en-US" dirty="0" smtClean="0">
                <a:solidFill>
                  <a:srgbClr val="0033CC"/>
                </a:solidFill>
                <a:latin typeface="Arial" panose="020B0604020202020204" pitchFamily="34" charset="0"/>
                <a:cs typeface="Arial" panose="020B0604020202020204" pitchFamily="34" charset="0"/>
                <a:sym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pPr>
              <a:spcBef>
                <a:spcPts val="400"/>
              </a:spcBef>
              <a:buClr>
                <a:srgbClr val="0033CC"/>
              </a:buClr>
              <a:buSzPct val="50000"/>
            </a:pPr>
            <a:r>
              <a:rPr lang="en-US" altLang="en-US" sz="2000" dirty="0" smtClean="0">
                <a:cs typeface="Arial" panose="020B0604020202020204" pitchFamily="34" charset="0"/>
                <a:sym typeface="Arial" panose="020B0604020202020204" pitchFamily="34" charset="0"/>
              </a:rPr>
              <a:t>RFC </a:t>
            </a:r>
            <a:r>
              <a:rPr lang="en-US" altLang="en-US" sz="2000" dirty="0">
                <a:cs typeface="Arial" panose="020B0604020202020204" pitchFamily="34" charset="0"/>
                <a:sym typeface="Arial" panose="020B0604020202020204" pitchFamily="34" charset="0"/>
              </a:rPr>
              <a:t>822 defines messages to have two parts: a </a:t>
            </a:r>
            <a:r>
              <a:rPr lang="en-US" altLang="en-US" sz="2000" i="1" dirty="0">
                <a:cs typeface="Arial" panose="020B0604020202020204" pitchFamily="34" charset="0"/>
                <a:sym typeface="Arial" panose="020B0604020202020204" pitchFamily="34" charset="0"/>
              </a:rPr>
              <a:t>header and a body. Both parts are </a:t>
            </a:r>
            <a:r>
              <a:rPr lang="en-US" altLang="en-US" sz="2000" dirty="0">
                <a:cs typeface="Arial" panose="020B0604020202020204" pitchFamily="34" charset="0"/>
                <a:sym typeface="Arial" panose="020B0604020202020204" pitchFamily="34" charset="0"/>
              </a:rPr>
              <a:t>represented in ASCII text</a:t>
            </a:r>
            <a:r>
              <a:rPr lang="en-US" altLang="en-US" sz="2000" dirty="0" smtClean="0">
                <a:cs typeface="Arial" panose="020B0604020202020204" pitchFamily="34" charset="0"/>
                <a:sym typeface="Arial" panose="020B0604020202020204" pitchFamily="34" charset="0"/>
              </a:rPr>
              <a:t>.</a:t>
            </a:r>
          </a:p>
          <a:p>
            <a:pPr marL="0" indent="0">
              <a:spcBef>
                <a:spcPts val="400"/>
              </a:spcBef>
              <a:buClr>
                <a:srgbClr val="0033CC"/>
              </a:buClr>
              <a:buSzPct val="50000"/>
              <a:buNone/>
            </a:pPr>
            <a:endParaRPr lang="en-US" altLang="en-US" sz="2000" dirty="0">
              <a:cs typeface="Arial" panose="020B0604020202020204" pitchFamily="34" charset="0"/>
              <a:sym typeface="Arial" panose="020B0604020202020204" pitchFamily="34" charset="0"/>
            </a:endParaRPr>
          </a:p>
          <a:p>
            <a:pPr>
              <a:spcBef>
                <a:spcPts val="400"/>
              </a:spcBef>
              <a:buClr>
                <a:srgbClr val="0033CC"/>
              </a:buClr>
              <a:buSzPct val="50000"/>
            </a:pPr>
            <a:r>
              <a:rPr lang="en-US" altLang="en-US" sz="2000" dirty="0">
                <a:cs typeface="Arial" panose="020B0604020202020204" pitchFamily="34" charset="0"/>
                <a:sym typeface="Arial" panose="020B0604020202020204" pitchFamily="34" charset="0"/>
              </a:rPr>
              <a:t>Originally, the body was assumed to be simple text. This is still the case, although RFC 822 has been augmented by MIME to allow the message body to carry all sorts of data</a:t>
            </a:r>
            <a:r>
              <a:rPr lang="en-US" altLang="en-US" sz="2000" dirty="0" smtClean="0">
                <a:cs typeface="Arial" panose="020B0604020202020204" pitchFamily="34" charset="0"/>
                <a:sym typeface="Arial" panose="020B0604020202020204" pitchFamily="34" charset="0"/>
              </a:rPr>
              <a:t>.</a:t>
            </a:r>
          </a:p>
          <a:p>
            <a:pPr>
              <a:spcBef>
                <a:spcPts val="400"/>
              </a:spcBef>
              <a:buClr>
                <a:srgbClr val="0033CC"/>
              </a:buClr>
              <a:buSzPct val="50000"/>
            </a:pPr>
            <a:endParaRPr lang="en-US" altLang="en-US" sz="2000" dirty="0">
              <a:cs typeface="Arial" panose="020B0604020202020204" pitchFamily="34" charset="0"/>
              <a:sym typeface="Arial" panose="020B0604020202020204" pitchFamily="34" charset="0"/>
            </a:endParaRPr>
          </a:p>
          <a:p>
            <a:pPr>
              <a:spcBef>
                <a:spcPts val="400"/>
              </a:spcBef>
              <a:buClr>
                <a:srgbClr val="0033CC"/>
              </a:buClr>
              <a:buSzPct val="50000"/>
            </a:pPr>
            <a:r>
              <a:rPr lang="en-US" altLang="en-US" sz="2000" dirty="0">
                <a:cs typeface="Arial" panose="020B0604020202020204" pitchFamily="34" charset="0"/>
                <a:sym typeface="Arial" panose="020B0604020202020204" pitchFamily="34" charset="0"/>
              </a:rPr>
              <a:t> This data is still represented as ASCII text, but because it may be an encoded version of, say, a JPEG image, it’s not necessarily readable by human users</a:t>
            </a:r>
            <a:r>
              <a:rPr lang="en-US" altLang="en-US" sz="2000" dirty="0" smtClean="0">
                <a:cs typeface="Arial" panose="020B0604020202020204" pitchFamily="34" charset="0"/>
                <a:sym typeface="Arial" panose="020B0604020202020204" pitchFamily="34" charset="0"/>
              </a:rPr>
              <a:t>.</a:t>
            </a:r>
          </a:p>
          <a:p>
            <a:pPr marL="0" indent="0">
              <a:spcBef>
                <a:spcPts val="400"/>
              </a:spcBef>
              <a:buClr>
                <a:srgbClr val="0033CC"/>
              </a:buClr>
              <a:buSzPct val="50000"/>
              <a:buNone/>
            </a:pPr>
            <a:endParaRPr lang="en-US" altLang="en-US" sz="2000" dirty="0">
              <a:cs typeface="Arial" panose="020B0604020202020204" pitchFamily="34" charset="0"/>
              <a:sym typeface="Arial" panose="020B0604020202020204" pitchFamily="34" charset="0"/>
            </a:endParaRPr>
          </a:p>
          <a:p>
            <a:pPr>
              <a:spcBef>
                <a:spcPts val="400"/>
              </a:spcBef>
              <a:buClr>
                <a:srgbClr val="0033CC"/>
              </a:buClr>
              <a:buSzPct val="50000"/>
            </a:pPr>
            <a:r>
              <a:rPr lang="en-US" altLang="en-US" sz="2000" dirty="0">
                <a:cs typeface="Arial" panose="020B0604020202020204" pitchFamily="34" charset="0"/>
                <a:sym typeface="Arial" panose="020B0604020202020204" pitchFamily="34" charset="0"/>
              </a:rPr>
              <a:t>The message header is a series of &lt;CRLF&gt;-terminated lines. (&lt;CRLF&gt; stands for carriage-return+ line-feed, which are a pair of ASCII control characters often used to indicate the end of a line of text.) </a:t>
            </a:r>
            <a:endParaRPr lang="en-US" altLang="en-US" sz="2000" dirty="0" smtClean="0"/>
          </a:p>
          <a:p>
            <a:pPr marL="0" indent="0">
              <a:buNone/>
            </a:pPr>
            <a:endParaRPr lang="en-US" sz="2000" dirty="0"/>
          </a:p>
        </p:txBody>
      </p:sp>
    </p:spTree>
    <p:extLst>
      <p:ext uri="{BB962C8B-B14F-4D97-AF65-F5344CB8AC3E}">
        <p14:creationId xmlns:p14="http://schemas.microsoft.com/office/powerpoint/2010/main" val="42740345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400"/>
              </a:spcBef>
              <a:buClr>
                <a:srgbClr val="0033CC"/>
              </a:buClr>
              <a:buSzPct val="50000"/>
            </a:pPr>
            <a:r>
              <a:rPr lang="en-US" altLang="en-US" sz="2400" dirty="0" smtClean="0">
                <a:cs typeface="Arial" panose="020B0604020202020204" pitchFamily="34" charset="0"/>
                <a:sym typeface="Arial" panose="020B0604020202020204" pitchFamily="34" charset="0"/>
              </a:rPr>
              <a:t>The </a:t>
            </a:r>
            <a:r>
              <a:rPr lang="en-US" altLang="en-US" sz="2400" dirty="0">
                <a:cs typeface="Arial" panose="020B0604020202020204" pitchFamily="34" charset="0"/>
                <a:sym typeface="Arial" panose="020B0604020202020204" pitchFamily="34" charset="0"/>
              </a:rPr>
              <a:t>header is separated from the message body by a blank line. Each header line contains a type and value separated by a colon. </a:t>
            </a:r>
            <a:endParaRPr lang="en-US" altLang="en-US" sz="2400" dirty="0" smtClean="0">
              <a:cs typeface="Arial" panose="020B0604020202020204" pitchFamily="34" charset="0"/>
              <a:sym typeface="Arial" panose="020B0604020202020204" pitchFamily="34" charset="0"/>
            </a:endParaRPr>
          </a:p>
          <a:p>
            <a:pPr marL="0" indent="0">
              <a:spcBef>
                <a:spcPts val="400"/>
              </a:spcBef>
              <a:buClr>
                <a:srgbClr val="0033CC"/>
              </a:buClr>
              <a:buSzPct val="50000"/>
              <a:buNone/>
            </a:pPr>
            <a:endParaRPr lang="en-US" altLang="en-US" sz="2400" dirty="0">
              <a:cs typeface="Arial" panose="020B0604020202020204" pitchFamily="34" charset="0"/>
              <a:sym typeface="Arial" panose="020B0604020202020204" pitchFamily="34" charset="0"/>
            </a:endParaRPr>
          </a:p>
          <a:p>
            <a:pPr>
              <a:spcBef>
                <a:spcPts val="400"/>
              </a:spcBef>
              <a:buClr>
                <a:srgbClr val="0033CC"/>
              </a:buClr>
              <a:buSzPct val="50000"/>
            </a:pPr>
            <a:r>
              <a:rPr lang="en-US" altLang="en-US" sz="2400" dirty="0">
                <a:cs typeface="Arial" panose="020B0604020202020204" pitchFamily="34" charset="0"/>
                <a:sym typeface="Arial" panose="020B0604020202020204" pitchFamily="34" charset="0"/>
              </a:rPr>
              <a:t>Many of these header lines are familiar to users since they are asked to fill them out when they compose an email message</a:t>
            </a:r>
            <a:r>
              <a:rPr lang="en-US" altLang="en-US" sz="2400" dirty="0" smtClean="0">
                <a:cs typeface="Arial" panose="020B0604020202020204" pitchFamily="34" charset="0"/>
                <a:sym typeface="Arial" panose="020B0604020202020204" pitchFamily="34" charset="0"/>
              </a:rPr>
              <a:t>.</a:t>
            </a:r>
          </a:p>
          <a:p>
            <a:pPr marL="0" indent="0">
              <a:spcBef>
                <a:spcPts val="400"/>
              </a:spcBef>
              <a:buClr>
                <a:srgbClr val="0033CC"/>
              </a:buClr>
              <a:buSzPct val="50000"/>
              <a:buNone/>
            </a:pPr>
            <a:endParaRPr lang="en-US" altLang="en-US" sz="2400" dirty="0">
              <a:cs typeface="Arial" panose="020B0604020202020204" pitchFamily="34" charset="0"/>
              <a:sym typeface="Arial" panose="020B0604020202020204" pitchFamily="34" charset="0"/>
            </a:endParaRPr>
          </a:p>
          <a:p>
            <a:pPr>
              <a:spcBef>
                <a:spcPts val="400"/>
              </a:spcBef>
              <a:buClr>
                <a:srgbClr val="0033CC"/>
              </a:buClr>
              <a:buSzPct val="50000"/>
            </a:pPr>
            <a:r>
              <a:rPr lang="en-US" altLang="en-US" sz="2400" dirty="0">
                <a:cs typeface="Arial" panose="020B0604020202020204" pitchFamily="34" charset="0"/>
                <a:sym typeface="Arial" panose="020B0604020202020204" pitchFamily="34" charset="0"/>
              </a:rPr>
              <a:t>RFC 822 was extended in 1993 (and updated quite a few times since then) to allow email messages to carry many different types of data: audio, video, images, PDF documents, and so on. </a:t>
            </a:r>
            <a:endParaRPr lang="en-US" altLang="en-US" sz="2400" dirty="0" smtClean="0"/>
          </a:p>
          <a:p>
            <a:endParaRPr lang="en-US" dirty="0"/>
          </a:p>
        </p:txBody>
      </p:sp>
    </p:spTree>
    <p:extLst>
      <p:ext uri="{BB962C8B-B14F-4D97-AF65-F5344CB8AC3E}">
        <p14:creationId xmlns:p14="http://schemas.microsoft.com/office/powerpoint/2010/main" val="20983766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Multipurpose Internet Mail Extensions (MIME)</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 </a:t>
            </a:r>
            <a:r>
              <a:rPr lang="en-IN" dirty="0"/>
              <a:t>SMTP can only handle ASCII-encoded messages, hence binary data is </a:t>
            </a:r>
            <a:r>
              <a:rPr lang="en-IN" dirty="0" smtClean="0"/>
              <a:t>first encoded </a:t>
            </a:r>
            <a:r>
              <a:rPr lang="en-IN" dirty="0"/>
              <a:t>to ASCII in such a way that certain ASCII characters (</a:t>
            </a:r>
            <a:r>
              <a:rPr lang="en-IN" dirty="0" smtClean="0"/>
              <a:t>including ".") </a:t>
            </a:r>
            <a:r>
              <a:rPr lang="en-IN" dirty="0"/>
              <a:t>are not used, using base64 encoding for example.</a:t>
            </a:r>
          </a:p>
          <a:p>
            <a:pPr marL="0" indent="0">
              <a:buNone/>
            </a:pPr>
            <a:r>
              <a:rPr lang="en-IN" dirty="0"/>
              <a:t>• If binary data is included in a </a:t>
            </a:r>
            <a:r>
              <a:rPr lang="en-IN" dirty="0" smtClean="0"/>
              <a:t>message, </a:t>
            </a:r>
            <a:r>
              <a:rPr lang="en-IN" dirty="0"/>
              <a:t>MIME headers are used to </a:t>
            </a:r>
            <a:r>
              <a:rPr lang="en-IN" dirty="0" smtClean="0"/>
              <a:t>inform the </a:t>
            </a:r>
            <a:r>
              <a:rPr lang="en-IN" dirty="0"/>
              <a:t>receiving mail agent:</a:t>
            </a:r>
          </a:p>
          <a:p>
            <a:pPr marL="0" indent="0">
              <a:buNone/>
            </a:pPr>
            <a:r>
              <a:rPr lang="en-IN" dirty="0"/>
              <a:t>– </a:t>
            </a:r>
            <a:r>
              <a:rPr lang="en-IN" i="1" dirty="0"/>
              <a:t>Content-Transfer-Encoding: </a:t>
            </a:r>
            <a:r>
              <a:rPr lang="en-IN" dirty="0"/>
              <a:t>header. Alerts the receiving user </a:t>
            </a:r>
            <a:r>
              <a:rPr lang="en-IN" dirty="0" smtClean="0"/>
              <a:t>agent that </a:t>
            </a:r>
            <a:r>
              <a:rPr lang="en-IN" dirty="0"/>
              <a:t>the message body has been ASCII encoded and the type </a:t>
            </a:r>
            <a:r>
              <a:rPr lang="en-IN" dirty="0" smtClean="0"/>
              <a:t>of encoding </a:t>
            </a:r>
            <a:r>
              <a:rPr lang="en-IN" dirty="0"/>
              <a:t>used.</a:t>
            </a:r>
          </a:p>
          <a:p>
            <a:pPr marL="0" indent="0">
              <a:buNone/>
            </a:pPr>
            <a:r>
              <a:rPr lang="en-IN" dirty="0"/>
              <a:t>– </a:t>
            </a:r>
            <a:r>
              <a:rPr lang="en-IN" i="1" dirty="0"/>
              <a:t>Content-Type: </a:t>
            </a:r>
            <a:r>
              <a:rPr lang="en-IN" dirty="0"/>
              <a:t>header. Informs the receiving mail agent about the </a:t>
            </a:r>
            <a:r>
              <a:rPr lang="en-IN" dirty="0" smtClean="0"/>
              <a:t>type of </a:t>
            </a:r>
            <a:r>
              <a:rPr lang="en-IN" dirty="0"/>
              <a:t>data included in the message</a:t>
            </a:r>
            <a:r>
              <a:rPr lang="en-IN" dirty="0" smtClean="0"/>
              <a:t>. e.g. text - </a:t>
            </a:r>
            <a:r>
              <a:rPr lang="en-IN" dirty="0" smtClean="0"/>
              <a:t>text/plain; </a:t>
            </a:r>
            <a:r>
              <a:rPr lang="en-IN" dirty="0" smtClean="0"/>
              <a:t>Jpeg - image/jpeg; MPEG- video/mpeg</a:t>
            </a:r>
            <a:endParaRPr lang="en-IN" dirty="0"/>
          </a:p>
        </p:txBody>
      </p:sp>
    </p:spTree>
    <p:extLst>
      <p:ext uri="{BB962C8B-B14F-4D97-AF65-F5344CB8AC3E}">
        <p14:creationId xmlns:p14="http://schemas.microsoft.com/office/powerpoint/2010/main" val="14048166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Multipurpose Internet Mail Extensions (MIME)</a:t>
            </a:r>
            <a:endParaRPr lang="en-US" dirty="0"/>
          </a:p>
        </p:txBody>
      </p:sp>
      <p:sp>
        <p:nvSpPr>
          <p:cNvPr id="3" name="Content Placeholder 2"/>
          <p:cNvSpPr>
            <a:spLocks noGrp="1"/>
          </p:cNvSpPr>
          <p:nvPr>
            <p:ph idx="1"/>
          </p:nvPr>
        </p:nvSpPr>
        <p:spPr/>
        <p:txBody>
          <a:bodyPr>
            <a:noAutofit/>
          </a:bodyPr>
          <a:lstStyle/>
          <a:p>
            <a:pPr>
              <a:spcBef>
                <a:spcPts val="400"/>
              </a:spcBef>
              <a:buClr>
                <a:srgbClr val="0033CC"/>
              </a:buClr>
              <a:buSzPct val="50000"/>
            </a:pPr>
            <a:r>
              <a:rPr lang="en-US" altLang="en-US" sz="2400" dirty="0">
                <a:cs typeface="Arial" panose="020B0604020202020204" pitchFamily="34" charset="0"/>
                <a:sym typeface="Arial" panose="020B0604020202020204" pitchFamily="34" charset="0"/>
              </a:rPr>
              <a:t>MIME consists of three basic pieces. </a:t>
            </a:r>
          </a:p>
          <a:p>
            <a:pPr lvl="1">
              <a:spcBef>
                <a:spcPts val="300"/>
              </a:spcBef>
              <a:buClr>
                <a:srgbClr val="000066"/>
              </a:buClr>
              <a:buSzPct val="55000"/>
            </a:pPr>
            <a:r>
              <a:rPr lang="en-US" altLang="en-US" dirty="0" smtClean="0">
                <a:cs typeface="Arial" panose="020B0604020202020204" pitchFamily="34" charset="0"/>
                <a:sym typeface="Arial" panose="020B0604020202020204" pitchFamily="34" charset="0"/>
              </a:rPr>
              <a:t>The first piece is a collection of header lines that augment the original set defined by RFC 822. </a:t>
            </a:r>
            <a:r>
              <a:rPr lang="en-US" altLang="en-US" dirty="0" smtClean="0">
                <a:cs typeface="Arial" panose="020B0604020202020204" pitchFamily="34" charset="0"/>
                <a:sym typeface="Arial" panose="020B0604020202020204" pitchFamily="34" charset="0"/>
              </a:rPr>
              <a:t>These </a:t>
            </a:r>
            <a:r>
              <a:rPr lang="en-US" altLang="en-US" dirty="0" smtClean="0">
                <a:cs typeface="Arial" panose="020B0604020202020204" pitchFamily="34" charset="0"/>
                <a:sym typeface="Arial" panose="020B0604020202020204" pitchFamily="34" charset="0"/>
              </a:rPr>
              <a:t>header lines describe, in various ways, the data being carried in the message body. They include MIME-Version: (the version of MIME being used), Content-Description: (a human-readable description of what’s in the message, analogous to the Subject: line), Content-Type: (the type of data contained in the message), and Content-Transfer- Encoding (how the data in the message body is encoded).</a:t>
            </a:r>
          </a:p>
          <a:p>
            <a:pPr lvl="1">
              <a:spcBef>
                <a:spcPts val="300"/>
              </a:spcBef>
              <a:buClr>
                <a:srgbClr val="000066"/>
              </a:buClr>
              <a:buSzPct val="55000"/>
            </a:pPr>
            <a:r>
              <a:rPr lang="en-US" altLang="en-US" dirty="0" smtClean="0">
                <a:cs typeface="Arial" panose="020B0604020202020204" pitchFamily="34" charset="0"/>
                <a:sym typeface="Arial" panose="020B0604020202020204" pitchFamily="34" charset="0"/>
              </a:rPr>
              <a:t>The second piece is definitions for a set of content types (and subtypes). For example, MIME defines two different still image types, denoted image/gif and image/jpeg, each with the obvious meaning.</a:t>
            </a:r>
          </a:p>
          <a:p>
            <a:pPr lvl="1">
              <a:spcBef>
                <a:spcPts val="300"/>
              </a:spcBef>
              <a:buClr>
                <a:srgbClr val="000066"/>
              </a:buClr>
              <a:buSzPct val="55000"/>
            </a:pPr>
            <a:r>
              <a:rPr lang="en-US" altLang="en-US" dirty="0" smtClean="0">
                <a:cs typeface="Arial" panose="020B0604020202020204" pitchFamily="34" charset="0"/>
                <a:sym typeface="Arial" panose="020B0604020202020204" pitchFamily="34" charset="0"/>
              </a:rPr>
              <a:t>The third piece is a way to encode the various data types so they can be shipped in an ASCII email message.</a:t>
            </a:r>
            <a:endParaRPr lang="en-US" altLang="en-US" dirty="0"/>
          </a:p>
          <a:p>
            <a:endParaRPr lang="en-US" sz="2000" dirty="0"/>
          </a:p>
        </p:txBody>
      </p:sp>
    </p:spTree>
    <p:extLst>
      <p:ext uri="{BB962C8B-B14F-4D97-AF65-F5344CB8AC3E}">
        <p14:creationId xmlns:p14="http://schemas.microsoft.com/office/powerpoint/2010/main" val="21690785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altLang="en-US" sz="3200" dirty="0" smtClean="0">
                <a:solidFill>
                  <a:schemeClr val="tx1"/>
                </a:solidFill>
                <a:latin typeface="+mn-lt"/>
                <a:cs typeface="Arial" panose="020B0604020202020204" pitchFamily="34" charset="0"/>
                <a:sym typeface="Arial" panose="020B0604020202020204" pitchFamily="34" charset="0"/>
              </a:rPr>
              <a:t>Message Transfer</a:t>
            </a:r>
            <a:endParaRPr lang="en-US" sz="3200" dirty="0">
              <a:solidFill>
                <a:schemeClr val="tx1"/>
              </a:solidFill>
              <a:latin typeface="+mn-lt"/>
            </a:endParaRPr>
          </a:p>
        </p:txBody>
      </p:sp>
      <p:sp>
        <p:nvSpPr>
          <p:cNvPr id="3" name="Content Placeholder 2"/>
          <p:cNvSpPr>
            <a:spLocks noGrp="1"/>
          </p:cNvSpPr>
          <p:nvPr>
            <p:ph idx="1"/>
          </p:nvPr>
        </p:nvSpPr>
        <p:spPr/>
        <p:txBody>
          <a:bodyPr>
            <a:normAutofit/>
          </a:bodyPr>
          <a:lstStyle/>
          <a:p>
            <a:pPr>
              <a:spcBef>
                <a:spcPts val="400"/>
              </a:spcBef>
              <a:buClr>
                <a:srgbClr val="0033CC"/>
              </a:buClr>
              <a:buSzPct val="50000"/>
            </a:pPr>
            <a:r>
              <a:rPr lang="en-US" altLang="en-US" dirty="0" smtClean="0">
                <a:cs typeface="Arial" panose="020B0604020202020204" pitchFamily="34" charset="0"/>
                <a:sym typeface="Arial" panose="020B0604020202020204" pitchFamily="34" charset="0"/>
              </a:rPr>
              <a:t>For </a:t>
            </a:r>
            <a:r>
              <a:rPr lang="en-US" altLang="en-US" dirty="0">
                <a:cs typeface="Arial" panose="020B0604020202020204" pitchFamily="34" charset="0"/>
                <a:sym typeface="Arial" panose="020B0604020202020204" pitchFamily="34" charset="0"/>
              </a:rPr>
              <a:t>many years, the majority of email was moved from host to host using only SMTP.</a:t>
            </a:r>
          </a:p>
          <a:p>
            <a:pPr>
              <a:spcBef>
                <a:spcPts val="400"/>
              </a:spcBef>
              <a:buClr>
                <a:srgbClr val="0033CC"/>
              </a:buClr>
              <a:buSzPct val="50000"/>
            </a:pPr>
            <a:r>
              <a:rPr lang="en-US" altLang="en-US" dirty="0">
                <a:cs typeface="Arial" panose="020B0604020202020204" pitchFamily="34" charset="0"/>
                <a:sym typeface="Arial" panose="020B0604020202020204" pitchFamily="34" charset="0"/>
              </a:rPr>
              <a:t>While SMTP continues to play a central role, it is now just one email protocol of several</a:t>
            </a:r>
            <a:r>
              <a:rPr lang="en-US" altLang="en-US" dirty="0" smtClean="0">
                <a:cs typeface="Arial" panose="020B0604020202020204" pitchFamily="34" charset="0"/>
                <a:sym typeface="Arial" panose="020B0604020202020204" pitchFamily="34" charset="0"/>
              </a:rPr>
              <a:t>, IMAP </a:t>
            </a:r>
            <a:r>
              <a:rPr lang="en-US" altLang="en-US" dirty="0">
                <a:cs typeface="Arial" panose="020B0604020202020204" pitchFamily="34" charset="0"/>
                <a:sym typeface="Arial" panose="020B0604020202020204" pitchFamily="34" charset="0"/>
              </a:rPr>
              <a:t>and POP being two other important protocols for retrieving mail messages.</a:t>
            </a:r>
            <a:endParaRPr lang="en-US" altLang="en-US" dirty="0" smtClean="0"/>
          </a:p>
          <a:p>
            <a:pPr lvl="2">
              <a:spcBef>
                <a:spcPts val="400"/>
              </a:spcBef>
              <a:buClr>
                <a:srgbClr val="0033CC"/>
              </a:buClr>
              <a:buSzPct val="50000"/>
            </a:pPr>
            <a:endParaRPr lang="en-US" altLang="en-US" dirty="0" smtClean="0">
              <a:cs typeface="Arial" panose="020B0604020202020204" pitchFamily="34" charset="0"/>
              <a:sym typeface="Arial" panose="020B0604020202020204" pitchFamily="34" charset="0"/>
            </a:endParaRPr>
          </a:p>
          <a:p>
            <a:pPr>
              <a:spcBef>
                <a:spcPts val="400"/>
              </a:spcBef>
              <a:buClr>
                <a:srgbClr val="0033CC"/>
              </a:buClr>
              <a:buSzPct val="50000"/>
            </a:pPr>
            <a:r>
              <a:rPr lang="en-US" altLang="en-US" dirty="0" smtClean="0">
                <a:cs typeface="Arial" panose="020B0604020202020204" pitchFamily="34" charset="0"/>
                <a:sym typeface="Arial" panose="020B0604020202020204" pitchFamily="34" charset="0"/>
              </a:rPr>
              <a:t>Key players in SMTP </a:t>
            </a:r>
            <a:endParaRPr lang="en-US" altLang="en-US" dirty="0">
              <a:cs typeface="Arial" panose="020B0604020202020204" pitchFamily="34" charset="0"/>
              <a:sym typeface="Arial" panose="020B0604020202020204" pitchFamily="34" charset="0"/>
            </a:endParaRPr>
          </a:p>
          <a:p>
            <a:pPr>
              <a:spcBef>
                <a:spcPts val="400"/>
              </a:spcBef>
              <a:buClr>
                <a:srgbClr val="0033CC"/>
              </a:buClr>
              <a:buSzPct val="50000"/>
            </a:pPr>
            <a:r>
              <a:rPr lang="en-US" altLang="en-US" dirty="0">
                <a:cs typeface="Arial" panose="020B0604020202020204" pitchFamily="34" charset="0"/>
                <a:sym typeface="Arial" panose="020B0604020202020204" pitchFamily="34" charset="0"/>
              </a:rPr>
              <a:t>First, users interact with a mail reader when they compose, file, search, and read their email. </a:t>
            </a:r>
          </a:p>
        </p:txBody>
      </p:sp>
    </p:spTree>
    <p:extLst>
      <p:ext uri="{BB962C8B-B14F-4D97-AF65-F5344CB8AC3E}">
        <p14:creationId xmlns:p14="http://schemas.microsoft.com/office/powerpoint/2010/main" val="8269068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spcBef>
                <a:spcPts val="400"/>
              </a:spcBef>
              <a:buClr>
                <a:srgbClr val="0033CC"/>
              </a:buClr>
              <a:buSzPct val="50000"/>
            </a:pPr>
            <a:r>
              <a:rPr lang="en-US" altLang="en-US" sz="3200" dirty="0">
                <a:cs typeface="Arial" panose="020B0604020202020204" pitchFamily="34" charset="0"/>
                <a:sym typeface="Arial" panose="020B0604020202020204" pitchFamily="34" charset="0"/>
              </a:rPr>
              <a:t>Second, there is a </a:t>
            </a:r>
            <a:r>
              <a:rPr lang="en-US" altLang="en-US" sz="3200" i="1" dirty="0">
                <a:cs typeface="Arial" panose="020B0604020202020204" pitchFamily="34" charset="0"/>
                <a:sym typeface="Arial" panose="020B0604020202020204" pitchFamily="34" charset="0"/>
              </a:rPr>
              <a:t>mail daemon (or process) running on each host that holds a mailbox.</a:t>
            </a:r>
          </a:p>
          <a:p>
            <a:pPr lvl="1">
              <a:spcBef>
                <a:spcPts val="300"/>
              </a:spcBef>
              <a:buClr>
                <a:srgbClr val="000066"/>
              </a:buClr>
              <a:buSzPct val="55000"/>
            </a:pPr>
            <a:r>
              <a:rPr lang="en-US" altLang="en-US" sz="3000" dirty="0" smtClean="0">
                <a:cs typeface="Arial" panose="020B0604020202020204" pitchFamily="34" charset="0"/>
                <a:sym typeface="Arial" panose="020B0604020202020204" pitchFamily="34" charset="0"/>
              </a:rPr>
              <a:t>This </a:t>
            </a:r>
            <a:r>
              <a:rPr lang="en-US" altLang="en-US" sz="3000" dirty="0" smtClean="0">
                <a:cs typeface="Arial" panose="020B0604020202020204" pitchFamily="34" charset="0"/>
                <a:sym typeface="Arial" panose="020B0604020202020204" pitchFamily="34" charset="0"/>
              </a:rPr>
              <a:t>process, also called a </a:t>
            </a:r>
            <a:r>
              <a:rPr lang="en-US" altLang="en-US" sz="3000" i="1" dirty="0" smtClean="0">
                <a:cs typeface="Arial" panose="020B0604020202020204" pitchFamily="34" charset="0"/>
                <a:sym typeface="Arial" panose="020B0604020202020204" pitchFamily="34" charset="0"/>
              </a:rPr>
              <a:t>message transfer agent (MTA), as </a:t>
            </a:r>
            <a:r>
              <a:rPr lang="en-US" altLang="en-US" sz="3000" dirty="0" smtClean="0">
                <a:cs typeface="Arial" panose="020B0604020202020204" pitchFamily="34" charset="0"/>
                <a:sym typeface="Arial" panose="020B0604020202020204" pitchFamily="34" charset="0"/>
              </a:rPr>
              <a:t>playing the role of a post office: users (or their mail readers) give the daemon messages they want to send to other users, the daemon uses SMTP running over TCP to transmit the message to a daemon running on another machine, and the daemon puts incoming messages into the user’s mailbox (where that user’s mail reader can later find it). </a:t>
            </a:r>
          </a:p>
          <a:p>
            <a:endParaRPr lang="en-US" dirty="0"/>
          </a:p>
        </p:txBody>
      </p:sp>
    </p:spTree>
    <p:extLst>
      <p:ext uri="{BB962C8B-B14F-4D97-AF65-F5344CB8AC3E}">
        <p14:creationId xmlns:p14="http://schemas.microsoft.com/office/powerpoint/2010/main" val="1341152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spcBef>
                <a:spcPts val="400"/>
              </a:spcBef>
              <a:buClr>
                <a:srgbClr val="0033CC"/>
              </a:buClr>
              <a:buSzPct val="50000"/>
            </a:pPr>
            <a:r>
              <a:rPr lang="en-US" altLang="en-US" dirty="0">
                <a:cs typeface="Arial" panose="020B0604020202020204" pitchFamily="34" charset="0"/>
                <a:sym typeface="Arial" panose="020B0604020202020204" pitchFamily="34" charset="0"/>
              </a:rPr>
              <a:t>While it is certainly possible that the MTA on a sender’s machine establishes an SMTP/TCP connection to the MTA on the recipient’s mail server, in many cases the mail traverses one or more </a:t>
            </a:r>
            <a:r>
              <a:rPr lang="en-US" altLang="en-US" i="1" dirty="0">
                <a:cs typeface="Arial" panose="020B0604020202020204" pitchFamily="34" charset="0"/>
                <a:sym typeface="Arial" panose="020B0604020202020204" pitchFamily="34" charset="0"/>
              </a:rPr>
              <a:t>mail gateways on its route from the sender’s host to the </a:t>
            </a:r>
            <a:r>
              <a:rPr lang="en-US" altLang="en-US" dirty="0">
                <a:cs typeface="Arial" panose="020B0604020202020204" pitchFamily="34" charset="0"/>
                <a:sym typeface="Arial" panose="020B0604020202020204" pitchFamily="34" charset="0"/>
              </a:rPr>
              <a:t>receiver’s host. </a:t>
            </a:r>
          </a:p>
          <a:p>
            <a:pPr>
              <a:spcBef>
                <a:spcPts val="400"/>
              </a:spcBef>
              <a:buClr>
                <a:srgbClr val="0033CC"/>
              </a:buClr>
              <a:buSzPct val="50000"/>
            </a:pPr>
            <a:r>
              <a:rPr lang="en-US" altLang="en-US" dirty="0">
                <a:cs typeface="Arial" panose="020B0604020202020204" pitchFamily="34" charset="0"/>
                <a:sym typeface="Arial" panose="020B0604020202020204" pitchFamily="34" charset="0"/>
              </a:rPr>
              <a:t>Like the end hosts, these gateways also run a message transfer agent process. </a:t>
            </a:r>
          </a:p>
        </p:txBody>
      </p:sp>
    </p:spTree>
    <p:extLst>
      <p:ext uri="{BB962C8B-B14F-4D97-AF65-F5344CB8AC3E}">
        <p14:creationId xmlns:p14="http://schemas.microsoft.com/office/powerpoint/2010/main" val="1035527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altLang="en-US" sz="3600" dirty="0" smtClean="0">
                <a:solidFill>
                  <a:schemeClr val="tx1"/>
                </a:solidFill>
                <a:latin typeface="+mj-lt"/>
                <a:cs typeface="Arial" panose="020B0604020202020204" pitchFamily="34" charset="0"/>
                <a:sym typeface="Arial" panose="020B0604020202020204" pitchFamily="34" charset="0"/>
              </a:rPr>
              <a:t>Mail Reader</a:t>
            </a:r>
            <a:r>
              <a:rPr lang="en-US" altLang="en-US" sz="1600" dirty="0" smtClean="0">
                <a:solidFill>
                  <a:srgbClr val="0033CC"/>
                </a:solidFill>
                <a:latin typeface="Arial" panose="020B0604020202020204" pitchFamily="34" charset="0"/>
                <a:cs typeface="Arial" panose="020B0604020202020204" pitchFamily="34" charset="0"/>
                <a:sym typeface="Arial" panose="020B0604020202020204" pitchFamily="34" charset="0"/>
              </a:rPr>
              <a:t/>
            </a:r>
            <a:br>
              <a:rPr lang="en-US" altLang="en-US" sz="1600" dirty="0" smtClean="0">
                <a:solidFill>
                  <a:srgbClr val="0033CC"/>
                </a:solidFill>
                <a:latin typeface="Arial" panose="020B0604020202020204" pitchFamily="34" charset="0"/>
                <a:cs typeface="Arial" panose="020B0604020202020204" pitchFamily="34" charset="0"/>
                <a:sym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pPr>
              <a:spcBef>
                <a:spcPts val="400"/>
              </a:spcBef>
              <a:buClr>
                <a:srgbClr val="0033CC"/>
              </a:buClr>
              <a:buSzPct val="50000"/>
            </a:pPr>
            <a:r>
              <a:rPr lang="en-US" altLang="en-US" sz="2400" dirty="0" smtClean="0">
                <a:cs typeface="Arial" panose="020B0604020202020204" pitchFamily="34" charset="0"/>
                <a:sym typeface="Arial" panose="020B0604020202020204" pitchFamily="34" charset="0"/>
              </a:rPr>
              <a:t>The </a:t>
            </a:r>
            <a:r>
              <a:rPr lang="en-US" altLang="en-US" sz="2400" dirty="0">
                <a:cs typeface="Arial" panose="020B0604020202020204" pitchFamily="34" charset="0"/>
                <a:sym typeface="Arial" panose="020B0604020202020204" pitchFamily="34" charset="0"/>
              </a:rPr>
              <a:t>final step is for the user to actually retrieve his or her messages from the mailbox, read them, reply to them, and possibly save a copy for future reference. </a:t>
            </a:r>
          </a:p>
          <a:p>
            <a:pPr>
              <a:spcBef>
                <a:spcPts val="400"/>
              </a:spcBef>
              <a:buClr>
                <a:srgbClr val="0033CC"/>
              </a:buClr>
              <a:buSzPct val="50000"/>
            </a:pPr>
            <a:r>
              <a:rPr lang="en-US" altLang="en-US" sz="2400" dirty="0">
                <a:cs typeface="Arial" panose="020B0604020202020204" pitchFamily="34" charset="0"/>
                <a:sym typeface="Arial" panose="020B0604020202020204" pitchFamily="34" charset="0"/>
              </a:rPr>
              <a:t>The user performs all these actions by interacting with a mail reader. </a:t>
            </a:r>
          </a:p>
          <a:p>
            <a:pPr>
              <a:spcBef>
                <a:spcPts val="400"/>
              </a:spcBef>
              <a:buClr>
                <a:srgbClr val="0033CC"/>
              </a:buClr>
              <a:buSzPct val="50000"/>
            </a:pPr>
            <a:r>
              <a:rPr lang="en-US" altLang="en-US" sz="2400" dirty="0" smtClean="0">
                <a:cs typeface="Arial" panose="020B0604020202020204" pitchFamily="34" charset="0"/>
                <a:sym typeface="Arial" panose="020B0604020202020204" pitchFamily="34" charset="0"/>
              </a:rPr>
              <a:t>This </a:t>
            </a:r>
            <a:r>
              <a:rPr lang="en-US" altLang="en-US" sz="2400" dirty="0">
                <a:cs typeface="Arial" panose="020B0604020202020204" pitchFamily="34" charset="0"/>
                <a:sym typeface="Arial" panose="020B0604020202020204" pitchFamily="34" charset="0"/>
              </a:rPr>
              <a:t>reader was originally just a program running on the same machine as the user’s mailbox, in which case it could simply read and write the file that implements the mailbox</a:t>
            </a:r>
            <a:r>
              <a:rPr lang="en-US" altLang="en-US" sz="2400" dirty="0" smtClean="0">
                <a:cs typeface="Arial" panose="020B0604020202020204" pitchFamily="34" charset="0"/>
                <a:sym typeface="Arial" panose="020B0604020202020204" pitchFamily="34" charset="0"/>
              </a:rPr>
              <a:t>. This </a:t>
            </a:r>
            <a:r>
              <a:rPr lang="en-US" altLang="en-US" sz="2400" dirty="0">
                <a:cs typeface="Arial" panose="020B0604020202020204" pitchFamily="34" charset="0"/>
                <a:sym typeface="Arial" panose="020B0604020202020204" pitchFamily="34" charset="0"/>
              </a:rPr>
              <a:t>was the common case in the pre-laptop era</a:t>
            </a:r>
            <a:r>
              <a:rPr lang="en-US" altLang="en-US" sz="2400" dirty="0" smtClean="0">
                <a:cs typeface="Arial" panose="020B0604020202020204" pitchFamily="34" charset="0"/>
                <a:sym typeface="Arial" panose="020B0604020202020204" pitchFamily="34" charset="0"/>
              </a:rPr>
              <a:t>.</a:t>
            </a:r>
          </a:p>
          <a:p>
            <a:pPr>
              <a:spcBef>
                <a:spcPts val="400"/>
              </a:spcBef>
              <a:buClr>
                <a:srgbClr val="0033CC"/>
              </a:buClr>
              <a:buSzPct val="50000"/>
            </a:pPr>
            <a:r>
              <a:rPr lang="en-US" altLang="en-US" sz="2400" dirty="0">
                <a:cs typeface="Arial" panose="020B0604020202020204" pitchFamily="34" charset="0"/>
                <a:sym typeface="Arial" panose="020B0604020202020204" pitchFamily="34" charset="0"/>
              </a:rPr>
              <a:t>Today, most often the user accesses his or her mailbox from a remote machine using yet another protocol, such as the Post Office Protocol (POP) or the Internet Message Access Protocol (IMAP). </a:t>
            </a:r>
          </a:p>
          <a:p>
            <a:pPr>
              <a:spcBef>
                <a:spcPts val="400"/>
              </a:spcBef>
              <a:buClr>
                <a:srgbClr val="0033CC"/>
              </a:buClr>
              <a:buSzPct val="50000"/>
            </a:pPr>
            <a:endParaRPr lang="en-US" sz="2000" dirty="0"/>
          </a:p>
        </p:txBody>
      </p:sp>
    </p:spTree>
    <p:extLst>
      <p:ext uri="{BB962C8B-B14F-4D97-AF65-F5344CB8AC3E}">
        <p14:creationId xmlns:p14="http://schemas.microsoft.com/office/powerpoint/2010/main" val="3769801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400"/>
              </a:spcBef>
              <a:buClr>
                <a:srgbClr val="0033CC"/>
              </a:buClr>
              <a:buSzPct val="50000"/>
            </a:pPr>
            <a:r>
              <a:rPr lang="en-US" altLang="en-US" sz="2400" dirty="0">
                <a:cs typeface="Arial" panose="020B0604020202020204" pitchFamily="34" charset="0"/>
                <a:sym typeface="Arial" panose="020B0604020202020204" pitchFamily="34" charset="0"/>
              </a:rPr>
              <a:t>IMAP is similar to SMTP in many ways. </a:t>
            </a:r>
            <a:endParaRPr lang="en-US" altLang="en-US" sz="2400" dirty="0" smtClean="0">
              <a:cs typeface="Arial" panose="020B0604020202020204" pitchFamily="34" charset="0"/>
              <a:sym typeface="Arial" panose="020B0604020202020204" pitchFamily="34" charset="0"/>
            </a:endParaRPr>
          </a:p>
          <a:p>
            <a:pPr marL="0" indent="0">
              <a:spcBef>
                <a:spcPts val="400"/>
              </a:spcBef>
              <a:buClr>
                <a:srgbClr val="0033CC"/>
              </a:buClr>
              <a:buSzPct val="50000"/>
              <a:buNone/>
            </a:pPr>
            <a:endParaRPr lang="en-US" altLang="en-US" sz="2400" dirty="0">
              <a:cs typeface="Arial" panose="020B0604020202020204" pitchFamily="34" charset="0"/>
              <a:sym typeface="Arial" panose="020B0604020202020204" pitchFamily="34" charset="0"/>
            </a:endParaRPr>
          </a:p>
          <a:p>
            <a:pPr>
              <a:spcBef>
                <a:spcPts val="400"/>
              </a:spcBef>
              <a:buClr>
                <a:srgbClr val="0033CC"/>
              </a:buClr>
              <a:buSzPct val="50000"/>
            </a:pPr>
            <a:r>
              <a:rPr lang="en-US" altLang="en-US" sz="2400" dirty="0">
                <a:cs typeface="Arial" panose="020B0604020202020204" pitchFamily="34" charset="0"/>
                <a:sym typeface="Arial" panose="020B0604020202020204" pitchFamily="34" charset="0"/>
              </a:rPr>
              <a:t>It is a client/server protocol running over TCP, where the client (running on the user’s desktop machine) issues commands in the form of &lt;CRLF&gt;-terminated ASCII text lines and the mail server (running on the machine that maintains the user’s mailbox) responds in-kind. </a:t>
            </a:r>
            <a:endParaRPr lang="en-US" altLang="en-US" sz="2400" dirty="0" smtClean="0">
              <a:cs typeface="Arial" panose="020B0604020202020204" pitchFamily="34" charset="0"/>
              <a:sym typeface="Arial" panose="020B0604020202020204" pitchFamily="34" charset="0"/>
            </a:endParaRPr>
          </a:p>
          <a:p>
            <a:pPr marL="0" indent="0">
              <a:spcBef>
                <a:spcPts val="400"/>
              </a:spcBef>
              <a:buClr>
                <a:srgbClr val="0033CC"/>
              </a:buClr>
              <a:buSzPct val="50000"/>
              <a:buNone/>
            </a:pPr>
            <a:endParaRPr lang="en-US" altLang="en-US" sz="2400" dirty="0">
              <a:cs typeface="Arial" panose="020B0604020202020204" pitchFamily="34" charset="0"/>
              <a:sym typeface="Arial" panose="020B0604020202020204" pitchFamily="34" charset="0"/>
            </a:endParaRPr>
          </a:p>
          <a:p>
            <a:pPr>
              <a:spcBef>
                <a:spcPts val="400"/>
              </a:spcBef>
              <a:buClr>
                <a:srgbClr val="0033CC"/>
              </a:buClr>
              <a:buSzPct val="50000"/>
            </a:pPr>
            <a:r>
              <a:rPr lang="en-US" altLang="en-US" sz="2400" dirty="0">
                <a:cs typeface="Arial" panose="020B0604020202020204" pitchFamily="34" charset="0"/>
                <a:sym typeface="Arial" panose="020B0604020202020204" pitchFamily="34" charset="0"/>
              </a:rPr>
              <a:t>The exchange begins with the client authenticating him or herself, and identifying the mailbox he or she wants to access.</a:t>
            </a:r>
            <a:endParaRPr lang="en-US" altLang="en-US" sz="2400" dirty="0" smtClean="0"/>
          </a:p>
          <a:p>
            <a:pPr marL="0" indent="0">
              <a:buNone/>
            </a:pPr>
            <a:endParaRPr lang="en-US" dirty="0"/>
          </a:p>
        </p:txBody>
      </p:sp>
    </p:spTree>
    <p:extLst>
      <p:ext uri="{BB962C8B-B14F-4D97-AF65-F5344CB8AC3E}">
        <p14:creationId xmlns:p14="http://schemas.microsoft.com/office/powerpoint/2010/main" val="42136176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f09-02-9780123850591 copy.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0675" y="1690688"/>
            <a:ext cx="6075122" cy="4898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5"/>
          <p:cNvSpPr>
            <a:spLocks noGrp="1"/>
          </p:cNvSpPr>
          <p:nvPr>
            <p:ph type="title"/>
          </p:nvPr>
        </p:nvSpPr>
        <p:spPr bwMode="auto">
          <a:xfrm>
            <a:off x="838200" y="787841"/>
            <a:ext cx="10515600" cy="480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algn="ctr">
              <a:spcBef>
                <a:spcPct val="0"/>
              </a:spcBef>
            </a:pPr>
            <a:r>
              <a:rPr lang="en-US" altLang="en-US" sz="2800" dirty="0"/>
              <a:t>IMAP State Transition Diagram</a:t>
            </a:r>
          </a:p>
        </p:txBody>
      </p:sp>
    </p:spTree>
    <p:extLst>
      <p:ext uri="{BB962C8B-B14F-4D97-AF65-F5344CB8AC3E}">
        <p14:creationId xmlns:p14="http://schemas.microsoft.com/office/powerpoint/2010/main" val="3315823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WWW Service and HTTP</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When </a:t>
            </a:r>
            <a:r>
              <a:rPr lang="en-IN" dirty="0"/>
              <a:t>a web address (or URL) is typed into a web browser, the web browser establishes </a:t>
            </a:r>
            <a:r>
              <a:rPr lang="en-IN" dirty="0" smtClean="0"/>
              <a:t>a connection </a:t>
            </a:r>
            <a:r>
              <a:rPr lang="en-IN" dirty="0"/>
              <a:t>to the web service running on the server using HTTP. </a:t>
            </a:r>
            <a:endParaRPr lang="en-IN" dirty="0" smtClean="0"/>
          </a:p>
          <a:p>
            <a:pPr marL="0" indent="0">
              <a:buNone/>
            </a:pPr>
            <a:r>
              <a:rPr lang="en-IN" dirty="0" smtClean="0"/>
              <a:t>URLs </a:t>
            </a:r>
            <a:r>
              <a:rPr lang="en-IN" dirty="0"/>
              <a:t>and URIs (</a:t>
            </a:r>
            <a:r>
              <a:rPr lang="en-IN" dirty="0" smtClean="0"/>
              <a:t>uniform resource </a:t>
            </a:r>
            <a:r>
              <a:rPr lang="en-IN" dirty="0"/>
              <a:t>identifiers) are the names most people associate with web addresses.</a:t>
            </a:r>
          </a:p>
          <a:p>
            <a:pPr marL="0" indent="0">
              <a:buNone/>
            </a:pPr>
            <a:r>
              <a:rPr lang="en-IN" dirty="0"/>
              <a:t>The URL http://</a:t>
            </a:r>
            <a:r>
              <a:rPr lang="en-IN" dirty="0" smtClean="0"/>
              <a:t>www.nitt.edu /</a:t>
            </a:r>
            <a:r>
              <a:rPr lang="en-IN" dirty="0"/>
              <a:t>index.html refers to a specific resource—a web </a:t>
            </a:r>
            <a:r>
              <a:rPr lang="en-IN" dirty="0" smtClean="0"/>
              <a:t>page named </a:t>
            </a:r>
            <a:r>
              <a:rPr lang="en-IN" dirty="0"/>
              <a:t>index.html on a server identified </a:t>
            </a:r>
            <a:r>
              <a:rPr lang="en-IN" dirty="0" smtClean="0"/>
              <a:t>as nitt.edu.</a:t>
            </a:r>
            <a:endParaRPr lang="en-IN" dirty="0"/>
          </a:p>
          <a:p>
            <a:pPr marL="0" indent="0">
              <a:buNone/>
            </a:pPr>
            <a:r>
              <a:rPr lang="en-IN" dirty="0"/>
              <a:t>Web browsers are the client applications computers use to connect to the World Wide </a:t>
            </a:r>
            <a:r>
              <a:rPr lang="en-IN" dirty="0" smtClean="0"/>
              <a:t>Web and </a:t>
            </a:r>
            <a:r>
              <a:rPr lang="en-IN" dirty="0"/>
              <a:t>access resources stored on a web server. </a:t>
            </a:r>
            <a:endParaRPr lang="en-IN" dirty="0" smtClean="0"/>
          </a:p>
          <a:p>
            <a:pPr marL="0" indent="0">
              <a:buNone/>
            </a:pPr>
            <a:r>
              <a:rPr lang="en-IN" dirty="0" smtClean="0"/>
              <a:t>As </a:t>
            </a:r>
            <a:r>
              <a:rPr lang="en-IN" dirty="0"/>
              <a:t>with most server processes, the web </a:t>
            </a:r>
            <a:r>
              <a:rPr lang="en-IN" dirty="0" smtClean="0"/>
              <a:t>server runs </a:t>
            </a:r>
            <a:r>
              <a:rPr lang="en-IN" dirty="0"/>
              <a:t>as a background service and makes different types of files available.</a:t>
            </a:r>
          </a:p>
          <a:p>
            <a:pPr marL="0" indent="0">
              <a:buNone/>
            </a:pPr>
            <a:r>
              <a:rPr lang="en-IN" dirty="0"/>
              <a:t>To access the content, web clients make connections to the server and request the </a:t>
            </a:r>
            <a:r>
              <a:rPr lang="en-IN" dirty="0" smtClean="0"/>
              <a:t>desired resources</a:t>
            </a:r>
            <a:r>
              <a:rPr lang="en-IN" dirty="0"/>
              <a:t>. </a:t>
            </a:r>
            <a:endParaRPr lang="en-IN" dirty="0" smtClean="0"/>
          </a:p>
          <a:p>
            <a:pPr marL="0" indent="0">
              <a:buNone/>
            </a:pPr>
            <a:r>
              <a:rPr lang="en-IN" dirty="0" smtClean="0"/>
              <a:t>The </a:t>
            </a:r>
            <a:r>
              <a:rPr lang="en-IN" dirty="0"/>
              <a:t>server replies with the resources and, upon receipt, the browser interprets </a:t>
            </a:r>
            <a:r>
              <a:rPr lang="en-IN" dirty="0" smtClean="0"/>
              <a:t>the data </a:t>
            </a:r>
            <a:r>
              <a:rPr lang="en-IN" dirty="0"/>
              <a:t>and presents it to the user.</a:t>
            </a:r>
          </a:p>
        </p:txBody>
      </p:sp>
    </p:spTree>
    <p:extLst>
      <p:ext uri="{BB962C8B-B14F-4D97-AF65-F5344CB8AC3E}">
        <p14:creationId xmlns:p14="http://schemas.microsoft.com/office/powerpoint/2010/main" val="205743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3033844" y="1825625"/>
            <a:ext cx="6124312" cy="4351338"/>
          </a:xfrm>
          <a:prstGeom prst="rect">
            <a:avLst/>
          </a:prstGeom>
        </p:spPr>
      </p:pic>
    </p:spTree>
    <p:extLst>
      <p:ext uri="{BB962C8B-B14F-4D97-AF65-F5344CB8AC3E}">
        <p14:creationId xmlns:p14="http://schemas.microsoft.com/office/powerpoint/2010/main" val="207167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IN" dirty="0" smtClean="0"/>
              <a:t>Consider the URL - http</a:t>
            </a:r>
            <a:r>
              <a:rPr lang="en-IN" dirty="0"/>
              <a:t>://</a:t>
            </a:r>
            <a:r>
              <a:rPr lang="en-IN" dirty="0" smtClean="0"/>
              <a:t>www.nitt.edu/web-server.htm.</a:t>
            </a:r>
          </a:p>
          <a:p>
            <a:r>
              <a:rPr lang="en-IN" dirty="0"/>
              <a:t>First, the browser interprets the three parts of the URL:</a:t>
            </a:r>
          </a:p>
          <a:p>
            <a:pPr lvl="1"/>
            <a:r>
              <a:rPr lang="en-IN" dirty="0" smtClean="0"/>
              <a:t>http</a:t>
            </a:r>
            <a:r>
              <a:rPr lang="en-IN" dirty="0"/>
              <a:t>: The protocol or scheme</a:t>
            </a:r>
          </a:p>
          <a:p>
            <a:pPr lvl="1"/>
            <a:r>
              <a:rPr lang="en-IN" dirty="0" smtClean="0"/>
              <a:t>www.nitt.edu: </a:t>
            </a:r>
            <a:r>
              <a:rPr lang="en-IN" dirty="0"/>
              <a:t>The server name</a:t>
            </a:r>
          </a:p>
          <a:p>
            <a:pPr lvl="1"/>
            <a:r>
              <a:rPr lang="en-IN" dirty="0" smtClean="0"/>
              <a:t>web-server.htm</a:t>
            </a:r>
            <a:r>
              <a:rPr lang="en-IN" dirty="0"/>
              <a:t>: The specific filename </a:t>
            </a:r>
            <a:r>
              <a:rPr lang="en-IN" dirty="0" smtClean="0"/>
              <a:t>requested</a:t>
            </a:r>
          </a:p>
          <a:p>
            <a:r>
              <a:rPr lang="en-IN" dirty="0" smtClean="0"/>
              <a:t>The </a:t>
            </a:r>
            <a:r>
              <a:rPr lang="en-IN" dirty="0"/>
              <a:t>browser then checks with a name server to convert http://</a:t>
            </a:r>
            <a:r>
              <a:rPr lang="en-IN" dirty="0" smtClean="0"/>
              <a:t>www.nitt.edu </a:t>
            </a:r>
            <a:r>
              <a:rPr lang="en-IN" dirty="0"/>
              <a:t>into a </a:t>
            </a:r>
            <a:r>
              <a:rPr lang="en-IN" dirty="0" smtClean="0"/>
              <a:t>numeric address</a:t>
            </a:r>
            <a:r>
              <a:rPr lang="en-IN" dirty="0"/>
              <a:t>, which it uses to connect to the server. </a:t>
            </a:r>
            <a:endParaRPr lang="en-IN" dirty="0" smtClean="0"/>
          </a:p>
          <a:p>
            <a:r>
              <a:rPr lang="en-IN" dirty="0" smtClean="0"/>
              <a:t>Using </a:t>
            </a:r>
            <a:r>
              <a:rPr lang="en-IN" dirty="0"/>
              <a:t>the HTTP requirements, the </a:t>
            </a:r>
            <a:r>
              <a:rPr lang="en-IN" dirty="0" smtClean="0"/>
              <a:t>browser sends </a:t>
            </a:r>
            <a:r>
              <a:rPr lang="en-IN" dirty="0"/>
              <a:t>a GET request to the server and asks for the file web-server.htm. </a:t>
            </a:r>
            <a:endParaRPr lang="en-IN" dirty="0" smtClean="0"/>
          </a:p>
          <a:p>
            <a:r>
              <a:rPr lang="en-IN" dirty="0" smtClean="0"/>
              <a:t>The </a:t>
            </a:r>
            <a:r>
              <a:rPr lang="en-IN" dirty="0"/>
              <a:t>server in </a:t>
            </a:r>
            <a:r>
              <a:rPr lang="en-IN" dirty="0" smtClean="0"/>
              <a:t>turn sends </a:t>
            </a:r>
            <a:r>
              <a:rPr lang="en-IN" dirty="0"/>
              <a:t>the HTML code for this web page to the browser. </a:t>
            </a:r>
            <a:endParaRPr lang="en-IN" dirty="0" smtClean="0"/>
          </a:p>
          <a:p>
            <a:r>
              <a:rPr lang="en-IN" dirty="0" smtClean="0"/>
              <a:t>Finally</a:t>
            </a:r>
            <a:r>
              <a:rPr lang="en-IN" dirty="0"/>
              <a:t>, the browser deciphers </a:t>
            </a:r>
            <a:r>
              <a:rPr lang="en-IN" dirty="0" smtClean="0"/>
              <a:t>the HTML </a:t>
            </a:r>
            <a:r>
              <a:rPr lang="en-IN" dirty="0"/>
              <a:t>code and formats the page for the browser window.</a:t>
            </a:r>
          </a:p>
        </p:txBody>
      </p:sp>
    </p:spTree>
    <p:extLst>
      <p:ext uri="{BB962C8B-B14F-4D97-AF65-F5344CB8AC3E}">
        <p14:creationId xmlns:p14="http://schemas.microsoft.com/office/powerpoint/2010/main" val="875797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4467</Words>
  <Application>Microsoft Office PowerPoint</Application>
  <PresentationFormat>Widescreen</PresentationFormat>
  <Paragraphs>523</Paragraphs>
  <Slides>69</Slides>
  <Notes>25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81" baseType="lpstr">
      <vt:lpstr>MS PGothic</vt:lpstr>
      <vt:lpstr>SimSun</vt:lpstr>
      <vt:lpstr>Arial</vt:lpstr>
      <vt:lpstr>Calibri</vt:lpstr>
      <vt:lpstr>Calibri Light</vt:lpstr>
      <vt:lpstr>Comic Sans MS</vt:lpstr>
      <vt:lpstr>Courier New</vt:lpstr>
      <vt:lpstr>Helvetica</vt:lpstr>
      <vt:lpstr>Times New Roman</vt:lpstr>
      <vt:lpstr>Wingdings</vt:lpstr>
      <vt:lpstr>Office Theme</vt:lpstr>
      <vt:lpstr>MS Org Chart</vt:lpstr>
      <vt:lpstr>Application Layer</vt:lpstr>
      <vt:lpstr>Application Layer Protocols</vt:lpstr>
      <vt:lpstr>TCP/IP Application Layer Protocols</vt:lpstr>
      <vt:lpstr>PowerPoint Presentation</vt:lpstr>
      <vt:lpstr>The World Wide Web (WWW):</vt:lpstr>
      <vt:lpstr>PowerPoint Presentation</vt:lpstr>
      <vt:lpstr>WWW Service and HTTP</vt:lpstr>
      <vt:lpstr>PowerPoint Presentation</vt:lpstr>
      <vt:lpstr>PowerPoint Presentation</vt:lpstr>
      <vt:lpstr>PowerPoint Presentation</vt:lpstr>
      <vt:lpstr>PowerPoint Presentation</vt:lpstr>
      <vt:lpstr>PowerPoint Presentation</vt:lpstr>
      <vt:lpstr>Uniform Resource Locators (URLs)</vt:lpstr>
      <vt:lpstr>DNS</vt:lpstr>
      <vt:lpstr>Domain Name System (DNS)</vt:lpstr>
      <vt:lpstr>PowerPoint Presentation</vt:lpstr>
      <vt:lpstr>DNS as a Database</vt:lpstr>
      <vt:lpstr>Global Distribution</vt:lpstr>
      <vt:lpstr>Loose Coherency</vt:lpstr>
      <vt:lpstr>Scalability</vt:lpstr>
      <vt:lpstr>Reliability</vt:lpstr>
      <vt:lpstr>Dynamicity</vt:lpstr>
      <vt:lpstr>DNS Components</vt:lpstr>
      <vt:lpstr>The Name Space</vt:lpstr>
      <vt:lpstr>PowerPoint Presentation</vt:lpstr>
      <vt:lpstr>Labels</vt:lpstr>
      <vt:lpstr>Domain Names</vt:lpstr>
      <vt:lpstr>PowerPoint Presentation</vt:lpstr>
      <vt:lpstr>Subdomains</vt:lpstr>
      <vt:lpstr>Delegation</vt:lpstr>
      <vt:lpstr>Delegation Creates Zones</vt:lpstr>
      <vt:lpstr>Servers/Resolvers</vt:lpstr>
      <vt:lpstr>Name Servers</vt:lpstr>
      <vt:lpstr>Types of Name Servers</vt:lpstr>
      <vt:lpstr>Name Server Architecture</vt:lpstr>
      <vt:lpstr>Authoritative Data</vt:lpstr>
      <vt:lpstr>Using Other Name Servers</vt:lpstr>
      <vt:lpstr>Cached Data</vt:lpstr>
      <vt:lpstr>Name Resolution</vt:lpstr>
      <vt:lpstr>Iterative Name Resolution</vt:lpstr>
      <vt:lpstr>Recursive Name Resolution</vt:lpstr>
      <vt:lpstr>DNS Structure and Hierarchy</vt:lpstr>
      <vt:lpstr>Root Name Servers</vt:lpstr>
      <vt:lpstr>Root Name Server Operators</vt:lpstr>
      <vt:lpstr>Simple Mail Transfer Protocol</vt:lpstr>
      <vt:lpstr>Simple Mail Transfer Protocol (SMTP), RFC 821</vt:lpstr>
      <vt:lpstr>PowerPoint Presentation</vt:lpstr>
      <vt:lpstr>Format of an e-mail</vt:lpstr>
      <vt:lpstr>Email Architecture</vt:lpstr>
      <vt:lpstr>PowerPoint Presentation</vt:lpstr>
      <vt:lpstr>PowerPoint Presentation</vt:lpstr>
      <vt:lpstr>PowerPoint Presentation</vt:lpstr>
      <vt:lpstr>Electronic Mail</vt:lpstr>
      <vt:lpstr>Electronic Mail: mail servers</vt:lpstr>
      <vt:lpstr>Scenario: Alice sends message to Bob</vt:lpstr>
      <vt:lpstr>PowerPoint Presentation</vt:lpstr>
      <vt:lpstr>Mail access protocols</vt:lpstr>
      <vt:lpstr> SMTP Communication Model</vt:lpstr>
      <vt:lpstr>Electronic Mail: SMTP [RFC 2821]</vt:lpstr>
      <vt:lpstr>Message Format </vt:lpstr>
      <vt:lpstr>PowerPoint Presentation</vt:lpstr>
      <vt:lpstr>Multipurpose Internet Mail Extensions (MIME)</vt:lpstr>
      <vt:lpstr>Multipurpose Internet Mail Extensions (MIME)</vt:lpstr>
      <vt:lpstr>Message Transfer</vt:lpstr>
      <vt:lpstr>PowerPoint Presentation</vt:lpstr>
      <vt:lpstr>PowerPoint Presentation</vt:lpstr>
      <vt:lpstr>Mail Reader </vt:lpstr>
      <vt:lpstr>PowerPoint Presentation</vt:lpstr>
      <vt:lpstr>IMAP State Transition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dc:title>
  <dc:creator>MSB</dc:creator>
  <cp:lastModifiedBy>MSB</cp:lastModifiedBy>
  <cp:revision>25</cp:revision>
  <dcterms:created xsi:type="dcterms:W3CDTF">2021-11-21T15:37:02Z</dcterms:created>
  <dcterms:modified xsi:type="dcterms:W3CDTF">2021-11-21T17:17:51Z</dcterms:modified>
</cp:coreProperties>
</file>