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71" r:id="rId4"/>
    <p:sldId id="275" r:id="rId5"/>
    <p:sldId id="258" r:id="rId6"/>
    <p:sldId id="276" r:id="rId7"/>
    <p:sldId id="259" r:id="rId8"/>
    <p:sldId id="260" r:id="rId9"/>
    <p:sldId id="277" r:id="rId10"/>
    <p:sldId id="261" r:id="rId11"/>
    <p:sldId id="262" r:id="rId12"/>
    <p:sldId id="263" r:id="rId13"/>
    <p:sldId id="264" r:id="rId14"/>
    <p:sldId id="265" r:id="rId15"/>
    <p:sldId id="278" r:id="rId16"/>
    <p:sldId id="279" r:id="rId17"/>
    <p:sldId id="266" r:id="rId18"/>
    <p:sldId id="280" r:id="rId19"/>
    <p:sldId id="267" r:id="rId20"/>
    <p:sldId id="281" r:id="rId21"/>
    <p:sldId id="268" r:id="rId22"/>
    <p:sldId id="288" r:id="rId23"/>
    <p:sldId id="269" r:id="rId24"/>
    <p:sldId id="282" r:id="rId25"/>
    <p:sldId id="272" r:id="rId26"/>
    <p:sldId id="283" r:id="rId27"/>
    <p:sldId id="284" r:id="rId28"/>
    <p:sldId id="285" r:id="rId29"/>
    <p:sldId id="286" r:id="rId30"/>
    <p:sldId id="273" r:id="rId31"/>
    <p:sldId id="287" r:id="rId32"/>
    <p:sldId id="27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2:33.1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1,'12'0,"-1"1,1 1,15 4,23 3,340 16,5-22,-224-3,1188 1,-867-2,536 55,-344 43,-558-80,2-5,137-5,645-11,-573 5,-298-1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7:15.0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7:16.80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7:18.0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117 4698,'0'-124,"-14"-460,8 424,2 26,-11 10,8 72,-3-8,4 29,-2-41,9-8,-2-25,-10 49,8 42,0-1,-1-15,1-287,5 164,-2-1898,-12 1800,0-10,12 237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7:22.6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164 4201,'0'-997,"-13"849,1-3,14 61,-4-96,-8 115,5 45,-2-38,7 61,-14-193,-32-44,42 207,0-46,3 49,-1 0,-6-30,0-1,2 1,3-2,5-67,0 26,-16-225,4-195,12 335,-1 165,1-1,6-24,-3 22,1-37,-7 21,0 32,0-1,1 1,0 0,1-1,0 1,5-20,2 16,2 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7:25.0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0,'-11'256,"1"-68,6 522,6-406,-3-297,2-1,-1 1,1-1,2 9,2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7:25.4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3:28.20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0 281,'4'-4,"-1"0,1 0,0 0,0 0,1 1,-1 0,1 0,-1 0,1 0,0 1,0 0,0 0,10-2,7-2,44-4,-50 9,378-36,156-35,-464 59,96-30,-129 28,0 2,65-7,318 14,-251 9,2468-1,-1346-3,-1271 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3:33.3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9 351,'-9'0,"10"0,21 0,125 0,1378 0,-1289 11,-32 0,-71-12,-43 0,161 18,-48 17,255 33,100-27,-484-34,356 29,3-22,1542-16,-1123 4,-704-9,-68 2,213-35,-140 16,117-17,170-24,-357 56,269-32,12 25,3052 21,-2073-5,-1275 3,-51 3,-17-5,0 0,0 1,0-1,0 0,1 0,-1 0,0 0,0 0,0 1,0-1,0 0,0 0,0 0,0 1,1-1,-1 0,0 0,0 0,0 0,0 1,0-1,0 0,0 0,0 0,0 1,0-1,0 0,0 0,-1 0,1 1,0-1,0 0,0 0,0 0,0 0,0 1,0-1,0 0,-1 0,-1 2,0 0,0-1,0 1,-1-1,1 0,0 1,-6 1,-14 4,0 0,0-2,-38 5,-73-1,-15 2,69 6,52-10,-43 5,-30-7,-24 2,-637 31,-5367-40,6113 3,1 0,-1 1,1 0,-28 9,-54 26,66-24,-1-1,-47 11,29-14,-95 3,-53-13,96-1,-1125-2,1013 5,-146-28,211 11,69 7,0-2,1-4,-92-30,160 41,-1 0,1 0,-1-1,1 0,1-1,-1 0,-10-10,16 14,1-2,0 1,0 0,0-1,1 1,-1-1,1 0,0 1,0-1,0 0,0-1,1 1,0 0,0 0,0-1,0 1,1 0,-1-1,1 1,0-1,1-5,1 3,-1 0,1-1,1 1,-1 1,1-1,0 0,0 1,1-1,0 1,0 0,1 1,-1-1,1 1,8-7,-6 6,0 1,0-1,1 1,0 1,0-1,1 1,-1 1,1 0,0 0,16-3,158-22,-101 18,1 3,91 5,-110 2,1566 0,-684 2,-905-5,-1-1,56-13,-24 4,395-72,-400 76,90-2,68 12,-81 1,1850-2,-1842 10,-50-2,261 35,-5 29,-270-54,281 79,-227-56,7-9,-92-24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3:34.97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1819 25,'0'-1,"-1"0,0 0,0 0,0 0,1 0,-1 0,0 1,0-1,0 0,0 1,0-1,-1 0,1 1,0-1,0 1,0 0,0-1,-1 1,1 0,0 0,0 0,-2 0,0-1,-50-5,-1 1,-88 6,66 0,-1351 0,1388-1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6:17.5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2:34.10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7197 94,'-16'-6,"0"0,0 0,-1 2,1 0,-22-2,16 2,-339-34,-7 24,339 13,-1074-3,609 6,-2243-2,2662-1,1 4,0 4,0 2,-84 23,-10 11,-270 34,55-14,315-46,1 3,1 3,-98 48,134-53,-29 21,19-13,15-9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6:20.4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3282 73,'-1822'0,"1643"-11,98 3,-528-20,536 30,-76-3,92-10,44 7,0 1,-19-2,0 3,1 0,0 3,-58 6,83-6,0 0,0 1,0-1,1 1,-1 1,1-1,-1 1,1 0,0 0,-8 7,11-5,5-1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6:20.9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6:23.6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6:25.1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6:26.7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6:27.7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6:28.7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6:29.6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6:31.0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6:32.0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2:35.31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0 230,'457'0,"909"6,-5 53,-805-7,319 19,-777-68,126-13,-159 2,0-3,114-34,147-54,-223 70,38-12,-103 29,1 3,1 1,72-5,121 10,-159 4,71 1,163-1,-256-5,97-22,-106 17,-35 8,0-1,0 0,-1 0,1-1,-1 0,1 0,7-6,-14 9,-1 0,1-1,0 1,0 0,-1-1,1 1,0-1,0 1,-1-1,1 0,-1 1,1-1,0 0,-1 1,1-1,-1 0,0 0,1 1,-1-1,0 0,1 0,-1 0,0 0,0 0,0 1,0-1,0 0,0 0,0 0,0 0,0 0,0-1,-2 0,1 0,-1-1,0 1,0 0,0 0,0 1,-1-1,1 0,0 1,-4-3,-46-22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6:33.4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6:34.71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6:35.76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6:36.71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6:37.83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13:47.61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1 535,'595'-33,"-588"33,468-66,-25 1,-437 64,801-61,-722 58,-6 2,94-15,-85 4,99-1,94 13,-144 2,-73 3,136 25,-129-16,32 10,121 42,-5-1,-71-26,555 121,-604-140,1-5,150 0,-172-14,168-4,-206-1,0-2,56-16,-58 12,-1 2,72-6,267-21,-187 14,-96 9,145-38,93-51,154-103,-386 156,2 6,154-42,-229 78,1 2,56-2,70 8,-62 1,109-3,167 3,-322 1,-1 2,97 23,-113-18,-1 1,-1 1,0 3,0 0,32 22,154 114,-128-86,-64-44,0-1,1-2,1-1,61 27,-58-34,0-2,1-1,0-2,1 0,-1-3,48-2,171-16,25-21,12-13,-183 36,14-2,-87 11,0 2,0 1,50 3,-33 0,-61-7,-13-2,-75-7,-137-3,-103 18,165 2,-597-2,563-12,20 0,-721 10,440 4,-68 21,92 40,-276 27,24-6,597-67,-1-4,-118-1,-143 0,130-4,-44 3,-383 5,436-18,-408 2,626 0,-1 0,1 0,0 0,0 1,-1 0,1 0,0 1,0-1,0 1,0 0,0 0,1 1,-1-1,0 1,1 0,0 0,0 1,-5 4,0 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13:51.8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47,'40'2,"0"1,68 15,-57-8,153 29,143 24,-235-48,125 2,92-19,-96 0,485-12,-277-29,-187 14,216 20,-302 11,124-1,424-3,-277-34,-141 7,-59 10,331-13,-560 32,220 11,-191-6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13:56.7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0 304,'1118'-15,"-566"5,-66 0,325-3,-476 0,-91 7,-37 3,-110-8,27 0,-121 10,505-19,-2-23,-306 24,224 7,-72 12,462 20,-123 11,4-32,-289-1,-175-14,-152 8,9-2,-40 3,53 0,2289 8,-2034-22,-142-18,-82 12,-50 15,0 2,107 3,331 8,-613-2,4-1,-1 4,-117 18,-232 41,-4-20,134-14,205-18,-138 16,171-15,-95 27,-113 31,211-56,-1-4,-80 1,-508-12,627 5,0 1,1 2,-38 10,-3 1,-131 16,-292 9,-206-37,408-6,-1469 1,1598 6,-177 28,299-28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14:00.3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93,'103'-5,"108"-18,-132 12,95-7,211 5,1069 15,-765-3,-273 1,-400-1,-1-1,1-1,16-3,19-4,-42 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14:00.7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7:02.6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7:04.5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7:06.9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7:08.60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7:10.12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3T17:07:13.8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DE7E5B-0A37-4876-8BC9-A05823003DD4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C3E65E-074D-451C-8DC4-CAD98D9862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971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E0A87C-4BF2-4C2E-8DA1-BADCE65BF6B1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567" tIns="45283" rIns="90567" bIns="45283"/>
          <a:lstStyle/>
          <a:p>
            <a:r>
              <a:rPr lang="en-AU" altLang="en-US"/>
              <a:t>Feistel refers to an </a:t>
            </a:r>
            <a:r>
              <a:rPr lang="en-AU" altLang="en-US" i="1"/>
              <a:t>n</a:t>
            </a:r>
            <a:r>
              <a:rPr lang="en-AU" altLang="en-US"/>
              <a:t>-bit general substitution as an ideal block cipher, because it allows for the maximum number of possible encryption mappings from the plaintext to ciphertext block. </a:t>
            </a:r>
            <a:r>
              <a:rPr lang="en-US" altLang="en-US">
                <a:latin typeface="Times-Roman" charset="0"/>
              </a:rPr>
              <a:t>A 4-bit input produces one of 16 possible input states, which is mapped by the substitution cipher into a unique one of 16 possible output states, each of which is represented by 4 ciphertext bits. The encryption and decryption mappings can be defined by a tabulation, as shown in </a:t>
            </a:r>
            <a:r>
              <a:rPr lang="en-AU" altLang="en-US"/>
              <a:t>Stallings Figure 3.1. It illustrates a tiny 4-bit substitution to show that each possible input can be arbitrarily mapped to any output - which is why its complexity grows so rapidly.</a:t>
            </a:r>
          </a:p>
        </p:txBody>
      </p:sp>
    </p:spTree>
    <p:extLst>
      <p:ext uri="{BB962C8B-B14F-4D97-AF65-F5344CB8AC3E}">
        <p14:creationId xmlns:p14="http://schemas.microsoft.com/office/powerpoint/2010/main" val="3848098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CF54E8-8957-4308-BD25-2EE36C3AC870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567" tIns="45283" rIns="90567" bIns="45283"/>
          <a:lstStyle/>
          <a:p>
            <a:r>
              <a:rPr lang="en-AU" altLang="en-US"/>
              <a:t>Block ciphers work a on block / word at a time, which is some number of bits. All of these bits have to be available before the block can be processed. Stream ciphers work on a bit or byte of the message at a time, hence process it as a “stream”. Block ciphers are currently better analysed, and seem to have a broader range of applications, hence focus on them.</a:t>
            </a:r>
          </a:p>
        </p:txBody>
      </p:sp>
    </p:spTree>
    <p:extLst>
      <p:ext uri="{BB962C8B-B14F-4D97-AF65-F5344CB8AC3E}">
        <p14:creationId xmlns:p14="http://schemas.microsoft.com/office/powerpoint/2010/main" val="4148023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D99475-6631-44E5-9BCB-B46F807CE31A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2588" y="685800"/>
            <a:ext cx="6096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1507" tIns="45753" rIns="91507" bIns="45753"/>
          <a:lstStyle/>
          <a:p>
            <a:pPr lvl="2">
              <a:lnSpc>
                <a:spcPct val="90000"/>
              </a:lnSpc>
              <a:spcBef>
                <a:spcPct val="2000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986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97D8-C611-4B78-915C-0C4D1D67581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A415-F243-4C7F-BC24-EA5AB417C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587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97D8-C611-4B78-915C-0C4D1D67581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A415-F243-4C7F-BC24-EA5AB417C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27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97D8-C611-4B78-915C-0C4D1D67581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A415-F243-4C7F-BC24-EA5AB417C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377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97D8-C611-4B78-915C-0C4D1D67581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A415-F243-4C7F-BC24-EA5AB417C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10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97D8-C611-4B78-915C-0C4D1D67581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A415-F243-4C7F-BC24-EA5AB417C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673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97D8-C611-4B78-915C-0C4D1D67581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A415-F243-4C7F-BC24-EA5AB417C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503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97D8-C611-4B78-915C-0C4D1D67581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A415-F243-4C7F-BC24-EA5AB417C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50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97D8-C611-4B78-915C-0C4D1D67581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A415-F243-4C7F-BC24-EA5AB417C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945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97D8-C611-4B78-915C-0C4D1D67581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A415-F243-4C7F-BC24-EA5AB417C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18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97D8-C611-4B78-915C-0C4D1D67581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A415-F243-4C7F-BC24-EA5AB417C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9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097D8-C611-4B78-915C-0C4D1D67581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A415-F243-4C7F-BC24-EA5AB417C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828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097D8-C611-4B78-915C-0C4D1D675812}" type="datetimeFigureOut">
              <a:rPr lang="en-IN" smtClean="0"/>
              <a:t>03-12-2023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CA415-F243-4C7F-BC24-EA5AB417C5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430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13" Type="http://schemas.openxmlformats.org/officeDocument/2006/relationships/image" Target="../media/image5.pn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12" Type="http://schemas.openxmlformats.org/officeDocument/2006/relationships/customXml" Target="../ink/ink39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customXml" Target="../ink/ink38.xml"/><Relationship Id="rId4" Type="http://schemas.openxmlformats.org/officeDocument/2006/relationships/customXml" Target="../ink/ink35.xml"/><Relationship Id="rId9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9.xml"/><Relationship Id="rId13" Type="http://schemas.openxmlformats.org/officeDocument/2006/relationships/customXml" Target="../ink/ink13.xml"/><Relationship Id="rId3" Type="http://schemas.openxmlformats.org/officeDocument/2006/relationships/image" Target="../media/image5.png"/><Relationship Id="rId7" Type="http://schemas.openxmlformats.org/officeDocument/2006/relationships/customXml" Target="../ink/ink8.xml"/><Relationship Id="rId12" Type="http://schemas.openxmlformats.org/officeDocument/2006/relationships/image" Target="../media/image6.png"/><Relationship Id="rId17" Type="http://schemas.openxmlformats.org/officeDocument/2006/relationships/customXml" Target="../ink/ink15.xml"/><Relationship Id="rId2" Type="http://schemas.openxmlformats.org/officeDocument/2006/relationships/customXml" Target="../ink/ink4.xml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customXml" Target="../ink/ink12.xml"/><Relationship Id="rId5" Type="http://schemas.openxmlformats.org/officeDocument/2006/relationships/customXml" Target="../ink/ink6.xml"/><Relationship Id="rId15" Type="http://schemas.openxmlformats.org/officeDocument/2006/relationships/customXml" Target="../ink/ink14.xml"/><Relationship Id="rId10" Type="http://schemas.openxmlformats.org/officeDocument/2006/relationships/customXml" Target="../ink/ink11.xml"/><Relationship Id="rId4" Type="http://schemas.openxmlformats.org/officeDocument/2006/relationships/customXml" Target="../ink/ink5.xml"/><Relationship Id="rId9" Type="http://schemas.openxmlformats.org/officeDocument/2006/relationships/customXml" Target="../ink/ink10.xml"/><Relationship Id="rId1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13" Type="http://schemas.openxmlformats.org/officeDocument/2006/relationships/customXml" Target="../ink/ink22.xml"/><Relationship Id="rId18" Type="http://schemas.openxmlformats.org/officeDocument/2006/relationships/customXml" Target="../ink/ink27.xml"/><Relationship Id="rId3" Type="http://schemas.openxmlformats.org/officeDocument/2006/relationships/image" Target="../media/image10.png"/><Relationship Id="rId21" Type="http://schemas.openxmlformats.org/officeDocument/2006/relationships/customXml" Target="../ink/ink30.xml"/><Relationship Id="rId7" Type="http://schemas.openxmlformats.org/officeDocument/2006/relationships/image" Target="../media/image12.png"/><Relationship Id="rId12" Type="http://schemas.openxmlformats.org/officeDocument/2006/relationships/customXml" Target="../ink/ink21.xml"/><Relationship Id="rId17" Type="http://schemas.openxmlformats.org/officeDocument/2006/relationships/customXml" Target="../ink/ink26.xml"/><Relationship Id="rId25" Type="http://schemas.openxmlformats.org/officeDocument/2006/relationships/customXml" Target="../ink/ink34.xml"/><Relationship Id="rId2" Type="http://schemas.openxmlformats.org/officeDocument/2006/relationships/customXml" Target="../ink/ink16.xml"/><Relationship Id="rId16" Type="http://schemas.openxmlformats.org/officeDocument/2006/relationships/customXml" Target="../ink/ink25.xml"/><Relationship Id="rId20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11" Type="http://schemas.openxmlformats.org/officeDocument/2006/relationships/image" Target="../media/image13.png"/><Relationship Id="rId24" Type="http://schemas.openxmlformats.org/officeDocument/2006/relationships/customXml" Target="../ink/ink33.xml"/><Relationship Id="rId5" Type="http://schemas.openxmlformats.org/officeDocument/2006/relationships/image" Target="../media/image11.png"/><Relationship Id="rId15" Type="http://schemas.openxmlformats.org/officeDocument/2006/relationships/customXml" Target="../ink/ink24.xml"/><Relationship Id="rId23" Type="http://schemas.openxmlformats.org/officeDocument/2006/relationships/customXml" Target="../ink/ink32.xml"/><Relationship Id="rId10" Type="http://schemas.openxmlformats.org/officeDocument/2006/relationships/customXml" Target="../ink/ink20.xml"/><Relationship Id="rId19" Type="http://schemas.openxmlformats.org/officeDocument/2006/relationships/customXml" Target="../ink/ink28.xml"/><Relationship Id="rId4" Type="http://schemas.openxmlformats.org/officeDocument/2006/relationships/customXml" Target="../ink/ink17.xml"/><Relationship Id="rId9" Type="http://schemas.openxmlformats.org/officeDocument/2006/relationships/image" Target="../media/image5.png"/><Relationship Id="rId14" Type="http://schemas.openxmlformats.org/officeDocument/2006/relationships/customXml" Target="../ink/ink23.xml"/><Relationship Id="rId22" Type="http://schemas.openxmlformats.org/officeDocument/2006/relationships/customXml" Target="../ink/ink3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itchFamily="18" charset="0"/>
              </a:rPr>
              <a:t>Security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sz="3600" dirty="0"/>
              <a:t>Overview of Cryptographic Techniques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4216922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Symmetric Cipher Model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381" y="2072640"/>
            <a:ext cx="6095238" cy="3640183"/>
          </a:xfrm>
          <a:noFill/>
        </p:spPr>
      </p:pic>
    </p:spTree>
    <p:extLst>
      <p:ext uri="{BB962C8B-B14F-4D97-AF65-F5344CB8AC3E}">
        <p14:creationId xmlns:p14="http://schemas.microsoft.com/office/powerpoint/2010/main" val="3915123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requirements for secure use of symmetric encryption:</a:t>
            </a:r>
          </a:p>
          <a:p>
            <a:pPr lvl="1"/>
            <a:r>
              <a:rPr lang="en-US" altLang="en-US" dirty="0"/>
              <a:t>a strong encryption algorithm</a:t>
            </a:r>
          </a:p>
          <a:p>
            <a:pPr lvl="1"/>
            <a:r>
              <a:rPr lang="en-US" altLang="en-US" dirty="0"/>
              <a:t>a secret key known only to sender / receiver</a:t>
            </a:r>
          </a:p>
          <a:p>
            <a:r>
              <a:rPr lang="en-US" altLang="en-US" dirty="0"/>
              <a:t>mathematically have:</a:t>
            </a:r>
          </a:p>
          <a:p>
            <a:pPr lvl="1">
              <a:buNone/>
            </a:pPr>
            <a:r>
              <a:rPr lang="en-US" altLang="en-US" i="1" dirty="0"/>
              <a:t>	Y </a:t>
            </a:r>
            <a:r>
              <a:rPr lang="en-US" altLang="en-US" dirty="0"/>
              <a:t>= E</a:t>
            </a:r>
            <a:r>
              <a:rPr lang="en-US" altLang="en-US" i="1" baseline="-25000" dirty="0"/>
              <a:t>K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    [= E(K, </a:t>
            </a:r>
            <a:r>
              <a:rPr lang="en-US" altLang="en-US" i="1" dirty="0"/>
              <a:t>X</a:t>
            </a:r>
            <a:r>
              <a:rPr lang="en-US" altLang="en-US" dirty="0"/>
              <a:t>) ]</a:t>
            </a:r>
          </a:p>
          <a:p>
            <a:pPr lvl="1">
              <a:buNone/>
            </a:pPr>
            <a:r>
              <a:rPr lang="en-US" altLang="en-US" i="1" dirty="0"/>
              <a:t>	X </a:t>
            </a:r>
            <a:r>
              <a:rPr lang="en-US" altLang="en-US" dirty="0"/>
              <a:t>= D</a:t>
            </a:r>
            <a:r>
              <a:rPr lang="en-US" altLang="en-US" i="1" baseline="-25000" dirty="0"/>
              <a:t>K</a:t>
            </a:r>
            <a:r>
              <a:rPr lang="en-US" altLang="en-US" dirty="0"/>
              <a:t>(</a:t>
            </a:r>
            <a:r>
              <a:rPr lang="en-US" altLang="en-US" i="1" dirty="0"/>
              <a:t>Y</a:t>
            </a:r>
            <a:r>
              <a:rPr lang="en-US" altLang="en-US" dirty="0"/>
              <a:t>)     [= D(K, </a:t>
            </a:r>
            <a:r>
              <a:rPr lang="en-US" altLang="en-US" i="1" dirty="0"/>
              <a:t>Y</a:t>
            </a:r>
            <a:r>
              <a:rPr lang="en-US" altLang="en-US" dirty="0"/>
              <a:t>) ]</a:t>
            </a:r>
          </a:p>
          <a:p>
            <a:r>
              <a:rPr lang="en-US" altLang="en-US" dirty="0"/>
              <a:t>assume encryption algorithm is known</a:t>
            </a:r>
          </a:p>
          <a:p>
            <a:r>
              <a:rPr lang="en-US" altLang="en-US" dirty="0"/>
              <a:t>implies a secure channel to distribute key</a:t>
            </a:r>
            <a:endParaRPr lang="en-AU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0422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Classical Substitution Ciphers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where </a:t>
            </a:r>
            <a:r>
              <a:rPr lang="en-AU" altLang="en-US" dirty="0"/>
              <a:t>letters of plaintext are replaced by other letters or by numbers or symbols</a:t>
            </a:r>
          </a:p>
          <a:p>
            <a:r>
              <a:rPr lang="en-US" altLang="en-US" dirty="0"/>
              <a:t>or if plaintext is </a:t>
            </a:r>
            <a:r>
              <a:rPr lang="en-AU" altLang="en-US" dirty="0"/>
              <a:t>viewed as a sequence of bits, then substitution involves replacing plaintext bit patterns with ciphertext bit patterns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3022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Caesar Cipher –Shift Cipher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altLang="en-US" dirty="0"/>
              <a:t>earliest known substitution cipher</a:t>
            </a:r>
          </a:p>
          <a:p>
            <a:r>
              <a:rPr lang="en-AU" altLang="en-US" dirty="0"/>
              <a:t>by Julius Caesar </a:t>
            </a:r>
          </a:p>
          <a:p>
            <a:r>
              <a:rPr lang="en-AU" altLang="en-US" dirty="0"/>
              <a:t>first attested use in military affairs</a:t>
            </a:r>
          </a:p>
          <a:p>
            <a:r>
              <a:rPr lang="en-AU" altLang="en-US" dirty="0"/>
              <a:t>replaces each letter by 3rd letter after</a:t>
            </a:r>
          </a:p>
          <a:p>
            <a:r>
              <a:rPr lang="en-US" altLang="en-US" dirty="0"/>
              <a:t>example:</a:t>
            </a:r>
            <a:endParaRPr lang="en-AU" altLang="en-US" dirty="0"/>
          </a:p>
          <a:p>
            <a:pPr lvl="1">
              <a:buNone/>
            </a:pPr>
            <a:r>
              <a:rPr lang="en-AU" altLang="en-US" dirty="0">
                <a:latin typeface="Courier" charset="0"/>
              </a:rPr>
              <a:t>meet me after the party</a:t>
            </a:r>
          </a:p>
          <a:p>
            <a:pPr lvl="1">
              <a:buNone/>
            </a:pPr>
            <a:r>
              <a:rPr lang="en-AU" altLang="en-US" dirty="0">
                <a:latin typeface="Courier" charset="0"/>
              </a:rPr>
              <a:t>PHHW PH DIWHU WKH SDUWB</a:t>
            </a:r>
          </a:p>
          <a:p>
            <a:r>
              <a:rPr lang="en-US" altLang="en-US" dirty="0"/>
              <a:t>Caesar cipher as:</a:t>
            </a:r>
          </a:p>
          <a:p>
            <a:pPr lvl="1">
              <a:buFontTx/>
              <a:buNone/>
            </a:pPr>
            <a:r>
              <a:rPr lang="en-AU" altLang="en-US" i="1" dirty="0"/>
              <a:t>c </a:t>
            </a:r>
            <a:r>
              <a:rPr lang="en-AU" altLang="en-US" dirty="0"/>
              <a:t>= E(</a:t>
            </a:r>
            <a:r>
              <a:rPr lang="en-AU" altLang="en-US" i="1" dirty="0"/>
              <a:t>p</a:t>
            </a:r>
            <a:r>
              <a:rPr lang="en-AU" altLang="en-US" dirty="0"/>
              <a:t>) = (</a:t>
            </a:r>
            <a:r>
              <a:rPr lang="en-AU" altLang="en-US" i="1" dirty="0"/>
              <a:t>p </a:t>
            </a:r>
            <a:r>
              <a:rPr lang="en-AU" altLang="en-US" dirty="0"/>
              <a:t>+ </a:t>
            </a:r>
            <a:r>
              <a:rPr lang="en-AU" altLang="en-US" i="1" dirty="0"/>
              <a:t>k</a:t>
            </a:r>
            <a:r>
              <a:rPr lang="en-AU" altLang="en-US" dirty="0"/>
              <a:t>) mod (26)</a:t>
            </a:r>
          </a:p>
          <a:p>
            <a:pPr lvl="1">
              <a:buFontTx/>
              <a:buNone/>
            </a:pPr>
            <a:r>
              <a:rPr lang="en-AU" altLang="en-US" i="1" dirty="0"/>
              <a:t>p </a:t>
            </a:r>
            <a:r>
              <a:rPr lang="en-AU" altLang="en-US" dirty="0"/>
              <a:t>= D(c) = (c – </a:t>
            </a:r>
            <a:r>
              <a:rPr lang="en-AU" altLang="en-US" i="1" dirty="0"/>
              <a:t>k</a:t>
            </a:r>
            <a:r>
              <a:rPr lang="en-AU" altLang="en-US" dirty="0"/>
              <a:t>) mod (26)</a:t>
            </a:r>
            <a:endParaRPr lang="en-AU" altLang="en-US" sz="1800" dirty="0">
              <a:latin typeface="Courier New" panose="02070309020205020404" pitchFamily="49" charset="0"/>
            </a:endParaRPr>
          </a:p>
          <a:p>
            <a:pPr lvl="1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0014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Monoalphabetic Cipher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altLang="en-US" dirty="0"/>
              <a:t>rather than just shifting the alphabet </a:t>
            </a:r>
          </a:p>
          <a:p>
            <a:r>
              <a:rPr lang="en-AU" altLang="en-US" dirty="0"/>
              <a:t>could shuffle (jumble) the letters arbitrarily </a:t>
            </a:r>
          </a:p>
          <a:p>
            <a:r>
              <a:rPr lang="en-AU" altLang="en-US" dirty="0"/>
              <a:t>each plaintext letter maps to a different random ciphertext letter </a:t>
            </a:r>
          </a:p>
          <a:p>
            <a:r>
              <a:rPr lang="en-AU" altLang="en-US" dirty="0"/>
              <a:t>hence key is 26 letters long </a:t>
            </a:r>
            <a:endParaRPr lang="en-AU" altLang="en-US" dirty="0">
              <a:latin typeface="Courier New" panose="02070309020205020404" pitchFamily="49" charset="0"/>
            </a:endParaRPr>
          </a:p>
          <a:p>
            <a:pPr lvl="1">
              <a:buNone/>
            </a:pPr>
            <a:r>
              <a:rPr lang="en-AU" altLang="en-US" dirty="0">
                <a:latin typeface="Courier" charset="0"/>
              </a:rPr>
              <a:t>Plain:  </a:t>
            </a:r>
            <a:r>
              <a:rPr lang="en-AU" altLang="en-US" dirty="0" err="1">
                <a:latin typeface="Courier" charset="0"/>
              </a:rPr>
              <a:t>abcdefghijklmnopqrstuvwxyz</a:t>
            </a:r>
            <a:endParaRPr lang="en-AU" altLang="en-US" dirty="0">
              <a:latin typeface="Courier" charset="0"/>
            </a:endParaRPr>
          </a:p>
          <a:p>
            <a:pPr lvl="1">
              <a:buNone/>
            </a:pPr>
            <a:r>
              <a:rPr lang="en-AU" altLang="en-US" dirty="0">
                <a:latin typeface="Courier" charset="0"/>
              </a:rPr>
              <a:t>Cipher: DKVQFIBJWPESCXHTMYAUOLRGZN</a:t>
            </a:r>
          </a:p>
          <a:p>
            <a:pPr lvl="1">
              <a:buNone/>
            </a:pPr>
            <a:endParaRPr lang="en-AU" altLang="en-US" dirty="0">
              <a:latin typeface="Courier" charset="0"/>
            </a:endParaRPr>
          </a:p>
          <a:p>
            <a:pPr lvl="1">
              <a:buNone/>
            </a:pPr>
            <a:r>
              <a:rPr lang="en-AU" altLang="en-US" dirty="0">
                <a:latin typeface="Courier" charset="0"/>
              </a:rPr>
              <a:t>Plaintext:  </a:t>
            </a:r>
            <a:r>
              <a:rPr lang="en-AU" altLang="en-US" dirty="0" err="1">
                <a:latin typeface="Courier" charset="0"/>
              </a:rPr>
              <a:t>ifwewishtoreplaceletters</a:t>
            </a:r>
            <a:endParaRPr lang="en-AU" altLang="en-US" dirty="0">
              <a:latin typeface="Courier" charset="0"/>
            </a:endParaRPr>
          </a:p>
          <a:p>
            <a:pPr lvl="1">
              <a:buNone/>
            </a:pPr>
            <a:r>
              <a:rPr lang="en-AU" altLang="en-US" dirty="0">
                <a:latin typeface="Courier" charset="0"/>
              </a:rPr>
              <a:t>Ciphertext: WIRFRWAJUHYFTSDVFSFUUFYA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930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In monoalphabetic substitution, the relationship between a character in the plaintext to the character in the ciphertext is always one-to-one.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9293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Vigenere cipher</a:t>
            </a:r>
            <a:endParaRPr lang="en-IN" dirty="0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000" y="2440478"/>
            <a:ext cx="8262000" cy="31216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452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Polyalphabetic Ciphers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altLang="en-US" b="1" dirty="0"/>
              <a:t>polyalphabetic substitution ciphers</a:t>
            </a:r>
            <a:r>
              <a:rPr lang="en-AU" altLang="en-US" dirty="0"/>
              <a:t> </a:t>
            </a:r>
          </a:p>
          <a:p>
            <a:r>
              <a:rPr lang="en-AU" altLang="en-US" dirty="0"/>
              <a:t>A set of related monoalphabetic substitution rules is used</a:t>
            </a:r>
          </a:p>
          <a:p>
            <a:r>
              <a:rPr lang="en-AU" altLang="en-US" dirty="0"/>
              <a:t>use a key to select which alphabet is used for each letter of the message </a:t>
            </a:r>
          </a:p>
          <a:p>
            <a:r>
              <a:rPr lang="en-AU" altLang="en-US" dirty="0"/>
              <a:t>use each alphabet in turn </a:t>
            </a:r>
          </a:p>
          <a:p>
            <a:r>
              <a:rPr lang="en-AU" altLang="en-US" dirty="0"/>
              <a:t>repeat from start after end of key is reached </a:t>
            </a:r>
          </a:p>
          <a:p>
            <a:r>
              <a:rPr lang="en-AU" altLang="en-US" dirty="0"/>
              <a:t>make cryptanalysis harder with more alphabets to guess and flatter frequency distribution  </a:t>
            </a:r>
          </a:p>
          <a:p>
            <a:pPr>
              <a:buFontTx/>
              <a:buNone/>
            </a:pPr>
            <a:r>
              <a:rPr lang="en-AU" altLang="en-US" dirty="0">
                <a:solidFill>
                  <a:schemeClr val="accent2"/>
                </a:solidFill>
              </a:rPr>
              <a:t>Key: 		deceptive	3 </a:t>
            </a:r>
            <a:r>
              <a:rPr lang="en-AU" altLang="en-US" dirty="0"/>
              <a:t>4</a:t>
            </a:r>
            <a:r>
              <a:rPr lang="en-AU" altLang="en-US" dirty="0">
                <a:solidFill>
                  <a:schemeClr val="accent2"/>
                </a:solidFill>
              </a:rPr>
              <a:t> 2 </a:t>
            </a:r>
            <a:r>
              <a:rPr lang="en-AU" altLang="en-US" dirty="0"/>
              <a:t>4</a:t>
            </a:r>
            <a:r>
              <a:rPr lang="en-AU" altLang="en-US" dirty="0">
                <a:solidFill>
                  <a:schemeClr val="accent2"/>
                </a:solidFill>
              </a:rPr>
              <a:t> 15 </a:t>
            </a:r>
            <a:r>
              <a:rPr lang="en-AU" altLang="en-US" dirty="0"/>
              <a:t>19</a:t>
            </a:r>
            <a:r>
              <a:rPr lang="en-AU" altLang="en-US" dirty="0">
                <a:solidFill>
                  <a:schemeClr val="accent2"/>
                </a:solidFill>
              </a:rPr>
              <a:t> 8 </a:t>
            </a:r>
            <a:r>
              <a:rPr lang="en-AU" altLang="en-US" dirty="0"/>
              <a:t>21</a:t>
            </a:r>
            <a:r>
              <a:rPr lang="en-AU" altLang="en-US" dirty="0">
                <a:solidFill>
                  <a:schemeClr val="accent2"/>
                </a:solidFill>
              </a:rPr>
              <a:t> 4</a:t>
            </a:r>
            <a:endParaRPr lang="en-AU" altLang="en-US" dirty="0"/>
          </a:p>
          <a:p>
            <a:pPr>
              <a:buFontTx/>
              <a:buNone/>
            </a:pPr>
            <a:r>
              <a:rPr lang="en-AU" altLang="en-US" dirty="0">
                <a:solidFill>
                  <a:schemeClr val="accent1"/>
                </a:solidFill>
              </a:rPr>
              <a:t>plaintext: 	wireless	22 </a:t>
            </a:r>
            <a:r>
              <a:rPr lang="en-AU" altLang="en-US" dirty="0"/>
              <a:t>8</a:t>
            </a:r>
            <a:r>
              <a:rPr lang="en-AU" altLang="en-US" dirty="0">
                <a:solidFill>
                  <a:schemeClr val="accent1"/>
                </a:solidFill>
              </a:rPr>
              <a:t> 17 </a:t>
            </a:r>
            <a:r>
              <a:rPr lang="en-AU" altLang="en-US" dirty="0"/>
              <a:t>4 </a:t>
            </a:r>
            <a:r>
              <a:rPr lang="en-AU" altLang="en-US" dirty="0">
                <a:solidFill>
                  <a:schemeClr val="accent1"/>
                </a:solidFill>
              </a:rPr>
              <a:t>11 </a:t>
            </a:r>
            <a:r>
              <a:rPr lang="en-AU" altLang="en-US" dirty="0"/>
              <a:t>4</a:t>
            </a:r>
            <a:r>
              <a:rPr lang="en-AU" altLang="en-US" dirty="0">
                <a:solidFill>
                  <a:schemeClr val="accent1"/>
                </a:solidFill>
              </a:rPr>
              <a:t> 18 </a:t>
            </a:r>
            <a:r>
              <a:rPr lang="en-AU" altLang="en-US" dirty="0"/>
              <a:t>18</a:t>
            </a:r>
          </a:p>
          <a:p>
            <a:pPr>
              <a:buFontTx/>
              <a:buNone/>
            </a:pPr>
            <a:r>
              <a:rPr lang="en-AU" altLang="en-US" dirty="0">
                <a:solidFill>
                  <a:schemeClr val="accent1"/>
                </a:solidFill>
              </a:rPr>
              <a:t>ciphertext: 	</a:t>
            </a:r>
            <a:r>
              <a:rPr lang="en-AU" altLang="en-US" dirty="0" err="1">
                <a:solidFill>
                  <a:srgbClr val="FF0000"/>
                </a:solidFill>
              </a:rPr>
              <a:t>zmtiaxao</a:t>
            </a:r>
            <a:r>
              <a:rPr lang="en-AU" altLang="en-US" dirty="0">
                <a:solidFill>
                  <a:srgbClr val="FF0000"/>
                </a:solidFill>
              </a:rPr>
              <a:t>	25 </a:t>
            </a:r>
            <a:r>
              <a:rPr lang="en-AU" altLang="en-US" dirty="0"/>
              <a:t>12</a:t>
            </a:r>
            <a:r>
              <a:rPr lang="en-AU" altLang="en-US" dirty="0">
                <a:solidFill>
                  <a:srgbClr val="FF0000"/>
                </a:solidFill>
              </a:rPr>
              <a:t> 19 </a:t>
            </a:r>
            <a:r>
              <a:rPr lang="en-AU" altLang="en-US" dirty="0"/>
              <a:t>8</a:t>
            </a:r>
            <a:r>
              <a:rPr lang="en-AU" altLang="en-US" dirty="0">
                <a:solidFill>
                  <a:srgbClr val="FF0000"/>
                </a:solidFill>
              </a:rPr>
              <a:t> 26 </a:t>
            </a:r>
            <a:r>
              <a:rPr lang="en-AU" altLang="en-US" dirty="0"/>
              <a:t>23</a:t>
            </a:r>
            <a:r>
              <a:rPr lang="en-AU" altLang="en-US" dirty="0">
                <a:solidFill>
                  <a:srgbClr val="FF0000"/>
                </a:solidFill>
              </a:rPr>
              <a:t> 26 </a:t>
            </a:r>
            <a:r>
              <a:rPr lang="en-AU" altLang="en-US" dirty="0"/>
              <a:t>39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415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In polyalphabetic substitution, the relationship between a character in the plaintext and a character in the ciphertext is one-to-many.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92592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Transposition Cipher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Mapping is performed by some sort of permutation on the plaintext letters.</a:t>
            </a:r>
          </a:p>
          <a:p>
            <a:r>
              <a:rPr lang="en-US" altLang="en-US" dirty="0"/>
              <a:t>Example: Rail fence of depth 2</a:t>
            </a:r>
          </a:p>
          <a:p>
            <a:pPr>
              <a:buFontTx/>
              <a:buNone/>
            </a:pPr>
            <a:r>
              <a:rPr lang="en-US" altLang="en-US" dirty="0"/>
              <a:t>	text : </a:t>
            </a:r>
            <a:r>
              <a:rPr lang="en-US" altLang="en-US" dirty="0">
                <a:solidFill>
                  <a:schemeClr val="accent2"/>
                </a:solidFill>
              </a:rPr>
              <a:t>meet me after the party </a:t>
            </a:r>
          </a:p>
          <a:p>
            <a:pPr>
              <a:buFontTx/>
              <a:buNone/>
            </a:pPr>
            <a:r>
              <a:rPr lang="en-US" altLang="en-US" dirty="0"/>
              <a:t>		</a:t>
            </a:r>
            <a:r>
              <a:rPr lang="en-US" altLang="en-US" dirty="0">
                <a:solidFill>
                  <a:schemeClr val="accent1"/>
                </a:solidFill>
              </a:rPr>
              <a:t>m</a:t>
            </a:r>
            <a:r>
              <a:rPr lang="en-US" altLang="en-US" dirty="0"/>
              <a:t> e </a:t>
            </a:r>
            <a:r>
              <a:rPr lang="en-US" altLang="en-US" dirty="0">
                <a:solidFill>
                  <a:schemeClr val="accent1"/>
                </a:solidFill>
              </a:rPr>
              <a:t>m</a:t>
            </a:r>
            <a:r>
              <a:rPr lang="en-US" altLang="en-US" dirty="0"/>
              <a:t> a </a:t>
            </a:r>
            <a:r>
              <a:rPr lang="en-US" altLang="en-US" dirty="0">
                <a:solidFill>
                  <a:schemeClr val="accent1"/>
                </a:solidFill>
              </a:rPr>
              <a:t>t</a:t>
            </a:r>
            <a:r>
              <a:rPr lang="en-US" altLang="en-US" dirty="0"/>
              <a:t> r </a:t>
            </a:r>
            <a:r>
              <a:rPr lang="en-US" altLang="en-US" dirty="0">
                <a:solidFill>
                  <a:schemeClr val="accent1"/>
                </a:solidFill>
              </a:rPr>
              <a:t>h</a:t>
            </a:r>
            <a:r>
              <a:rPr lang="en-US" altLang="en-US" dirty="0"/>
              <a:t> p </a:t>
            </a:r>
            <a:r>
              <a:rPr lang="en-US" altLang="en-US" dirty="0">
                <a:solidFill>
                  <a:schemeClr val="accent1"/>
                </a:solidFill>
              </a:rPr>
              <a:t>r</a:t>
            </a:r>
            <a:r>
              <a:rPr lang="en-US" altLang="en-US" dirty="0"/>
              <a:t> y</a:t>
            </a:r>
          </a:p>
          <a:p>
            <a:pPr>
              <a:buFontTx/>
              <a:buNone/>
            </a:pPr>
            <a:r>
              <a:rPr lang="en-US" altLang="en-US" dirty="0"/>
              <a:t>		  </a:t>
            </a:r>
            <a:r>
              <a:rPr lang="en-US" altLang="en-US" dirty="0">
                <a:solidFill>
                  <a:schemeClr val="accent1"/>
                </a:solidFill>
              </a:rPr>
              <a:t>e</a:t>
            </a:r>
            <a:r>
              <a:rPr lang="en-US" altLang="en-US" dirty="0"/>
              <a:t> t </a:t>
            </a:r>
            <a:r>
              <a:rPr lang="en-US" altLang="en-US" dirty="0">
                <a:solidFill>
                  <a:schemeClr val="accent1"/>
                </a:solidFill>
              </a:rPr>
              <a:t>e</a:t>
            </a:r>
            <a:r>
              <a:rPr lang="en-US" altLang="en-US" dirty="0"/>
              <a:t> f </a:t>
            </a:r>
            <a:r>
              <a:rPr lang="en-US" altLang="en-US" dirty="0">
                <a:solidFill>
                  <a:schemeClr val="accent1"/>
                </a:solidFill>
              </a:rPr>
              <a:t>e</a:t>
            </a:r>
            <a:r>
              <a:rPr lang="en-US" altLang="en-US" dirty="0"/>
              <a:t> t </a:t>
            </a:r>
            <a:r>
              <a:rPr lang="en-US" altLang="en-US" dirty="0">
                <a:solidFill>
                  <a:schemeClr val="accent1"/>
                </a:solidFill>
              </a:rPr>
              <a:t>e</a:t>
            </a:r>
            <a:r>
              <a:rPr lang="en-US" altLang="en-US" dirty="0"/>
              <a:t> a </a:t>
            </a:r>
            <a:r>
              <a:rPr lang="en-US" altLang="en-US" dirty="0">
                <a:solidFill>
                  <a:schemeClr val="accent1"/>
                </a:solidFill>
              </a:rPr>
              <a:t>t</a:t>
            </a:r>
            <a:endParaRPr lang="en-US" altLang="en-US" dirty="0"/>
          </a:p>
          <a:p>
            <a:pPr>
              <a:buFontTx/>
              <a:buNone/>
            </a:pPr>
            <a:r>
              <a:rPr lang="en-US" altLang="en-US" dirty="0"/>
              <a:t>	cipher: </a:t>
            </a:r>
            <a:r>
              <a:rPr lang="en-US" altLang="en-US" dirty="0">
                <a:solidFill>
                  <a:srgbClr val="C00000"/>
                </a:solidFill>
              </a:rPr>
              <a:t>MEMATRHPRYETEFETEAT</a:t>
            </a:r>
          </a:p>
          <a:p>
            <a:pPr>
              <a:buFontTx/>
              <a:buNone/>
            </a:pPr>
            <a:r>
              <a:rPr lang="en-US" altLang="en-US" dirty="0">
                <a:solidFill>
                  <a:schemeClr val="accent2"/>
                </a:solidFill>
              </a:rPr>
              <a:t>Rail fence of depth 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067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56813"/>
            <a:ext cx="10515600" cy="1325563"/>
          </a:xfrm>
        </p:spPr>
        <p:txBody>
          <a:bodyPr/>
          <a:lstStyle/>
          <a:p>
            <a:r>
              <a:rPr lang="en-AU" altLang="en-US" dirty="0"/>
              <a:t>Some Basic Terminology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9849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AU" altLang="en-US" b="1" dirty="0"/>
              <a:t>plaintext</a:t>
            </a:r>
            <a:r>
              <a:rPr lang="en-AU" altLang="en-US" dirty="0"/>
              <a:t> - original message </a:t>
            </a:r>
          </a:p>
          <a:p>
            <a:pPr>
              <a:lnSpc>
                <a:spcPct val="80000"/>
              </a:lnSpc>
            </a:pPr>
            <a:r>
              <a:rPr lang="en-AU" altLang="en-US" b="1" dirty="0"/>
              <a:t>ciphertext</a:t>
            </a:r>
            <a:r>
              <a:rPr lang="en-AU" altLang="en-US" dirty="0"/>
              <a:t> - coded message </a:t>
            </a:r>
          </a:p>
          <a:p>
            <a:pPr>
              <a:lnSpc>
                <a:spcPct val="80000"/>
              </a:lnSpc>
            </a:pPr>
            <a:r>
              <a:rPr lang="en-AU" altLang="en-US" b="1" dirty="0"/>
              <a:t>cipher</a:t>
            </a:r>
            <a:r>
              <a:rPr lang="en-AU" altLang="en-US" dirty="0"/>
              <a:t> - algorithm for transforming plaintext to ciphertext </a:t>
            </a:r>
          </a:p>
          <a:p>
            <a:pPr>
              <a:lnSpc>
                <a:spcPct val="80000"/>
              </a:lnSpc>
            </a:pPr>
            <a:r>
              <a:rPr lang="en-AU" altLang="en-US" b="1" dirty="0"/>
              <a:t>key</a:t>
            </a:r>
            <a:r>
              <a:rPr lang="en-AU" altLang="en-US" dirty="0"/>
              <a:t> - info used in cipher known only to sender/receiver </a:t>
            </a:r>
          </a:p>
          <a:p>
            <a:pPr>
              <a:lnSpc>
                <a:spcPct val="80000"/>
              </a:lnSpc>
            </a:pPr>
            <a:r>
              <a:rPr lang="en-AU" altLang="en-US" b="1" dirty="0"/>
              <a:t>encipher (encrypt)</a:t>
            </a:r>
            <a:r>
              <a:rPr lang="en-AU" altLang="en-US" dirty="0"/>
              <a:t> - converting plaintext to ciphertext </a:t>
            </a:r>
          </a:p>
          <a:p>
            <a:pPr>
              <a:lnSpc>
                <a:spcPct val="80000"/>
              </a:lnSpc>
            </a:pPr>
            <a:r>
              <a:rPr lang="en-AU" altLang="en-US" b="1" dirty="0"/>
              <a:t>decipher (decrypt)</a:t>
            </a:r>
            <a:r>
              <a:rPr lang="en-AU" altLang="en-US" dirty="0"/>
              <a:t> - recovering ciphertext from plaintext</a:t>
            </a:r>
          </a:p>
          <a:p>
            <a:pPr>
              <a:lnSpc>
                <a:spcPct val="80000"/>
              </a:lnSpc>
            </a:pPr>
            <a:r>
              <a:rPr lang="en-AU" altLang="en-US" b="1" dirty="0"/>
              <a:t>cryptography</a:t>
            </a:r>
            <a:r>
              <a:rPr lang="en-AU" altLang="en-US" dirty="0"/>
              <a:t> - study of encryption principles/methods</a:t>
            </a:r>
          </a:p>
          <a:p>
            <a:pPr>
              <a:lnSpc>
                <a:spcPct val="80000"/>
              </a:lnSpc>
            </a:pPr>
            <a:r>
              <a:rPr lang="en-AU" altLang="en-US" b="1" dirty="0"/>
              <a:t>cryptanalysis (codebreaking)</a:t>
            </a:r>
            <a:r>
              <a:rPr lang="en-AU" altLang="en-US" dirty="0"/>
              <a:t> - study of principles/ methods of deciphering ciphertext </a:t>
            </a:r>
            <a:r>
              <a:rPr lang="en-AU" altLang="en-US" i="1" dirty="0"/>
              <a:t>without</a:t>
            </a:r>
            <a:r>
              <a:rPr lang="en-AU" altLang="en-US" dirty="0"/>
              <a:t> knowing key</a:t>
            </a:r>
          </a:p>
          <a:p>
            <a:pPr>
              <a:lnSpc>
                <a:spcPct val="80000"/>
              </a:lnSpc>
            </a:pPr>
            <a:r>
              <a:rPr lang="en-AU" altLang="en-US" b="1" dirty="0"/>
              <a:t>cryptology</a:t>
            </a:r>
            <a:r>
              <a:rPr lang="en-AU" altLang="en-US" dirty="0"/>
              <a:t> - field of both cryptography and cryptanalysis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14185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Transpositional cipher</a:t>
            </a:r>
            <a:endParaRPr lang="en-IN" dirty="0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000" y="2027073"/>
            <a:ext cx="4608000" cy="3948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432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dirty="0"/>
              <a:t>Modern Block Ciphers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</a:rPr>
              <a:t>Block cipher</a:t>
            </a:r>
          </a:p>
          <a:p>
            <a:endParaRPr lang="en-AU" altLang="en-US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595" y="2482306"/>
            <a:ext cx="7769225" cy="344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43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Ideal Block Cipher</a:t>
            </a:r>
            <a:endParaRPr lang="en-AU" altLang="en-US"/>
          </a:p>
        </p:txBody>
      </p:sp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447801"/>
            <a:ext cx="6464300" cy="497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3368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Block vs Stream Ciphers</a:t>
            </a:r>
            <a:endParaRPr lang="en-AU" alt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AU" altLang="en-US"/>
              <a:t>block ciphers process messages in blocks, each of which is then en/decrypted </a:t>
            </a:r>
          </a:p>
          <a:p>
            <a:r>
              <a:rPr lang="en-AU" altLang="en-US"/>
              <a:t>like a substitution on very big characters</a:t>
            </a:r>
          </a:p>
          <a:p>
            <a:pPr lvl="1"/>
            <a:r>
              <a:rPr lang="en-AU" altLang="en-US"/>
              <a:t>64-bits or more </a:t>
            </a:r>
          </a:p>
          <a:p>
            <a:r>
              <a:rPr lang="en-US" altLang="en-US"/>
              <a:t>stream ciphers </a:t>
            </a:r>
            <a:r>
              <a:rPr lang="en-AU" altLang="en-US"/>
              <a:t>process messages a bit or byte at a time when en/decrypting</a:t>
            </a:r>
          </a:p>
          <a:p>
            <a:r>
              <a:rPr lang="en-US" altLang="en-US"/>
              <a:t>many current ciphers are block ciphers</a:t>
            </a:r>
          </a:p>
          <a:p>
            <a:r>
              <a:rPr lang="en-US" altLang="en-US"/>
              <a:t>broader range of applications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2608553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stream_ciph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990601"/>
            <a:ext cx="5410200" cy="3421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675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381000"/>
            <a:ext cx="8610600" cy="685800"/>
          </a:xfrm>
        </p:spPr>
        <p:txBody>
          <a:bodyPr/>
          <a:lstStyle/>
          <a:p>
            <a:r>
              <a:rPr lang="en-US" altLang="en-US" sz="4000">
                <a:latin typeface="Comic Sans MS" panose="030F0702030302020204" pitchFamily="66" charset="0"/>
              </a:rPr>
              <a:t>Stream Cipher</a:t>
            </a:r>
            <a:endParaRPr lang="en-US" altLang="en-US" sz="4000" i="1">
              <a:latin typeface="Comic Sans MS" panose="030F0702030302020204" pitchFamily="66" charset="0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1828800" y="1143000"/>
            <a:ext cx="88392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>
                <a:latin typeface="Comic Sans MS" panose="030F0702030302020204" pitchFamily="66" charset="0"/>
              </a:rPr>
              <a:t> </a:t>
            </a:r>
            <a:r>
              <a:rPr lang="en-US" altLang="en-US" sz="2800" i="1">
                <a:latin typeface="Comic Sans MS" panose="030F0702030302020204" pitchFamily="66" charset="0"/>
              </a:rPr>
              <a:t>Stream</a:t>
            </a:r>
            <a:r>
              <a:rPr lang="en-US" altLang="en-US" sz="2800">
                <a:latin typeface="Comic Sans MS" panose="030F0702030302020204" pitchFamily="66" charset="0"/>
              </a:rPr>
              <a:t> ciphers </a:t>
            </a:r>
            <a:endParaRPr lang="en-US" altLang="en-US">
              <a:latin typeface="Comic Sans MS" panose="030F0702030302020204" pitchFamily="66" charset="0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828800" y="4419600"/>
            <a:ext cx="8839200" cy="190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spcBef>
                <a:spcPct val="0"/>
              </a:spcBef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>
                <a:latin typeface="Comic Sans MS" panose="030F0702030302020204" pitchFamily="66" charset="0"/>
              </a:rPr>
              <a:t>Rather than divide bit stream into discrete blocks, as block ciphers do, XOR each bit of your plaintext continuous stream with a bit from a pseudo-random sequence</a:t>
            </a:r>
          </a:p>
          <a:p>
            <a:pPr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en-US">
                <a:latin typeface="Comic Sans MS" panose="030F0702030302020204" pitchFamily="66" charset="0"/>
              </a:rPr>
              <a:t>At receiver, use same symmetric key, XOR again to extract plaintext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0AEC242-64E1-8F10-A6F7-6FF5E5FE6507}"/>
                  </a:ext>
                </a:extLst>
              </p14:cNvPr>
              <p14:cNvContentPartPr/>
              <p14:nvPr/>
            </p14:nvContentPartPr>
            <p14:xfrm>
              <a:off x="4787967" y="4811662"/>
              <a:ext cx="4394520" cy="252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0AEC242-64E1-8F10-A6F7-6FF5E5FE65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34327" y="4704022"/>
                <a:ext cx="4502160" cy="46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40C896F-AD9D-3A8C-3191-38BB0F89A2D9}"/>
                  </a:ext>
                </a:extLst>
              </p14:cNvPr>
              <p14:cNvContentPartPr/>
              <p14:nvPr/>
            </p14:nvContentPartPr>
            <p14:xfrm>
              <a:off x="2435367" y="5261302"/>
              <a:ext cx="2370960" cy="77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40C896F-AD9D-3A8C-3191-38BB0F89A2D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381727" y="5153302"/>
                <a:ext cx="247860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B5D4ED-3DA6-8993-8EBF-D2B027EC34A1}"/>
                  </a:ext>
                </a:extLst>
              </p14:cNvPr>
              <p14:cNvContentPartPr/>
              <p14:nvPr/>
            </p14:nvContentPartPr>
            <p14:xfrm>
              <a:off x="4887687" y="5210902"/>
              <a:ext cx="4710960" cy="174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B5D4ED-3DA6-8993-8EBF-D2B027EC34A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33687" y="5102902"/>
                <a:ext cx="481860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6ABA6F-CAE5-2C43-41CC-EE6B6FD4EC0F}"/>
                  </a:ext>
                </a:extLst>
              </p14:cNvPr>
              <p14:cNvContentPartPr/>
              <p14:nvPr/>
            </p14:nvContentPartPr>
            <p14:xfrm>
              <a:off x="2418807" y="5619142"/>
              <a:ext cx="1314360" cy="33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6ABA6F-CAE5-2C43-41CC-EE6B6FD4EC0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365167" y="5511502"/>
                <a:ext cx="142200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232C6E-D99A-371B-CFD4-7C27A3CAA92D}"/>
                  </a:ext>
                </a:extLst>
              </p14:cNvPr>
              <p14:cNvContentPartPr/>
              <p14:nvPr/>
            </p14:nvContentPartPr>
            <p14:xfrm>
              <a:off x="3732447" y="5619502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232C6E-D99A-371B-CFD4-7C27A3CAA92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78447" y="5511502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604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 Design Principles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Confusion – complicate the relationship between key and ciphertext</a:t>
            </a:r>
          </a:p>
          <a:p>
            <a:pPr>
              <a:defRPr/>
            </a:pPr>
            <a:r>
              <a:rPr lang="en-US" dirty="0"/>
              <a:t> </a:t>
            </a:r>
            <a:r>
              <a:rPr lang="en-US" altLang="en-US" dirty="0"/>
              <a:t>Modern substitution ciphers take in N bits and substitute N bits using lookup table: called S-Boxes</a:t>
            </a:r>
          </a:p>
          <a:p>
            <a:pPr>
              <a:buNone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Diffusion – spread structure of plaintext around the ciphertext</a:t>
            </a:r>
          </a:p>
          <a:p>
            <a:r>
              <a:rPr lang="en-US" altLang="en-US" dirty="0"/>
              <a:t>Modern Transposition ciphers take in N bits and permute using lookup table : called P-Boxes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2374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 -Box</a:t>
            </a:r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503" y="2377500"/>
            <a:ext cx="2880000" cy="2185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9333" y="803366"/>
            <a:ext cx="3644900" cy="3957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0225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DES</a:t>
            </a:r>
            <a:endParaRPr lang="en-IN" dirty="0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5500" y="2689365"/>
            <a:ext cx="4941000" cy="2623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2924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General scheme of DES</a:t>
            </a:r>
            <a:endParaRPr lang="en-IN" dirty="0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708" y="1825625"/>
            <a:ext cx="4312584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71413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Iteration block</a:t>
            </a:r>
            <a:endParaRPr lang="en-IN" dirty="0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632" y="1825625"/>
            <a:ext cx="5498735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179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Types of Attacks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Bef>
                <a:spcPct val="30000"/>
              </a:spcBef>
              <a:defRPr/>
            </a:pPr>
            <a:r>
              <a:rPr lang="en-US" b="1" dirty="0"/>
              <a:t>Ciphertext Only</a:t>
            </a:r>
            <a:r>
              <a:rPr lang="en-US" dirty="0"/>
              <a:t> </a:t>
            </a:r>
            <a:r>
              <a:rPr lang="en-US" dirty="0">
                <a:effectLst/>
              </a:rPr>
              <a:t>– </a:t>
            </a:r>
            <a:r>
              <a:rPr lang="en-US" dirty="0"/>
              <a:t>adversary uses just the ciphertext to gain either the key or the plaintext (really bad encryption)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b="1" dirty="0"/>
              <a:t>Known Plaintext</a:t>
            </a:r>
            <a:r>
              <a:rPr lang="en-US" dirty="0"/>
              <a:t> </a:t>
            </a:r>
            <a:r>
              <a:rPr lang="en-US" dirty="0">
                <a:effectLst/>
              </a:rPr>
              <a:t>– </a:t>
            </a:r>
            <a:r>
              <a:rPr lang="en-US" dirty="0"/>
              <a:t>adversary gets the key using some ciphertext and its plaintext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b="1" dirty="0"/>
              <a:t>Chosen Plaintext</a:t>
            </a:r>
            <a:r>
              <a:rPr lang="en-US" dirty="0"/>
              <a:t> </a:t>
            </a:r>
            <a:r>
              <a:rPr lang="en-US" dirty="0">
                <a:effectLst/>
              </a:rPr>
              <a:t>– </a:t>
            </a:r>
            <a:r>
              <a:rPr lang="en-US" dirty="0"/>
              <a:t>adversary introduces some plaintext to generate some ciphertext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3F202C3-2F60-27D4-41E7-7EE8808BD6CC}"/>
                  </a:ext>
                </a:extLst>
              </p14:cNvPr>
              <p14:cNvContentPartPr/>
              <p14:nvPr/>
            </p14:nvContentPartPr>
            <p14:xfrm>
              <a:off x="1146927" y="2003302"/>
              <a:ext cx="2317320" cy="84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3F202C3-2F60-27D4-41E7-7EE8808BD6C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3287" y="1895662"/>
                <a:ext cx="2424960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EE130DB-78D9-9400-E85D-767692A5665D}"/>
                  </a:ext>
                </a:extLst>
              </p14:cNvPr>
              <p14:cNvContentPartPr/>
              <p14:nvPr/>
            </p14:nvContentPartPr>
            <p14:xfrm>
              <a:off x="1058367" y="3033262"/>
              <a:ext cx="2590920" cy="168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EE130DB-78D9-9400-E85D-767692A566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4727" y="2925622"/>
                <a:ext cx="2698560" cy="38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BDB14E-5991-432F-7B4F-C1A3F07BA0F0}"/>
                  </a:ext>
                </a:extLst>
              </p14:cNvPr>
              <p14:cNvContentPartPr/>
              <p14:nvPr/>
            </p14:nvContentPartPr>
            <p14:xfrm>
              <a:off x="1122087" y="4031902"/>
              <a:ext cx="2567520" cy="151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BDB14E-5991-432F-7B4F-C1A3F07BA0F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8087" y="3923902"/>
                <a:ext cx="2675160" cy="36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0395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Public Key Encryption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en-US">
                <a:effectLst/>
              </a:rPr>
              <a:t>Two Keys : encryption and decryption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effectLst/>
              </a:rPr>
              <a:t>Encryption key is public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effectLst/>
              </a:rPr>
              <a:t>Decryption key is private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>
                <a:effectLst/>
              </a:rPr>
              <a:t>Once sender encrypts a message, even they can’t decrypt it</a:t>
            </a:r>
          </a:p>
        </p:txBody>
      </p:sp>
    </p:spTree>
    <p:extLst>
      <p:ext uri="{BB962C8B-B14F-4D97-AF65-F5344CB8AC3E}">
        <p14:creationId xmlns:p14="http://schemas.microsoft.com/office/powerpoint/2010/main" val="31770407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Public-key cryptography</a:t>
            </a:r>
            <a:endParaRPr lang="en-IN" dirty="0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500" y="2183155"/>
            <a:ext cx="10197000" cy="3636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9288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Public Key Encryption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spcBef>
                <a:spcPct val="5000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dirty="0"/>
              <a:t>Receiver sends their public key to the sender</a:t>
            </a:r>
          </a:p>
          <a:p>
            <a:pPr marL="609600" indent="-609600">
              <a:spcBef>
                <a:spcPct val="5000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dirty="0"/>
              <a:t>Sender encrypts message using that public key</a:t>
            </a:r>
          </a:p>
          <a:p>
            <a:pPr marL="609600" indent="-609600">
              <a:spcBef>
                <a:spcPct val="5000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dirty="0"/>
              <a:t>Sender sends encrypted message</a:t>
            </a:r>
          </a:p>
          <a:p>
            <a:pPr marL="609600" indent="-609600">
              <a:spcBef>
                <a:spcPct val="50000"/>
              </a:spcBef>
              <a:buFont typeface="Wingdings" panose="05000000000000000000" pitchFamily="2" charset="2"/>
              <a:buAutoNum type="arabicPeriod"/>
              <a:defRPr/>
            </a:pPr>
            <a:r>
              <a:rPr lang="en-US" dirty="0"/>
              <a:t>Receiver decrypts message using their private key</a:t>
            </a:r>
          </a:p>
        </p:txBody>
      </p:sp>
    </p:spTree>
    <p:extLst>
      <p:ext uri="{BB962C8B-B14F-4D97-AF65-F5344CB8AC3E}">
        <p14:creationId xmlns:p14="http://schemas.microsoft.com/office/powerpoint/2010/main" val="1584669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Cryptography components</a:t>
            </a:r>
            <a:endParaRPr lang="en-IN" dirty="0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000" y="3060586"/>
            <a:ext cx="10026000" cy="188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38100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altLang="en-US" dirty="0"/>
              <a:t>Conventional Encryption </a:t>
            </a:r>
            <a:r>
              <a:rPr lang="en-US" altLang="en-US" dirty="0"/>
              <a:t>Principles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An encryption scheme has five ingredients:</a:t>
            </a:r>
          </a:p>
          <a:p>
            <a:pPr lvl="1"/>
            <a:r>
              <a:rPr lang="en-US" altLang="en-US" dirty="0"/>
              <a:t>Plaintext</a:t>
            </a:r>
          </a:p>
          <a:p>
            <a:pPr lvl="1"/>
            <a:r>
              <a:rPr lang="en-US" altLang="en-US" dirty="0"/>
              <a:t>Encryption  algorithm</a:t>
            </a:r>
          </a:p>
          <a:p>
            <a:pPr lvl="1"/>
            <a:r>
              <a:rPr lang="en-US" altLang="en-US" dirty="0"/>
              <a:t>Secret Key</a:t>
            </a:r>
          </a:p>
          <a:p>
            <a:pPr lvl="1"/>
            <a:r>
              <a:rPr lang="en-US" altLang="en-US" dirty="0"/>
              <a:t>Ciphertext</a:t>
            </a:r>
          </a:p>
          <a:p>
            <a:pPr lvl="1"/>
            <a:r>
              <a:rPr lang="en-US" altLang="en-US" dirty="0"/>
              <a:t>Decryption algorithm</a:t>
            </a:r>
            <a:endParaRPr lang="sv-SE" altLang="en-US" dirty="0"/>
          </a:p>
          <a:p>
            <a:r>
              <a:rPr lang="en-US" altLang="en-US" dirty="0"/>
              <a:t>Security depends on the secrecy of the key, not the secrecy of the algorithm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E0FB5C1-5846-2436-FF72-F3F8A2835A7A}"/>
                  </a:ext>
                </a:extLst>
              </p14:cNvPr>
              <p14:cNvContentPartPr/>
              <p14:nvPr/>
            </p14:nvContentPartPr>
            <p14:xfrm>
              <a:off x="-307833" y="4987342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E0FB5C1-5846-2436-FF72-F3F8A2835A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1833" y="487970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BCB3C70-6E5A-7142-8675-B5333D8C2A2F}"/>
                  </a:ext>
                </a:extLst>
              </p14:cNvPr>
              <p14:cNvContentPartPr/>
              <p14:nvPr/>
            </p14:nvContentPartPr>
            <p14:xfrm>
              <a:off x="-315753" y="4272382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BCB3C70-6E5A-7142-8675-B5333D8C2A2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9753" y="416474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6A4FA27-12F8-24E6-FF4F-A03E77F21594}"/>
                  </a:ext>
                </a:extLst>
              </p14:cNvPr>
              <p14:cNvContentPartPr/>
              <p14:nvPr/>
            </p14:nvContentPartPr>
            <p14:xfrm>
              <a:off x="-315753" y="3549502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6A4FA27-12F8-24E6-FF4F-A03E77F215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69753" y="344186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F78F3BB-0106-1FF3-5A28-4AA3028A3807}"/>
                  </a:ext>
                </a:extLst>
              </p14:cNvPr>
              <p14:cNvContentPartPr/>
              <p14:nvPr/>
            </p14:nvContentPartPr>
            <p14:xfrm>
              <a:off x="-332673" y="2867662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F78F3BB-0106-1FF3-5A28-4AA3028A38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86673" y="275966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6D69EA-385E-D8CE-46C4-BDB1F32BB66C}"/>
                  </a:ext>
                </a:extLst>
              </p14:cNvPr>
              <p14:cNvContentPartPr/>
              <p14:nvPr/>
            </p14:nvContentPartPr>
            <p14:xfrm>
              <a:off x="-332673" y="2268982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6D69EA-385E-D8CE-46C4-BDB1F32BB6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86673" y="216134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3DA3E34-7581-A8A7-B67C-CE816C55AED6}"/>
                  </a:ext>
                </a:extLst>
              </p14:cNvPr>
              <p14:cNvContentPartPr/>
              <p14:nvPr/>
            </p14:nvContentPartPr>
            <p14:xfrm>
              <a:off x="-340953" y="1529182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3DA3E34-7581-A8A7-B67C-CE816C55AE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94593" y="142154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D4A73BF-4393-155F-BD9C-4862E311A5F6}"/>
                  </a:ext>
                </a:extLst>
              </p14:cNvPr>
              <p14:cNvContentPartPr/>
              <p14:nvPr/>
            </p14:nvContentPartPr>
            <p14:xfrm>
              <a:off x="-349233" y="955702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D4A73BF-4393-155F-BD9C-4862E311A5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03233" y="84806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30BA3BD-AC92-24BD-8F91-3083652DC945}"/>
                  </a:ext>
                </a:extLst>
              </p14:cNvPr>
              <p14:cNvContentPartPr/>
              <p14:nvPr/>
            </p14:nvContentPartPr>
            <p14:xfrm>
              <a:off x="-282993" y="5012542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30BA3BD-AC92-24BD-8F91-3083652DC9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336633" y="490454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DDF070A-AEC8-538E-5F76-E583AD9FF22D}"/>
                  </a:ext>
                </a:extLst>
              </p14:cNvPr>
              <p14:cNvContentPartPr/>
              <p14:nvPr/>
            </p14:nvContentPartPr>
            <p14:xfrm>
              <a:off x="-324753" y="3321262"/>
              <a:ext cx="42120" cy="1691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DDF070A-AEC8-538E-5F76-E583AD9FF22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-378393" y="3213262"/>
                <a:ext cx="149760" cy="19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B33E8FE-D57C-42A6-B822-51D524AD9CF9}"/>
                  </a:ext>
                </a:extLst>
              </p14:cNvPr>
              <p14:cNvContentPartPr/>
              <p14:nvPr/>
            </p14:nvContentPartPr>
            <p14:xfrm>
              <a:off x="-383073" y="1737982"/>
              <a:ext cx="59040" cy="1512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B33E8FE-D57C-42A6-B822-51D524AD9CF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-436713" y="1630342"/>
                <a:ext cx="166680" cy="172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9942482-D543-BD7B-789A-BAD5A0912E9B}"/>
                  </a:ext>
                </a:extLst>
              </p14:cNvPr>
              <p14:cNvContentPartPr/>
              <p14:nvPr/>
            </p14:nvContentPartPr>
            <p14:xfrm>
              <a:off x="-358004" y="1005742"/>
              <a:ext cx="9360" cy="5450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9942482-D543-BD7B-789A-BAD5A0912E9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-412004" y="897742"/>
                <a:ext cx="11700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6BA69EB-52F0-B2D6-6A8C-D206FE45A73C}"/>
                  </a:ext>
                </a:extLst>
              </p14:cNvPr>
              <p14:cNvContentPartPr/>
              <p14:nvPr/>
            </p14:nvContentPartPr>
            <p14:xfrm>
              <a:off x="-349004" y="1554382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6BA69EB-52F0-B2D6-6A8C-D206FE45A73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03004" y="1446382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4219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Encryption and decryption</a:t>
            </a:r>
            <a:endParaRPr lang="en-IN" dirty="0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000" y="3060586"/>
            <a:ext cx="8910000" cy="1881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7076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Characteristics of Cryptographic Techniques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Classified along three independent dimensions:</a:t>
            </a:r>
          </a:p>
          <a:p>
            <a:pPr lvl="1"/>
            <a:r>
              <a:rPr lang="en-US" altLang="en-US" dirty="0"/>
              <a:t>The type of operations used for transforming plaintext to ciphertext</a:t>
            </a:r>
          </a:p>
          <a:p>
            <a:pPr lvl="1"/>
            <a:r>
              <a:rPr lang="en-US" altLang="en-US" dirty="0"/>
              <a:t>The number of keys used</a:t>
            </a:r>
          </a:p>
          <a:p>
            <a:pPr lvl="2"/>
            <a:r>
              <a:rPr lang="en-US" altLang="en-US" dirty="0"/>
              <a:t>symmetric (single key)</a:t>
            </a:r>
          </a:p>
          <a:p>
            <a:pPr lvl="2"/>
            <a:r>
              <a:rPr lang="en-US" altLang="en-US" dirty="0"/>
              <a:t>asymmetric (two-keys, or public-key encryption)</a:t>
            </a:r>
          </a:p>
          <a:p>
            <a:pPr lvl="1"/>
            <a:r>
              <a:rPr lang="en-US" altLang="en-US" dirty="0"/>
              <a:t>The way in which the plaintext is processed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43C619-70BD-ECFB-C606-EEC32DCC1BBB}"/>
                  </a:ext>
                </a:extLst>
              </p14:cNvPr>
              <p14:cNvContentPartPr/>
              <p14:nvPr/>
            </p14:nvContentPartPr>
            <p14:xfrm>
              <a:off x="2061327" y="3182302"/>
              <a:ext cx="2242440" cy="101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43C619-70BD-ECFB-C606-EEC32DCC1B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07327" y="3074302"/>
                <a:ext cx="235008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1BF1CA-B018-565F-D387-56F4D31F0A55}"/>
                  </a:ext>
                </a:extLst>
              </p14:cNvPr>
              <p14:cNvContentPartPr/>
              <p14:nvPr/>
            </p14:nvContentPartPr>
            <p14:xfrm>
              <a:off x="2016687" y="3514942"/>
              <a:ext cx="5263920" cy="2203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1BF1CA-B018-565F-D387-56F4D31F0A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62687" y="3407302"/>
                <a:ext cx="5371560" cy="43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FBED4E6-DBE2-AB16-0B49-F28AF677B65E}"/>
                  </a:ext>
                </a:extLst>
              </p14:cNvPr>
              <p14:cNvContentPartPr/>
              <p14:nvPr/>
            </p14:nvContentPartPr>
            <p14:xfrm>
              <a:off x="6253167" y="3565342"/>
              <a:ext cx="655200" cy="9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FBED4E6-DBE2-AB16-0B49-F28AF677B65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99167" y="3457342"/>
                <a:ext cx="7628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F194A4D-ECBC-5A69-E28E-BFF7029DB330}"/>
                  </a:ext>
                </a:extLst>
              </p14:cNvPr>
              <p14:cNvContentPartPr/>
              <p14:nvPr/>
            </p14:nvContentPartPr>
            <p14:xfrm>
              <a:off x="2078247" y="3541222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F194A4D-ECBC-5A69-E28E-BFF7029DB3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24247" y="343322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65ECE36-674C-77BC-A307-D746527876D8}"/>
                  </a:ext>
                </a:extLst>
              </p14:cNvPr>
              <p14:cNvContentPartPr/>
              <p14:nvPr/>
            </p14:nvContentPartPr>
            <p14:xfrm>
              <a:off x="2135487" y="3556342"/>
              <a:ext cx="1181880" cy="26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65ECE36-674C-77BC-A307-D746527876D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081487" y="3448342"/>
                <a:ext cx="128952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C279679-166E-7CC1-CCD2-374C98256525}"/>
                  </a:ext>
                </a:extLst>
              </p14:cNvPr>
              <p14:cNvContentPartPr/>
              <p14:nvPr/>
            </p14:nvContentPartPr>
            <p14:xfrm>
              <a:off x="2144847" y="3573982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C279679-166E-7CC1-CCD2-374C982565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90847" y="346634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4041457-7965-096B-3DAC-7DC4EFBAE7BD}"/>
                  </a:ext>
                </a:extLst>
              </p14:cNvPr>
              <p14:cNvContentPartPr/>
              <p14:nvPr/>
            </p14:nvContentPartPr>
            <p14:xfrm>
              <a:off x="7206807" y="3541222"/>
              <a:ext cx="3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4041457-7965-096B-3DAC-7DC4EFBAE7B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52807" y="343322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E9DD730-3234-786E-5320-5178767AED4B}"/>
                  </a:ext>
                </a:extLst>
              </p14:cNvPr>
              <p14:cNvContentPartPr/>
              <p14:nvPr/>
            </p14:nvContentPartPr>
            <p14:xfrm>
              <a:off x="7190247" y="3582622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E9DD730-3234-786E-5320-5178767AED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36247" y="347462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5619B2D-76E4-98BF-A8CC-3FDF77FE84EA}"/>
                  </a:ext>
                </a:extLst>
              </p14:cNvPr>
              <p14:cNvContentPartPr/>
              <p14:nvPr/>
            </p14:nvContentPartPr>
            <p14:xfrm>
              <a:off x="7073967" y="3466342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5619B2D-76E4-98BF-A8CC-3FDF77FE84E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19967" y="335834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6167221-AE83-8BF6-F856-E496B3DAB22C}"/>
                  </a:ext>
                </a:extLst>
              </p14:cNvPr>
              <p14:cNvContentPartPr/>
              <p14:nvPr/>
            </p14:nvContentPartPr>
            <p14:xfrm>
              <a:off x="6957327" y="3491182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6167221-AE83-8BF6-F856-E496B3DAB2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03687" y="338318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D711450-3267-42AF-7491-C03EB4597C9F}"/>
                  </a:ext>
                </a:extLst>
              </p14:cNvPr>
              <p14:cNvContentPartPr/>
              <p14:nvPr/>
            </p14:nvContentPartPr>
            <p14:xfrm>
              <a:off x="7173687" y="3499462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D711450-3267-42AF-7491-C03EB4597C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20047" y="339182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6287765-D196-7FF9-D2A8-32D98918B1F6}"/>
                  </a:ext>
                </a:extLst>
              </p14:cNvPr>
              <p14:cNvContentPartPr/>
              <p14:nvPr/>
            </p14:nvContentPartPr>
            <p14:xfrm>
              <a:off x="7298607" y="3499462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6287765-D196-7FF9-D2A8-32D98918B1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44967" y="339182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C86C534-6D35-A5C1-D31B-7F6E3FF26AA6}"/>
                  </a:ext>
                </a:extLst>
              </p14:cNvPr>
              <p14:cNvContentPartPr/>
              <p14:nvPr/>
            </p14:nvContentPartPr>
            <p14:xfrm>
              <a:off x="7323087" y="3782062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C86C534-6D35-A5C1-D31B-7F6E3FF26A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69447" y="367406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5EFE2AA-F3BB-9343-EC12-7A63B019F445}"/>
                  </a:ext>
                </a:extLst>
              </p14:cNvPr>
              <p14:cNvContentPartPr/>
              <p14:nvPr/>
            </p14:nvContentPartPr>
            <p14:xfrm>
              <a:off x="7182327" y="3707542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5EFE2AA-F3BB-9343-EC12-7A63B019F44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128327" y="359954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CEEEE48-DD9C-EA9B-6D15-443439965341}"/>
                  </a:ext>
                </a:extLst>
              </p14:cNvPr>
              <p14:cNvContentPartPr/>
              <p14:nvPr/>
            </p14:nvContentPartPr>
            <p14:xfrm>
              <a:off x="7281687" y="377378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CEEEE48-DD9C-EA9B-6D15-44343996534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27687" y="366614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A1BCA62-2DD1-8B65-233F-A01B94CAFEEB}"/>
                  </a:ext>
                </a:extLst>
              </p14:cNvPr>
              <p14:cNvContentPartPr/>
              <p14:nvPr/>
            </p14:nvContentPartPr>
            <p14:xfrm>
              <a:off x="7148847" y="3748942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A1BCA62-2DD1-8B65-233F-A01B94CAFEE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94847" y="364094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0FDA364-1C52-379E-141A-5C4CE01F8B9F}"/>
                  </a:ext>
                </a:extLst>
              </p14:cNvPr>
              <p14:cNvContentPartPr/>
              <p14:nvPr/>
            </p14:nvContentPartPr>
            <p14:xfrm>
              <a:off x="7057407" y="3690622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0FDA364-1C52-379E-141A-5C4CE01F8B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03407" y="358262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790AA3-7970-B4CF-A10F-790BDAC21277}"/>
                  </a:ext>
                </a:extLst>
              </p14:cNvPr>
              <p14:cNvContentPartPr/>
              <p14:nvPr/>
            </p14:nvContentPartPr>
            <p14:xfrm>
              <a:off x="7373127" y="3815542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790AA3-7970-B4CF-A10F-790BDAC2127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19127" y="3707542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EADD633-FBD2-7171-7461-BE13EF30F794}"/>
                  </a:ext>
                </a:extLst>
              </p14:cNvPr>
              <p14:cNvContentPartPr/>
              <p14:nvPr/>
            </p14:nvContentPartPr>
            <p14:xfrm>
              <a:off x="7390047" y="3590902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EADD633-FBD2-7171-7461-BE13EF30F79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36407" y="3483262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51883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Symmetric Encryption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conventional / </a:t>
            </a:r>
            <a:r>
              <a:rPr lang="en-AU" altLang="en-US" dirty="0"/>
              <a:t>private-key</a:t>
            </a:r>
            <a:r>
              <a:rPr lang="en-US" altLang="en-US" dirty="0"/>
              <a:t>  / single-key</a:t>
            </a:r>
          </a:p>
          <a:p>
            <a:r>
              <a:rPr lang="en-AU" altLang="en-US" dirty="0"/>
              <a:t>sender and recipient share a common key</a:t>
            </a:r>
          </a:p>
          <a:p>
            <a:r>
              <a:rPr lang="en-AU" altLang="en-US" dirty="0"/>
              <a:t>all classical encryption algorithms are private-key </a:t>
            </a:r>
          </a:p>
          <a:p>
            <a:r>
              <a:rPr lang="en-US" altLang="en-US" dirty="0"/>
              <a:t>was only type prior to invention of public-key in 1970’s and by far most widely used</a:t>
            </a:r>
            <a:endParaRPr lang="en-AU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413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Symmetric-key cryptography</a:t>
            </a:r>
            <a:endParaRPr lang="en-IN" dirty="0"/>
          </a:p>
        </p:txBody>
      </p:sp>
      <p:pic>
        <p:nvPicPr>
          <p:cNvPr id="4" name="Picture 10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500" y="3052149"/>
            <a:ext cx="10089000" cy="1898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7150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</TotalTime>
  <Words>1119</Words>
  <Application>Microsoft Office PowerPoint</Application>
  <PresentationFormat>Widescreen</PresentationFormat>
  <Paragraphs>134</Paragraphs>
  <Slides>32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Arial</vt:lpstr>
      <vt:lpstr>Calibri</vt:lpstr>
      <vt:lpstr>Calibri Light</vt:lpstr>
      <vt:lpstr>Comic Sans MS</vt:lpstr>
      <vt:lpstr>Courier</vt:lpstr>
      <vt:lpstr>Courier New</vt:lpstr>
      <vt:lpstr>Times New Roman</vt:lpstr>
      <vt:lpstr>Times-Roman</vt:lpstr>
      <vt:lpstr>Wingdings</vt:lpstr>
      <vt:lpstr>Office Theme</vt:lpstr>
      <vt:lpstr>Security</vt:lpstr>
      <vt:lpstr>Some Basic Terminology</vt:lpstr>
      <vt:lpstr>Types of Attacks</vt:lpstr>
      <vt:lpstr>Cryptography components</vt:lpstr>
      <vt:lpstr>Conventional Encryption Principles</vt:lpstr>
      <vt:lpstr>Encryption and decryption</vt:lpstr>
      <vt:lpstr>Characteristics of Cryptographic Techniques</vt:lpstr>
      <vt:lpstr>Symmetric Encryption</vt:lpstr>
      <vt:lpstr>Symmetric-key cryptography</vt:lpstr>
      <vt:lpstr>Symmetric Cipher Model</vt:lpstr>
      <vt:lpstr>PowerPoint Presentation</vt:lpstr>
      <vt:lpstr>Classical Substitution Ciphers</vt:lpstr>
      <vt:lpstr>Caesar Cipher –Shift Cipher</vt:lpstr>
      <vt:lpstr>Monoalphabetic Cipher</vt:lpstr>
      <vt:lpstr>PowerPoint Presentation</vt:lpstr>
      <vt:lpstr>Vigenere cipher</vt:lpstr>
      <vt:lpstr>Polyalphabetic Ciphers</vt:lpstr>
      <vt:lpstr>PowerPoint Presentation</vt:lpstr>
      <vt:lpstr>Transposition Cipher</vt:lpstr>
      <vt:lpstr>Transpositional cipher</vt:lpstr>
      <vt:lpstr>Modern Block Ciphers</vt:lpstr>
      <vt:lpstr>Ideal Block Cipher</vt:lpstr>
      <vt:lpstr>Block vs Stream Ciphers</vt:lpstr>
      <vt:lpstr>Stream Cipher</vt:lpstr>
      <vt:lpstr>DES Design Principles</vt:lpstr>
      <vt:lpstr>P -Box</vt:lpstr>
      <vt:lpstr>DES</vt:lpstr>
      <vt:lpstr>General scheme of DES</vt:lpstr>
      <vt:lpstr>Iteration block</vt:lpstr>
      <vt:lpstr>Public Key Encryption</vt:lpstr>
      <vt:lpstr>Public-key cryptography</vt:lpstr>
      <vt:lpstr>Public Key Encryption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</dc:title>
  <dc:creator>MSB</dc:creator>
  <cp:lastModifiedBy>Ashwanth Kannan</cp:lastModifiedBy>
  <cp:revision>10</cp:revision>
  <dcterms:created xsi:type="dcterms:W3CDTF">2021-11-22T15:25:40Z</dcterms:created>
  <dcterms:modified xsi:type="dcterms:W3CDTF">2023-12-03T17:14:10Z</dcterms:modified>
</cp:coreProperties>
</file>