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notesSlides/notesSlide3.xml" ContentType="application/vnd.openxmlformats-officedocument.presentationml.notesSlide+xml"/>
  <Override PartName="/ppt/ink/ink2.xml" ContentType="application/inkml+xml"/>
  <Override PartName="/ppt/notesSlides/notesSlide4.xml" ContentType="application/vnd.openxmlformats-officedocument.presentationml.notesSlide+xml"/>
  <Override PartName="/ppt/ink/ink3.xml" ContentType="application/inkml+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0"/>
  </p:notesMasterIdLst>
  <p:sldIdLst>
    <p:sldId id="256" r:id="rId2"/>
    <p:sldId id="771" r:id="rId3"/>
    <p:sldId id="774" r:id="rId4"/>
    <p:sldId id="773" r:id="rId5"/>
    <p:sldId id="775" r:id="rId6"/>
    <p:sldId id="776" r:id="rId7"/>
    <p:sldId id="777" r:id="rId8"/>
    <p:sldId id="782" r:id="rId9"/>
    <p:sldId id="783" r:id="rId10"/>
    <p:sldId id="779" r:id="rId11"/>
    <p:sldId id="781" r:id="rId12"/>
    <p:sldId id="780" r:id="rId13"/>
    <p:sldId id="778" r:id="rId14"/>
    <p:sldId id="784" r:id="rId15"/>
    <p:sldId id="785" r:id="rId16"/>
    <p:sldId id="786" r:id="rId17"/>
    <p:sldId id="788" r:id="rId18"/>
    <p:sldId id="789" r:id="rId19"/>
    <p:sldId id="787" r:id="rId20"/>
    <p:sldId id="790" r:id="rId21"/>
    <p:sldId id="791" r:id="rId22"/>
    <p:sldId id="792" r:id="rId23"/>
    <p:sldId id="793" r:id="rId24"/>
    <p:sldId id="794" r:id="rId25"/>
    <p:sldId id="795" r:id="rId26"/>
    <p:sldId id="798" r:id="rId27"/>
    <p:sldId id="800" r:id="rId28"/>
    <p:sldId id="801" r:id="rId29"/>
    <p:sldId id="796" r:id="rId30"/>
    <p:sldId id="765" r:id="rId31"/>
    <p:sldId id="766" r:id="rId32"/>
    <p:sldId id="802" r:id="rId33"/>
    <p:sldId id="803" r:id="rId34"/>
    <p:sldId id="804" r:id="rId35"/>
    <p:sldId id="805" r:id="rId36"/>
    <p:sldId id="806" r:id="rId37"/>
    <p:sldId id="807" r:id="rId38"/>
    <p:sldId id="808" r:id="rId39"/>
    <p:sldId id="809" r:id="rId40"/>
    <p:sldId id="768" r:id="rId41"/>
    <p:sldId id="810" r:id="rId42"/>
    <p:sldId id="811" r:id="rId43"/>
    <p:sldId id="812" r:id="rId44"/>
    <p:sldId id="813" r:id="rId45"/>
    <p:sldId id="814" r:id="rId46"/>
    <p:sldId id="815" r:id="rId47"/>
    <p:sldId id="764" r:id="rId48"/>
    <p:sldId id="816" r:id="rId49"/>
    <p:sldId id="817" r:id="rId50"/>
    <p:sldId id="818" r:id="rId51"/>
    <p:sldId id="819" r:id="rId52"/>
    <p:sldId id="820" r:id="rId53"/>
    <p:sldId id="821" r:id="rId54"/>
    <p:sldId id="822" r:id="rId55"/>
    <p:sldId id="823" r:id="rId56"/>
    <p:sldId id="825" r:id="rId57"/>
    <p:sldId id="826" r:id="rId58"/>
    <p:sldId id="827" r:id="rId59"/>
    <p:sldId id="797" r:id="rId60"/>
    <p:sldId id="828" r:id="rId61"/>
    <p:sldId id="799" r:id="rId62"/>
    <p:sldId id="829" r:id="rId63"/>
    <p:sldId id="830" r:id="rId64"/>
    <p:sldId id="831" r:id="rId65"/>
    <p:sldId id="832" r:id="rId66"/>
    <p:sldId id="833" r:id="rId67"/>
    <p:sldId id="834" r:id="rId68"/>
    <p:sldId id="835" r:id="rId69"/>
    <p:sldId id="836" r:id="rId70"/>
    <p:sldId id="837" r:id="rId71"/>
    <p:sldId id="838" r:id="rId72"/>
    <p:sldId id="839" r:id="rId73"/>
    <p:sldId id="840" r:id="rId74"/>
    <p:sldId id="841" r:id="rId75"/>
    <p:sldId id="842" r:id="rId76"/>
    <p:sldId id="843" r:id="rId77"/>
    <p:sldId id="844" r:id="rId78"/>
    <p:sldId id="845" r:id="rId79"/>
    <p:sldId id="846" r:id="rId80"/>
    <p:sldId id="847" r:id="rId81"/>
    <p:sldId id="848" r:id="rId82"/>
    <p:sldId id="849" r:id="rId83"/>
    <p:sldId id="850" r:id="rId84"/>
    <p:sldId id="851" r:id="rId85"/>
    <p:sldId id="852" r:id="rId86"/>
    <p:sldId id="853" r:id="rId87"/>
    <p:sldId id="854" r:id="rId88"/>
    <p:sldId id="824" r:id="rId8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82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notesMaster" Target="notesMasters/notesMaster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11-22T04:48:04.529"/>
    </inkml:context>
    <inkml:brush xml:id="br0">
      <inkml:brushProperty name="width" value="0.05292" units="cm"/>
      <inkml:brushProperty name="height" value="0.05292" units="cm"/>
      <inkml:brushProperty name="color" value="#FF0000"/>
    </inkml:brush>
  </inkml:definitions>
  <inkml:trace contextRef="#ctx0" brushRef="#br0">3113 7428 810 0,'0'0'-72'0,"0"0"1"16,0 0 44-16,0 0 69 0,0 0 31 0,0 0 11 16,0 0-7-16,0 0-9 0,-4 130-3 15,6-111 0-15,0-1-6 0,2-3-11 0,-2 2-7 16,4-1-12-16,-1-1-4 0,-1-1-1 0,0 2 2 16,0-4-6-16,2 1-5 0,-2-2-7 0,-2 0-13 15,3-1-26-15,-3 1-57 0,4-1-175 0,-6-1-209 16,0-3-78-16</inkml:trace>
  <inkml:trace contextRef="#ctx0" brushRef="#br0" timeOffset="492.47">3059 7536 466 0,'0'0'166'0,"0"0"29"16,0 0 2-16,0 0-24 0,0 0-49 0,0 0-15 15,0 0-31-15,0 0-15 0,0 0-10 0,0 0-22 16,38-126-4-16,-26 118-8 0,-2 1-9 0,5 2-8 16,-7 4-4-16,4 1-8 0,-3 0-9 15,-1 3 0-15,-4 2 1 0,4 4 5 0,1-1 11 16,-7 3 11-16,0 0 6 0,-2 5 8 0,0 0 0 16,-2 2-3-16,-2 0-2 0,-5 1-4 0,1 0-1 15,-2-3-4-15,1 1-3 0,1-1-3 16,0-2-3-16,-2-1 1 0,1-1-3 0,3-2 0 15,0-1 3-15,4-2 0 0,-4-5 1 0,6-1 1 16,0-1-6-16,0 0-15 0,0 0-18 0,0-3-4 16,8-2 4-16,-2-2 11 0,6-2 19 0,1-1 2 15,-3 1-3-15,5 1 2 0,-3 2-4 16,7 2 5-16,-7 1 0 0,3 1 1 16,-3 2 1-16,2 0-3 0,-1 0 4 0,-5 2-3 0,0 1-1 15,1 1 1-15,-1 0 0 0,-6 1 6 16,0 2 15-16,-2 2 13 0,0 2 10 0,-6 2 2 15,-9 3-8-15,7 1-11 0,-6 2-4 0,-1-1-7 16,3 0-2-16,-3 0-2 0,-1-2-1 0,3-3-1 16,3-1 6-16,0-2 3 0,-1-3 5 15,5-2 12-15,-2-1 20 0,0-4 8 0,-1 0 0 16,5-3-9-16,-4-3-23 0,4-3-17 0,-4-2-18 16,3-2-23-16,3-2-27 0,2-1-43 15,0-2-79-15,2 2-115 0,3 2-200 0,-3 4-498 0</inkml:trace>
  <inkml:trace contextRef="#ctx0" brushRef="#br0" timeOffset="690.16">3376 7406 560 0,'0'0'526'0,"0"0"-300"0,0 0-39 0,0 0-45 15,0 0-56-15,0 0-24 0,0 0 5 0,0 0 24 16,0 0 13-16,0 0-7 0,0 0-16 15,0 0-21-15,0 0-14 0,0 0-9 0,39 102-8 16,-35-81-11-16,0 1-3 0,0 3-7 0,2 3-3 16,-6 3-4-16,0 4-18 0,0 2-51 15,0 2-146-15,0-8-290 0,0-12-917 0</inkml:trace>
  <inkml:trace contextRef="#ctx0" brushRef="#br0" timeOffset="1656.08">16198 11223 179 0,'0'0'295'16,"0"0"14"-16,0 0-20 0,0 0-7 0,0 0-7 16,0 0-18-16,0 0-29 0,0 0-36 0,0 0-29 15,0 0-37-15,0 0-35 0,0 0-31 0,0 0-30 16,0 0-20-16,52-77-11 0,-52 82 3 16,0 3-1-16,0 2 4 0,0 4 0 0,0 3-2 15,0 0 1-15,0 2-2 0,0 1 1 16,0-1-3-16,0 3 1 0,0-1-3 0,0 2-8 15,0 0-8-15,0-1-26 0,0 0-74 16,0-1-171-16,0-8-313 0,0-2-873 0</inkml:trace>
  <inkml:trace contextRef="#ctx0" brushRef="#br0" timeOffset="2093.25">16258 11164 755 0,'0'0'464'0,"0"0"-398"0,0 0 19 0,0 0 20 0,0 0 2 16,0 0-17-16,0 0-25 0,0 0-28 0,0 0-7 15,0 0-6-15,120-46-7 0,-106 46-2 0,1 2-6 16,-3 4-5-16,-4 1-7 0,5 1-4 16,-7 1-6-16,-4 0 0 0,-2 1 8 0,0 2 5 15,0 0 9-15,-4 0 2 0,-6 0 3 0,1-1-4 16,-7 1 3-16,5-1-1 0,-3 0-4 0,-3-2 2 15,7-1-4-15,0-2 1 0,2-1-3 16,-3-1 1-16,7-2-8 0,2 0-3 0,0 0 0 16,2-2-15-16,0 0-19 0,0 0-20 0,2 0-4 15,2 0 7-15,2-3 25 0,7 2 20 16,-5-1 5-16,4 1-2 0,1 1-1 0,-3 0-2 16,3 0 0-16,-5 3 10 0,6 3 3 0,-3 2 8 15,1 1 6-15,2 1-5 0,-5 1 3 0,5-1-2 16,-8 1-3-16,7-1-2 0,-9 1 0 0,0-3 0 15,-4 2 5-15,0-2 17 0,-2 0 12 0,-6 1 7 16,-5 2-1-16,-5-1-9 0,-3 0-15 16,0 1-9-16,-3-2-2 0,1 0-5 0,-4-2 0 15,2-1-6-15,5-1-6 0,3-1-12 0,3-3-32 16,1-1-78-16,5 0-130 0,-2-3-220 16,10 1-524-16</inkml:trace>
  <inkml:trace contextRef="#ctx0" brushRef="#br0" timeOffset="2427.36">16663 11246 857 0,'0'0'419'0,"0"0"-249"0,0 0 10 0,0 0-6 0,0 0-31 15,0 0-43-15,0 0-51 0,0 0-36 16,0 0-21-16,0 0-16 0,0 0 6 0,0 0 6 15,0 0 1-15,0 0-6 0,62-24-8 0,-54 29-5 16,3 3-6-16,-7 3 5 0,0 1 6 16,-4 4 11-16,0 2 15 0,-2 1 7 0,-4 0 13 15,-5 1 7-15,1 0 7 0,-2-3 8 0,-1-2 2 16,3 0 2-16,0-2 0 0,-1-2-3 0,1-1-1 16,4 0-3-16,-1-2-7 0,1 0-6 15,6-2-11-15,-2 0-4 0,2-2 0 0,2 1 0 16,4-2 7-16,3-1 5 0,5-1 0 0,5-1-5 15,1 0-12-15,5-1-10 0,2-5-8 16,4-2-10-16,4-2-16 0,-4 0-19 0,7-1-59 16,-5 1-74-16,-4 0-157 0,-7 2-272 0,-5 3-447 0</inkml:trace>
  <inkml:trace contextRef="#ctx0" brushRef="#br0" timeOffset="2977.58">10015 14083 1547 0,'0'0'95'0,"0"0"-37"15,0 0-32-15,0 0-25 0,0 0 2 0,0 0 20 16,0 0 32-16,0 0 13 0,0 0 1 0,0 0-13 16,0 0-17-16,31 125-13 0,-23-103-13 15,1 1-6-15,-1 0-1 0,4-1-4 0,-5-1-4 16,5-1-6-16,-6-3-9 0,-4-3-14 0,9 0-30 16,-9-2-101-16,2-1-216 0,-4-4-343 15,2-5 7-15</inkml:trace>
  <inkml:trace contextRef="#ctx0" brushRef="#br0" timeOffset="3413.92">10042 14097 1486 0,'0'0'112'0,"0"0"4"0,0 0-12 15,0 0-7-15,0 0-12 0,0 0-17 0,0 0-14 16,0 0-19-16,0 0-15 0,0 0-14 0,0 0-10 15,0 0-2-15,0 0-6 0,124-73 2 0,-114 85-2 16,1 0 0-16,-7 4 1 0,6-2 0 0,-8 1 3 16,-2 1 1-16,0 1 4 0,-2-3 2 15,-8 3 2-15,6-2 0 0,-7-1 1 0,1-1 0 16,-4 0-1-16,5-2 4 0,-5 0-1 0,8-3 0 16,-7-2-1-16,9-1-2 0,-2-1 4 0,2-2 3 15,0-2 0-15,4 0-3 0,0 0-26 16,0 0-36-16,0-4-12 0,10 0-1 0,-4-2 21 15,7 1 31-15,-3-3 9 0,6 1 3 0,1 0-5 16,0 2 3-16,-5 1 2 0,5 3 1 16,1 1 5-16,-1 0-3 0,-7 3 0 0,4 2-3 0,1 4-7 15,-9-1-4-15,2 2-2 0,1 2 2 16,-7 2 8-16,-2 1 7 0,0 2 8 16,0 2 9-16,-6 1 1 0,-3-2 6 0,1 0-1 0,-6 0 0 15,5-3 2-15,-7-2 0 0,-1-1 1 0,5-2 1 16,-1-2 4-16,-3-1 1 0,3-3-1 15,1-3 2-15,-2-1-6 0,7-1-27 0,-5-6-76 16,10-5-115-16,-2-3-191 0,2 2-246 0,2 4-141 0</inkml:trace>
  <inkml:trace contextRef="#ctx0" brushRef="#br0" timeOffset="3876.21">10468 14050 994 0,'0'0'483'0,"0"0"-280"0,0 0 6 0,0 0 5 15,0 0-39-15,0 0-62 0,0 0-51 0,0 0-29 16,0 0-18-16,0 0-12 0,0 0 2 0,0 0-6 16,0 0 1-16,0 0-6 15,45-82-4-15,-28 79-2 0,-9 2-5 0,9 1-1 0,-5 0-1 16,-4 6-1-16,5 2-3 0,-5 3 1 15,-6 1 1-15,0 4 1 0,-2 3 1 0,0 0 0 16,-4 2 1-16,0 0 4 0,-11-2 6 0,7 2 4 16,-6-3 6-16,-3 0 0 0,11-2-1 0,-8-1 3 15,5-3 0-15,-3-1-1 0,6-2 1 16,-3-1-1-16,1-2-1 0,6-2 4 0,0-1 0 16,2-3 2-16,0 0-2 0,0 0-19 15,0-2-24-15,2-1-4 0,2-3-1 0,7 0 11 0,-3-1 21 16,6-3-2-16,-5 3 2 0,7 0 0 15,-1 3 4-15,-7 0 4 0,8 3 0 0,-1 1 5 16,-5 0-2-16,7 0-3 0,-3 5 1 0,-4 1-2 16,5 1 1-16,-5 0 0 0,-1 0 1 15,-5 1 1-15,0-1 5 0,0 3 12 0,-4 0 10 0,0 2 8 16,-4 2 3-16,-4 0-4 0,-7 2-8 16,-4 1-4-16,1-1-10 0,-3 0-5 15,-2-1-2-15,3-1-8 0,-3-1-9 0,2-4-32 16,-3 1-145-16,5-4-319 0,2-4-881 0</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11-25T06:04:25.231"/>
    </inkml:context>
    <inkml:brush xml:id="br0">
      <inkml:brushProperty name="width" value="0.05292" units="cm"/>
      <inkml:brushProperty name="height" value="0.05292" units="cm"/>
      <inkml:brushProperty name="color" value="#FF0000"/>
    </inkml:brush>
  </inkml:definitions>
  <inkml:trace contextRef="#ctx0" brushRef="#br0">24373 9679 2025 0,'0'0'276'15,"0"0"-26"-15,0 0-59 0,0 0-48 0,0 0-33 16,0 0-39-16,0 0-14 0,0 0-18 15,0 0-12-15,-18-118-7 0,32 103-7 0,3-3-3 16,8 2-7-16,-1 0 3 0,3 5-6 0,6 1 0 16,-8 6-5-16,6 4 5 0,-8 0-9 0,-2 8-1 15,-7 5 1-15,-2 2-9 0,3 6 6 16,-9 2 1-16,0 2 8 0,-6 3 6 0,0 1 1 16,-4 0 1-16,-2-1-3 0,-4 0-2 0,-3-3 2 15,-3 0 3-15,-1-6-4 0,9-2 9 0,-7-4-6 16,3-2 1-16,4-4 3 0,4-3-4 15,-3-3 9-15,7-1 0 0,0 0 12 0,7-4-14 16,-3-7-7-16,8-4-8 0,1-7-11 0,5-4 2 16,9-3 2-16,2-1 0 0,-2-2 1 15,4 0 9-15,-6 1-5 0,-3 1 8 0,-3 3-4 16,0 5 0-16,-9 4 2 0,0 4 1 0,-8 6 9 16,0 5-1-16,-2 2-1 0,0 1-16 15,-2 1-12-15,-2 7-10 0,-4 5 11 0,-2 5 10 16,-7 3 11-16,9 2 12 0,-7 2-11 0,5 1 4 15,0 0-5-15,8-1-3 0,-3-1 0 0,5-1 0 0,0 0-1 16,0-2 1-16,5 0 2 0,1-1-1 16,6 0 3-16,-6-2-11 0,9 1-13 0,1-2-50 15,-3-2-76-15,3-4-109 0,-1-2-238 0,-9-4-1016 0</inkml:trace>
  <inkml:trace contextRef="#ctx0" brushRef="#br0" timeOffset="206.39">25285 9680 1992 0,'0'0'204'0,"0"0"-39"0,0 0-5 0,0 0-11 0,0 0-19 16,0 0-25-16,0 0-36 0,0 0-29 0,0 0-18 15,0 0-5-15,0 0-9 0,0 0-2 0,132-24-3 16,-101 19-7-16,-6 2-9 0,-4-1-16 0,-1 2-32 15,-1 1-56-15,-4 1-71 0,-7 0-129 0,-4 0-213 16,2 0-502-16,-4 0 253 0</inkml:trace>
  <inkml:trace contextRef="#ctx0" brushRef="#br0" timeOffset="386.72">25283 9810 2207 0,'0'0'259'0,"0"0"-83"0,0 0-64 0,0 0-29 16,0 0-24-16,0 0-12 0,0 0-9 0,0 0-5 16,0 0-8-16,0 0-6 0,130-1-8 0,-93-4-11 15,1 0-5-15,-9-1-43 0,6-2-85 16,-8 1-154-16,-3 0-456 0,-11 1-787 0</inkml:trace>
  <inkml:trace contextRef="#ctx0" brushRef="#br0" timeOffset="1033.78">26124 9505 2024 0,'0'0'380'15,"0"0"-130"-15,0 0-104 0,0 0-57 0,0 0-47 16,0 0-3-16,0 0 9 0,0 0 5 0,0 0-4 15,0 0-7-15,-107 123-12 0,103-101-5 16,-5-1-7-16,9 0-12 0,0-1 6 0,9 0-7 16,-1-2 8-16,6 1 1 0,-1-5 0 0,3-1-1 15,7-2-7-15,2-6 2 0,2-1-7 16,-5-4-4-16,1 0-10 0,0-5-4 0,0-4-6 16,-7-3 7-16,1-1 7 0,-9-3 4 0,4-2 12 0,-9 0-3 15,-1-1 8-15,0-4-1 16,-2 4 2-16,0-1 2 0,0 4 2 0,-4 5 5 0,4 4 0 15,0 4-1-15,0 2-12 0,0 1-15 0,0 5-14 16,0 8 5-16,0 6 5 0,0 6 16 16,0 6 9-16,0 2-4 0,0 4 2 0,0 0-5 15,0 3 0-15,0 0-3 0,0 3-1 0,0-1 1 16,0 2 0-16,0 2-3 0,0 0-1 0,0 0 4 16,0-2-7-16,0-5 8 0,0-3-5 15,0-7-1-15,0-4 0 0,-5-5 2 0,3-7 2 16,-6-4 0-16,4-4 5 0,2-4 6 0,-4-1 5 15,-7-6-3-15,5-5 3 0,-9-5-14 0,-3-5-4 16,-1-1 5-16,0-2-9 0,1 0 6 16,-3-1-4-16,6 1 0 0,-1 2-2 0,1-1 4 15,9 0 0-15,-4 2-9 0,10 0-12 0,2 0-11 16,0 0-10-16,4-3-16 0,12 0-13 0,3 0-46 16,4 1-75-16,10 0-185 0,-11 6-482 0,-3 5-695 15</inkml:trace>
  <inkml:trace contextRef="#ctx0" brushRef="#br0" timeOffset="1241.49">26649 9744 1855 0,'0'0'352'0,"0"0"-91"0,0 0-97 0,0 0-51 16,0 0-63-16,0 0-39 0,0 0-3 0,0 0-4 15,0 0 9-15,133-45-7 0,-100 41 8 0,4 2-3 16,-2-1-4-16,-6 2-2 0,-4-1-5 16,4 1-2-16,-9 0-21 0,-9-1-39 0,3 0-89 15,-10 1-130-15,-2-3-179 0,-2 3-221 0,0-1-533 0</inkml:trace>
  <inkml:trace contextRef="#ctx0" brushRef="#br0" timeOffset="1435.53">26850 9531 1100 0,'0'0'555'0,"0"0"-140"15,0 0-105-15,0 0-92 0,0 0-79 0,0 0-80 16,0 0-46-16,0 0-15 0,0 0 11 0,0 0 21 16,0 0 20-16,0 0 8 0,0 0-4 15,0 0-10-15,-4 131-6 0,8-104-8 0,-4 1-12 16,2 1 7-16,0 2-16 0,0-2 1 0,-2-2-4 16,2-2-12-16,6-2-44 0,-6-5-108 0,7-5-195 15,1-3-833-15,-6-4-249 0</inkml:trace>
  <inkml:trace contextRef="#ctx0" brushRef="#br0" timeOffset="1868.93">27278 9522 1662 0,'0'0'424'0,"0"0"-258"0,0 0-29 0,0 0-16 16,0 0-40-16,0 0-43 0,0 0-21 0,0 0-17 15,0 0 2-15,0 0-3 0,0 0 2 0,126-7 2 16,-95 7-1-16,-2 0 1 0,-6 0-4 0,5 0-1 16,-7 0-4-16,-6 0-3 0,1 0 0 0,1 0 2 15,-11-2 1-15,6 0 4 0,-6-1 7 16,-6 1 3-16,3 1 8 0,-3 0-5 0,0 1-16 16,0 0-27-16,0 0-29 0,-3 4 3 0,-3 7 14 15,-6 2 26-15,4 4 23 0,-9 3 1 0,-2 3-6 16,3-1 1-16,1 0-1 0,-3 2-1 15,-1-4 3-15,1 0-1 0,1-1 5 0,-4-2-2 16,3-2 4-16,1 2 0 0,5-4 5 0,-7-4 1 16,7 0 0-16,-5-2 2 0,13-2 0 15,-2-1-2-15,2-2 9 0,-2-1 12 0,6-1 22 16,0 0 24-16,0 0-6 0,6-4-17 0,-2-3-31 16,4-3-26-16,9 0-11 0,-3 1-4 0,9 1 2 15,-2 1-2-15,1 5-2 0,1 2 0 16,-2 0 2-16,0 4-3 0,1 6 3 0,5 1 1 15,-12 0 1-15,3 3 3 0,1 0-3 0,-3 0 3 16,-1-2 2-16,-5 1 2 0,7-3 3 16,-5-1 1-16,-2-3 4 0,5-1 2 0,1-2 4 0,-5-1-9 15,7-2-57-15,-1 0-170 0,-3 0-470 16,-5-2-800-16</inkml:trace>
  <inkml:trace contextRef="#ctx0" brushRef="#br0" timeOffset="4922.45">24355 10246 0 0,'0'0'0'16,"0"0"0"-16,0 0 46 0,0 0 169 0,0 0 7 16,0 0-8-16,0 0-4 0,0 0-13 15,0 0 4-15,0 0-8 0,0 0-2 0,0 0-9 16,-31 0-37-16,39 0-38 0,-2-2-38 0,11-3-24 16,3 0-6-16,3 0 7 0,10 1-5 15,-2-2 0-15,4 1-10 0,5-1-3 0,-1 1-1 16,-2-1-8-16,0-1 1 0,-1 1-8 0,3 2-1 15,-2-1-7-15,-2 2 2 0,-8-1-5 0,-4 3-3 16,-5 0-1-16,1 1-6 0,-11 0-2 0,1 0-18 16,-5 0-7-16,-4 2-20 0,0-1-3 15,0 2 13-15,-2 0 17 0,-3 1 21 0,-5 0 14 16,2 0 7-16,-9 1-4 0,5-1 2 0,-7 0-5 16,5 0-3-16,-5-2 0 0,1 2 0 0,-3-1 0 15,0 2-3-15,-4-1 1 0,-3 2-4 0,3 1 1 16,2-2-4-16,-2 4 4 0,0-2-3 15,1-2 1-15,3 1 6 0,4-1-7 0,3 1 8 16,-3-3-3-16,3 2-1 0,6-3 1 0,-3 0-1 16,7 1 2-16,4-3 0 0,-2 1 3 15,2-1 2-15,0 1 3 0,0-1 4 0,0 0 7 16,0 0 6-16,0 0 7 0,2 0 5 0,-2 0-1 16,13 0-2-16,-5 0-7 0,10-1 0 0,1-3-6 15,4 0 2-15,2-1-1 0,6-1-4 16,-2 0-2-16,8 2-5 0,-2-1-3 0,-4 1-3 15,4-1-1-15,0 1-3 0,-8 2 2 0,0-1-4 16,0 1 0-16,-7 1-2 0,-5 1-2 0,-3-2 3 16,3 2-3-16,-9 0 5 0,-4-1 0 0,0 1 2 15,-2 0-1-15,0 0-1 0,0 0-2 16,0 0-7-16,0 0-4 0,0 0-11 0,0 0-18 16,0 0-25-16,0 0-14 0,0 0-34 0,0 4-73 15,0 0-207-15,0-1-985 0</inkml:trace>
  <inkml:trace contextRef="#ctx0" brushRef="#br0" timeOffset="41485.97">24640 10294 0 0,'0'0'0'15,"0"0"0"-15,0 0 0 0,0 0 0 0,0 0 0 16,0 0 0-16,0 0 0 0,0 0 0 0,0 0 0 16,0 0 0-16,0 0 0 0,0 0 0 0,-62 0 0 15,60 0 0-15,0 0 0 0,2 0 107 16,-2 0 15-16,2 0 8 0,0 0 16 0,0 0-21 16,0 0-19-16,0 0-2 0,0 0-11 0,2 0-21 15,2 0-10-15,0 0-13 0,9 0 1 0,-5-2 17 16,8 0 10-16,5 0-2 0,0 0-16 15,4-1-2-15,8 1-8 0,-6 0-9 0,6-1-2 16,-4 1-9-16,6 0-4 0,-4 1-7 0,4-2-5 16,4 2-9-16,-2-1-4 0,5 1-5 15,-3-1 4-15,2 0-1 0,1 1 0 0,-1-1 5 0,2-2-8 16,9 2 3-16,-7 0 0 0,13-1-1 16,-2 1 1-16,-2-2 3 0,8 3-2 15,2-2-1-15,2 2 2 0,-2 0-1 0,0 0 4 0,2 1-2 16,7-1 6-16,-7-2-2 0,2 1 3 15,2 0 1-15,-1-2 0 0,5 1 4 0,-8-2-6 16,9 2 3-16,-9-1-4 0,6 1 0 0,-6-1-1 16,0-1-2-16,7 1 3 0,-7 0-1 0,0 0 6 15,6 1 3-15,-5-1 11 0,-1 0 2 0,4 0 8 16,-6-1 4-16,0 2 10 0,-4-2 8 16,0 2-3-16,-2-1 0 0,-8 0-8 15,1 0-3-15,-7 1-2 0,-1-2-2 0,-4 2-16 0,-4 0-6 16,-6 2-8-16,2-1-10 0,-8 1 5 15,-2 0-8-15,-3 0 2 0,-1 1-4 0,-5-1-1 16,3 1-8-16,-7 0-7 0,2 0-12 0,-5 0-27 16,-3-1-39-16,-2 1-67 0,0 0-128 0,0 0-99 15,-4 0-134-15,1 0-219 0</inkml:trace>
  <inkml:trace contextRef="#ctx0" brushRef="#br0" timeOffset="42608.75">25051 10480 0 0,'0'0'0'0,"0"0"0"0,0 0 0 0,0 0 0 15,0 0 0-15,0 0 0 0,0 0 0 0,0 0 0 16,0 0 0-16,0 0 0 0,0 0 0 0,0 0 0 16,0 0 112-16,0 0 42 0,52 3-42 15,-31-3-16-15,4 0-22 0,10 0 1 0,2 0-21 16,6 0-3-16,5 0-2 0,6-2-10 0,6 0 0 15,2-2-17-15,2 0-10 0,0 1-17 0,8-1-7 16,-6 1-12-16,-2-1-3 0,11 0 5 0,-7 0 0 16,6-1 3-16,-3 2-5 0,7-2-2 15,3 2-14-15,-3-1 2 0,5 1-11 0,-2 1-3 16,-3-1 10-16,1 1 6 0,-5 1 13 0,3-2 10 16,-3 1 11-16,-8 0 16 0,-2-1 16 15,-4 0 4-15,0 1 15 0,-8-1 2 0,-7-1 5 16,-3 2 15-16,-5-2-10 0,-8 2-3 0,6 0-13 15,-10-1-16-15,-5 1-17 0,1 1-17 16,-2 0-13-16,-5 1-16 0,-5-1-22 0,1 1-35 16,-6 0-50-16,-4 0-78 0,0 0-87 0,0 0 253 0</inkml:trace>
</inkml:ink>
</file>

<file path=ppt/ink/ink3.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11-25T06:18:53.616"/>
    </inkml:context>
    <inkml:brush xml:id="br0">
      <inkml:brushProperty name="width" value="0.05292" units="cm"/>
      <inkml:brushProperty name="height" value="0.05292" units="cm"/>
      <inkml:brushProperty name="color" value="#FF0000"/>
    </inkml:brush>
  </inkml:definitions>
  <inkml:trace contextRef="#ctx0" brushRef="#br0">28363 6973 0 0,'0'0'0'0,"0"0"0"16,0 0 0-16,0 0 0 0,0 0 0 0,0 0 0 16,0 0 0-16,0 0 0 0,0 0 0 0,0 0 0 15,0 0 0-15,0 0 0 0,-15 2 0 16,15-2 0-16,0 0 0 0,0 0 0 0,0 0 0 15,-6 0 0-15,6 0 0 0,0 0 21 0,0 0 39 16,0 0 8-16,-2 0 9 0,2 0 0 0,0 0-6 16,0 0-12-16,0 0-7 0,0 0-5 0,0 0-8 15,0 0-6-15,0 0-10 0,0 0-9 16,0 0-2-16,0 0-2 0,0 0-4 0,0 0 4 16,0 0-3-16,0 0 4 0,-2 0 2 15,2 0 0-15,0 0 6 0,0 0 3 0,0 0 7 0,0 0 5 16,0 0 3-16,0 0-2 0,0 0-3 15,0 0 0-15,0 0-3 0,0-1 0 0,0 1-3 16,0 0-6-16,0 0-12 0,0-1-3 0,0 1-11 16,0 0-5-16,0 0-4 0,-2 0-16 15,2 0-9-15,0 0-17 0,0 0-15 0,0 0-26 16,0 0-47-16,0 0-72 0,0 0-19 0,0 0 84 0</inkml:trace>
  <inkml:trace contextRef="#ctx0" brushRef="#br0" timeOffset="943.56">29213 7085 618 0,'0'0'338'15,"0"0"13"-15,0 0-23 0,0 0-43 0,0 0-118 16,0 0-79-16,0 0-39 0,0 0-28 0,0 0-9 16,0 0 2-16,0 0 0 0,144-43-4 0,-115 39-1 15,-4 1-4-15,-6 2-3 0,-3 1-4 0,-6 0-21 16,3 0-58-16,-9 0-130 0,-2 0-155 15,-2 0-161-15,0-1 1 0,-4-1-49 0,2 0 575 0</inkml:trace>
  <inkml:trace contextRef="#ctx0" brushRef="#br0" timeOffset="1099.3">29355 6907 4 0,'0'0'299'0,"0"0"75"16,0 0 32-16,0 0-72 0,0 0-107 0,0 0-120 16,0 0-51-16,0 0 3 0,0 0 28 15,0 0 31-15,0 0 7 0,0 0-23 0,0 0-19 16,0 111-20-16,2-90-14 0,0 3-17 0,7-1-9 15,-7-2-8-15,0 1-5 0,0-1-4 16,0-1-5-16,4-3-5 0,2-2-31 0,-1-3-87 16,3-2-138-16,0-7-234 0,3-1-169 0,-7-2-339 0</inkml:trace>
  <inkml:trace contextRef="#ctx0" brushRef="#br0" timeOffset="1515.45">29597 6845 941 0,'0'0'138'0,"0"0"-54"0,0 0 22 0,0 0 17 16,0 0 13-16,0 0 13 0,0 0-13 0,0 0-9 16,0 0-15-16,0 0-18 0,0 0-14 0,0 0-14 15,120 72-18-15,-97-71-8 0,-1-1-12 16,9 0-9-16,-8 0-5 0,2 0-4 0,-4-3-7 16,-3 0-7-16,-3-2-8 0,-7 2-5 0,-4-1-2 0,4 2 1 15,-6 0 13-15,-2 1 3 0,0-1 1 16,0 1-2-16,0 1-11 0,-4 0-2 0,-4 0-5 15,4 0 4-15,-11 4 2 0,7 4 10 16,-8 2 7-16,-3 3 5 0,-2 0 3 0,3 5 3 16,-3-1 2-16,0 1 1 0,3 1 1 0,-3 0-2 15,3-1 0-15,3-2-4 0,-1 0 7 0,1-2 1 16,-4-2-4-16,11 1 2 0,-4-4-10 16,6 1-5-16,-3-4-2 0,5-2-4 15,2-2-3-15,2-2 0 0,0 0 1 0,0 0-1 0,10 0 13 16,-1-1 7-16,5-4 4 0,1-2-3 0,7 0-2 15,1 1-9-15,-2 1-4 0,2 3 3 16,1 2-5-16,-3 0 1 0,10 4 1 0,-2 5 4 16,0 2-2-16,2 0 1 0,-4 3 0 0,4-1 0 15,-6 0 2-15,-3 0 3 0,-3-2-2 0,0-1-8 16,-3-1-10-16,-4-2-78 0,1-1-172 16,-9-2-358-16,4-2-828 0</inkml:trace>
  <inkml:trace contextRef="#ctx0" brushRef="#br0" timeOffset="2181.96">30345 6936 731 0,'0'0'166'0,"0"0"42"0,0 0 28 16,0 0-1-16,0 0-59 0,0 0-42 0,0 0-21 15,0 0-22-15,0 0-18 0,0 0-9 0,0 0-8 16,0 0 2-16,0 0-4 0,0 0-5 0,27-106-4 16,-29 91-10-16,-6-1-8 0,-5-2-10 0,-3-2-3 15,-5-2-6-15,1-1 1 0,-5-2-2 16,-6-2-5-16,-2-1 1 0,-5 0-2 0,-3 1-2 15,-2 1 0-15,-9 3 0 0,5 1-7 16,-11 6-4-16,-6 3-6 0,-5 5-4 0,-5 6 5 16,-5 2 6-16,-1 1 9 0,-1 7 2 0,7 3 0 15,-1 0 0-15,-1 3 1 0,-3 2 0 16,11 1 1-16,-6 3 2 0,12 0-3 0,-2 2 4 0,6 1 1 16,2-1 1-16,6 1 3 0,-1 1-2 0,5 1-3 15,3 0-1-15,1 1 1 0,1 2 1 16,4 2 0-16,0 1 1 0,10 0 0 0,0 2-2 15,0 0 0-15,12-2-4 0,1 2-4 0,4-1 0 16,6 3-3-16,4-2-2 0,4 2 1 16,8 1-1-16,7-2 2 0,3-1 2 0,3 2 2 15,10-1 2-15,5 2 1 0,3 1 1 0,3 0 0 16,11 1 1-16,3 0 3 0,2 1-4 16,13 0 2-16,-3-1-1 0,15-5 1 0,-2-5 5 15,6-6 2-15,6-10 1 0,-2-6 3 0,6-6 0 16,-2-7 3-16,1-8 2 0,1-5 3 0,-4-7-1 15,2-3 4-15,-4-4-1 0,-6-4-2 0,-8-3-1 16,-5-3-4-16,-9-3 4 0,-10 0 4 16,-13-2 2-16,-9-1 7 0,-12 1-4 0,-11-2 1 0,-4 2-3 15,-8 0-8-15,-4 0-1 0,-10 1-7 16,-5-2-2-16,-4 1-1 0,-10 2-5 0,-2 1-5 16,-10 2-5-16,-1 2-10 0,-1 6-2 0,-7 1-11 15,2 6-20-15,-10 4-28 0,-8 4-53 16,0 7-86-16,-11 6-203 0,19 5-285 0,17 2-755 0</inkml:trace>
  <inkml:trace contextRef="#ctx0" brushRef="#br0" timeOffset="2866.7">27848 6524 620 0,'0'0'286'0,"0"0"60"16,0 0-26-16,0 0-71 0,0 0-97 0,0 0-99 15,0 0-42-15,0 0-6 0,0 0 6 16,0 0 27-16,0 0 16 0,0 0 7 0,0 0-4 15,0 0-12-15,-60 140-9 0,58-114-9 0,0-2-3 16,2-2 0-16,0-3 4 0,6-2-3 0,-4-1 2 16,11-2-1-16,-7-3-2 0,9-1 3 0,-7-2 0 15,8-2 4-15,1-3 2 0,1-1 1 16,1-2-1-16,4-4-3 0,-3-4-4 0,1-2-1 16,0-3-3-16,-5-2-4 0,-3 0 3 15,1-2-6-15,-1-3 0 0,-7 1-3 0,-2-1-3 0,6 1 0 16,-8 0 3-16,2 1-3 0,-4 2 3 15,0 0-3-15,3 0-2 0,-3 3 0 0,0-1-1 16,0 1 2-16,0 2-3 0,0-2 0 16,0 2-6-16,2 3 1 0,-2 0-1 0,0 2-2 0,0 1 2 15,2 4-4-15,-2 1-5 0,0 0-9 16,0 0-12-16,0 3 0 0,-2 6 10 16,2 2 14-16,-5 6 13 0,-1 3 9 0,-2 2-4 0,6-1-2 15,-2 3-5-15,4-4 1 0,0 0-4 16,0-2-1-16,0 0 2 0,0-1-1 0,4-1 1 15,-2-1-2-15,8-1 5 0,-3-1-4 0,-3-1 2 16,8 0 0-16,3-3-1 0,-5 0 4 0,11-2 2 16,-1-1 2-16,3-2-11 0,8 0-21 15,-6-2-72-15,-2-2-146 0,-3 0-383 0,-5 0-921 0</inkml:trace>
  <inkml:trace contextRef="#ctx0" brushRef="#br0" timeOffset="12959.59">27383 7075 0 0,'0'0'0'0,"0"0"98"0,0 0 137 0,0 0 21 16,0 0-10-16,0 0-12 0,0 0-29 16,0 0-36-16,0 0-50 0,0 0-56 0,0 0-33 15,0 0-13-15,-4-65 7 0,-8 79 11 0,5 2 18 16,-5 7 4-16,6 0-1 0,0 2-4 0,-3 2-11 16,7 0-3-16,2-2-7 0,0 0-4 15,2-1-3-15,9-5-9 0,-5 0 3 16,6-4 0-16,-3-3 3 0,7-2 2 0,-1-2 6 0,-5-3 6 15,8-4 7-15,3-1 3 0,-2 0-5 16,1-8-4-16,1-3-8 0,0-4-2 0,-1-1-4 16,-1-2-5-16,-7-2-4 0,-3-2-8 0,-5-2-3 15,4 0-4-15,-8 0-3 0,0 0 1 0,0 4 3 16,0 4 4-16,-6 2 4 0,4 5 4 0,0 4-2 16,2 3-20-16,0 2-33 0,-2 2-7 0,2 10-2 15,-2 5 21-15,0 6 36 0,2 6 9 16,0 2 7-16,0 3 2 0,0 2-1 15,0 1 1-15,2 2 0 0,-2 1-1 0,0 1 1 0,0 2-5 16,0 1 2-16,-4 1-6 0,-7 0-3 0,5-1 3 16,-8 1-2-16,3-4 1 0,-5-1-3 15,-1-4 1-15,-1-5-6 0,-1-5 2 16,6-4-1-16,-3-4 3 0,1-8 8 0,5-5 9 0,-2-4 11 16,-5-1-6-16,9-8 3 0,-7-4-12 15,-1-5-8-15,8-3-2 0,-7-4-8 0,7-2-3 16,-2-1 2-16,8-3 2 0,-1-1-6 0,3-2-1 15,0 0-12-15,0 0-18 0,5-1-23 0,7 2-39 16,-2 2-77-16,7 2-148 0,4 7-228 16,-11 7-742-16</inkml:trace>
  <inkml:trace contextRef="#ctx0" brushRef="#br0" timeOffset="13153.46">27751 7260 664 0,'0'0'190'0,"0"0"19"15,0 0 7-15,0 0-52 0,0 0-90 0,0 0-61 16,0 0-34-16,0 0 8 0,0 0 9 0,0 0 4 16,120-39-7-16,-95 38-50 0,-5 1-102 0,1 0-147 15,-4 6-77-15,-3-1 8 0,-10-2 170 0</inkml:trace>
  <inkml:trace contextRef="#ctx0" brushRef="#br0" timeOffset="13319.35">27770 7461 153 0,'0'0'333'0,"0"0"39"0,0 0-28 16,0 0-62-16,0 0-88 0,0 0-79 15,0 0-57-15,0 0-22 0,0 0-16 0,0 0-7 16,0 0-3-16,140-61-4 0,-113 57-6 0,4 3-18 15,-6 1-120-15,-4 0-273 16,-9 0-890-16</inkml:trace>
  <inkml:trace contextRef="#ctx0" brushRef="#br0" timeOffset="29030.05">28822 7354 0 0,'0'0'0'0,"0"0"0"0,0 0 129 16,0 0 58-16,0 0 7 0,0 0-29 0,0 0-11 15,0 0-18-15,0 0-25 0,0 0 7 0,78-132-11 16,-57 110-8-16,-2-3 0 0,1 0-12 0,1 0-9 15,0-3-7-15,-1 1-9 0,-1-1-7 16,4-1-7-16,-7 0-2 0,-3 2-3 0,5-1-1 16,-5-1 2-16,-7 4-1 0,-4 1 3 0,-2 3 1 15,0 4 1-15,0 3-3 0,0 1-6 16,-6 3-7-16,-7 1-10 0,5 2-2 0,-6 1-11 16,3 2-5-16,-1 1-3 0,-5 3 0 0,7 0 3 15,-2 0 0-15,3 2-1 0,-1 3-2 16,2 2 0-16,-1 4-1 0,5 5 7 0,0 3 6 15,-2 5 4-15,-2 4 1 0,6 2 3 0,2 3-2 16,0 1 2-16,0 0 1 0,0 1-6 0,0-1-3 16,0 0-7-16,0 0-3 0,10-1-1 0,-6-3 0 15,2-1 0-15,5-3-6 0,-3-4-3 16,-4-2-9-16,6-3-17 0,-3-3-24 0,-3-4-54 16,-2 1-105-16,8-3-190 0,-6-2-281 0,-2-3-403 0</inkml:trace>
  <inkml:trace contextRef="#ctx0" brushRef="#br0" timeOffset="34897.94">4612 7824 0 0,'0'0'0'0,"0"0"0"0,0 0 0 15,0 0 0-15,0 0 0 0,0 0 0 0,0 0 0 16,0 0 0-16,0 0 0 0,0 0 0 0,0 0 0 15,0 0 0-15,0 0 0 0,2-9 0 16,4 8 0-16,-6 1 0 0,0-1 0 0,2 1 0 16,0 0 0-16,0 0 0 0,4 0 0 0,-1-1 0 15,-1 1 0-15,8 0 0 0,0-1 0 16,5 1 0-16,4-1 0 0,4-1 3 0,3 1 6 0,3 0-2 16,5 1 4-16,-5 0 2 0,2 0-1 15,4 0-2-15,-2 0 0 0,4 2 0 0,5 1-4 16,3 0 6-16,3 1 1 0,6-2-2 0,4 2-2 15,6-2-3-15,-2 1-6 0,4 1-4 0,2-1-3 16,-4-2-4-16,1-1 3 0,-7 0 3 0,-5-1 5 16,-1-3 6-16,0-3 9 0,-11 0 4 15,5-1 7-15,-5-2 1 0,-3 2 0 0,-5 0-7 16,2 1-9-16,-12 0-10 0,8 1-20 16,-8 1-15-16,-5 2-26 0,3 0-31 0,-6 2 36 15,-13 1 55-15</inkml:trace>
  <inkml:trace contextRef="#ctx0" brushRef="#br0" timeOffset="46961.4">6718 7232 0 0,'0'0'0'0,"0"0"0"16,0 0 0-16,0 0 0 0,0 0 0 0,0 0 110 15,0 0 10-15,0 0-1 0,0 0-3 0,0 0-18 16,0 0-27-16,0 0-26 0,8-54-23 16,-8 54-4-16,5 0 3 0,-3 2 14 0,0 0 11 15,-2 1 5-15,4 0-5 0,0 2-10 0,0-2-11 16,0 2-10-16,0-2-4 0,-4 1 1 16,4-2 2-16,1 0-4 0,-3 0 10 0,4 1 2 15,-2-2 6-15,4-1 15 0,3 0 0 0,-1-3 4 16,4-4 2-16,3-5-8 0,6-5-18 0,4-5-14 15,4-6-21-15,8-6-20 0,2-5-10 16,5-6-17-16,1-6-30 0,3-4-57 0,2 0-134 16,-11 12-126-16,-14 15 106 0</inkml:trace>
</inkml:ink>
</file>

<file path=ppt/ink/ink4.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4095" units="deg"/>
          <inkml:channel name="T" type="integer" max="2.14748E9" units="dev"/>
        </inkml:traceFormat>
        <inkml:channelProperties>
          <inkml:channelProperty channel="X" name="resolution" value="1113.3877" units="1/cm"/>
          <inkml:channelProperty channel="Y" name="resolution" value="1979.87915" units="1/cm"/>
          <inkml:channelProperty channel="F" name="resolution" value="11.375" units="1/deg"/>
          <inkml:channelProperty channel="T" name="resolution" value="1" units="1/dev"/>
        </inkml:channelProperties>
      </inkml:inkSource>
      <inkml:timestamp xml:id="ts0" timeString="2021-11-25T06:46:21.141"/>
    </inkml:context>
    <inkml:brush xml:id="br0">
      <inkml:brushProperty name="width" value="0.05292" units="cm"/>
      <inkml:brushProperty name="height" value="0.05292" units="cm"/>
      <inkml:brushProperty name="color" value="#FF0000"/>
    </inkml:brush>
  </inkml:definitions>
  <inkml:trace contextRef="#ctx0" brushRef="#br0">27720 11986 0 0,'0'0'342'15,"0"0"155"-15,0 0 46 0,0 0-78 16,0 0-111-16,0 0-91 0,0 0-58 0,0 0-38 0,0 0-33 15,0 0-24-15,0 0-23 0,-118-37-15 16,114 29-12-16,-4 1-12 0,8-1-11 0,0 0-10 16,2-3-11-16,10 1-10 0,5-1-10 0,4-1-5 15,3 2-1-15,3 1-4 0,8 2 6 16,-2 5 1-16,-4 2-2 0,2 1 2 0,-6 7-7 16,-2 6 1-16,-4 2-3 0,-5 2-1 0,-4 0 3 15,-6 2-2-15,5-1 7 0,-9 1 0 0,0 0 1 16,-11 0 2-16,1 0 0 0,-4 0 2 0,-5-4 2 15,0-1 3-15,3-2-1 0,1-2 0 16,1-2-1-16,-1-1-1 0,9-4-5 0,2-1-9 16,2-2-7-16,2-1-20 0,2-1-25 0,6-5-1 15,5-4-3-15,5-4 14 0,-3-4 23 16,12-4 10-16,-5-3 14 0,-1-3 13 0,0-1 15 16,-3-1 13-16,-5-1 9 0,1 1 10 0,3 2 1 15,-11 4-3-15,6 5-4 0,-5 4-4 0,-7 6-1 16,2 6-12-16,-2 3-13 0,0 6-6 0,-2 8 0 15,-5 7 9-15,-5 4 4 0,6 2-1 16,-9 3-9-16,7 0-2 0,-4-1-2 0,5-1-2 16,-3-2 0-16,6 0-3 0,0-4-2 0,4-2 1 15,0-1-3-15,4-5-4 0,6 0-1 0,3-2-10 16,7-2-6-16,11-3-17 0,-4-2-62 0,8-3-124 16,1-2-276-16,-10 0-310 0,-7 0-735 0</inkml:trace>
  <inkml:trace contextRef="#ctx0" brushRef="#br0" timeOffset="153.88">28309 11973 2218 0,'0'0'299'0,"0"0"-95"0,0 0-40 16,0 0-11-16,0 0-47 0,0 0-60 16,0 0-32-16,0 0-17 0,0 0-14 0,0 0 4 15,0 0-9-15,124-26-27 0,-87 32-46 0,-3-1-95 16,1 1-184-16,-15-1-377 0,-3-2-775 0</inkml:trace>
  <inkml:trace contextRef="#ctx0" brushRef="#br0" timeOffset="315.14">28227 12102 2643 0,'0'0'232'0,"0"0"-53"0,0 0-44 0,0 0-26 16,0 0-38-16,0 0-28 0,0 0-9 0,0 0-14 15,0 0 2-15,0 0-8 0,132-5-13 0,-93 4-13 16,-2 0-26-16,1 0-38 0,-7-2-77 16,4 0-137-16,-13 0-346 0,-3 1-989 0</inkml:trace>
  <inkml:trace contextRef="#ctx0" brushRef="#br0" timeOffset="715.79">29151 11886 2580 0,'0'0'162'0,"0"0"-43"0,0 0-22 16,0 0-12-16,0 0-22 0,0 0-19 0,0 0-4 15,0 0-9-15,0 0-7 0,0 0-4 0,-48-122-1 16,36 118-3-16,-5 3-2 0,5 1-10 16,-9 6 5-16,0 7 4 0,-6 2 1 0,3 5 10 0,3 3-6 15,-2 2-1-15,3 1-2 0,3-1 1 16,0 0-7-16,11 0-2 0,0-1-1 0,4-2-8 15,2-2 5-15,2 0-2 0,4-4 0 0,7-2 0 16,-3-3-1-16,9-2 2 0,1-3-4 16,-1-3 1-16,2-3-4 0,-3 0 0 0,1-6-1 15,-3-5 4-15,-5-3 0 0,-1-2 2 0,-2-4 6 16,-6-4-2-16,5 1 7 0,-7-4 2 0,4 2 4 16,-4 2-1-16,0 4 5 0,0 6 0 15,0 3-2-15,0 6 0 0,0 3-10 0,0 1-9 16,0 1-7-16,0 7 1 0,2 3-1 0,2 4 5 15,-2 1 4-15,2 2-3 0,6 0 3 0,-3-2-2 16,5 1-1-16,-4-1-3 0,5-1 4 16,-5-1-1-16,8-1-8 0,-1-1-11 0,-5-2-27 15,5 0-41-15,-1-3-68 0,-1-2-141 0,1-2-357 16,-8-2-674-16</inkml:trace>
  <inkml:trace contextRef="#ctx0" brushRef="#br0" timeOffset="891.23">29450 11939 2255 0,'0'0'310'0,"0"0"-106"0,0 0-12 0,0 0-32 16,0 0-41-16,0 0-33 0,0 0-37 15,0 0-23-15,0 0-17 0,0 0-7 0,0 0-1 16,118-26 0-16,-81 24-4 0,5 2 1 0,3-1-1 16,-1 1-13-16,-3 0-11 0,-6 0-23 15,-6 0-35-15,-4 0-46 0,-7 0-79 0,-3 0-123 16,-11 0-177-16,-2-2-248 0,-2 1-528 0</inkml:trace>
  <inkml:trace contextRef="#ctx0" brushRef="#br0" timeOffset="1045.42">29638 11785 758 0,'0'0'601'0,"0"0"-74"0,0 0-118 16,0 0-116-16,0 0-104 0,0 0-72 16,0 0-22-16,0 0-12 0,0 0-6 0,0 0-3 0,0 0-17 15,0 0-13-15,0 0-12 0,-26 122-14 16,32-101-6-16,-4 0-4 0,4 2-7 0,0-1-9 15,-2 0-24-15,-2 2-43 0,0-4-92 0,5-2-203 16,-1-6-501-16,-6-4-738 0</inkml:trace>
  <inkml:trace contextRef="#ctx0" brushRef="#br0" timeOffset="1467.82">30039 11449 2965 0,'0'0'145'0,"0"0"-57"0,0 0-27 16,0 0-29-16,0 0-9 0,0 0 2 0,0 0 7 16,0 0-2-16,2 130-12 0,1-93-4 0,-1 2-12 15,0 4-2-15,2-2-3 0,-4 1-2 0,0-2 4 16,0-1-3-16,-4-3-4 0,2-3 1 0,2-4-5 16,-2-4-1-16,2-3-5 0,-3-6-6 15,3-5 2-15,-2-6 4 0,2-2 13 0,0-3 13 0,0-10-1 16,0-5-1-16,2-5-6 0,3-7-2 15,1-1 2-15,4-2 5 0,-4-1 1 0,9 2 1 16,-5 2-2-16,5 3-1 0,1 5-3 0,-1 1-3 16,3 7-3-16,-1 3-4 0,-3 3 4 15,7 5-2-15,-5 1 3 0,5 10 4 0,-2 3 0 16,1 2 3-16,1 3-2 0,0 4 1 0,-1 0-5 16,-1 1-1-16,-2 1 0 0,-9-1-2 0,-2-1 2 15,-6-2 0-15,0 2-2 0,-8 0 1 0,-9-3 4 16,-3 1 2-16,-5-2 7 0,-6-5 3 15,0-2 2-15,-2-3 2 0,4-2 3 0,-4-2-3 16,6-2-4-16,-2-2-2 0,2-1-8 0,4 0-8 16,3 0-14-16,1 0-35 0,2 0-76 15,7 0-183-15,-2 0-557 0,5 0-753 0</inkml:trace>
  <inkml:trace contextRef="#ctx0" brushRef="#br0" timeOffset="2832.05">27761 10865 1426 0,'0'0'308'0,"0"0"-6"16,0 0-25-16,0 0-49 0,0 0-62 0,0 0-85 16,0 0-47-16,0 0-15 0,0 0 9 15,0 0 21-15,0 0 1 0,0 0-3 0,-29 126-11 16,29-93-9-16,0-3-3 0,3 4-4 0,-3-1-3 15,8 1-6-15,-6 3-4 0,0-1-5 0,-2-1-5 16,2-1-4-16,-2-3-8 0,0-4-9 16,0-4-15-16,2-5-26 0,-2-4-48 0,2-3-98 15,4-6-216-15,-4-2-334 0,-2-2-733 0</inkml:trace>
  <inkml:trace contextRef="#ctx0" brushRef="#br0" timeOffset="3086.05">27749 10920 2329 0,'0'0'168'0,"0"0"-24"0,0 0-12 15,0 0-36-15,0 0-40 0,0 0-37 0,0 0-14 16,0 0-6-16,0 0-1 0,0 0 0 16,0 0-1-16,120-19-1 0,-99 39-5 0,-1 1-1 0,-3-1-5 15,-7 1-3-15,3 0-4 0,-7-3-5 16,-6 0-2-16,0-1-3 0,-2-2 8 0,-7 0 6 15,-5-2 14-15,-7 0 10 0,3-1 3 16,-3-2 6-16,0-2-5 0,5-1-5 0,3-2-6 16,1-1-6-16,4-3-6 0,-3-1-18 0,11 0-40 15,0-6-89-15,0-2-193 0,0-1-334 0,2 4-757 0</inkml:trace>
  <inkml:trace contextRef="#ctx0" brushRef="#br0" timeOffset="3275.66">28278 11004 1981 0,'0'0'428'0,"0"0"-242"0,0 0-24 16,0 0 1-16,0 0-55 0,0 0-52 0,0 0-37 16,0 0-24-16,0 0 4 0,0 0-2 0,133-28-11 15,-102 28-24-15,2 0-36 0,-9 0-55 0,-3 3-104 16,-2 0-164-16,-5 1-277 0,-8 0-108 15,-2-2 29-15</inkml:trace>
  <inkml:trace contextRef="#ctx0" brushRef="#br0" timeOffset="3435.58">28169 11128 1745 0,'0'0'353'15,"0"0"-110"-15,0 0-42 0,0 0-53 0,0 0-50 16,0 0-46-16,0 0-29 0,0 0-7 0,0 0-5 15,130-22-5-15,-89 13-13 0,11 1-41 0,-7 0-133 16,-1 0-251-16,-11 2-344 0,-15 3-676 0</inkml:trace>
  <inkml:trace contextRef="#ctx0" brushRef="#br0" timeOffset="3835.85">29188 10931 2363 0,'0'0'113'0,"0"0"-8"0,0 0 15 16,-122 5-11-16,87-2-36 0,4 0-28 0,0 0-18 16,2-1-4-16,-2 0-10 0,10-2 2 15,2 0 0-15,9-2 4 0,-2-2-1 0,12-4-10 16,0-1-16-16,0-5-24 0,12-2-6 0,0-5-8 16,9-1 8-16,6-2 2 0,-2 0-8 0,0-1-3 15,8 2 0-15,-6-1 14 0,-3-1 15 16,7 1 16-16,-6-2 11 0,-2 3 8 0,0-3 7 15,1 2 4-15,-9 0 5 0,1 2-1 0,-9 2 3 16,1 4 8-16,-6 1 10 0,-2 3-1 16,-12 4 1-16,3 1-11 0,-7 1-17 0,-5 4 2 15,-4 0-5-15,3 2 3 0,-7 3 3 0,8 4-2 16,0 1-2-16,5 2-7 0,5 4-1 0,-3 1-6 16,8 3 0-16,2 4-1 0,-3 4 1 0,7 2-4 15,7 2 6-15,-1 2-2 0,0 1-2 0,11 3 3 16,-3-1-8-16,1 1 2 0,-1-1-4 15,5 0 2-15,-1-1-1 0,-1-2-4 0,-1 1 4 16,-5-5-7-16,3-1-1 0,-8-2-7 0,7-4-14 16,-9-2-25-16,0-5-27 0,4-2-45 15,-2-5-68-15,1-4-123 0,3-2-425 0,-6-1-804 0</inkml:trace>
  <inkml:trace contextRef="#ctx0" brushRef="#br0" timeOffset="4222.53">29702 10693 1507 0,'0'0'683'0,"0"0"-447"16,0 0-54-16,0 0-8 0,0 0-17 0,0 0-33 15,-126-56-19-15,104 56-24 0,1 0-25 0,0 6-8 16,1 5-22-16,1 3 2 0,0 4-6 0,1 3-5 16,7 3-3-16,-3 2-4 0,2 1 3 15,7 0-8-15,1 0 3 0,2 0-2 0,2-2-3 0,2-1-8 16,5-2 3-16,5-4-4 0,-2 0-3 15,7-5 5-15,3-2-8 0,-1-3 0 0,2-4-3 16,-3-2-2-16,3-2-5 0,-2-6-8 0,-1-6 3 16,-7-2-1-16,5-4 15 0,-6-4 8 0,-1-1 7 15,-7-3 1-15,4 1 4 0,-2 0 6 16,-2 3-4-16,-2 4 11 0,2 4-8 0,-2 5-1 16,0 3 4-16,0 4-2 0,0 2-9 0,0 0-7 15,0 2-1-15,0 5-8 0,2 3 12 16,0 2 0-16,0 1 4 0,9 1-2 0,-3 0 1 15,4 0 5-15,1-1-8 0,3-2 8 0,5 2-8 16,0-1-1-16,6-2 1 0,2-2 5 0,-5-1-6 16,7-4-1-16,-4-2 0 0,-4-1-25 15,-2 0-11-15,-5-3-63 0,-5-2-128 0,-1-1-340 16,-6 2-1072-16</inkml:trace>
  <inkml:trace contextRef="#ctx0" brushRef="#br0" timeOffset="6143.15">27916 13114 964 0,'0'0'500'0,"0"0"-81"0,0 0-80 0,0 0-89 15,0 0-55-15,0 0-36 0,0 0-42 0,0 0-32 16,0 0-45-16,0 0-24 0,0 0-11 15,0 0 4-15,-2-10 12 0,2 32 9 0,0 6 1 16,0 3 0-16,0 3-5 0,0 4-5 0,0 1-3 16,2-1-4-16,-2 4-5 0,0 1-1 15,9-1-6-15,-7-1 0 0,2-1-2 0,-2-6-2 16,8-2-1-16,-3-8-9 0,-1-5-8 16,6-4-22-16,-8-2-28 0,0-4-49 0,5-4-71 0,-5-3-137 15,-2-2-320-15,-2 0-882 0</inkml:trace>
  <inkml:trace contextRef="#ctx0" brushRef="#br0" timeOffset="6371.5">27908 13161 1083 0,'0'0'355'16,"0"0"-3"-16,0 0-59 0,0 0-41 0,0 0-72 16,0 0-55-16,0 0-47 0,0 0-34 0,0 0-20 15,0 0-8-15,0 0-2 0,0 0-1 0,0 0-2 16,126-76-4-16,-105 94-2 0,2 3-4 0,-5 1-3 15,1 1-2-15,-5 0-1 0,-7 0 0 16,-3-1-4-16,-4-1 8 0,-2-2-3 0,-5-2 5 16,-9 0 5-16,-3-2-7 0,1-2 8 0,-3-1-3 15,-2-2-3-15,3 1-2 0,-3-3-12 16,2-2-15-16,1-2-23 0,1-2-31 0,2-1-60 16,7-1-93-16,0 0-235 0,8 0-240 0,0-2-399 0</inkml:trace>
  <inkml:trace contextRef="#ctx0" brushRef="#br0" timeOffset="7324.89">27422 13307 528 0,'0'0'477'0,"0"0"-118"16,0 0-54-16,0 0-23 0,0 0-23 15,0 0-49-15,0 0-88 0,0 0-61 0,0 0-41 16,0 0-17-16,0 0 5 0,0 0-2 0,0 0 1 15,58-25-1-15,-23 20-5 0,1 0 2 0,5 1-4 16,4 1-8-16,-9-2-15 0,1 2-30 0,-12 0-51 16,1 0-107-16,-7 0-222 0,-9 1-231 15,-5 0-488-15</inkml:trace>
  <inkml:trace contextRef="#ctx0" brushRef="#br0" timeOffset="7489.1">27524 13128 746 0,'0'0'806'0,"0"0"-333"0,0 0-129 0,0 0-80 15,0 0-101-15,0 0-88 0,0 0-46 0,0 0-19 16,0 0 6-16,0 0 11 0,0 0 4 16,0 0-5-16,0 0-6 0,0 0-8 0,39 98-7 15,-20-79-6-15,-9 0-1 0,6-3-5 0,3 1-11 16,-2-2-14-16,-3-2-36 0,-4-1-64 16,3-2-123-16,-5-2-236 0,-6-2-242 0,0-3-575 0</inkml:trace>
  <inkml:trace contextRef="#ctx0" brushRef="#br0" timeOffset="7645.27">27699 13162 948 0,'0'0'722'16,"0"0"-351"-16,0 0-92 0,0 0-71 0,0 0-85 15,0 0-53-15,0 0-28 0,0 0-8 16,0 0-6-16,0 0-6 0,0 0-5 0,0 0-8 16,-130 125-1-16,122-100-6 0,-7 0-1 0,7 0-4 15,-6 0-10-15,-1 1-15 0,7-2-37 16,-2-1-70-16,6-4-187 0,-1-5-414 0,3-6-759 0</inkml:trace>
  <inkml:trace contextRef="#ctx0" brushRef="#br0" timeOffset="8390.15">28518 13271 251 0,'0'0'456'0,"0"0"62"0,0 0-37 15,0 0-101-15,0 0-94 0,0 0-63 0,0 0-62 16,0 0-45-16,0 0-25 0,0 0-26 15,0 0-17-15,0 0-24 0,0 0-16 0,0 0-13 16,-64-6-4-16,87 1 0 0,1 2-1 0,12-2-3 16,-5 0 0-16,6 1 2 0,2-2 1 0,-4 0 0 15,0 0-15-15,-6 0-27 0,-6 1-33 16,-6-1-41-16,-9 1-59 0,4-1-68 0,-10 1-133 16,-2-1-143-16,0 2-30 0,-6-2 84 0,-6 1 165 15,8-1 277-15,-11-1 33 0,9 1 0 16,-9-1 0-16,7-1 50 0,-6 0 155 0,3 1 130 15,-1 0 108-15,0 1 19 0,5 1-43 0,-1 1-78 16,-2 2-83-16,1 1-62 0,1 1-61 0,4 0-50 16,0 5-34-16,-2 4-16 0,-3 3-2 0,7 2 0 15,-2 2-2-15,2 1-5 0,0 3-6 0,2 1-7 16,0 0-5-16,0 4-3 0,4 0-5 16,0 0-6-16,1 0-8 0,5-2-20 0,-4-1-35 15,6-3-70-15,-3-4-130 0,1-5-342 0,-6-4-939 0</inkml:trace>
  <inkml:trace contextRef="#ctx0" brushRef="#br0" timeOffset="8596.76">29041 13197 1642 0,'0'0'228'0,"0"0"-19"0,0 0-1 0,0 0-18 16,0 0-60-16,0 0-61 0,0 0-33 15,0 0-16-15,0 0-10 0,0 0 2 0,0 0-2 16,0 0-5-16,0 0-6 0,134-6-5 0,-99 6-10 16,-10 0-12-16,4 0-26 0,-12 0-58 0,-3 0-129 15,-1 3-325-15,-7 0-299 0,-4-1-15 16</inkml:trace>
  <inkml:trace contextRef="#ctx0" brushRef="#br0" timeOffset="8712.44">29053 13309 538 0,'0'0'171'0,"0"0"-72"0,0 0-6 0,0 0-52 15,0 0-117-15,0 0-104 0,0 0-107 0,0 0-112 16</inkml:trace>
  <inkml:trace contextRef="#ctx0" brushRef="#br0" timeOffset="9133.03">29058 13375 180 0,'0'0'313'15,"0"0"19"-15,0 0-9 0,0 0-40 0,0 0-64 16,0 0-41-16,0 0-25 0,0 0-18 0,0 0-5 15,0 0-5-15,0 0-7 0,0 0-21 16,0 0-17-16,0 0-14 0,-46-4-12 0,46 4-8 16,0 0-15-16,2 0-14 0,6 0-13 0,-1-2-5 15,-1 0-4-15,10 0 3 0,3-1-2 16,2 1-1-16,1-1 0 0,9-1-4 0,-4 2-2 16,-2-1-10-16,6 1-15 0,-6 0-28 0,-2-1-72 15,-1 1-156-15,-5 0-364 0,-5 1-617 16</inkml:trace>
  <inkml:trace contextRef="#ctx0" brushRef="#br0" timeOffset="9391.08">29661 13017 1562 0,'0'0'563'0,"0"0"-262"0,0 0-40 16,0 0-29-16,0 0-55 0,0 0-43 0,0 0-37 15,0 0-38-15,0 0-28 0,0 0-19 0,0 0-8 16,0 0-2-16,0 0 6 0,0 0 1 16,-41 1 7-16,51 22-3 0,-4 2 0 15,-2 5-4-15,3 0-2 0,-1 2-3 0,-6 1-5 0,2-1 1 16,0-1-3-16,0-2-2 0,-2-1 1 16,2-5-9-16,6 0-5 0,-6-4-20 0,3-1-27 15,-1-1-45-15,0-3-77 0,4-2-156 0,-6-4-491 16,0-3-749-16</inkml:trace>
  <inkml:trace contextRef="#ctx0" brushRef="#br0" timeOffset="17583.03">28985 12387 0 0,'0'0'0'0,"0"0"0"0,0 0 0 0,0 0 0 16,0 0 0-16,0 0 0 0,0 0 0 16,0 0 0-16,0 0 0 0,0 0 0 0,0 0 0 15,0 0 0-15,66-2 0 0,-49 1 0 0,1 0 0 16,1-2 0-16,4 1 0 0,0 1 0 0,-1-1 0 15,-1-1 0-15,10 1 10 0,-6 0 9 16,0-2-2-16,6 1-3 0,-5-1 1 0,-1 2-5 16,6-1 7-16,-4 1 5 0,-6-1 5 0,2 1 5 15,-5 1-5-15,-1 0-2 0,-7 1-3 16,0 0-7-16,-6 0-11 0,-1 0-20 0,1 0-15 16,-4 0 11-16,0 0 18 0,-7 1 24 0,3 3 19 15,-6 1 0-15,-2 0-8 0,-5 1-3 0,-4 1-10 16,1-1-10-16,-3 0-3 0,2 1-13 0,-1 0-3 15,-7 0 0-15,4 0-3 0,2-1-2 0,-2 1 3 16,3 1 3-16,-5-1-5 0,4 1 11 16,4-1 2-16,-1 0 1 0,7-1 5 0,-1 0-5 15,-1-1 0-15,7 0-1 0,4-2-5 0,-4 0-8 16,8-2-1-16,-2 0 2 0,2-1 12 0,0 0 16 16,0 0 13-16,0 0 14 0,0 0 2 15,0 0 8-15,2 0 3 0,8 0-8 0,-2 0-6 16,3-4-9-16,-1 1-4 0,9-1 2 0,-5 0 5 15,5-1 0-15,-1 2 0 0,-3-3-2 16,12 2-3-16,-5-2-5 0,3 0-3 0,-2 0-7 16,8 1-9-16,-6 0-6 0,-1 1-14 0,-3 1-22 15,-2 2-40-15,-5 1-108 0,-8 0-78 0,-4 0-135 0</inkml:trace>
  <inkml:trace contextRef="#ctx0" brushRef="#br0" timeOffset="21870.54">27846 14533 532 0,'0'0'353'0,"0"0"-101"16,0 0-39-16,0 0 21 0,0 0-20 15,0 0-24-15,0 0-21 0,0 0-20 0,0 0-11 16,0 0-8-16,0 0-14 0,0 0-21 15,-72 14-10-15,68-17-17 0,0 0-9 0,-3-2-4 16,-1-1-9-16,4 0-7 0,0-1-4 16,-4-1-6-16,8 0-7 0,-3-3-7 0,3-2-7 15,0 1-13-15,3-2 2 0,9-1-2 0,0 1-3 0,-1 1 4 16,5 1-4-16,1 1 1 0,1 1 2 16,-3 1 3-16,3 0 1 0,1 2-1 0,0 1 1 15,-1 3 4-15,-1 0-6 0,-1 1 0 0,-5 2 0 16,3 0-13-16,-10 0 11 0,7 0 0 0,-9 0 0 15,0 0 7-15,-2 2-8 0,0-1 4 16,0 1 1-16,0-1 2 0,-2 1 6 0,0 1-1 16,2 0 2-16,-7-2 3 0,7 2-8 0,0-2-1 15,-2 0-1-15,2 0-11 0,0 0 11 0,0 0 1 16,-2 0-1-16,2-1 5 0,0 1-5 16,0-1-3-16,0 2 2 0,0-1 2 0,-2-1 0 15,2 1 4-15,-2-1-2 0,2 0 1 16,-2 1-4-16,2-1-1 0,-2 0 0 0,2 0-7 15,-6 1 4-15,4-1-3 0,2 0-5 0,0 0 0 16,0 0-1-16,0 0 0 0,0 0 5 0,0 0 7 16,0 0-1-16,0 0 1 0,0 0 2 0,0 0-6 15,-2 0-1-15,2 0-3 0,-4-1-5 0,4 0-1 16,-5 0 1-16,3 0 0 0,-6-1 0 16,6 1 1-16,-2 0-1 0,2 0 2 0,-9 1 1 15,9 0 2-15,-2-1 2 0,2 1 1 0,-2 0 2 16,-4 0-2-16,4 0 4 0,2 0 0 0,-5 0-1 15,5 0 1-15,-6 0 4 0,6-1 3 16,2 0 1-16,-2 0 3 0,2 1 1 0,-2 0-2 16,0 0 4-16,2 0-1 0,0 0-1 0,0 0-1 15,0 0-4-15,0 0 0 0,0 0-5 0,0 0 1 16,2 0 0-16,0 0 0 0,0 0 2 16,2-3 1-16,9 2-1 0,-7 0 1 0,8 1-6 15,-6 0-2-15,7 0 0 0,-9 5-1 0,7 0 0 16,-7 1 1-16,6 2 1 0,-8 1 0 0,7 2 1 15,-5-1 0-15,-2 2 1 0,-2 1-1 0,6 1 3 16,-8 1 1-16,0 2-1 0,0 1 0 16,0 1 0-16,-8 2 0 0,6 1-1 0,-4-1 1 15,-5 0 2-15,7 0-4 0,2 0 5 0,-2-3-5 16,4 0-1-16,0-4-1 0,0-3-2 16,0-1 5-16,4-2 0 0,-2-1 2 0,9-1-1 15,-3-4 2-15,-4 1 1 0,10-3 3 0,-5 0 3 16,7-3-5-16,-1-3 3 0,3-2-1 0,1 0-3 15,0-2 1-15,-5 0-5 0,5-2-7 0,-1-2-2 16,-3-1-3-16,-7-1 1 0,4-2 8 16,-5-2 1-16,-5 0 8 0,0-4-4 0,-2 1 0 15,0-1 1-15,0 1-6 0,0 0 8 0,0 1 1 16,0 3 3-16,0 2 4 0,-2 3-3 16,2 3 2-16,0 5 7 0,0 3 1 0,0 2-3 15,0 1-7-15,0 1-20 0,0 7 5 0,-2 5 1 16,2 7 13-16,0 2 15 0,-2 4-5 0,-1 1 8 15,1 2-1-15,-2 2-2 0,-2 1-3 16,4-2-3-16,0 4-1 0,2 2-6 0,0 0 2 16,0 5-5-16,0 1-2 0,0 3-1 0,0 3-1 15,0 3-3-15,0 1 1 0,0 1 0 0,-2-3-1 16,-2-5-1-16,2-1-1 0,-9-6 2 16,9-3-3-16,-6-6 4 0,-2-2-1 0,3-5-1 15,-7-5 1-15,6-3 2 0,-7-2 2 0,9-3-3 16,-6-4 5-16,3-2-3 0,-3-3 1 0,6-3 5 15,-7-5-7-15,7-6 1 0,-8-5-1 0,5-4-3 16,-5-3 4-16,4-3-3 0,-5-2 0 16,1-1-1-16,5-1 1 0,-3 0-2 0,10 0 1 15,-2 1-3-15,4 0 0 0,2 2-5 0,4-1-7 16,9 2-9-16,5 3-30 0,3 1-46 0,2 1-96 16,10 4-187-16,-12 5-534 0,-7 6-716 0</inkml:trace>
  <inkml:trace contextRef="#ctx0" brushRef="#br0" timeOffset="22061.9">28656 14578 2920 0,'0'0'79'0,"0"0"-8"15,0 0 4-15,0 0 5 0,0 0-18 0,0 0-31 16,0 0-22-16,0 0-9 0,0 0 0 0,0 0-4 15,120-51 1-15,-89 47-6 0,0 0-22 0,-4 2-42 16,-4 2-56-16,-4 0-70 0,-3 0-79 0,-8 0-147 16,3 0-291-16,-9 1-736 0</inkml:trace>
  <inkml:trace contextRef="#ctx0" brushRef="#br0" timeOffset="22232.12">28605 14727 2267 0,'0'0'299'0,"0"0"-77"0,0 0-71 16,0 0-12-16,0 0-40 0,0 0-36 16,0 0-28-16,0 0-17 0,0 0-6 0,0 0-3 15,0 0-2-15,0 0-1 0,124-33-7 0,-85 26-18 16,2 0-61-16,-1 3-126 0,-1-2-281 16,-16 2-451-16,-5 2-652 0</inkml:trace>
  <inkml:trace contextRef="#ctx0" brushRef="#br0" timeOffset="22771.94">29388 14554 842 0,'0'0'276'0,"0"0"-71"0,0 0 35 16,0 0 41-16,0 0-28 0,0 0-53 0,0 0-49 15,120-20-35-15,-99 10-20 0,-3 0-16 0,-5-3-18 16,1 0-2-16,-8-1-13 0,3 1-4 0,-9-4-6 16,0 1-9-16,-9-1-2 0,3 0-8 0,-10 2 1 15,-1 1-1-15,1 3-5 0,-5 2 0 0,-4 6-1 16,2 3-9-16,-1 0 7 0,-1 8 2 15,-4 4-3-15,6 6 8 0,0 3-7 0,3 3-2 16,1 3 1-16,1 1-3 0,9 1 2 0,-3-1-1 16,8-2-2-16,0-3 0 0,4-1-4 15,0-3 0-15,4-1-1 0,0-4-4 0,8-1 7 16,-3-2 3-16,7-4 2 0,1-2 5 0,1-3-1 16,1-2-2-16,-5 0-3 0,5-7-4 0,0-3-5 15,1-1-9-15,-3-2 3 0,-3-3-2 0,-6-2 5 16,5-3 10-16,-5-2-3 0,-6 0-1 15,9-3-1-15,-7 2 2 0,-2 2 0 16,0 5 9-16,-2 5-6 0,2 2 0 0,-2 7-5 0,0 3-8 16,0 0-6-16,0 6-1 0,0 5 4 15,0 5 6-15,0 4 5 0,4 2 2 0,0 1-1 16,-2-3-7-16,2 1 7 0,0-3 1 0,9 0-1 16,-5-2 7-16,7-3-8 0,-1 1-3 15,-2-2-3-15,5-1-38 0,2-3-69 0,-1-3-142 16,-9-1-345-16,3-3-984 0</inkml:trace>
  <inkml:trace contextRef="#ctx0" brushRef="#br0" timeOffset="22953.24">29798 14495 2373 0,'0'0'150'0,"0"0"-28"15,0 0-14-15,0 0 1 0,0 0-43 0,0 0-27 16,0 0-15-16,0 0-8 0,0 0-4 15,0 0-1-15,0 0-2 0,0 0-3 0,146-8-3 16,-111 4-1-16,-8 2-7 0,4 0-23 0,-8-1-36 16,-2 0-53-16,-9 1-79 0,-2-1-99 0,-5-2-203 15,-5 3-178-15,0-1-495 0</inkml:trace>
  <inkml:trace contextRef="#ctx0" brushRef="#br0" timeOffset="23121.82">29984 14322 215 0,'0'0'636'0,"0"0"-36"0,0 0-107 0,0 0-85 15,0 0-117-15,0 0-102 0,0 0-86 0,0 0-52 16,0 0-14-16,0 0 7 0,0 0 13 0,0 0 0 16,0 0-10-16,0 0-10 0,-46 114-12 0,46-86-8 15,2-2-4-15,2 2-6 0,-2 1 0 16,7-1-2-16,-5-3-2 0,0-2-20 0,-2-1-62 16,4-4-134-16,2-3-276 0,-3-4-462 15,-3-6-638-15</inkml:trace>
  <inkml:trace contextRef="#ctx0" brushRef="#br0" timeOffset="23522.85">30310 14086 2480 0,'0'0'167'0,"0"0"-30"0,0 0-44 16,0 0-7-16,0 0-24 0,0 0-9 0,0 0-10 15,0 0-8-15,0 0-7 0,-60 140-7 0,73-108-7 16,-7 0-1-16,6-1-6 0,-6-1-1 15,3-1 0-15,-3-2-8 0,-2-2 4 0,-2-2-2 16,-2-3-2-16,0 0 4 0,0-4-6 0,-2-1-6 16,-2-2-4-16,2-5-4 0,-6-4 4 0,6-1 7 15,2-3 7-15,0 0 6 0,-3-9-6 0,1-2-2 16,2-6-4-16,0 0-9 0,0-3 11 16,5 2-2-16,-3-1 1 0,10 2 7 0,-6 1-5 15,7 2-1-15,-5 2-5 0,6 2-2 0,-1 2-5 16,1 2 2-16,1 3-3 0,1 3-1 0,-5 0 3 15,7 2 1-15,-1 5 4 0,-1 4 2 16,-5 2 4-16,5 2 0 0,-1 2 1 0,-7 2 3 16,4-1-1-16,-8 0 0 0,-4 1 1 0,0-1-2 15,-2 0 4-15,-8-2 0 0,-2 0 1 16,-3-1 5-16,-4 0-3 0,-1-2 3 0,-5-1 3 16,2 0-7-16,1-3 3 0,-7-1-2 0,6-1-1 15,2-1 3-15,1-4-3 0,5-1-3 0,3-1-18 16,-1 0-83-16,9-5-188 0,0 2-529 15,2-1-762-15</inkml:trace>
  <inkml:trace contextRef="#ctx0" brushRef="#br0" timeOffset="28074.97">29130 12455 0 0,'0'0'0'0,"0"0"0"16,0 0 0-16,0 0 0 0,0 0 0 0,0 0 0 15,0 0 0-15,0 0 0 0,0 0 21 0,0 0 66 16,0 0 29-16,0 0 25 0,-8 0 11 16,1 0-5-16,7 0-1 0,0 0 1 0,0 0-3 15,0 0-7-15,-2 0-18 0,2 0-23 0,0 0-9 16,0 0-9-16,0 0 1 0,0 0-5 0,0 0-3 15,0 0-3-15,0 0-10 0,-2 0-10 16,2 0-16-16,0 0-14 0,-2 0 0 0,2 0-3 16,0 0 0-16,-2 0 0 0,2 0-12 0,0 0-2 15,0 0-1-15,-2 0-2 0,2 0 5 16,0 0-6-16,0 0 3 0,0 0 0 0,0 0-7 0,0 0 7 16,0 0-2-16,0 0 0 0,0 0 4 15,0 0-11-15,0 0-3 0,0 0-5 0,0 0-3 16,0 0 5-16,0 0 4 0,0 0 7 0,0 0 8 15,0 0 0-15,0 0 3 0,0-1-3 16,0 1-2-16,0 0 4 0,0 0 1 0,0 0 6 16,0 0 0-16,2 0-2 0,0-1-5 0,-2 1-5 15,0-1-4-15,2 1-3 0,-2 0-1 0,0 0-2 16,0 0 3-16,0 0-2 0,0 0 1 0,0 0 2 16,0 0-3-16,0 0 6 0,0 0 1 15,0 0 2-15,0 0 4 0,0 0-3 0,0 0-2 16,0 0 1-16,0 0-3 0,0 0 0 0,0 0 0 15,0 0-2-15,0 0 1 0,0 0-9 16,0 0-4-16,0 0 1 0,0 0-4 0,0 2 7 16,0 1-41-16,0 0-82 0,0 1-121 0,2-1-180 15,0-1-67-15,7 0-86 0</inkml:trace>
  <inkml:trace contextRef="#ctx0" brushRef="#br0" timeOffset="31831.24">29082 12491 0 0,'0'0'0'0,"0"0"0"16,0 0 0-16,0 0 0 0,0 0 92 16,0 0 129-16,0 0 36 0,0 0 22 0,0 0-17 15,0 0-41-15,0 0-41 0,0 0-43 16,0 0-40-16,0 0-26 0,-31 1-17 0,31-1-8 16,0 0-6-16,0 1 0 0,0-1-2 0,0 0-6 15,0 1-5-15,0-1-10 0,0 0-8 0,7 2-2 16,1-1 4-16,0 1 5 0,19-1 6 0,0-1 2 15,8 0-5-15,6 0-7 0,7 0-1 0,8-3-2 16,2-3-3-16,1 0 3 0,8-1-4 16,1 0-2-16,6-2 1 0,3 0-1 0,-5 0 2 15,9-3-1-15,-1 1 2 0,-3 0-4 0,-5-2 2 16,-2 0-1-16,-3 1-1 0,-7 1 2 0,-3 1 2 16,-7 0 3-16,-2 0 0 0,-7 2 6 15,-8 0 3-15,0 0 3 0,-10 2 5 0,-3 1 0 16,-1-1-4-16,-7 2-1 0,-3 1-8 0,-7 2-4 15,2-1-5-15,-4 2-7 0,0 0-14 0,0 0-25 16,0 0-22-16,-4 3-17 0,0 4-30 0,-9 2-52 16,1 2-125-16,-5 3-273 0,1-3-240 15,8-3 422-15</inkml:trace>
  <inkml:trace contextRef="#ctx0" brushRef="#br0" timeOffset="45676.38">29105 14986 0 0,'0'0'254'0,"0"0"16"0,0 0 19 15,0 0 2-15,0 0-29 0,0 0-67 0,0 0-82 16,0 0-63-16,0 0-24 0,0 0-4 0,0 0 6 16,0 0 0-16,110-29-3 0,-75 26-4 0,0 1-4 15,-2 0-4-15,8-2-2 0,7 2 0 16,1-3-3-16,5 0 2 0,4-1 0 0,4 0 0 15,4-1 2-15,7 0-2 0,1 0 1 0,7 0-2 16,-1-2-1-16,3 0 3 0,0 0-5 16,-1-3 1-16,3 2 5 0,2-2 4 0,-7 1 5 15,-3 1 3-15,-5-2 1 0,-6 2 0 0,3 0 2 16,-18 2 4-16,3 1 2 0,-10 1-4 0,-7 1-1 16,-10-1-6-16,4 1-3 0,-11 0-2 15,-9 0-2-15,5 2-3 0,-12 0 0 0,2 2 1 0,-1 0-4 16,-5 1-3-16,0 0-4 0,0 0-10 15,0 0-16-15,0 0-45 0,0 0-55 0,-5 2-88 16,-1 4-223-16,2 0-187 0,2-1-320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15D6BF-810B-4447-B66C-BCB977F7704C}" type="datetimeFigureOut">
              <a:rPr lang="en-IN" smtClean="0"/>
              <a:t>17-04-2022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A91CBA6-18B5-4714-9896-5A877188F8F3}" type="slidenum">
              <a:rPr lang="en-IN" smtClean="0"/>
              <a:t>‹#›</a:t>
            </a:fld>
            <a:endParaRPr lang="en-IN"/>
          </a:p>
        </p:txBody>
      </p:sp>
    </p:spTree>
    <p:extLst>
      <p:ext uri="{BB962C8B-B14F-4D97-AF65-F5344CB8AC3E}">
        <p14:creationId xmlns:p14="http://schemas.microsoft.com/office/powerpoint/2010/main" val="2856992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Available Expression is basically used to identify common sub-expressions.</a:t>
            </a:r>
            <a:endParaRPr lang="en-IN" dirty="0"/>
          </a:p>
        </p:txBody>
      </p:sp>
      <p:sp>
        <p:nvSpPr>
          <p:cNvPr id="4" name="Slide Number Placeholder 3"/>
          <p:cNvSpPr>
            <a:spLocks noGrp="1"/>
          </p:cNvSpPr>
          <p:nvPr>
            <p:ph type="sldNum" sz="quarter" idx="5"/>
          </p:nvPr>
        </p:nvSpPr>
        <p:spPr/>
        <p:txBody>
          <a:bodyPr/>
          <a:lstStyle/>
          <a:p>
            <a:fld id="{3A91CBA6-18B5-4714-9896-5A877188F8F3}" type="slidenum">
              <a:rPr lang="en-IN" smtClean="0"/>
              <a:t>13</a:t>
            </a:fld>
            <a:endParaRPr lang="en-IN"/>
          </a:p>
        </p:txBody>
      </p:sp>
    </p:spTree>
    <p:extLst>
      <p:ext uri="{BB962C8B-B14F-4D97-AF65-F5344CB8AC3E}">
        <p14:creationId xmlns:p14="http://schemas.microsoft.com/office/powerpoint/2010/main" val="18612353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834" name="Rectangle 7"/>
          <p:cNvSpPr>
            <a:spLocks noGrp="1" noChangeArrowheads="1"/>
          </p:cNvSpPr>
          <p:nvPr>
            <p:ph type="sldNum" sz="quarter" idx="5"/>
          </p:nvPr>
        </p:nvSpPr>
        <p:spPr>
          <a:noFill/>
          <a:ln>
            <a:miter lim="800000"/>
            <a:headEnd/>
            <a:tailEnd/>
          </a:ln>
        </p:spPr>
        <p:txBody>
          <a:bodyPr/>
          <a:lstStyle/>
          <a:p>
            <a:fld id="{F46D9E6A-EFD9-4941-8E40-61D1D804D27E}" type="slidenum">
              <a:rPr lang="en-US"/>
              <a:pPr/>
              <a:t>26</a:t>
            </a:fld>
            <a:endParaRPr lang="en-US"/>
          </a:p>
        </p:txBody>
      </p:sp>
      <p:sp>
        <p:nvSpPr>
          <p:cNvPr id="248835" name="Rectangle 2"/>
          <p:cNvSpPr>
            <a:spLocks noGrp="1" noRot="1" noChangeAspect="1" noChangeArrowheads="1" noTextEdit="1"/>
          </p:cNvSpPr>
          <p:nvPr>
            <p:ph type="sldImg"/>
          </p:nvPr>
        </p:nvSpPr>
        <p:spPr>
          <a:ln/>
        </p:spPr>
      </p:sp>
      <p:sp>
        <p:nvSpPr>
          <p:cNvPr id="248836"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978" name="Rectangle 7"/>
          <p:cNvSpPr>
            <a:spLocks noGrp="1" noChangeArrowheads="1"/>
          </p:cNvSpPr>
          <p:nvPr>
            <p:ph type="sldNum" sz="quarter" idx="5"/>
          </p:nvPr>
        </p:nvSpPr>
        <p:spPr>
          <a:noFill/>
          <a:ln>
            <a:miter lim="800000"/>
            <a:headEnd/>
            <a:tailEnd/>
          </a:ln>
        </p:spPr>
        <p:txBody>
          <a:bodyPr/>
          <a:lstStyle/>
          <a:p>
            <a:fld id="{91AEE8A1-97E7-4B8A-937B-B0563F35D734}" type="slidenum">
              <a:rPr lang="en-US"/>
              <a:pPr/>
              <a:t>30</a:t>
            </a:fld>
            <a:endParaRPr lang="en-US"/>
          </a:p>
        </p:txBody>
      </p:sp>
      <p:sp>
        <p:nvSpPr>
          <p:cNvPr id="254979" name="Rectangle 2"/>
          <p:cNvSpPr>
            <a:spLocks noGrp="1" noRot="1" noChangeAspect="1" noChangeArrowheads="1" noTextEdit="1"/>
          </p:cNvSpPr>
          <p:nvPr>
            <p:ph type="sldImg"/>
          </p:nvPr>
        </p:nvSpPr>
        <p:spPr>
          <a:ln/>
        </p:spPr>
      </p:sp>
      <p:sp>
        <p:nvSpPr>
          <p:cNvPr id="254980"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7"/>
          <p:cNvSpPr>
            <a:spLocks noGrp="1" noChangeArrowheads="1"/>
          </p:cNvSpPr>
          <p:nvPr>
            <p:ph type="sldNum" sz="quarter" idx="5"/>
          </p:nvPr>
        </p:nvSpPr>
        <p:spPr>
          <a:noFill/>
          <a:ln>
            <a:miter lim="800000"/>
            <a:headEnd/>
            <a:tailEnd/>
          </a:ln>
        </p:spPr>
        <p:txBody>
          <a:bodyPr/>
          <a:lstStyle/>
          <a:p>
            <a:fld id="{8A9F854F-E847-427A-B681-A8814CD65C75}" type="slidenum">
              <a:rPr lang="en-US"/>
              <a:pPr/>
              <a:t>31</a:t>
            </a:fld>
            <a:endParaRPr lang="en-US"/>
          </a:p>
        </p:txBody>
      </p:sp>
      <p:sp>
        <p:nvSpPr>
          <p:cNvPr id="257027" name="Rectangle 2"/>
          <p:cNvSpPr>
            <a:spLocks noGrp="1" noRot="1" noChangeAspect="1" noChangeArrowheads="1" noTextEdit="1"/>
          </p:cNvSpPr>
          <p:nvPr>
            <p:ph type="sldImg"/>
          </p:nvPr>
        </p:nvSpPr>
        <p:spPr>
          <a:ln/>
        </p:spPr>
      </p:sp>
      <p:sp>
        <p:nvSpPr>
          <p:cNvPr id="257028"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034" name="Rectangle 7"/>
          <p:cNvSpPr>
            <a:spLocks noGrp="1" noChangeArrowheads="1"/>
          </p:cNvSpPr>
          <p:nvPr>
            <p:ph type="sldNum" sz="quarter" idx="5"/>
          </p:nvPr>
        </p:nvSpPr>
        <p:spPr>
          <a:noFill/>
          <a:ln>
            <a:miter lim="800000"/>
            <a:headEnd/>
            <a:tailEnd/>
          </a:ln>
        </p:spPr>
        <p:txBody>
          <a:bodyPr/>
          <a:lstStyle/>
          <a:p>
            <a:fld id="{697E3571-4C68-4253-A0F4-F45D079FD3F5}" type="slidenum">
              <a:rPr lang="en-US"/>
              <a:pPr/>
              <a:t>40</a:t>
            </a:fld>
            <a:endParaRPr lang="en-US"/>
          </a:p>
        </p:txBody>
      </p:sp>
      <p:sp>
        <p:nvSpPr>
          <p:cNvPr id="300035" name="Rectangle 2"/>
          <p:cNvSpPr>
            <a:spLocks noGrp="1" noRot="1" noChangeAspect="1" noChangeArrowheads="1" noTextEdit="1"/>
          </p:cNvSpPr>
          <p:nvPr>
            <p:ph type="sldImg"/>
          </p:nvPr>
        </p:nvSpPr>
        <p:spPr>
          <a:ln/>
        </p:spPr>
      </p:sp>
      <p:sp>
        <p:nvSpPr>
          <p:cNvPr id="300036"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986" name="Rectangle 7"/>
          <p:cNvSpPr>
            <a:spLocks noGrp="1" noChangeArrowheads="1"/>
          </p:cNvSpPr>
          <p:nvPr>
            <p:ph type="sldNum" sz="quarter" idx="5"/>
          </p:nvPr>
        </p:nvSpPr>
        <p:spPr>
          <a:noFill/>
          <a:ln>
            <a:miter lim="800000"/>
            <a:headEnd/>
            <a:tailEnd/>
          </a:ln>
        </p:spPr>
        <p:txBody>
          <a:bodyPr/>
          <a:lstStyle/>
          <a:p>
            <a:fld id="{CBDEBE88-636E-4BE0-8F9F-50958EE9DB3C}" type="slidenum">
              <a:rPr lang="en-US"/>
              <a:pPr/>
              <a:t>45</a:t>
            </a:fld>
            <a:endParaRPr lang="en-US"/>
          </a:p>
        </p:txBody>
      </p:sp>
      <p:sp>
        <p:nvSpPr>
          <p:cNvPr id="297987" name="Rectangle 2"/>
          <p:cNvSpPr>
            <a:spLocks noGrp="1" noRot="1" noChangeAspect="1" noChangeArrowheads="1" noTextEdit="1"/>
          </p:cNvSpPr>
          <p:nvPr>
            <p:ph type="sldImg"/>
          </p:nvPr>
        </p:nvSpPr>
        <p:spPr>
          <a:ln/>
        </p:spPr>
      </p:sp>
      <p:sp>
        <p:nvSpPr>
          <p:cNvPr id="297988" name="Rectangle 3"/>
          <p:cNvSpPr>
            <a:spLocks noGrp="1" noChangeArrowheads="1"/>
          </p:cNvSpPr>
          <p:nvPr>
            <p:ph type="body" idx="1"/>
          </p:nvPr>
        </p:nvSpPr>
        <p:spPr>
          <a:noFill/>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0274" name="Rectangle 7"/>
          <p:cNvSpPr>
            <a:spLocks noGrp="1" noChangeArrowheads="1"/>
          </p:cNvSpPr>
          <p:nvPr>
            <p:ph type="sldNum" sz="quarter" idx="5"/>
          </p:nvPr>
        </p:nvSpPr>
        <p:spPr>
          <a:noFill/>
          <a:ln>
            <a:miter lim="800000"/>
            <a:headEnd/>
            <a:tailEnd/>
          </a:ln>
        </p:spPr>
        <p:txBody>
          <a:bodyPr/>
          <a:lstStyle/>
          <a:p>
            <a:fld id="{C1562280-001F-4AFD-B703-D2DCE43EC19A}" type="slidenum">
              <a:rPr lang="en-US"/>
              <a:pPr/>
              <a:t>46</a:t>
            </a:fld>
            <a:endParaRPr lang="en-US"/>
          </a:p>
        </p:txBody>
      </p:sp>
      <p:sp>
        <p:nvSpPr>
          <p:cNvPr id="310275" name="Rectangle 2"/>
          <p:cNvSpPr>
            <a:spLocks noGrp="1" noRot="1" noChangeAspect="1" noChangeArrowheads="1" noTextEdit="1"/>
          </p:cNvSpPr>
          <p:nvPr>
            <p:ph type="sldImg"/>
          </p:nvPr>
        </p:nvSpPr>
        <p:spPr>
          <a:ln/>
        </p:spPr>
      </p:sp>
      <p:sp>
        <p:nvSpPr>
          <p:cNvPr id="310276" name="Rectangle 3"/>
          <p:cNvSpPr>
            <a:spLocks noGrp="1" noChangeArrowheads="1"/>
          </p:cNvSpPr>
          <p:nvPr>
            <p:ph type="body" idx="1"/>
          </p:nvPr>
        </p:nvSpPr>
        <p:spPr>
          <a:noFill/>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2C3747-38F1-432D-AA47-A4815F4AB90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C47462F-CD89-4EFE-8ABB-E8C28CB9A3C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F48E1E-ED1E-4FC6-A1A2-C7090AB363CA}"/>
              </a:ext>
            </a:extLst>
          </p:cNvPr>
          <p:cNvSpPr>
            <a:spLocks noGrp="1"/>
          </p:cNvSpPr>
          <p:nvPr>
            <p:ph type="dt" sz="half" idx="10"/>
          </p:nvPr>
        </p:nvSpPr>
        <p:spPr/>
        <p:txBody>
          <a:bodyPr/>
          <a:lstStyle/>
          <a:p>
            <a:fld id="{2FEB38AE-0D94-489E-B958-080573827F95}" type="datetimeFigureOut">
              <a:rPr lang="en-IN" smtClean="0"/>
              <a:t>17-04-2022</a:t>
            </a:fld>
            <a:endParaRPr lang="en-IN"/>
          </a:p>
        </p:txBody>
      </p:sp>
      <p:sp>
        <p:nvSpPr>
          <p:cNvPr id="5" name="Footer Placeholder 4">
            <a:extLst>
              <a:ext uri="{FF2B5EF4-FFF2-40B4-BE49-F238E27FC236}">
                <a16:creationId xmlns:a16="http://schemas.microsoft.com/office/drawing/2014/main" id="{EE61D57D-E9F4-4BB2-B570-8847D52842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89643D-6960-4D78-BA08-B21C7C1C0545}"/>
              </a:ext>
            </a:extLst>
          </p:cNvPr>
          <p:cNvSpPr>
            <a:spLocks noGrp="1"/>
          </p:cNvSpPr>
          <p:nvPr>
            <p:ph type="sldNum" sz="quarter" idx="12"/>
          </p:nvPr>
        </p:nvSpPr>
        <p:spPr/>
        <p:txBody>
          <a:bodyPr/>
          <a:lstStyle/>
          <a:p>
            <a:fld id="{36965703-C626-492B-973A-0FB61547036A}" type="slidenum">
              <a:rPr lang="en-IN" smtClean="0"/>
              <a:t>‹#›</a:t>
            </a:fld>
            <a:endParaRPr lang="en-IN"/>
          </a:p>
        </p:txBody>
      </p:sp>
    </p:spTree>
    <p:extLst>
      <p:ext uri="{BB962C8B-B14F-4D97-AF65-F5344CB8AC3E}">
        <p14:creationId xmlns:p14="http://schemas.microsoft.com/office/powerpoint/2010/main" val="15285919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DC67C-7BED-4019-9F4C-28302D3F4844}"/>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52B43DE-E2B8-4EF5-B62B-2848B3770F8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56FEBBA-23D7-4309-A019-B3F532529703}"/>
              </a:ext>
            </a:extLst>
          </p:cNvPr>
          <p:cNvSpPr>
            <a:spLocks noGrp="1"/>
          </p:cNvSpPr>
          <p:nvPr>
            <p:ph type="dt" sz="half" idx="10"/>
          </p:nvPr>
        </p:nvSpPr>
        <p:spPr/>
        <p:txBody>
          <a:bodyPr/>
          <a:lstStyle/>
          <a:p>
            <a:fld id="{2FEB38AE-0D94-489E-B958-080573827F95}" type="datetimeFigureOut">
              <a:rPr lang="en-IN" smtClean="0"/>
              <a:t>17-04-2022</a:t>
            </a:fld>
            <a:endParaRPr lang="en-IN"/>
          </a:p>
        </p:txBody>
      </p:sp>
      <p:sp>
        <p:nvSpPr>
          <p:cNvPr id="5" name="Footer Placeholder 4">
            <a:extLst>
              <a:ext uri="{FF2B5EF4-FFF2-40B4-BE49-F238E27FC236}">
                <a16:creationId xmlns:a16="http://schemas.microsoft.com/office/drawing/2014/main" id="{96305942-2842-4DCC-930D-CE8297E849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62FCA11-84F5-4618-8B17-4754D00CB665}"/>
              </a:ext>
            </a:extLst>
          </p:cNvPr>
          <p:cNvSpPr>
            <a:spLocks noGrp="1"/>
          </p:cNvSpPr>
          <p:nvPr>
            <p:ph type="sldNum" sz="quarter" idx="12"/>
          </p:nvPr>
        </p:nvSpPr>
        <p:spPr/>
        <p:txBody>
          <a:bodyPr/>
          <a:lstStyle/>
          <a:p>
            <a:fld id="{36965703-C626-492B-973A-0FB61547036A}" type="slidenum">
              <a:rPr lang="en-IN" smtClean="0"/>
              <a:t>‹#›</a:t>
            </a:fld>
            <a:endParaRPr lang="en-IN"/>
          </a:p>
        </p:txBody>
      </p:sp>
    </p:spTree>
    <p:extLst>
      <p:ext uri="{BB962C8B-B14F-4D97-AF65-F5344CB8AC3E}">
        <p14:creationId xmlns:p14="http://schemas.microsoft.com/office/powerpoint/2010/main" val="1731222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11908C1-9169-4AB1-B6D9-E6884CF3ECF2}"/>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80A1D28-9CE9-4182-8104-63CC7C24D6F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89F36A2-673B-475B-B4ED-202582BA68FB}"/>
              </a:ext>
            </a:extLst>
          </p:cNvPr>
          <p:cNvSpPr>
            <a:spLocks noGrp="1"/>
          </p:cNvSpPr>
          <p:nvPr>
            <p:ph type="dt" sz="half" idx="10"/>
          </p:nvPr>
        </p:nvSpPr>
        <p:spPr/>
        <p:txBody>
          <a:bodyPr/>
          <a:lstStyle/>
          <a:p>
            <a:fld id="{2FEB38AE-0D94-489E-B958-080573827F95}" type="datetimeFigureOut">
              <a:rPr lang="en-IN" smtClean="0"/>
              <a:t>17-04-2022</a:t>
            </a:fld>
            <a:endParaRPr lang="en-IN"/>
          </a:p>
        </p:txBody>
      </p:sp>
      <p:sp>
        <p:nvSpPr>
          <p:cNvPr id="5" name="Footer Placeholder 4">
            <a:extLst>
              <a:ext uri="{FF2B5EF4-FFF2-40B4-BE49-F238E27FC236}">
                <a16:creationId xmlns:a16="http://schemas.microsoft.com/office/drawing/2014/main" id="{846A38A5-4B58-445B-BB3F-BC87990C151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CC9E79-87E9-4FAB-94B0-49B7C1EB8471}"/>
              </a:ext>
            </a:extLst>
          </p:cNvPr>
          <p:cNvSpPr>
            <a:spLocks noGrp="1"/>
          </p:cNvSpPr>
          <p:nvPr>
            <p:ph type="sldNum" sz="quarter" idx="12"/>
          </p:nvPr>
        </p:nvSpPr>
        <p:spPr/>
        <p:txBody>
          <a:bodyPr/>
          <a:lstStyle/>
          <a:p>
            <a:fld id="{36965703-C626-492B-973A-0FB61547036A}" type="slidenum">
              <a:rPr lang="en-IN" smtClean="0"/>
              <a:t>‹#›</a:t>
            </a:fld>
            <a:endParaRPr lang="en-IN"/>
          </a:p>
        </p:txBody>
      </p:sp>
    </p:spTree>
    <p:extLst>
      <p:ext uri="{BB962C8B-B14F-4D97-AF65-F5344CB8AC3E}">
        <p14:creationId xmlns:p14="http://schemas.microsoft.com/office/powerpoint/2010/main" val="37327528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A2D0F-E35F-4CC5-B7D8-67168B0CED6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8EE4442-3950-4F80-9819-E05C08F033A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9861C76-5BA1-4CD3-A0EB-7DFF31FC5561}"/>
              </a:ext>
            </a:extLst>
          </p:cNvPr>
          <p:cNvSpPr>
            <a:spLocks noGrp="1"/>
          </p:cNvSpPr>
          <p:nvPr>
            <p:ph type="dt" sz="half" idx="10"/>
          </p:nvPr>
        </p:nvSpPr>
        <p:spPr/>
        <p:txBody>
          <a:bodyPr/>
          <a:lstStyle/>
          <a:p>
            <a:fld id="{2FEB38AE-0D94-489E-B958-080573827F95}" type="datetimeFigureOut">
              <a:rPr lang="en-IN" smtClean="0"/>
              <a:t>17-04-2022</a:t>
            </a:fld>
            <a:endParaRPr lang="en-IN"/>
          </a:p>
        </p:txBody>
      </p:sp>
      <p:sp>
        <p:nvSpPr>
          <p:cNvPr id="5" name="Footer Placeholder 4">
            <a:extLst>
              <a:ext uri="{FF2B5EF4-FFF2-40B4-BE49-F238E27FC236}">
                <a16:creationId xmlns:a16="http://schemas.microsoft.com/office/drawing/2014/main" id="{2766799D-8DC9-465E-8A82-7C69B801A97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CBB19AA-D230-43DE-8453-9392356689B2}"/>
              </a:ext>
            </a:extLst>
          </p:cNvPr>
          <p:cNvSpPr>
            <a:spLocks noGrp="1"/>
          </p:cNvSpPr>
          <p:nvPr>
            <p:ph type="sldNum" sz="quarter" idx="12"/>
          </p:nvPr>
        </p:nvSpPr>
        <p:spPr/>
        <p:txBody>
          <a:bodyPr/>
          <a:lstStyle/>
          <a:p>
            <a:fld id="{36965703-C626-492B-973A-0FB61547036A}" type="slidenum">
              <a:rPr lang="en-IN" smtClean="0"/>
              <a:t>‹#›</a:t>
            </a:fld>
            <a:endParaRPr lang="en-IN"/>
          </a:p>
        </p:txBody>
      </p:sp>
    </p:spTree>
    <p:extLst>
      <p:ext uri="{BB962C8B-B14F-4D97-AF65-F5344CB8AC3E}">
        <p14:creationId xmlns:p14="http://schemas.microsoft.com/office/powerpoint/2010/main" val="14575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640A99-FB2F-4EEE-9DAF-228A480FCB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6D82C0E-C5C7-4D10-A6E9-577C63225B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4419127-B0AD-4303-B5B9-677B8E616F0D}"/>
              </a:ext>
            </a:extLst>
          </p:cNvPr>
          <p:cNvSpPr>
            <a:spLocks noGrp="1"/>
          </p:cNvSpPr>
          <p:nvPr>
            <p:ph type="dt" sz="half" idx="10"/>
          </p:nvPr>
        </p:nvSpPr>
        <p:spPr/>
        <p:txBody>
          <a:bodyPr/>
          <a:lstStyle/>
          <a:p>
            <a:fld id="{2FEB38AE-0D94-489E-B958-080573827F95}" type="datetimeFigureOut">
              <a:rPr lang="en-IN" smtClean="0"/>
              <a:t>17-04-2022</a:t>
            </a:fld>
            <a:endParaRPr lang="en-IN"/>
          </a:p>
        </p:txBody>
      </p:sp>
      <p:sp>
        <p:nvSpPr>
          <p:cNvPr id="5" name="Footer Placeholder 4">
            <a:extLst>
              <a:ext uri="{FF2B5EF4-FFF2-40B4-BE49-F238E27FC236}">
                <a16:creationId xmlns:a16="http://schemas.microsoft.com/office/drawing/2014/main" id="{E31AA20B-7D71-447F-8431-A8FAAB9FCC2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E622DEA-C17F-4AF3-A179-AEB079FBB06A}"/>
              </a:ext>
            </a:extLst>
          </p:cNvPr>
          <p:cNvSpPr>
            <a:spLocks noGrp="1"/>
          </p:cNvSpPr>
          <p:nvPr>
            <p:ph type="sldNum" sz="quarter" idx="12"/>
          </p:nvPr>
        </p:nvSpPr>
        <p:spPr/>
        <p:txBody>
          <a:bodyPr/>
          <a:lstStyle/>
          <a:p>
            <a:fld id="{36965703-C626-492B-973A-0FB61547036A}" type="slidenum">
              <a:rPr lang="en-IN" smtClean="0"/>
              <a:t>‹#›</a:t>
            </a:fld>
            <a:endParaRPr lang="en-IN"/>
          </a:p>
        </p:txBody>
      </p:sp>
    </p:spTree>
    <p:extLst>
      <p:ext uri="{BB962C8B-B14F-4D97-AF65-F5344CB8AC3E}">
        <p14:creationId xmlns:p14="http://schemas.microsoft.com/office/powerpoint/2010/main" val="36292482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A20C7C-DE2E-46AE-8A91-45FCD2D9E01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46C2DB-FC16-42B6-A3F3-8B935840EE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50B69D3-CC7F-4F2D-A684-0D9BE59DD52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E8A07796-9DA2-41CA-8369-782D084EEEDE}"/>
              </a:ext>
            </a:extLst>
          </p:cNvPr>
          <p:cNvSpPr>
            <a:spLocks noGrp="1"/>
          </p:cNvSpPr>
          <p:nvPr>
            <p:ph type="dt" sz="half" idx="10"/>
          </p:nvPr>
        </p:nvSpPr>
        <p:spPr/>
        <p:txBody>
          <a:bodyPr/>
          <a:lstStyle/>
          <a:p>
            <a:fld id="{2FEB38AE-0D94-489E-B958-080573827F95}" type="datetimeFigureOut">
              <a:rPr lang="en-IN" smtClean="0"/>
              <a:t>17-04-2022</a:t>
            </a:fld>
            <a:endParaRPr lang="en-IN"/>
          </a:p>
        </p:txBody>
      </p:sp>
      <p:sp>
        <p:nvSpPr>
          <p:cNvPr id="6" name="Footer Placeholder 5">
            <a:extLst>
              <a:ext uri="{FF2B5EF4-FFF2-40B4-BE49-F238E27FC236}">
                <a16:creationId xmlns:a16="http://schemas.microsoft.com/office/drawing/2014/main" id="{41475B56-EB36-47CE-8D97-AE6B3EA02D9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AF5A917-FFF3-4044-86C9-3CE32E3B0134}"/>
              </a:ext>
            </a:extLst>
          </p:cNvPr>
          <p:cNvSpPr>
            <a:spLocks noGrp="1"/>
          </p:cNvSpPr>
          <p:nvPr>
            <p:ph type="sldNum" sz="quarter" idx="12"/>
          </p:nvPr>
        </p:nvSpPr>
        <p:spPr/>
        <p:txBody>
          <a:bodyPr/>
          <a:lstStyle/>
          <a:p>
            <a:fld id="{36965703-C626-492B-973A-0FB61547036A}" type="slidenum">
              <a:rPr lang="en-IN" smtClean="0"/>
              <a:t>‹#›</a:t>
            </a:fld>
            <a:endParaRPr lang="en-IN"/>
          </a:p>
        </p:txBody>
      </p:sp>
    </p:spTree>
    <p:extLst>
      <p:ext uri="{BB962C8B-B14F-4D97-AF65-F5344CB8AC3E}">
        <p14:creationId xmlns:p14="http://schemas.microsoft.com/office/powerpoint/2010/main" val="1745326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F3CC9-287A-40C4-AB68-706984BFB37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7635B93-F1A0-4CA1-BF0C-F683406A7E7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3BC5D9-13C9-4447-934C-1E52280B626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B514C22-7517-4739-A57A-FAD8E29051F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9D30DCD-1DCE-462C-AB96-17B7B4E526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E21F24D-2A27-4F76-BE55-B75E569A4B48}"/>
              </a:ext>
            </a:extLst>
          </p:cNvPr>
          <p:cNvSpPr>
            <a:spLocks noGrp="1"/>
          </p:cNvSpPr>
          <p:nvPr>
            <p:ph type="dt" sz="half" idx="10"/>
          </p:nvPr>
        </p:nvSpPr>
        <p:spPr/>
        <p:txBody>
          <a:bodyPr/>
          <a:lstStyle/>
          <a:p>
            <a:fld id="{2FEB38AE-0D94-489E-B958-080573827F95}" type="datetimeFigureOut">
              <a:rPr lang="en-IN" smtClean="0"/>
              <a:t>17-04-2022</a:t>
            </a:fld>
            <a:endParaRPr lang="en-IN"/>
          </a:p>
        </p:txBody>
      </p:sp>
      <p:sp>
        <p:nvSpPr>
          <p:cNvPr id="8" name="Footer Placeholder 7">
            <a:extLst>
              <a:ext uri="{FF2B5EF4-FFF2-40B4-BE49-F238E27FC236}">
                <a16:creationId xmlns:a16="http://schemas.microsoft.com/office/drawing/2014/main" id="{AE8FABB3-E706-4C84-8267-A5A350A7165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A9482C7-E403-4BA1-93FF-D1C713E37791}"/>
              </a:ext>
            </a:extLst>
          </p:cNvPr>
          <p:cNvSpPr>
            <a:spLocks noGrp="1"/>
          </p:cNvSpPr>
          <p:nvPr>
            <p:ph type="sldNum" sz="quarter" idx="12"/>
          </p:nvPr>
        </p:nvSpPr>
        <p:spPr/>
        <p:txBody>
          <a:bodyPr/>
          <a:lstStyle/>
          <a:p>
            <a:fld id="{36965703-C626-492B-973A-0FB61547036A}" type="slidenum">
              <a:rPr lang="en-IN" smtClean="0"/>
              <a:t>‹#›</a:t>
            </a:fld>
            <a:endParaRPr lang="en-IN"/>
          </a:p>
        </p:txBody>
      </p:sp>
    </p:spTree>
    <p:extLst>
      <p:ext uri="{BB962C8B-B14F-4D97-AF65-F5344CB8AC3E}">
        <p14:creationId xmlns:p14="http://schemas.microsoft.com/office/powerpoint/2010/main" val="22677335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E305C-459F-4030-9A56-3ACA9C88717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F9D6F1EE-9DB9-4531-9AD1-1B0E28486D4F}"/>
              </a:ext>
            </a:extLst>
          </p:cNvPr>
          <p:cNvSpPr>
            <a:spLocks noGrp="1"/>
          </p:cNvSpPr>
          <p:nvPr>
            <p:ph type="dt" sz="half" idx="10"/>
          </p:nvPr>
        </p:nvSpPr>
        <p:spPr/>
        <p:txBody>
          <a:bodyPr/>
          <a:lstStyle/>
          <a:p>
            <a:fld id="{2FEB38AE-0D94-489E-B958-080573827F95}" type="datetimeFigureOut">
              <a:rPr lang="en-IN" smtClean="0"/>
              <a:t>17-04-2022</a:t>
            </a:fld>
            <a:endParaRPr lang="en-IN"/>
          </a:p>
        </p:txBody>
      </p:sp>
      <p:sp>
        <p:nvSpPr>
          <p:cNvPr id="4" name="Footer Placeholder 3">
            <a:extLst>
              <a:ext uri="{FF2B5EF4-FFF2-40B4-BE49-F238E27FC236}">
                <a16:creationId xmlns:a16="http://schemas.microsoft.com/office/drawing/2014/main" id="{D273202C-D425-4635-A37B-E8F9E5918AB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EADE3517-281C-40DE-B06D-D47E38E19DB6}"/>
              </a:ext>
            </a:extLst>
          </p:cNvPr>
          <p:cNvSpPr>
            <a:spLocks noGrp="1"/>
          </p:cNvSpPr>
          <p:nvPr>
            <p:ph type="sldNum" sz="quarter" idx="12"/>
          </p:nvPr>
        </p:nvSpPr>
        <p:spPr/>
        <p:txBody>
          <a:bodyPr/>
          <a:lstStyle/>
          <a:p>
            <a:fld id="{36965703-C626-492B-973A-0FB61547036A}" type="slidenum">
              <a:rPr lang="en-IN" smtClean="0"/>
              <a:t>‹#›</a:t>
            </a:fld>
            <a:endParaRPr lang="en-IN"/>
          </a:p>
        </p:txBody>
      </p:sp>
    </p:spTree>
    <p:extLst>
      <p:ext uri="{BB962C8B-B14F-4D97-AF65-F5344CB8AC3E}">
        <p14:creationId xmlns:p14="http://schemas.microsoft.com/office/powerpoint/2010/main" val="14365530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223335-0081-4B24-8376-2A8322A5BE63}"/>
              </a:ext>
            </a:extLst>
          </p:cNvPr>
          <p:cNvSpPr>
            <a:spLocks noGrp="1"/>
          </p:cNvSpPr>
          <p:nvPr>
            <p:ph type="dt" sz="half" idx="10"/>
          </p:nvPr>
        </p:nvSpPr>
        <p:spPr/>
        <p:txBody>
          <a:bodyPr/>
          <a:lstStyle/>
          <a:p>
            <a:fld id="{2FEB38AE-0D94-489E-B958-080573827F95}" type="datetimeFigureOut">
              <a:rPr lang="en-IN" smtClean="0"/>
              <a:t>17-04-2022</a:t>
            </a:fld>
            <a:endParaRPr lang="en-IN"/>
          </a:p>
        </p:txBody>
      </p:sp>
      <p:sp>
        <p:nvSpPr>
          <p:cNvPr id="3" name="Footer Placeholder 2">
            <a:extLst>
              <a:ext uri="{FF2B5EF4-FFF2-40B4-BE49-F238E27FC236}">
                <a16:creationId xmlns:a16="http://schemas.microsoft.com/office/drawing/2014/main" id="{DB3F00EA-EA55-4977-BE70-CBC3E2A982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7E07553-5C93-4FA5-B01C-0C612B61E565}"/>
              </a:ext>
            </a:extLst>
          </p:cNvPr>
          <p:cNvSpPr>
            <a:spLocks noGrp="1"/>
          </p:cNvSpPr>
          <p:nvPr>
            <p:ph type="sldNum" sz="quarter" idx="12"/>
          </p:nvPr>
        </p:nvSpPr>
        <p:spPr/>
        <p:txBody>
          <a:bodyPr/>
          <a:lstStyle/>
          <a:p>
            <a:fld id="{36965703-C626-492B-973A-0FB61547036A}" type="slidenum">
              <a:rPr lang="en-IN" smtClean="0"/>
              <a:t>‹#›</a:t>
            </a:fld>
            <a:endParaRPr lang="en-IN"/>
          </a:p>
        </p:txBody>
      </p:sp>
    </p:spTree>
    <p:extLst>
      <p:ext uri="{BB962C8B-B14F-4D97-AF65-F5344CB8AC3E}">
        <p14:creationId xmlns:p14="http://schemas.microsoft.com/office/powerpoint/2010/main" val="900607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121070-5F04-4281-8677-CDB79D5C1D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0EB10A7-B72D-4983-AD03-96F69A2692C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D8304E2-BCD9-4835-8D0C-D8AC837CD4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4ED8BCF-6477-4C58-B856-E20279E1482B}"/>
              </a:ext>
            </a:extLst>
          </p:cNvPr>
          <p:cNvSpPr>
            <a:spLocks noGrp="1"/>
          </p:cNvSpPr>
          <p:nvPr>
            <p:ph type="dt" sz="half" idx="10"/>
          </p:nvPr>
        </p:nvSpPr>
        <p:spPr/>
        <p:txBody>
          <a:bodyPr/>
          <a:lstStyle/>
          <a:p>
            <a:fld id="{2FEB38AE-0D94-489E-B958-080573827F95}" type="datetimeFigureOut">
              <a:rPr lang="en-IN" smtClean="0"/>
              <a:t>17-04-2022</a:t>
            </a:fld>
            <a:endParaRPr lang="en-IN"/>
          </a:p>
        </p:txBody>
      </p:sp>
      <p:sp>
        <p:nvSpPr>
          <p:cNvPr id="6" name="Footer Placeholder 5">
            <a:extLst>
              <a:ext uri="{FF2B5EF4-FFF2-40B4-BE49-F238E27FC236}">
                <a16:creationId xmlns:a16="http://schemas.microsoft.com/office/drawing/2014/main" id="{6C5AAFA5-AB7F-4E4B-BE52-7FFBA111D08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2FED793-6471-4DDF-AAFA-C7836BE78B98}"/>
              </a:ext>
            </a:extLst>
          </p:cNvPr>
          <p:cNvSpPr>
            <a:spLocks noGrp="1"/>
          </p:cNvSpPr>
          <p:nvPr>
            <p:ph type="sldNum" sz="quarter" idx="12"/>
          </p:nvPr>
        </p:nvSpPr>
        <p:spPr/>
        <p:txBody>
          <a:bodyPr/>
          <a:lstStyle/>
          <a:p>
            <a:fld id="{36965703-C626-492B-973A-0FB61547036A}" type="slidenum">
              <a:rPr lang="en-IN" smtClean="0"/>
              <a:t>‹#›</a:t>
            </a:fld>
            <a:endParaRPr lang="en-IN"/>
          </a:p>
        </p:txBody>
      </p:sp>
    </p:spTree>
    <p:extLst>
      <p:ext uri="{BB962C8B-B14F-4D97-AF65-F5344CB8AC3E}">
        <p14:creationId xmlns:p14="http://schemas.microsoft.com/office/powerpoint/2010/main" val="1420280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47290-7C3E-43E0-BEBC-A90289C04A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185BB69-57AD-43D1-B42C-92C36369AF9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E2E8041-9FBD-4C33-A448-5BDA871933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6D4A9D-CD15-41C5-AE6B-9A3446021355}"/>
              </a:ext>
            </a:extLst>
          </p:cNvPr>
          <p:cNvSpPr>
            <a:spLocks noGrp="1"/>
          </p:cNvSpPr>
          <p:nvPr>
            <p:ph type="dt" sz="half" idx="10"/>
          </p:nvPr>
        </p:nvSpPr>
        <p:spPr/>
        <p:txBody>
          <a:bodyPr/>
          <a:lstStyle/>
          <a:p>
            <a:fld id="{2FEB38AE-0D94-489E-B958-080573827F95}" type="datetimeFigureOut">
              <a:rPr lang="en-IN" smtClean="0"/>
              <a:t>17-04-2022</a:t>
            </a:fld>
            <a:endParaRPr lang="en-IN"/>
          </a:p>
        </p:txBody>
      </p:sp>
      <p:sp>
        <p:nvSpPr>
          <p:cNvPr id="6" name="Footer Placeholder 5">
            <a:extLst>
              <a:ext uri="{FF2B5EF4-FFF2-40B4-BE49-F238E27FC236}">
                <a16:creationId xmlns:a16="http://schemas.microsoft.com/office/drawing/2014/main" id="{C291938D-B007-4854-945A-84341BFD770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CEE87D-D23A-4FC7-B313-200A607CFB86}"/>
              </a:ext>
            </a:extLst>
          </p:cNvPr>
          <p:cNvSpPr>
            <a:spLocks noGrp="1"/>
          </p:cNvSpPr>
          <p:nvPr>
            <p:ph type="sldNum" sz="quarter" idx="12"/>
          </p:nvPr>
        </p:nvSpPr>
        <p:spPr/>
        <p:txBody>
          <a:bodyPr/>
          <a:lstStyle/>
          <a:p>
            <a:fld id="{36965703-C626-492B-973A-0FB61547036A}" type="slidenum">
              <a:rPr lang="en-IN" smtClean="0"/>
              <a:t>‹#›</a:t>
            </a:fld>
            <a:endParaRPr lang="en-IN"/>
          </a:p>
        </p:txBody>
      </p:sp>
    </p:spTree>
    <p:extLst>
      <p:ext uri="{BB962C8B-B14F-4D97-AF65-F5344CB8AC3E}">
        <p14:creationId xmlns:p14="http://schemas.microsoft.com/office/powerpoint/2010/main" val="3719721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DFD12-C6AE-4D75-95D9-AD7E23FE170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A95A18E-BC3E-4024-9DD5-BD7BA41B859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729D0D6-ECB8-4578-B6D5-22984CFD2A1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FEB38AE-0D94-489E-B958-080573827F95}" type="datetimeFigureOut">
              <a:rPr lang="en-IN" smtClean="0"/>
              <a:t>17-04-2022</a:t>
            </a:fld>
            <a:endParaRPr lang="en-IN"/>
          </a:p>
        </p:txBody>
      </p:sp>
      <p:sp>
        <p:nvSpPr>
          <p:cNvPr id="5" name="Footer Placeholder 4">
            <a:extLst>
              <a:ext uri="{FF2B5EF4-FFF2-40B4-BE49-F238E27FC236}">
                <a16:creationId xmlns:a16="http://schemas.microsoft.com/office/drawing/2014/main" id="{13BAB3F6-C049-466E-B3EB-C2FDC6D107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6B00D91-464E-44C2-8DF9-7ABB110226B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965703-C626-492B-973A-0FB61547036A}" type="slidenum">
              <a:rPr lang="en-IN" smtClean="0"/>
              <a:t>‹#›</a:t>
            </a:fld>
            <a:endParaRPr lang="en-IN"/>
          </a:p>
        </p:txBody>
      </p:sp>
    </p:spTree>
    <p:extLst>
      <p:ext uri="{BB962C8B-B14F-4D97-AF65-F5344CB8AC3E}">
        <p14:creationId xmlns:p14="http://schemas.microsoft.com/office/powerpoint/2010/main" val="74686225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customXml" Target="../ink/ink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4.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64C8-F8F5-4355-A1EA-2A327CF314A9}"/>
              </a:ext>
            </a:extLst>
          </p:cNvPr>
          <p:cNvSpPr>
            <a:spLocks noGrp="1"/>
          </p:cNvSpPr>
          <p:nvPr>
            <p:ph type="ctrTitle"/>
          </p:nvPr>
        </p:nvSpPr>
        <p:spPr/>
        <p:txBody>
          <a:bodyPr/>
          <a:lstStyle/>
          <a:p>
            <a:r>
              <a:rPr lang="en-IN" dirty="0"/>
              <a:t>Iterative Data flow analysis</a:t>
            </a:r>
          </a:p>
        </p:txBody>
      </p:sp>
      <p:sp>
        <p:nvSpPr>
          <p:cNvPr id="3" name="Subtitle 2">
            <a:extLst>
              <a:ext uri="{FF2B5EF4-FFF2-40B4-BE49-F238E27FC236}">
                <a16:creationId xmlns:a16="http://schemas.microsoft.com/office/drawing/2014/main" id="{EC42594D-7E76-474E-8146-1D9C47E92E1F}"/>
              </a:ext>
            </a:extLst>
          </p:cNvPr>
          <p:cNvSpPr>
            <a:spLocks noGrp="1"/>
          </p:cNvSpPr>
          <p:nvPr>
            <p:ph type="subTitle" idx="1"/>
          </p:nvPr>
        </p:nvSpPr>
        <p:spPr/>
        <p:txBody>
          <a:bodyPr/>
          <a:lstStyle/>
          <a:p>
            <a:endParaRPr lang="en-IN"/>
          </a:p>
        </p:txBody>
      </p:sp>
    </p:spTree>
    <p:extLst>
      <p:ext uri="{BB962C8B-B14F-4D97-AF65-F5344CB8AC3E}">
        <p14:creationId xmlns:p14="http://schemas.microsoft.com/office/powerpoint/2010/main" val="22149314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a:t>
            </a:r>
          </a:p>
        </p:txBody>
      </p:sp>
      <p:graphicFrame>
        <p:nvGraphicFramePr>
          <p:cNvPr id="5" name="Content Placeholder 4"/>
          <p:cNvGraphicFramePr>
            <a:graphicFrameLocks noGrp="1"/>
          </p:cNvGraphicFramePr>
          <p:nvPr>
            <p:ph idx="1"/>
          </p:nvPr>
        </p:nvGraphicFramePr>
        <p:xfrm>
          <a:off x="1016000" y="2209800"/>
          <a:ext cx="9652000" cy="2472265"/>
        </p:xfrm>
        <a:graphic>
          <a:graphicData uri="http://schemas.openxmlformats.org/drawingml/2006/table">
            <a:tbl>
              <a:tblPr firstRow="1" bandRow="1">
                <a:tableStyleId>{5C22544A-7EE6-4342-B048-85BDC9FD1C3A}</a:tableStyleId>
              </a:tblPr>
              <a:tblGrid>
                <a:gridCol w="2060539">
                  <a:extLst>
                    <a:ext uri="{9D8B030D-6E8A-4147-A177-3AD203B41FA5}">
                      <a16:colId xmlns:a16="http://schemas.microsoft.com/office/drawing/2014/main" val="20000"/>
                    </a:ext>
                  </a:extLst>
                </a:gridCol>
                <a:gridCol w="3578832">
                  <a:extLst>
                    <a:ext uri="{9D8B030D-6E8A-4147-A177-3AD203B41FA5}">
                      <a16:colId xmlns:a16="http://schemas.microsoft.com/office/drawing/2014/main" val="20001"/>
                    </a:ext>
                  </a:extLst>
                </a:gridCol>
                <a:gridCol w="4012629">
                  <a:extLst>
                    <a:ext uri="{9D8B030D-6E8A-4147-A177-3AD203B41FA5}">
                      <a16:colId xmlns:a16="http://schemas.microsoft.com/office/drawing/2014/main" val="20002"/>
                    </a:ext>
                  </a:extLst>
                </a:gridCol>
              </a:tblGrid>
              <a:tr h="494453">
                <a:tc>
                  <a:txBody>
                    <a:bodyPr/>
                    <a:lstStyle/>
                    <a:p>
                      <a:r>
                        <a:rPr lang="en-US" sz="2400" dirty="0"/>
                        <a:t>Block</a:t>
                      </a:r>
                    </a:p>
                  </a:txBody>
                  <a:tcPr marL="121920" marR="121920" marT="60960" marB="60960"/>
                </a:tc>
                <a:tc>
                  <a:txBody>
                    <a:bodyPr/>
                    <a:lstStyle/>
                    <a:p>
                      <a:r>
                        <a:rPr lang="en-US" sz="2400" dirty="0"/>
                        <a:t>Gen</a:t>
                      </a:r>
                    </a:p>
                  </a:txBody>
                  <a:tcPr marL="121920" marR="121920" marT="60960" marB="60960"/>
                </a:tc>
                <a:tc>
                  <a:txBody>
                    <a:bodyPr/>
                    <a:lstStyle/>
                    <a:p>
                      <a:r>
                        <a:rPr lang="en-US" sz="2400" dirty="0"/>
                        <a:t>Kill</a:t>
                      </a:r>
                    </a:p>
                  </a:txBody>
                  <a:tcPr marL="121920" marR="121920" marT="60960" marB="60960"/>
                </a:tc>
                <a:extLst>
                  <a:ext uri="{0D108BD9-81ED-4DB2-BD59-A6C34878D82A}">
                    <a16:rowId xmlns:a16="http://schemas.microsoft.com/office/drawing/2014/main" val="10000"/>
                  </a:ext>
                </a:extLst>
              </a:tr>
              <a:tr h="494453">
                <a:tc>
                  <a:txBody>
                    <a:bodyPr/>
                    <a:lstStyle/>
                    <a:p>
                      <a:r>
                        <a:rPr lang="en-US" sz="2400" dirty="0"/>
                        <a:t>B1</a:t>
                      </a:r>
                    </a:p>
                  </a:txBody>
                  <a:tcPr marL="121920" marR="121920" marT="60960" marB="60960"/>
                </a:tc>
                <a:tc>
                  <a:txBody>
                    <a:bodyPr/>
                    <a:lstStyle/>
                    <a:p>
                      <a:r>
                        <a:rPr lang="en-US" sz="2400" dirty="0"/>
                        <a:t>{d1, d2, d3} –</a:t>
                      </a:r>
                      <a:r>
                        <a:rPr lang="en-US" sz="2400" baseline="0" dirty="0"/>
                        <a:t> {111 0000}</a:t>
                      </a:r>
                      <a:endParaRPr lang="en-US" sz="2400" dirty="0"/>
                    </a:p>
                  </a:txBody>
                  <a:tcPr marL="121920" marR="121920" marT="60960" marB="60960"/>
                </a:tc>
                <a:tc>
                  <a:txBody>
                    <a:bodyPr/>
                    <a:lstStyle/>
                    <a:p>
                      <a:r>
                        <a:rPr lang="en-US" sz="2400" dirty="0"/>
                        <a:t>{d4, d5, d6, d7} - </a:t>
                      </a:r>
                    </a:p>
                  </a:txBody>
                  <a:tcPr marL="121920" marR="121920" marT="60960" marB="60960"/>
                </a:tc>
                <a:extLst>
                  <a:ext uri="{0D108BD9-81ED-4DB2-BD59-A6C34878D82A}">
                    <a16:rowId xmlns:a16="http://schemas.microsoft.com/office/drawing/2014/main" val="10001"/>
                  </a:ext>
                </a:extLst>
              </a:tr>
              <a:tr h="494453">
                <a:tc>
                  <a:txBody>
                    <a:bodyPr/>
                    <a:lstStyle/>
                    <a:p>
                      <a:r>
                        <a:rPr lang="en-US" sz="2400" dirty="0"/>
                        <a:t>B2</a:t>
                      </a:r>
                    </a:p>
                  </a:txBody>
                  <a:tcPr marL="121920" marR="121920" marT="60960" marB="60960"/>
                </a:tc>
                <a:tc>
                  <a:txBody>
                    <a:bodyPr/>
                    <a:lstStyle/>
                    <a:p>
                      <a:r>
                        <a:rPr lang="en-US" sz="2400" dirty="0"/>
                        <a:t>{d4, d5} – {000 1100}</a:t>
                      </a:r>
                    </a:p>
                  </a:txBody>
                  <a:tcPr marL="121920" marR="121920" marT="60960" marB="60960"/>
                </a:tc>
                <a:tc>
                  <a:txBody>
                    <a:bodyPr/>
                    <a:lstStyle/>
                    <a:p>
                      <a:r>
                        <a:rPr lang="en-US" sz="2400" dirty="0"/>
                        <a:t>{d1, d2, d7}</a:t>
                      </a:r>
                    </a:p>
                  </a:txBody>
                  <a:tcPr marL="121920" marR="121920" marT="60960" marB="60960"/>
                </a:tc>
                <a:extLst>
                  <a:ext uri="{0D108BD9-81ED-4DB2-BD59-A6C34878D82A}">
                    <a16:rowId xmlns:a16="http://schemas.microsoft.com/office/drawing/2014/main" val="10002"/>
                  </a:ext>
                </a:extLst>
              </a:tr>
              <a:tr h="494453">
                <a:tc>
                  <a:txBody>
                    <a:bodyPr/>
                    <a:lstStyle/>
                    <a:p>
                      <a:r>
                        <a:rPr lang="en-US" sz="2400" dirty="0"/>
                        <a:t>B3</a:t>
                      </a:r>
                    </a:p>
                  </a:txBody>
                  <a:tcPr marL="121920" marR="121920" marT="60960" marB="60960"/>
                </a:tc>
                <a:tc>
                  <a:txBody>
                    <a:bodyPr/>
                    <a:lstStyle/>
                    <a:p>
                      <a:r>
                        <a:rPr lang="en-US" sz="2400" dirty="0"/>
                        <a:t>{d6} – {000 0010}</a:t>
                      </a:r>
                    </a:p>
                  </a:txBody>
                  <a:tcPr marL="121920" marR="121920" marT="60960" marB="60960"/>
                </a:tc>
                <a:tc>
                  <a:txBody>
                    <a:bodyPr/>
                    <a:lstStyle/>
                    <a:p>
                      <a:r>
                        <a:rPr lang="en-US" sz="2400" dirty="0"/>
                        <a:t>{d3}</a:t>
                      </a:r>
                    </a:p>
                  </a:txBody>
                  <a:tcPr marL="121920" marR="121920" marT="60960" marB="60960"/>
                </a:tc>
                <a:extLst>
                  <a:ext uri="{0D108BD9-81ED-4DB2-BD59-A6C34878D82A}">
                    <a16:rowId xmlns:a16="http://schemas.microsoft.com/office/drawing/2014/main" val="10003"/>
                  </a:ext>
                </a:extLst>
              </a:tr>
              <a:tr h="494453">
                <a:tc>
                  <a:txBody>
                    <a:bodyPr/>
                    <a:lstStyle/>
                    <a:p>
                      <a:r>
                        <a:rPr lang="en-US" sz="2400" dirty="0"/>
                        <a:t>B4</a:t>
                      </a:r>
                    </a:p>
                  </a:txBody>
                  <a:tcPr marL="121920" marR="121920" marT="60960" marB="60960"/>
                </a:tc>
                <a:tc>
                  <a:txBody>
                    <a:bodyPr/>
                    <a:lstStyle/>
                    <a:p>
                      <a:r>
                        <a:rPr lang="en-US" sz="2400" dirty="0"/>
                        <a:t>{d7} – {000 0001}</a:t>
                      </a:r>
                    </a:p>
                  </a:txBody>
                  <a:tcPr marL="121920" marR="121920" marT="60960" marB="60960"/>
                </a:tc>
                <a:tc>
                  <a:txBody>
                    <a:bodyPr/>
                    <a:lstStyle/>
                    <a:p>
                      <a:r>
                        <a:rPr lang="en-US" sz="2400" dirty="0"/>
                        <a:t>{d1, d4}</a:t>
                      </a:r>
                    </a:p>
                  </a:txBody>
                  <a:tcPr marL="121920" marR="121920" marT="60960" marB="60960"/>
                </a:tc>
                <a:extLst>
                  <a:ext uri="{0D108BD9-81ED-4DB2-BD59-A6C34878D82A}">
                    <a16:rowId xmlns:a16="http://schemas.microsoft.com/office/drawing/2014/main" val="10004"/>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a:xfrm>
            <a:off x="1152524" y="1600200"/>
            <a:ext cx="9921875" cy="4876800"/>
          </a:xfrm>
        </p:spPr>
        <p:txBody>
          <a:bodyPr>
            <a:normAutofit/>
          </a:bodyPr>
          <a:lstStyle/>
          <a:p>
            <a:r>
              <a:rPr lang="en-US" dirty="0"/>
              <a:t>out [B2] = </a:t>
            </a:r>
            <a:r>
              <a:rPr lang="en-US" sz="2800" dirty="0"/>
              <a:t>000 1100</a:t>
            </a:r>
            <a:endParaRPr lang="en-US" dirty="0"/>
          </a:p>
          <a:p>
            <a:r>
              <a:rPr lang="en-US" dirty="0"/>
              <a:t>in[B2] = out[B1] U out[B3] U out[B4]</a:t>
            </a:r>
          </a:p>
          <a:p>
            <a:pPr>
              <a:buNone/>
            </a:pPr>
            <a:r>
              <a:rPr lang="en-US" dirty="0"/>
              <a:t>				= 111 0000 + 000 0010 + 000 0001</a:t>
            </a:r>
          </a:p>
          <a:p>
            <a:pPr>
              <a:buNone/>
            </a:pPr>
            <a:r>
              <a:rPr lang="en-US" dirty="0"/>
              <a:t>				= 111 0011</a:t>
            </a:r>
          </a:p>
          <a:p>
            <a:r>
              <a:rPr lang="en-US" dirty="0"/>
              <a:t>out [B2] = gen [B2] U {in[B2] – kill [B2]}</a:t>
            </a:r>
          </a:p>
          <a:p>
            <a:pPr>
              <a:buNone/>
            </a:pPr>
            <a:r>
              <a:rPr lang="en-US" dirty="0"/>
              <a:t>				= 000 1100 + (1110011 – 110 0001)</a:t>
            </a:r>
          </a:p>
          <a:p>
            <a:pPr>
              <a:buNone/>
            </a:pPr>
            <a:r>
              <a:rPr lang="en-US" dirty="0"/>
              <a:t>				= 000 1100 + (111 0011 &amp; 001 1110)</a:t>
            </a:r>
          </a:p>
          <a:p>
            <a:pPr>
              <a:buNone/>
            </a:pPr>
            <a:r>
              <a:rPr lang="en-US" dirty="0"/>
              <a:t>				= 000 1100 + (001 0010) = 001 1110</a:t>
            </a:r>
          </a:p>
          <a:p>
            <a:pPr>
              <a:buNone/>
            </a:pP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Content Placeholder 3"/>
          <p:cNvGraphicFramePr>
            <a:graphicFrameLocks noGrp="1"/>
          </p:cNvGraphicFramePr>
          <p:nvPr>
            <p:ph idx="1"/>
          </p:nvPr>
        </p:nvGraphicFramePr>
        <p:xfrm>
          <a:off x="912087" y="2108200"/>
          <a:ext cx="10668000" cy="2966718"/>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524000">
                  <a:extLst>
                    <a:ext uri="{9D8B030D-6E8A-4147-A177-3AD203B41FA5}">
                      <a16:colId xmlns:a16="http://schemas.microsoft.com/office/drawing/2014/main" val="20002"/>
                    </a:ext>
                  </a:extLst>
                </a:gridCol>
                <a:gridCol w="1524000">
                  <a:extLst>
                    <a:ext uri="{9D8B030D-6E8A-4147-A177-3AD203B41FA5}">
                      <a16:colId xmlns:a16="http://schemas.microsoft.com/office/drawing/2014/main" val="20003"/>
                    </a:ext>
                  </a:extLst>
                </a:gridCol>
                <a:gridCol w="1524000">
                  <a:extLst>
                    <a:ext uri="{9D8B030D-6E8A-4147-A177-3AD203B41FA5}">
                      <a16:colId xmlns:a16="http://schemas.microsoft.com/office/drawing/2014/main" val="20004"/>
                    </a:ext>
                  </a:extLst>
                </a:gridCol>
                <a:gridCol w="1524000">
                  <a:extLst>
                    <a:ext uri="{9D8B030D-6E8A-4147-A177-3AD203B41FA5}">
                      <a16:colId xmlns:a16="http://schemas.microsoft.com/office/drawing/2014/main" val="20005"/>
                    </a:ext>
                  </a:extLst>
                </a:gridCol>
                <a:gridCol w="1524000">
                  <a:extLst>
                    <a:ext uri="{9D8B030D-6E8A-4147-A177-3AD203B41FA5}">
                      <a16:colId xmlns:a16="http://schemas.microsoft.com/office/drawing/2014/main" val="20006"/>
                    </a:ext>
                  </a:extLst>
                </a:gridCol>
              </a:tblGrid>
              <a:tr h="494453">
                <a:tc rowSpan="2">
                  <a:txBody>
                    <a:bodyPr/>
                    <a:lstStyle/>
                    <a:p>
                      <a:r>
                        <a:rPr lang="en-US" sz="2400" dirty="0"/>
                        <a:t>Block</a:t>
                      </a:r>
                    </a:p>
                  </a:txBody>
                  <a:tcPr marL="121920" marR="121920" marT="60960" marB="60960"/>
                </a:tc>
                <a:tc gridSpan="2">
                  <a:txBody>
                    <a:bodyPr/>
                    <a:lstStyle/>
                    <a:p>
                      <a:r>
                        <a:rPr lang="en-US" sz="2400" dirty="0"/>
                        <a:t>Initial</a:t>
                      </a:r>
                    </a:p>
                  </a:txBody>
                  <a:tcPr marL="121920" marR="121920" marT="60960" marB="60960"/>
                </a:tc>
                <a:tc hMerge="1">
                  <a:txBody>
                    <a:bodyPr/>
                    <a:lstStyle/>
                    <a:p>
                      <a:endParaRPr lang="en-US" dirty="0"/>
                    </a:p>
                  </a:txBody>
                  <a:tcPr/>
                </a:tc>
                <a:tc gridSpan="2">
                  <a:txBody>
                    <a:bodyPr/>
                    <a:lstStyle/>
                    <a:p>
                      <a:r>
                        <a:rPr lang="en-US" sz="2400" dirty="0"/>
                        <a:t>PASS</a:t>
                      </a:r>
                      <a:r>
                        <a:rPr lang="en-US" sz="2400" baseline="0" dirty="0"/>
                        <a:t> 1</a:t>
                      </a:r>
                      <a:endParaRPr lang="en-US" sz="2400" dirty="0"/>
                    </a:p>
                  </a:txBody>
                  <a:tcPr marL="121920" marR="121920" marT="60960" marB="60960"/>
                </a:tc>
                <a:tc hMerge="1">
                  <a:txBody>
                    <a:bodyPr/>
                    <a:lstStyle/>
                    <a:p>
                      <a:endParaRPr lang="en-US" dirty="0"/>
                    </a:p>
                  </a:txBody>
                  <a:tcPr/>
                </a:tc>
                <a:tc gridSpan="2">
                  <a:txBody>
                    <a:bodyPr/>
                    <a:lstStyle/>
                    <a:p>
                      <a:r>
                        <a:rPr lang="en-US" sz="2400" dirty="0"/>
                        <a:t>PASS</a:t>
                      </a:r>
                      <a:r>
                        <a:rPr lang="en-US" sz="2400" baseline="0" dirty="0"/>
                        <a:t> 2</a:t>
                      </a:r>
                      <a:endParaRPr lang="en-US" sz="2400" dirty="0"/>
                    </a:p>
                  </a:txBody>
                  <a:tcPr marL="121920" marR="121920" marT="60960" marB="60960"/>
                </a:tc>
                <a:tc hMerge="1">
                  <a:txBody>
                    <a:bodyPr/>
                    <a:lstStyle/>
                    <a:p>
                      <a:endParaRPr lang="en-US" dirty="0"/>
                    </a:p>
                  </a:txBody>
                  <a:tcPr/>
                </a:tc>
                <a:extLst>
                  <a:ext uri="{0D108BD9-81ED-4DB2-BD59-A6C34878D82A}">
                    <a16:rowId xmlns:a16="http://schemas.microsoft.com/office/drawing/2014/main" val="10000"/>
                  </a:ext>
                </a:extLst>
              </a:tr>
              <a:tr h="494453">
                <a:tc vMerge="1">
                  <a:txBody>
                    <a:bodyPr/>
                    <a:lstStyle/>
                    <a:p>
                      <a:endParaRPr lang="en-US" dirty="0"/>
                    </a:p>
                  </a:txBody>
                  <a:tcPr/>
                </a:tc>
                <a:tc>
                  <a:txBody>
                    <a:bodyPr/>
                    <a:lstStyle/>
                    <a:p>
                      <a:r>
                        <a:rPr lang="en-US" sz="2400" dirty="0"/>
                        <a:t>in [B]</a:t>
                      </a:r>
                    </a:p>
                  </a:txBody>
                  <a:tcPr marL="121920" marR="121920" marT="60960" marB="60960"/>
                </a:tc>
                <a:tc>
                  <a:txBody>
                    <a:bodyPr/>
                    <a:lstStyle/>
                    <a:p>
                      <a:r>
                        <a:rPr lang="en-US" sz="2400" dirty="0"/>
                        <a:t>out [B]</a:t>
                      </a:r>
                    </a:p>
                  </a:txBody>
                  <a:tcPr marL="121920" marR="121920" marT="60960" marB="60960"/>
                </a:tc>
                <a:tc>
                  <a:txBody>
                    <a:bodyPr/>
                    <a:lstStyle/>
                    <a:p>
                      <a:r>
                        <a:rPr lang="en-US" sz="2400" dirty="0"/>
                        <a:t>in [B]</a:t>
                      </a:r>
                    </a:p>
                  </a:txBody>
                  <a:tcPr marL="121920" marR="121920" marT="60960" marB="60960"/>
                </a:tc>
                <a:tc>
                  <a:txBody>
                    <a:bodyPr/>
                    <a:lstStyle/>
                    <a:p>
                      <a:r>
                        <a:rPr lang="en-US" sz="2400" dirty="0"/>
                        <a:t>out [B]</a:t>
                      </a:r>
                    </a:p>
                  </a:txBody>
                  <a:tcPr marL="121920" marR="121920" marT="60960" marB="60960"/>
                </a:tc>
                <a:tc>
                  <a:txBody>
                    <a:bodyPr/>
                    <a:lstStyle/>
                    <a:p>
                      <a:r>
                        <a:rPr lang="en-US" sz="2400" dirty="0"/>
                        <a:t>in [B]</a:t>
                      </a:r>
                    </a:p>
                  </a:txBody>
                  <a:tcPr marL="121920" marR="121920" marT="60960" marB="60960"/>
                </a:tc>
                <a:tc>
                  <a:txBody>
                    <a:bodyPr/>
                    <a:lstStyle/>
                    <a:p>
                      <a:r>
                        <a:rPr lang="en-US" sz="2400" dirty="0"/>
                        <a:t>out [B]</a:t>
                      </a:r>
                    </a:p>
                  </a:txBody>
                  <a:tcPr marL="121920" marR="121920" marT="60960" marB="60960"/>
                </a:tc>
                <a:extLst>
                  <a:ext uri="{0D108BD9-81ED-4DB2-BD59-A6C34878D82A}">
                    <a16:rowId xmlns:a16="http://schemas.microsoft.com/office/drawing/2014/main" val="10001"/>
                  </a:ext>
                </a:extLst>
              </a:tr>
              <a:tr h="494453">
                <a:tc>
                  <a:txBody>
                    <a:bodyPr/>
                    <a:lstStyle/>
                    <a:p>
                      <a:r>
                        <a:rPr lang="en-US" sz="2400" dirty="0"/>
                        <a:t>B1</a:t>
                      </a:r>
                    </a:p>
                  </a:txBody>
                  <a:tcPr marL="121920" marR="121920" marT="60960" marB="60960"/>
                </a:tc>
                <a:tc>
                  <a:txBody>
                    <a:bodyPr/>
                    <a:lstStyle/>
                    <a:p>
                      <a:r>
                        <a:rPr lang="en-US" sz="2400" dirty="0"/>
                        <a:t>000 0000</a:t>
                      </a:r>
                    </a:p>
                  </a:txBody>
                  <a:tcPr marL="121920" marR="121920" marT="60960" marB="60960"/>
                </a:tc>
                <a:tc>
                  <a:txBody>
                    <a:bodyPr/>
                    <a:lstStyle/>
                    <a:p>
                      <a:r>
                        <a:rPr lang="en-US" sz="2400" dirty="0"/>
                        <a:t>111 0000</a:t>
                      </a:r>
                    </a:p>
                  </a:txBody>
                  <a:tcPr marL="121920" marR="121920" marT="60960" marB="60960"/>
                </a:tc>
                <a:tc>
                  <a:txBody>
                    <a:bodyPr/>
                    <a:lstStyle/>
                    <a:p>
                      <a:r>
                        <a:rPr lang="en-US" sz="2400" dirty="0"/>
                        <a:t>000 0000</a:t>
                      </a:r>
                    </a:p>
                  </a:txBody>
                  <a:tcPr marL="121920" marR="121920" marT="60960" marB="60960"/>
                </a:tc>
                <a:tc>
                  <a:txBody>
                    <a:bodyPr/>
                    <a:lstStyle/>
                    <a:p>
                      <a:r>
                        <a:rPr lang="en-US" sz="2400" dirty="0"/>
                        <a:t>111 0000</a:t>
                      </a:r>
                    </a:p>
                  </a:txBody>
                  <a:tcPr marL="121920" marR="121920" marT="60960" marB="60960"/>
                </a:tc>
                <a:tc>
                  <a:txBody>
                    <a:bodyPr/>
                    <a:lstStyle/>
                    <a:p>
                      <a:r>
                        <a:rPr lang="en-US" sz="2400" dirty="0"/>
                        <a:t>000 0000</a:t>
                      </a:r>
                    </a:p>
                  </a:txBody>
                  <a:tcPr marL="121920" marR="121920" marT="60960" marB="60960"/>
                </a:tc>
                <a:tc>
                  <a:txBody>
                    <a:bodyPr/>
                    <a:lstStyle/>
                    <a:p>
                      <a:r>
                        <a:rPr lang="en-US" sz="2400" dirty="0"/>
                        <a:t>111 0000</a:t>
                      </a:r>
                    </a:p>
                  </a:txBody>
                  <a:tcPr marL="121920" marR="121920" marT="60960" marB="60960"/>
                </a:tc>
                <a:extLst>
                  <a:ext uri="{0D108BD9-81ED-4DB2-BD59-A6C34878D82A}">
                    <a16:rowId xmlns:a16="http://schemas.microsoft.com/office/drawing/2014/main" val="10002"/>
                  </a:ext>
                </a:extLst>
              </a:tr>
              <a:tr h="494453">
                <a:tc>
                  <a:txBody>
                    <a:bodyPr/>
                    <a:lstStyle/>
                    <a:p>
                      <a:r>
                        <a:rPr lang="en-US" sz="2400" dirty="0"/>
                        <a:t>B2</a:t>
                      </a:r>
                    </a:p>
                  </a:txBody>
                  <a:tcPr marL="121920" marR="121920" marT="60960" marB="60960"/>
                </a:tc>
                <a:tc>
                  <a:txBody>
                    <a:bodyPr/>
                    <a:lstStyle/>
                    <a:p>
                      <a:r>
                        <a:rPr lang="en-US" sz="2400"/>
                        <a:t>000 0000</a:t>
                      </a:r>
                      <a:endParaRPr lang="en-US" sz="2400" dirty="0"/>
                    </a:p>
                  </a:txBody>
                  <a:tcPr marL="121920" marR="121920" marT="60960" marB="60960"/>
                </a:tc>
                <a:tc>
                  <a:txBody>
                    <a:bodyPr/>
                    <a:lstStyle/>
                    <a:p>
                      <a:r>
                        <a:rPr lang="en-US" sz="2400" dirty="0"/>
                        <a:t>000 1100</a:t>
                      </a:r>
                    </a:p>
                  </a:txBody>
                  <a:tcPr marL="121920" marR="121920" marT="60960" marB="60960"/>
                </a:tc>
                <a:tc>
                  <a:txBody>
                    <a:bodyPr/>
                    <a:lstStyle/>
                    <a:p>
                      <a:r>
                        <a:rPr lang="en-US" sz="2400" dirty="0"/>
                        <a:t>111 0011</a:t>
                      </a:r>
                    </a:p>
                  </a:txBody>
                  <a:tcPr marL="121920" marR="121920" marT="60960" marB="60960"/>
                </a:tc>
                <a:tc>
                  <a:txBody>
                    <a:bodyPr/>
                    <a:lstStyle/>
                    <a:p>
                      <a:r>
                        <a:rPr lang="en-US" sz="2400" dirty="0"/>
                        <a:t>001 1110</a:t>
                      </a:r>
                    </a:p>
                  </a:txBody>
                  <a:tcPr marL="121920" marR="121920" marT="60960" marB="60960"/>
                </a:tc>
                <a:tc>
                  <a:txBody>
                    <a:bodyPr/>
                    <a:lstStyle/>
                    <a:p>
                      <a:r>
                        <a:rPr lang="en-US" sz="2400" dirty="0"/>
                        <a:t>111 1111</a:t>
                      </a:r>
                    </a:p>
                  </a:txBody>
                  <a:tcPr marL="121920" marR="121920" marT="60960" marB="60960"/>
                </a:tc>
                <a:tc>
                  <a:txBody>
                    <a:bodyPr/>
                    <a:lstStyle/>
                    <a:p>
                      <a:r>
                        <a:rPr lang="en-US" sz="2400" dirty="0"/>
                        <a:t>001 1110</a:t>
                      </a:r>
                    </a:p>
                  </a:txBody>
                  <a:tcPr marL="121920" marR="121920" marT="60960" marB="60960"/>
                </a:tc>
                <a:extLst>
                  <a:ext uri="{0D108BD9-81ED-4DB2-BD59-A6C34878D82A}">
                    <a16:rowId xmlns:a16="http://schemas.microsoft.com/office/drawing/2014/main" val="10003"/>
                  </a:ext>
                </a:extLst>
              </a:tr>
              <a:tr h="494453">
                <a:tc>
                  <a:txBody>
                    <a:bodyPr/>
                    <a:lstStyle/>
                    <a:p>
                      <a:r>
                        <a:rPr lang="en-US" sz="2400" dirty="0"/>
                        <a:t>B3</a:t>
                      </a:r>
                    </a:p>
                  </a:txBody>
                  <a:tcPr marL="121920" marR="121920" marT="60960" marB="60960"/>
                </a:tc>
                <a:tc>
                  <a:txBody>
                    <a:bodyPr/>
                    <a:lstStyle/>
                    <a:p>
                      <a:r>
                        <a:rPr lang="en-US" sz="2400"/>
                        <a:t>000 0000</a:t>
                      </a:r>
                      <a:endParaRPr lang="en-US" sz="2400" dirty="0"/>
                    </a:p>
                  </a:txBody>
                  <a:tcPr marL="121920" marR="121920" marT="60960" marB="60960"/>
                </a:tc>
                <a:tc>
                  <a:txBody>
                    <a:bodyPr/>
                    <a:lstStyle/>
                    <a:p>
                      <a:r>
                        <a:rPr lang="en-US" sz="2400" dirty="0"/>
                        <a:t>000 0010</a:t>
                      </a:r>
                    </a:p>
                  </a:txBody>
                  <a:tcPr marL="121920" marR="121920" marT="60960" marB="60960"/>
                </a:tc>
                <a:tc>
                  <a:txBody>
                    <a:bodyPr/>
                    <a:lstStyle/>
                    <a:p>
                      <a:r>
                        <a:rPr lang="en-US" sz="2400" dirty="0"/>
                        <a:t>001 1110</a:t>
                      </a:r>
                    </a:p>
                  </a:txBody>
                  <a:tcPr marL="121920" marR="121920" marT="60960" marB="60960"/>
                </a:tc>
                <a:tc>
                  <a:txBody>
                    <a:bodyPr/>
                    <a:lstStyle/>
                    <a:p>
                      <a:r>
                        <a:rPr lang="en-US" sz="2400" dirty="0"/>
                        <a:t>000</a:t>
                      </a:r>
                      <a:r>
                        <a:rPr lang="en-US" sz="2400" baseline="0" dirty="0"/>
                        <a:t> 1110</a:t>
                      </a:r>
                      <a:endParaRPr lang="en-US" sz="2400" dirty="0"/>
                    </a:p>
                  </a:txBody>
                  <a:tcPr marL="121920" marR="121920" marT="60960" marB="60960"/>
                </a:tc>
                <a:tc>
                  <a:txBody>
                    <a:bodyPr/>
                    <a:lstStyle/>
                    <a:p>
                      <a:r>
                        <a:rPr lang="en-US" sz="2400" dirty="0"/>
                        <a:t>001 1110</a:t>
                      </a:r>
                    </a:p>
                  </a:txBody>
                  <a:tcPr marL="121920" marR="121920" marT="60960" marB="60960"/>
                </a:tc>
                <a:tc>
                  <a:txBody>
                    <a:bodyPr/>
                    <a:lstStyle/>
                    <a:p>
                      <a:r>
                        <a:rPr lang="en-US" sz="2400" dirty="0"/>
                        <a:t>000</a:t>
                      </a:r>
                      <a:r>
                        <a:rPr lang="en-US" sz="2400" baseline="0" dirty="0"/>
                        <a:t> 1110</a:t>
                      </a:r>
                      <a:endParaRPr lang="en-US" sz="2400" dirty="0"/>
                    </a:p>
                  </a:txBody>
                  <a:tcPr marL="121920" marR="121920" marT="60960" marB="60960"/>
                </a:tc>
                <a:extLst>
                  <a:ext uri="{0D108BD9-81ED-4DB2-BD59-A6C34878D82A}">
                    <a16:rowId xmlns:a16="http://schemas.microsoft.com/office/drawing/2014/main" val="10004"/>
                  </a:ext>
                </a:extLst>
              </a:tr>
              <a:tr h="494453">
                <a:tc>
                  <a:txBody>
                    <a:bodyPr/>
                    <a:lstStyle/>
                    <a:p>
                      <a:r>
                        <a:rPr lang="en-US" sz="2400" dirty="0"/>
                        <a:t>B4</a:t>
                      </a:r>
                    </a:p>
                  </a:txBody>
                  <a:tcPr marL="121920" marR="121920" marT="60960" marB="60960"/>
                </a:tc>
                <a:tc>
                  <a:txBody>
                    <a:bodyPr/>
                    <a:lstStyle/>
                    <a:p>
                      <a:r>
                        <a:rPr lang="en-US" sz="2400" dirty="0"/>
                        <a:t>000 0000</a:t>
                      </a:r>
                    </a:p>
                  </a:txBody>
                  <a:tcPr marL="121920" marR="121920" marT="60960" marB="60960"/>
                </a:tc>
                <a:tc>
                  <a:txBody>
                    <a:bodyPr/>
                    <a:lstStyle/>
                    <a:p>
                      <a:r>
                        <a:rPr lang="en-US" sz="2400" dirty="0"/>
                        <a:t>000 0001</a:t>
                      </a:r>
                    </a:p>
                  </a:txBody>
                  <a:tcPr marL="121920" marR="121920" marT="60960" marB="60960"/>
                </a:tc>
                <a:tc>
                  <a:txBody>
                    <a:bodyPr/>
                    <a:lstStyle/>
                    <a:p>
                      <a:r>
                        <a:rPr lang="en-US" sz="2400" dirty="0"/>
                        <a:t>001 1110</a:t>
                      </a:r>
                    </a:p>
                  </a:txBody>
                  <a:tcPr marL="121920" marR="121920" marT="60960" marB="60960"/>
                </a:tc>
                <a:tc>
                  <a:txBody>
                    <a:bodyPr/>
                    <a:lstStyle/>
                    <a:p>
                      <a:r>
                        <a:rPr lang="en-US" sz="2400" dirty="0"/>
                        <a:t>001 0111</a:t>
                      </a:r>
                    </a:p>
                  </a:txBody>
                  <a:tcPr marL="121920" marR="121920" marT="60960" marB="60960"/>
                </a:tc>
                <a:tc>
                  <a:txBody>
                    <a:bodyPr/>
                    <a:lstStyle/>
                    <a:p>
                      <a:r>
                        <a:rPr lang="en-US" sz="2400" dirty="0"/>
                        <a:t>001 1110</a:t>
                      </a:r>
                    </a:p>
                  </a:txBody>
                  <a:tcPr marL="121920" marR="121920" marT="60960" marB="60960"/>
                </a:tc>
                <a:tc>
                  <a:txBody>
                    <a:bodyPr/>
                    <a:lstStyle/>
                    <a:p>
                      <a:r>
                        <a:rPr lang="en-US" sz="2400" dirty="0"/>
                        <a:t>001 0111</a:t>
                      </a:r>
                    </a:p>
                  </a:txBody>
                  <a:tcPr marL="121920" marR="121920" marT="60960" marB="60960"/>
                </a:tc>
                <a:extLst>
                  <a:ext uri="{0D108BD9-81ED-4DB2-BD59-A6C34878D82A}">
                    <a16:rowId xmlns:a16="http://schemas.microsoft.com/office/drawing/2014/main" val="10005"/>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Available Expression</a:t>
            </a:r>
          </a:p>
        </p:txBody>
      </p:sp>
      <p:sp>
        <p:nvSpPr>
          <p:cNvPr id="3" name="Content Placeholder 2"/>
          <p:cNvSpPr>
            <a:spLocks noGrp="1"/>
          </p:cNvSpPr>
          <p:nvPr>
            <p:ph idx="1"/>
          </p:nvPr>
        </p:nvSpPr>
        <p:spPr/>
        <p:txBody>
          <a:bodyPr>
            <a:normAutofit/>
          </a:bodyPr>
          <a:lstStyle/>
          <a:p>
            <a:r>
              <a:rPr lang="en-US" dirty="0"/>
              <a:t>Expression </a:t>
            </a:r>
            <a:r>
              <a:rPr lang="en-US" dirty="0" err="1"/>
              <a:t>x+y</a:t>
            </a:r>
            <a:r>
              <a:rPr lang="en-US" dirty="0"/>
              <a:t> is available at a point ‘p’ if every path from the initial node to ‘p’ computes </a:t>
            </a:r>
            <a:r>
              <a:rPr lang="en-US" dirty="0" err="1"/>
              <a:t>x+y</a:t>
            </a:r>
            <a:r>
              <a:rPr lang="en-US" dirty="0"/>
              <a:t> and after the last evaluation there are no assignments to x, y</a:t>
            </a:r>
          </a:p>
          <a:p>
            <a:r>
              <a:rPr lang="en-US" dirty="0"/>
              <a:t>Killing expressions is not the same as reaching definitions</a:t>
            </a:r>
          </a:p>
          <a:p>
            <a:r>
              <a:rPr lang="en-US" dirty="0"/>
              <a:t>Used for identifying CSE</a:t>
            </a:r>
          </a:p>
          <a:p>
            <a:pPr>
              <a:buNone/>
            </a:pP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Available Expression</a:t>
            </a:r>
          </a:p>
        </p:txBody>
      </p:sp>
      <p:sp>
        <p:nvSpPr>
          <p:cNvPr id="3" name="Content Placeholder 2"/>
          <p:cNvSpPr>
            <a:spLocks noGrp="1"/>
          </p:cNvSpPr>
          <p:nvPr>
            <p:ph idx="1"/>
          </p:nvPr>
        </p:nvSpPr>
        <p:spPr/>
        <p:txBody>
          <a:bodyPr>
            <a:normAutofit/>
          </a:bodyPr>
          <a:lstStyle/>
          <a:p>
            <a:r>
              <a:rPr lang="en-US" dirty="0"/>
              <a:t>Compute the set of generated expressions for each point in a block from the beginning to end of the block</a:t>
            </a:r>
          </a:p>
          <a:p>
            <a:r>
              <a:rPr lang="en-US" dirty="0"/>
              <a:t>At the point prior to the block assume no expressions are available </a:t>
            </a:r>
          </a:p>
          <a:p>
            <a:pPr>
              <a:buNone/>
            </a:pPr>
            <a:endParaRPr lang="en-US" dirty="0"/>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Available expressions</a:t>
            </a:r>
          </a:p>
        </p:txBody>
      </p:sp>
      <p:sp>
        <p:nvSpPr>
          <p:cNvPr id="3" name="Content Placeholder 2"/>
          <p:cNvSpPr>
            <a:spLocks noGrp="1"/>
          </p:cNvSpPr>
          <p:nvPr>
            <p:ph idx="1"/>
          </p:nvPr>
        </p:nvSpPr>
        <p:spPr/>
        <p:txBody>
          <a:bodyPr>
            <a:normAutofit/>
          </a:bodyPr>
          <a:lstStyle/>
          <a:p>
            <a:r>
              <a:rPr lang="en-US" dirty="0"/>
              <a:t>At point p if A – set of available expressions, and q is the point after p, where x: = </a:t>
            </a:r>
            <a:r>
              <a:rPr lang="en-US" dirty="0" err="1"/>
              <a:t>y+z</a:t>
            </a:r>
            <a:r>
              <a:rPr lang="en-US" dirty="0"/>
              <a:t> is done, we form expression available at A as </a:t>
            </a:r>
          </a:p>
          <a:p>
            <a:pPr lvl="1"/>
            <a:r>
              <a:rPr lang="en-US" dirty="0"/>
              <a:t>Add to A the expression </a:t>
            </a:r>
            <a:r>
              <a:rPr lang="en-US" dirty="0" err="1"/>
              <a:t>y+z</a:t>
            </a:r>
            <a:endParaRPr lang="en-US" dirty="0"/>
          </a:p>
          <a:p>
            <a:pPr lvl="1"/>
            <a:r>
              <a:rPr lang="en-US" dirty="0"/>
              <a:t>Delete from A any expression involving x</a:t>
            </a:r>
          </a:p>
          <a:p>
            <a:r>
              <a:rPr lang="en-US" dirty="0"/>
              <a:t>Same order should be maintained</a:t>
            </a:r>
          </a:p>
          <a:p>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graphicFrame>
        <p:nvGraphicFramePr>
          <p:cNvPr id="4" name="Content Placeholder 3"/>
          <p:cNvGraphicFramePr>
            <a:graphicFrameLocks noGrp="1"/>
          </p:cNvGraphicFramePr>
          <p:nvPr>
            <p:ph idx="1"/>
          </p:nvPr>
        </p:nvGraphicFramePr>
        <p:xfrm>
          <a:off x="914400" y="1600200"/>
          <a:ext cx="9753600" cy="4944530"/>
        </p:xfrm>
        <a:graphic>
          <a:graphicData uri="http://schemas.openxmlformats.org/drawingml/2006/table">
            <a:tbl>
              <a:tblPr firstRow="1" bandRow="1">
                <a:tableStyleId>{5C22544A-7EE6-4342-B048-85BDC9FD1C3A}</a:tableStyleId>
              </a:tblPr>
              <a:tblGrid>
                <a:gridCol w="5080000">
                  <a:extLst>
                    <a:ext uri="{9D8B030D-6E8A-4147-A177-3AD203B41FA5}">
                      <a16:colId xmlns:a16="http://schemas.microsoft.com/office/drawing/2014/main" val="20000"/>
                    </a:ext>
                  </a:extLst>
                </a:gridCol>
                <a:gridCol w="4673600">
                  <a:extLst>
                    <a:ext uri="{9D8B030D-6E8A-4147-A177-3AD203B41FA5}">
                      <a16:colId xmlns:a16="http://schemas.microsoft.com/office/drawing/2014/main" val="20001"/>
                    </a:ext>
                  </a:extLst>
                </a:gridCol>
              </a:tblGrid>
              <a:tr h="494453">
                <a:tc>
                  <a:txBody>
                    <a:bodyPr/>
                    <a:lstStyle/>
                    <a:p>
                      <a:r>
                        <a:rPr lang="en-US" sz="2400" dirty="0"/>
                        <a:t>Statements</a:t>
                      </a:r>
                    </a:p>
                  </a:txBody>
                  <a:tcPr marL="121920" marR="121920" marT="60960" marB="60960"/>
                </a:tc>
                <a:tc>
                  <a:txBody>
                    <a:bodyPr/>
                    <a:lstStyle/>
                    <a:p>
                      <a:r>
                        <a:rPr lang="en-US" sz="2400" dirty="0"/>
                        <a:t>Available</a:t>
                      </a:r>
                      <a:r>
                        <a:rPr lang="en-US" sz="2400" baseline="0" dirty="0"/>
                        <a:t> expressions</a:t>
                      </a:r>
                      <a:endParaRPr lang="en-US" sz="2400" dirty="0"/>
                    </a:p>
                  </a:txBody>
                  <a:tcPr marL="121920" marR="121920" marT="60960" marB="60960"/>
                </a:tc>
                <a:extLst>
                  <a:ext uri="{0D108BD9-81ED-4DB2-BD59-A6C34878D82A}">
                    <a16:rowId xmlns:a16="http://schemas.microsoft.com/office/drawing/2014/main" val="10000"/>
                  </a:ext>
                </a:extLst>
              </a:tr>
              <a:tr h="494453">
                <a:tc>
                  <a:txBody>
                    <a:bodyPr/>
                    <a:lstStyle/>
                    <a:p>
                      <a:r>
                        <a:rPr lang="en-US" sz="2400" b="1" dirty="0"/>
                        <a:t>….</a:t>
                      </a:r>
                    </a:p>
                  </a:txBody>
                  <a:tcPr marL="121920" marR="121920" marT="60960" marB="60960"/>
                </a:tc>
                <a:tc>
                  <a:txBody>
                    <a:bodyPr/>
                    <a:lstStyle/>
                    <a:p>
                      <a:r>
                        <a:rPr lang="en-US" sz="2400" b="1" dirty="0"/>
                        <a:t>none</a:t>
                      </a:r>
                    </a:p>
                  </a:txBody>
                  <a:tcPr marL="121920" marR="121920" marT="60960" marB="60960"/>
                </a:tc>
                <a:extLst>
                  <a:ext uri="{0D108BD9-81ED-4DB2-BD59-A6C34878D82A}">
                    <a16:rowId xmlns:a16="http://schemas.microsoft.com/office/drawing/2014/main" val="10001"/>
                  </a:ext>
                </a:extLst>
              </a:tr>
              <a:tr h="494453">
                <a:tc>
                  <a:txBody>
                    <a:bodyPr/>
                    <a:lstStyle/>
                    <a:p>
                      <a:r>
                        <a:rPr lang="en-US" sz="2400" b="1" dirty="0"/>
                        <a:t>a</a:t>
                      </a:r>
                      <a:r>
                        <a:rPr lang="en-US" sz="2400" b="1" baseline="0" dirty="0"/>
                        <a:t> := </a:t>
                      </a:r>
                      <a:r>
                        <a:rPr lang="en-US" sz="2400" b="1" baseline="0" dirty="0" err="1"/>
                        <a:t>b+c</a:t>
                      </a:r>
                      <a:endParaRPr lang="en-US" sz="2400" b="1" dirty="0"/>
                    </a:p>
                  </a:txBody>
                  <a:tcPr marL="121920" marR="121920" marT="60960" marB="60960"/>
                </a:tc>
                <a:tc>
                  <a:txBody>
                    <a:bodyPr/>
                    <a:lstStyle/>
                    <a:p>
                      <a:endParaRPr lang="en-US" sz="2400" b="1" dirty="0"/>
                    </a:p>
                  </a:txBody>
                  <a:tcPr marL="121920" marR="121920" marT="60960" marB="60960"/>
                </a:tc>
                <a:extLst>
                  <a:ext uri="{0D108BD9-81ED-4DB2-BD59-A6C34878D82A}">
                    <a16:rowId xmlns:a16="http://schemas.microsoft.com/office/drawing/2014/main" val="10002"/>
                  </a:ext>
                </a:extLst>
              </a:tr>
              <a:tr h="494453">
                <a:tc>
                  <a:txBody>
                    <a:bodyPr/>
                    <a:lstStyle/>
                    <a:p>
                      <a:r>
                        <a:rPr lang="en-US" sz="2400" b="1" dirty="0"/>
                        <a:t>….</a:t>
                      </a:r>
                    </a:p>
                  </a:txBody>
                  <a:tcPr marL="121920" marR="121920" marT="60960" marB="60960"/>
                </a:tc>
                <a:tc>
                  <a:txBody>
                    <a:bodyPr/>
                    <a:lstStyle/>
                    <a:p>
                      <a:r>
                        <a:rPr lang="en-US" sz="2400" b="1" dirty="0" err="1"/>
                        <a:t>b+c</a:t>
                      </a:r>
                      <a:endParaRPr lang="en-US" sz="2400" b="1" dirty="0"/>
                    </a:p>
                  </a:txBody>
                  <a:tcPr marL="121920" marR="121920" marT="60960" marB="60960"/>
                </a:tc>
                <a:extLst>
                  <a:ext uri="{0D108BD9-81ED-4DB2-BD59-A6C34878D82A}">
                    <a16:rowId xmlns:a16="http://schemas.microsoft.com/office/drawing/2014/main" val="10003"/>
                  </a:ext>
                </a:extLst>
              </a:tr>
              <a:tr h="494453">
                <a:tc>
                  <a:txBody>
                    <a:bodyPr/>
                    <a:lstStyle/>
                    <a:p>
                      <a:r>
                        <a:rPr lang="en-US" sz="2400" b="1" dirty="0"/>
                        <a:t>b := a – d</a:t>
                      </a:r>
                    </a:p>
                  </a:txBody>
                  <a:tcPr marL="121920" marR="121920" marT="60960" marB="60960"/>
                </a:tc>
                <a:tc>
                  <a:txBody>
                    <a:bodyPr/>
                    <a:lstStyle/>
                    <a:p>
                      <a:endParaRPr lang="en-US" sz="2400" b="1" dirty="0"/>
                    </a:p>
                  </a:txBody>
                  <a:tcPr marL="121920" marR="121920" marT="60960" marB="60960"/>
                </a:tc>
                <a:extLst>
                  <a:ext uri="{0D108BD9-81ED-4DB2-BD59-A6C34878D82A}">
                    <a16:rowId xmlns:a16="http://schemas.microsoft.com/office/drawing/2014/main" val="10004"/>
                  </a:ext>
                </a:extLst>
              </a:tr>
              <a:tr h="494453">
                <a:tc>
                  <a:txBody>
                    <a:bodyPr/>
                    <a:lstStyle/>
                    <a:p>
                      <a:r>
                        <a:rPr lang="en-US" sz="2400" b="1" dirty="0"/>
                        <a:t>….</a:t>
                      </a:r>
                    </a:p>
                  </a:txBody>
                  <a:tcPr marL="121920" marR="121920" marT="60960" marB="60960"/>
                </a:tc>
                <a:tc>
                  <a:txBody>
                    <a:bodyPr/>
                    <a:lstStyle/>
                    <a:p>
                      <a:r>
                        <a:rPr lang="en-US" sz="2400" b="1" dirty="0"/>
                        <a:t>only a-d</a:t>
                      </a:r>
                    </a:p>
                  </a:txBody>
                  <a:tcPr marL="121920" marR="121920" marT="60960" marB="60960"/>
                </a:tc>
                <a:extLst>
                  <a:ext uri="{0D108BD9-81ED-4DB2-BD59-A6C34878D82A}">
                    <a16:rowId xmlns:a16="http://schemas.microsoft.com/office/drawing/2014/main" val="10005"/>
                  </a:ext>
                </a:extLst>
              </a:tr>
              <a:tr h="494453">
                <a:tc>
                  <a:txBody>
                    <a:bodyPr/>
                    <a:lstStyle/>
                    <a:p>
                      <a:r>
                        <a:rPr lang="en-US" sz="2400" b="1" dirty="0"/>
                        <a:t>c := </a:t>
                      </a:r>
                      <a:r>
                        <a:rPr lang="en-US" sz="2400" b="1" dirty="0" err="1"/>
                        <a:t>b+c</a:t>
                      </a:r>
                      <a:endParaRPr lang="en-US" sz="2400" b="1" dirty="0"/>
                    </a:p>
                  </a:txBody>
                  <a:tcPr marL="121920" marR="121920" marT="60960" marB="60960"/>
                </a:tc>
                <a:tc>
                  <a:txBody>
                    <a:bodyPr/>
                    <a:lstStyle/>
                    <a:p>
                      <a:endParaRPr lang="en-US" sz="2400" b="1" dirty="0"/>
                    </a:p>
                  </a:txBody>
                  <a:tcPr marL="121920" marR="121920" marT="60960" marB="60960"/>
                </a:tc>
                <a:extLst>
                  <a:ext uri="{0D108BD9-81ED-4DB2-BD59-A6C34878D82A}">
                    <a16:rowId xmlns:a16="http://schemas.microsoft.com/office/drawing/2014/main" val="10006"/>
                  </a:ext>
                </a:extLst>
              </a:tr>
              <a:tr h="494453">
                <a:tc>
                  <a:txBody>
                    <a:bodyPr/>
                    <a:lstStyle/>
                    <a:p>
                      <a:r>
                        <a:rPr lang="en-US" sz="2400" b="1" dirty="0"/>
                        <a:t>….</a:t>
                      </a:r>
                    </a:p>
                  </a:txBody>
                  <a:tcPr marL="121920" marR="121920" marT="60960" marB="60960"/>
                </a:tc>
                <a:tc>
                  <a:txBody>
                    <a:bodyPr/>
                    <a:lstStyle/>
                    <a:p>
                      <a:r>
                        <a:rPr lang="en-US" sz="2400" b="1" dirty="0"/>
                        <a:t>only</a:t>
                      </a:r>
                      <a:r>
                        <a:rPr lang="en-US" sz="2400" b="1" baseline="0" dirty="0"/>
                        <a:t> a-d</a:t>
                      </a:r>
                      <a:endParaRPr lang="en-US" sz="2400" b="1" dirty="0"/>
                    </a:p>
                  </a:txBody>
                  <a:tcPr marL="121920" marR="121920" marT="60960" marB="60960"/>
                </a:tc>
                <a:extLst>
                  <a:ext uri="{0D108BD9-81ED-4DB2-BD59-A6C34878D82A}">
                    <a16:rowId xmlns:a16="http://schemas.microsoft.com/office/drawing/2014/main" val="10007"/>
                  </a:ext>
                </a:extLst>
              </a:tr>
              <a:tr h="494453">
                <a:tc>
                  <a:txBody>
                    <a:bodyPr/>
                    <a:lstStyle/>
                    <a:p>
                      <a:r>
                        <a:rPr lang="en-US" sz="2400" b="1" dirty="0"/>
                        <a:t>d := a-d</a:t>
                      </a:r>
                    </a:p>
                  </a:txBody>
                  <a:tcPr marL="121920" marR="121920" marT="60960" marB="60960"/>
                </a:tc>
                <a:tc>
                  <a:txBody>
                    <a:bodyPr/>
                    <a:lstStyle/>
                    <a:p>
                      <a:endParaRPr lang="en-US" sz="2400" b="1" dirty="0"/>
                    </a:p>
                  </a:txBody>
                  <a:tcPr marL="121920" marR="121920" marT="60960" marB="60960"/>
                </a:tc>
                <a:extLst>
                  <a:ext uri="{0D108BD9-81ED-4DB2-BD59-A6C34878D82A}">
                    <a16:rowId xmlns:a16="http://schemas.microsoft.com/office/drawing/2014/main" val="10008"/>
                  </a:ext>
                </a:extLst>
              </a:tr>
              <a:tr h="494453">
                <a:tc>
                  <a:txBody>
                    <a:bodyPr/>
                    <a:lstStyle/>
                    <a:p>
                      <a:r>
                        <a:rPr lang="en-US" sz="2400" b="1" dirty="0"/>
                        <a:t>..</a:t>
                      </a:r>
                    </a:p>
                  </a:txBody>
                  <a:tcPr marL="121920" marR="121920" marT="60960" marB="60960"/>
                </a:tc>
                <a:tc>
                  <a:txBody>
                    <a:bodyPr/>
                    <a:lstStyle/>
                    <a:p>
                      <a:r>
                        <a:rPr lang="en-US" sz="2400" b="1" dirty="0"/>
                        <a:t>none</a:t>
                      </a:r>
                    </a:p>
                  </a:txBody>
                  <a:tcPr marL="121920" marR="121920" marT="60960" marB="60960"/>
                </a:tc>
                <a:extLst>
                  <a:ext uri="{0D108BD9-81ED-4DB2-BD59-A6C34878D82A}">
                    <a16:rowId xmlns:a16="http://schemas.microsoft.com/office/drawing/2014/main" val="10009"/>
                  </a:ext>
                </a:extLst>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 for Available expressions</a:t>
            </a:r>
          </a:p>
        </p:txBody>
      </p:sp>
      <p:sp>
        <p:nvSpPr>
          <p:cNvPr id="3" name="Content Placeholder 2"/>
          <p:cNvSpPr>
            <a:spLocks noGrp="1"/>
          </p:cNvSpPr>
          <p:nvPr>
            <p:ph idx="1"/>
          </p:nvPr>
        </p:nvSpPr>
        <p:spPr/>
        <p:txBody>
          <a:bodyPr/>
          <a:lstStyle/>
          <a:p>
            <a:r>
              <a:rPr lang="en-US" dirty="0"/>
              <a:t>U – set of all expressions appearing on the right of one or more statements</a:t>
            </a:r>
          </a:p>
          <a:p>
            <a:r>
              <a:rPr lang="en-US" dirty="0" err="1"/>
              <a:t>e_gen</a:t>
            </a:r>
            <a:r>
              <a:rPr lang="en-US" dirty="0"/>
              <a:t>[B] – generated by a block B</a:t>
            </a:r>
          </a:p>
          <a:p>
            <a:r>
              <a:rPr lang="en-US" dirty="0" err="1"/>
              <a:t>e_kill</a:t>
            </a:r>
            <a:r>
              <a:rPr lang="en-US" dirty="0"/>
              <a:t>[B] – set of expression in U killed by B</a:t>
            </a:r>
          </a:p>
          <a:p>
            <a:r>
              <a:rPr lang="en-US" dirty="0"/>
              <a:t>out[B] = </a:t>
            </a:r>
            <a:r>
              <a:rPr lang="en-US" dirty="0" err="1"/>
              <a:t>e_gen</a:t>
            </a:r>
            <a:r>
              <a:rPr lang="en-US" dirty="0"/>
              <a:t>[B] U {in[B] – </a:t>
            </a:r>
            <a:r>
              <a:rPr lang="en-US" dirty="0" err="1"/>
              <a:t>e_kill</a:t>
            </a:r>
            <a:r>
              <a:rPr lang="en-US" dirty="0"/>
              <a:t>[B]}</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Available Expression - algorithm</a:t>
            </a:r>
          </a:p>
        </p:txBody>
      </p:sp>
      <p:sp>
        <p:nvSpPr>
          <p:cNvPr id="3" name="Content Placeholder 2"/>
          <p:cNvSpPr>
            <a:spLocks noGrp="1"/>
          </p:cNvSpPr>
          <p:nvPr>
            <p:ph idx="1"/>
          </p:nvPr>
        </p:nvSpPr>
        <p:spPr/>
        <p:txBody>
          <a:bodyPr/>
          <a:lstStyle/>
          <a:p>
            <a:r>
              <a:rPr lang="en-US" dirty="0"/>
              <a:t>in [B] = ∩ out[P] for P is the predecessor block</a:t>
            </a:r>
          </a:p>
          <a:p>
            <a:pPr lvl="1"/>
            <a:r>
              <a:rPr lang="en-US" dirty="0"/>
              <a:t>An expression is available at the input of a block only if it is available at the end of all its predecessors</a:t>
            </a:r>
          </a:p>
          <a:p>
            <a:r>
              <a:rPr lang="en-US" dirty="0"/>
              <a:t>in[B1] = </a:t>
            </a:r>
            <a:r>
              <a:rPr lang="el-GR" dirty="0"/>
              <a:t>Φ</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Algorithm – Available expressions</a:t>
            </a:r>
          </a:p>
        </p:txBody>
      </p:sp>
      <p:sp>
        <p:nvSpPr>
          <p:cNvPr id="3" name="Content Placeholder 2"/>
          <p:cNvSpPr>
            <a:spLocks noGrp="1"/>
          </p:cNvSpPr>
          <p:nvPr>
            <p:ph idx="1"/>
          </p:nvPr>
        </p:nvSpPr>
        <p:spPr/>
        <p:txBody>
          <a:bodyPr/>
          <a:lstStyle/>
          <a:p>
            <a:r>
              <a:rPr lang="en-US" dirty="0"/>
              <a:t>Input: A flow graph G with e-kill[B] and e-gen[B] for each block </a:t>
            </a:r>
          </a:p>
          <a:p>
            <a:r>
              <a:rPr lang="en-US" dirty="0"/>
              <a:t>Output: set in[B] for each block 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33" dirty="0"/>
              <a:t>Iterative solution to data-flow equations</a:t>
            </a:r>
            <a:endParaRPr lang="en-US" dirty="0"/>
          </a:p>
        </p:txBody>
      </p:sp>
      <p:sp>
        <p:nvSpPr>
          <p:cNvPr id="3" name="Content Placeholder 2"/>
          <p:cNvSpPr>
            <a:spLocks noGrp="1"/>
          </p:cNvSpPr>
          <p:nvPr>
            <p:ph idx="1"/>
          </p:nvPr>
        </p:nvSpPr>
        <p:spPr/>
        <p:txBody>
          <a:bodyPr/>
          <a:lstStyle/>
          <a:p>
            <a:r>
              <a:rPr lang="en-US" dirty="0"/>
              <a:t>Approach is to calculate the in() and out() simultaneously for each node of the flow graph</a:t>
            </a:r>
          </a:p>
          <a:p>
            <a:r>
              <a:rPr lang="en-US" dirty="0"/>
              <a:t>Gen() and kill() are essentially same </a:t>
            </a:r>
          </a:p>
          <a:p>
            <a:r>
              <a:rPr lang="en-US" dirty="0"/>
              <a:t>Previously, we talked about forward equations which calculates out() based on in()</a:t>
            </a:r>
          </a:p>
          <a:p>
            <a:r>
              <a:rPr lang="en-US" dirty="0"/>
              <a:t>The approach in here discuss a backward equation wherein in() is computed assuming out() and again out() is computed based on the new in()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fontScale="25000" lnSpcReduction="20000"/>
          </a:bodyPr>
          <a:lstStyle/>
          <a:p>
            <a:pPr marL="685783" indent="-685783">
              <a:buNone/>
            </a:pPr>
            <a:r>
              <a:rPr lang="en-US" sz="9600" dirty="0"/>
              <a:t>Initialize in[B1] = </a:t>
            </a:r>
            <a:r>
              <a:rPr lang="el-GR" sz="9600" dirty="0"/>
              <a:t>Φ</a:t>
            </a:r>
            <a:endParaRPr lang="en-US" sz="9600" dirty="0"/>
          </a:p>
          <a:p>
            <a:pPr marL="685783" indent="-685783">
              <a:buNone/>
            </a:pPr>
            <a:r>
              <a:rPr lang="en-US" sz="9600" dirty="0"/>
              <a:t>out[B1] = </a:t>
            </a:r>
            <a:r>
              <a:rPr lang="en-US" sz="9600" dirty="0" err="1"/>
              <a:t>e_gen</a:t>
            </a:r>
            <a:r>
              <a:rPr lang="en-US" sz="9600" dirty="0"/>
              <a:t>[B1]</a:t>
            </a:r>
          </a:p>
          <a:p>
            <a:pPr marL="685783" indent="-685783">
              <a:buNone/>
            </a:pPr>
            <a:r>
              <a:rPr lang="en-US" sz="9600" dirty="0"/>
              <a:t>for B ≠ B1 do out[B] := U – </a:t>
            </a:r>
            <a:r>
              <a:rPr lang="en-US" sz="9600" dirty="0" err="1"/>
              <a:t>e_kill</a:t>
            </a:r>
            <a:r>
              <a:rPr lang="en-US" sz="9600" dirty="0"/>
              <a:t>[B]</a:t>
            </a:r>
          </a:p>
          <a:p>
            <a:pPr marL="685783" indent="-685783">
              <a:buNone/>
            </a:pPr>
            <a:r>
              <a:rPr lang="en-US" sz="9600" dirty="0"/>
              <a:t>change := true</a:t>
            </a:r>
          </a:p>
          <a:p>
            <a:pPr marL="685783" indent="-685783">
              <a:buNone/>
            </a:pPr>
            <a:r>
              <a:rPr lang="en-US" sz="9600" dirty="0"/>
              <a:t>while change</a:t>
            </a:r>
          </a:p>
          <a:p>
            <a:pPr marL="1219170" lvl="1" indent="-685783">
              <a:buNone/>
            </a:pPr>
            <a:r>
              <a:rPr lang="en-US" sz="9600" dirty="0"/>
              <a:t>	change := false</a:t>
            </a:r>
          </a:p>
          <a:p>
            <a:pPr marL="1219170" lvl="1" indent="-685783">
              <a:buNone/>
            </a:pPr>
            <a:r>
              <a:rPr lang="en-US" sz="9600" dirty="0"/>
              <a:t>	for each block B ≠ B1 </a:t>
            </a:r>
          </a:p>
          <a:p>
            <a:pPr marL="1219170" lvl="1" indent="-685783">
              <a:buNone/>
            </a:pPr>
            <a:r>
              <a:rPr lang="en-US" sz="9600" dirty="0"/>
              <a:t>		in[B] = ∩ out[P] where P is a predecessor</a:t>
            </a:r>
          </a:p>
          <a:p>
            <a:pPr marL="1219170" lvl="1" indent="-685783">
              <a:buNone/>
            </a:pPr>
            <a:r>
              <a:rPr lang="en-US" sz="9600" dirty="0"/>
              <a:t>		</a:t>
            </a:r>
            <a:r>
              <a:rPr lang="en-US" sz="9600" dirty="0" err="1"/>
              <a:t>oldout</a:t>
            </a:r>
            <a:r>
              <a:rPr lang="en-US" sz="9600" dirty="0"/>
              <a:t> = out[B]</a:t>
            </a:r>
          </a:p>
          <a:p>
            <a:pPr marL="1219170" lvl="1" indent="-685783">
              <a:buNone/>
            </a:pPr>
            <a:r>
              <a:rPr lang="en-US" sz="9600" dirty="0"/>
              <a:t>		out[B] =</a:t>
            </a:r>
            <a:r>
              <a:rPr lang="en-US" sz="9600" dirty="0" err="1"/>
              <a:t>e_gen</a:t>
            </a:r>
            <a:r>
              <a:rPr lang="en-US" sz="9600" dirty="0"/>
              <a:t>[B] U {in[B] – </a:t>
            </a:r>
            <a:r>
              <a:rPr lang="en-US" sz="9600" dirty="0" err="1"/>
              <a:t>e_kill</a:t>
            </a:r>
            <a:r>
              <a:rPr lang="en-US" sz="9600" dirty="0"/>
              <a:t>[B]};</a:t>
            </a:r>
          </a:p>
          <a:p>
            <a:pPr marL="1219170" lvl="1" indent="-685783">
              <a:buNone/>
            </a:pPr>
            <a:r>
              <a:rPr lang="en-US" sz="9600" dirty="0"/>
              <a:t>		if out[B] ≠ </a:t>
            </a:r>
            <a:r>
              <a:rPr lang="en-US" sz="9600" dirty="0" err="1"/>
              <a:t>oldout</a:t>
            </a:r>
            <a:r>
              <a:rPr lang="en-US" sz="9600" dirty="0"/>
              <a:t> then change := true</a:t>
            </a:r>
          </a:p>
          <a:p>
            <a:pPr marL="1219170" lvl="1" indent="-685783">
              <a:buNone/>
            </a:pPr>
            <a:r>
              <a:rPr lang="en-US" sz="9600" dirty="0"/>
              <a:t>	end</a:t>
            </a:r>
          </a:p>
          <a:p>
            <a:pPr marL="1219170" lvl="1" indent="-685783">
              <a:buNone/>
            </a:pPr>
            <a:r>
              <a:rPr lang="en-US" sz="9600" dirty="0"/>
              <a:t>end</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Live-Variable analysis</a:t>
            </a:r>
          </a:p>
        </p:txBody>
      </p:sp>
      <p:sp>
        <p:nvSpPr>
          <p:cNvPr id="3" name="Content Placeholder 2"/>
          <p:cNvSpPr>
            <a:spLocks noGrp="1"/>
          </p:cNvSpPr>
          <p:nvPr>
            <p:ph idx="1"/>
          </p:nvPr>
        </p:nvSpPr>
        <p:spPr/>
        <p:txBody>
          <a:bodyPr/>
          <a:lstStyle/>
          <a:p>
            <a:r>
              <a:rPr lang="en-US" dirty="0"/>
              <a:t>Determine whether for any variable ‘x’ and point ‘p’ whether the value of x at p could be used along some path in the flow graph starting at p. </a:t>
            </a:r>
          </a:p>
          <a:p>
            <a:pPr lvl="1"/>
            <a:r>
              <a:rPr lang="en-US" dirty="0"/>
              <a:t>x is live at p else x is dead at p</a:t>
            </a:r>
          </a:p>
          <a:p>
            <a:pPr lvl="1">
              <a:buNone/>
            </a:pP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Live-variable analysis</a:t>
            </a:r>
          </a:p>
        </p:txBody>
      </p:sp>
      <p:sp>
        <p:nvSpPr>
          <p:cNvPr id="3" name="Content Placeholder 2"/>
          <p:cNvSpPr>
            <a:spLocks noGrp="1"/>
          </p:cNvSpPr>
          <p:nvPr>
            <p:ph idx="1"/>
          </p:nvPr>
        </p:nvSpPr>
        <p:spPr/>
        <p:txBody>
          <a:bodyPr>
            <a:normAutofit/>
          </a:bodyPr>
          <a:lstStyle/>
          <a:p>
            <a:r>
              <a:rPr lang="en-US" dirty="0"/>
              <a:t>in[B]  - set of variables live at the point immediately before block B </a:t>
            </a:r>
          </a:p>
          <a:p>
            <a:r>
              <a:rPr lang="en-US" dirty="0"/>
              <a:t>Out[B] – same at the point immediately after the block</a:t>
            </a:r>
          </a:p>
          <a:p>
            <a:r>
              <a:rPr lang="en-US" dirty="0"/>
              <a:t>Def[B] – definitely assigned values in B prior to any use of that variable in B</a:t>
            </a:r>
          </a:p>
          <a:p>
            <a:r>
              <a:rPr lang="en-US" dirty="0"/>
              <a:t>Use[B] – set of variables whose values may be used in B prior to definition of the variable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Live-variable analysis</a:t>
            </a:r>
          </a:p>
        </p:txBody>
      </p:sp>
      <p:sp>
        <p:nvSpPr>
          <p:cNvPr id="3" name="Content Placeholder 2"/>
          <p:cNvSpPr>
            <a:spLocks noGrp="1"/>
          </p:cNvSpPr>
          <p:nvPr>
            <p:ph idx="1"/>
          </p:nvPr>
        </p:nvSpPr>
        <p:spPr/>
        <p:txBody>
          <a:bodyPr>
            <a:normAutofit/>
          </a:bodyPr>
          <a:lstStyle/>
          <a:p>
            <a:r>
              <a:rPr lang="en-US" dirty="0"/>
              <a:t>in[B] = use[B] U {out[B] – def[B]}</a:t>
            </a:r>
          </a:p>
          <a:p>
            <a:pPr lvl="1"/>
            <a:r>
              <a:rPr lang="en-US" dirty="0"/>
              <a:t>Variable is live coming into a block if either it is used before redefinition in the block or it is live coming out of the block and is not defined in the block</a:t>
            </a:r>
          </a:p>
          <a:p>
            <a:r>
              <a:rPr lang="en-US" dirty="0"/>
              <a:t>out[B] = U in[S] for all S being successor of B</a:t>
            </a:r>
          </a:p>
          <a:p>
            <a:pPr lvl="1"/>
            <a:r>
              <a:rPr lang="en-US" dirty="0"/>
              <a:t>Variable is live coming out of a block </a:t>
            </a:r>
            <a:r>
              <a:rPr lang="en-US" dirty="0" err="1"/>
              <a:t>iff</a:t>
            </a:r>
            <a:r>
              <a:rPr lang="en-US" dirty="0"/>
              <a:t> it is live coming into one of its successors</a:t>
            </a:r>
          </a:p>
          <a:p>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r>
              <a:rPr lang="en-US" dirty="0"/>
              <a:t>Input: A flow graph with def and use computed for each block</a:t>
            </a:r>
          </a:p>
          <a:p>
            <a:r>
              <a:rPr lang="en-US" dirty="0"/>
              <a:t>Output: out[B] – the set of variable live on exit from each block B</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pPr>
              <a:buNone/>
            </a:pPr>
            <a:r>
              <a:rPr lang="en-US" dirty="0"/>
              <a:t>for each block B do in[B] = </a:t>
            </a:r>
            <a:r>
              <a:rPr lang="el-GR" dirty="0"/>
              <a:t>Φ</a:t>
            </a:r>
            <a:endParaRPr lang="en-US" dirty="0"/>
          </a:p>
          <a:p>
            <a:pPr>
              <a:buNone/>
            </a:pPr>
            <a:r>
              <a:rPr lang="en-US" dirty="0"/>
              <a:t>while changes to any of the </a:t>
            </a:r>
            <a:r>
              <a:rPr lang="en-US" dirty="0" err="1"/>
              <a:t>in’s</a:t>
            </a:r>
            <a:r>
              <a:rPr lang="en-US" dirty="0"/>
              <a:t> occur do</a:t>
            </a:r>
          </a:p>
          <a:p>
            <a:pPr>
              <a:buNone/>
            </a:pPr>
            <a:r>
              <a:rPr lang="en-US" dirty="0"/>
              <a:t>	for each block B do begin</a:t>
            </a:r>
          </a:p>
          <a:p>
            <a:pPr>
              <a:buNone/>
            </a:pPr>
            <a:r>
              <a:rPr lang="en-US" dirty="0"/>
              <a:t>			out[B] = </a:t>
            </a:r>
            <a:r>
              <a:rPr lang="en-US"/>
              <a:t>U in[</a:t>
            </a:r>
            <a:r>
              <a:rPr lang="en-US" dirty="0"/>
              <a:t>S]</a:t>
            </a:r>
          </a:p>
          <a:p>
            <a:pPr>
              <a:buNone/>
            </a:pPr>
            <a:r>
              <a:rPr lang="en-US" dirty="0"/>
              <a:t>			in[B] := use[B] U (out[B] – def[B])</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1" name="Rectangle 2"/>
          <p:cNvSpPr>
            <a:spLocks noGrp="1" noChangeArrowheads="1"/>
          </p:cNvSpPr>
          <p:nvPr>
            <p:ph type="title"/>
          </p:nvPr>
        </p:nvSpPr>
        <p:spPr/>
        <p:txBody>
          <a:bodyPr/>
          <a:lstStyle/>
          <a:p>
            <a:pPr eaLnBrk="1" hangingPunct="1"/>
            <a:r>
              <a:rPr lang="en-US"/>
              <a:t>Example: Liveness</a:t>
            </a:r>
          </a:p>
        </p:txBody>
      </p:sp>
      <p:grpSp>
        <p:nvGrpSpPr>
          <p:cNvPr id="2" name="Group 3"/>
          <p:cNvGrpSpPr>
            <a:grpSpLocks/>
          </p:cNvGrpSpPr>
          <p:nvPr/>
        </p:nvGrpSpPr>
        <p:grpSpPr bwMode="auto">
          <a:xfrm>
            <a:off x="1572686" y="2103439"/>
            <a:ext cx="5031316" cy="3381375"/>
            <a:chOff x="743" y="1325"/>
            <a:chExt cx="2377" cy="2130"/>
          </a:xfrm>
        </p:grpSpPr>
        <p:sp>
          <p:nvSpPr>
            <p:cNvPr id="247816" name="Rectangle 4"/>
            <p:cNvSpPr>
              <a:spLocks noChangeArrowheads="1"/>
            </p:cNvSpPr>
            <p:nvPr/>
          </p:nvSpPr>
          <p:spPr bwMode="auto">
            <a:xfrm>
              <a:off x="743" y="1325"/>
              <a:ext cx="891" cy="594"/>
            </a:xfrm>
            <a:prstGeom prst="rect">
              <a:avLst/>
            </a:prstGeom>
            <a:noFill/>
            <a:ln w="12700">
              <a:solidFill>
                <a:schemeClr val="tx1"/>
              </a:solidFill>
              <a:miter lim="800000"/>
              <a:headEnd type="none" w="sm" len="sm"/>
              <a:tailEnd type="none" w="sm" len="sm"/>
            </a:ln>
            <a:effectLst/>
          </p:spPr>
          <p:txBody>
            <a:bodyPr wrap="none" anchor="ctr"/>
            <a:lstStyle/>
            <a:p>
              <a:pPr algn="ctr"/>
              <a:r>
                <a:rPr lang="en-US" sz="2667">
                  <a:latin typeface="Times New Roman" pitchFamily="18" charset="0"/>
                </a:rPr>
                <a:t>r1 = r2 + r3</a:t>
              </a:r>
            </a:p>
            <a:p>
              <a:pPr algn="ctr"/>
              <a:r>
                <a:rPr lang="en-US" sz="2667">
                  <a:latin typeface="Times New Roman" pitchFamily="18" charset="0"/>
                </a:rPr>
                <a:t>r6 = r4 – r5</a:t>
              </a:r>
            </a:p>
          </p:txBody>
        </p:sp>
        <p:sp>
          <p:nvSpPr>
            <p:cNvPr id="247817" name="Rectangle 5"/>
            <p:cNvSpPr>
              <a:spLocks noChangeArrowheads="1"/>
            </p:cNvSpPr>
            <p:nvPr/>
          </p:nvSpPr>
          <p:spPr bwMode="auto">
            <a:xfrm>
              <a:off x="1762" y="2128"/>
              <a:ext cx="891" cy="594"/>
            </a:xfrm>
            <a:prstGeom prst="rect">
              <a:avLst/>
            </a:prstGeom>
            <a:noFill/>
            <a:ln w="12700">
              <a:solidFill>
                <a:schemeClr val="tx1"/>
              </a:solidFill>
              <a:miter lim="800000"/>
              <a:headEnd type="none" w="sm" len="sm"/>
              <a:tailEnd type="none" w="sm" len="sm"/>
            </a:ln>
            <a:effectLst/>
          </p:spPr>
          <p:txBody>
            <a:bodyPr wrap="none" anchor="ctr"/>
            <a:lstStyle/>
            <a:p>
              <a:pPr algn="ctr"/>
              <a:r>
                <a:rPr lang="en-US" sz="2667">
                  <a:latin typeface="Times New Roman" pitchFamily="18" charset="0"/>
                </a:rPr>
                <a:t>r4 = 4</a:t>
              </a:r>
            </a:p>
            <a:p>
              <a:pPr algn="ctr"/>
              <a:r>
                <a:rPr lang="en-US" sz="2667">
                  <a:latin typeface="Times New Roman" pitchFamily="18" charset="0"/>
                </a:rPr>
                <a:t>r6 = 8</a:t>
              </a:r>
            </a:p>
          </p:txBody>
        </p:sp>
        <p:sp>
          <p:nvSpPr>
            <p:cNvPr id="247818" name="Rectangle 6"/>
            <p:cNvSpPr>
              <a:spLocks noChangeArrowheads="1"/>
            </p:cNvSpPr>
            <p:nvPr/>
          </p:nvSpPr>
          <p:spPr bwMode="auto">
            <a:xfrm>
              <a:off x="743" y="2862"/>
              <a:ext cx="891" cy="593"/>
            </a:xfrm>
            <a:prstGeom prst="rect">
              <a:avLst/>
            </a:prstGeom>
            <a:noFill/>
            <a:ln w="12700">
              <a:solidFill>
                <a:schemeClr val="tx1"/>
              </a:solidFill>
              <a:miter lim="800000"/>
              <a:headEnd type="none" w="sm" len="sm"/>
              <a:tailEnd type="none" w="sm" len="sm"/>
            </a:ln>
            <a:effectLst/>
          </p:spPr>
          <p:txBody>
            <a:bodyPr wrap="none" anchor="ctr"/>
            <a:lstStyle/>
            <a:p>
              <a:pPr algn="ctr"/>
              <a:r>
                <a:rPr lang="en-US" sz="2667">
                  <a:latin typeface="Times New Roman" pitchFamily="18" charset="0"/>
                </a:rPr>
                <a:t>r6 = r2 + r3</a:t>
              </a:r>
            </a:p>
            <a:p>
              <a:pPr algn="ctr"/>
              <a:r>
                <a:rPr lang="en-US" sz="2667">
                  <a:latin typeface="Times New Roman" pitchFamily="18" charset="0"/>
                </a:rPr>
                <a:t>r7 = r4 – r5</a:t>
              </a:r>
            </a:p>
          </p:txBody>
        </p:sp>
        <p:sp>
          <p:nvSpPr>
            <p:cNvPr id="247819" name="Line 7"/>
            <p:cNvSpPr>
              <a:spLocks noChangeShapeType="1"/>
            </p:cNvSpPr>
            <p:nvPr/>
          </p:nvSpPr>
          <p:spPr bwMode="auto">
            <a:xfrm>
              <a:off x="1167" y="1919"/>
              <a:ext cx="595" cy="209"/>
            </a:xfrm>
            <a:prstGeom prst="line">
              <a:avLst/>
            </a:prstGeom>
            <a:noFill/>
            <a:ln w="12700">
              <a:solidFill>
                <a:schemeClr val="tx1"/>
              </a:solidFill>
              <a:round/>
              <a:headEnd type="none" w="sm" len="sm"/>
              <a:tailEnd type="triangle" w="lg" len="med"/>
            </a:ln>
            <a:effectLst/>
          </p:spPr>
          <p:txBody>
            <a:bodyPr/>
            <a:lstStyle/>
            <a:p>
              <a:endParaRPr lang="en-US" sz="2400"/>
            </a:p>
          </p:txBody>
        </p:sp>
        <p:sp>
          <p:nvSpPr>
            <p:cNvPr id="247820" name="Line 8"/>
            <p:cNvSpPr>
              <a:spLocks noChangeShapeType="1"/>
            </p:cNvSpPr>
            <p:nvPr/>
          </p:nvSpPr>
          <p:spPr bwMode="auto">
            <a:xfrm>
              <a:off x="1167" y="1919"/>
              <a:ext cx="0" cy="943"/>
            </a:xfrm>
            <a:prstGeom prst="line">
              <a:avLst/>
            </a:prstGeom>
            <a:noFill/>
            <a:ln w="12700">
              <a:solidFill>
                <a:schemeClr val="tx1"/>
              </a:solidFill>
              <a:round/>
              <a:headEnd type="none" w="sm" len="sm"/>
              <a:tailEnd type="triangle" w="lg" len="med"/>
            </a:ln>
            <a:effectLst/>
          </p:spPr>
          <p:txBody>
            <a:bodyPr/>
            <a:lstStyle/>
            <a:p>
              <a:endParaRPr lang="en-US" sz="2400"/>
            </a:p>
          </p:txBody>
        </p:sp>
        <p:sp>
          <p:nvSpPr>
            <p:cNvPr id="247821" name="Line 9"/>
            <p:cNvSpPr>
              <a:spLocks noChangeShapeType="1"/>
            </p:cNvSpPr>
            <p:nvPr/>
          </p:nvSpPr>
          <p:spPr bwMode="auto">
            <a:xfrm flipH="1">
              <a:off x="1634" y="2722"/>
              <a:ext cx="595" cy="140"/>
            </a:xfrm>
            <a:prstGeom prst="line">
              <a:avLst/>
            </a:prstGeom>
            <a:noFill/>
            <a:ln w="12700">
              <a:solidFill>
                <a:schemeClr val="tx1"/>
              </a:solidFill>
              <a:round/>
              <a:headEnd type="none" w="sm" len="sm"/>
              <a:tailEnd type="triangle" w="lg" len="med"/>
            </a:ln>
            <a:effectLst/>
          </p:spPr>
          <p:txBody>
            <a:bodyPr/>
            <a:lstStyle/>
            <a:p>
              <a:endParaRPr lang="en-US" sz="2400"/>
            </a:p>
          </p:txBody>
        </p:sp>
        <p:sp>
          <p:nvSpPr>
            <p:cNvPr id="247822" name="Line 10"/>
            <p:cNvSpPr>
              <a:spLocks noChangeShapeType="1"/>
            </p:cNvSpPr>
            <p:nvPr/>
          </p:nvSpPr>
          <p:spPr bwMode="auto">
            <a:xfrm flipV="1">
              <a:off x="1549" y="1989"/>
              <a:ext cx="1571" cy="69"/>
            </a:xfrm>
            <a:prstGeom prst="line">
              <a:avLst/>
            </a:prstGeom>
            <a:noFill/>
            <a:ln w="28575" cap="rnd">
              <a:solidFill>
                <a:schemeClr val="tx1"/>
              </a:solidFill>
              <a:prstDash val="sysDot"/>
              <a:round/>
              <a:headEnd type="oval" w="sm" len="sm"/>
              <a:tailEnd type="oval" w="sm" len="sm"/>
            </a:ln>
            <a:effectLst/>
          </p:spPr>
          <p:txBody>
            <a:bodyPr/>
            <a:lstStyle/>
            <a:p>
              <a:endParaRPr lang="en-US" sz="2400"/>
            </a:p>
          </p:txBody>
        </p:sp>
        <p:sp>
          <p:nvSpPr>
            <p:cNvPr id="247823" name="Line 11"/>
            <p:cNvSpPr>
              <a:spLocks noChangeShapeType="1"/>
            </p:cNvSpPr>
            <p:nvPr/>
          </p:nvSpPr>
          <p:spPr bwMode="auto">
            <a:xfrm flipV="1">
              <a:off x="1167" y="1430"/>
              <a:ext cx="1741" cy="663"/>
            </a:xfrm>
            <a:prstGeom prst="line">
              <a:avLst/>
            </a:prstGeom>
            <a:noFill/>
            <a:ln w="28575" cap="rnd">
              <a:solidFill>
                <a:schemeClr val="tx1"/>
              </a:solidFill>
              <a:prstDash val="sysDot"/>
              <a:round/>
              <a:headEnd type="oval" w="sm" len="sm"/>
              <a:tailEnd type="oval" w="sm" len="sm"/>
            </a:ln>
            <a:effectLst/>
          </p:spPr>
          <p:txBody>
            <a:bodyPr/>
            <a:lstStyle/>
            <a:p>
              <a:endParaRPr lang="en-US" sz="2400"/>
            </a:p>
          </p:txBody>
        </p:sp>
      </p:grpSp>
      <p:sp>
        <p:nvSpPr>
          <p:cNvPr id="247813" name="Text Box 12"/>
          <p:cNvSpPr txBox="1">
            <a:spLocks noChangeArrowheads="1"/>
          </p:cNvSpPr>
          <p:nvPr/>
        </p:nvSpPr>
        <p:spPr bwMode="auto">
          <a:xfrm>
            <a:off x="6225120" y="1847851"/>
            <a:ext cx="4408579" cy="1323632"/>
          </a:xfrm>
          <a:prstGeom prst="rect">
            <a:avLst/>
          </a:prstGeom>
          <a:noFill/>
          <a:ln w="12700">
            <a:noFill/>
            <a:miter lim="800000"/>
            <a:headEnd type="none" w="sm" len="sm"/>
            <a:tailEnd type="none" w="sm" len="sm"/>
          </a:ln>
          <a:effectLst/>
        </p:spPr>
        <p:txBody>
          <a:bodyPr wrap="none">
            <a:spAutoFit/>
          </a:bodyPr>
          <a:lstStyle/>
          <a:p>
            <a:r>
              <a:rPr lang="en-US" sz="2667" dirty="0">
                <a:latin typeface="Times New Roman" pitchFamily="18" charset="0"/>
              </a:rPr>
              <a:t>r2, r3, r4, r5 are all live as they</a:t>
            </a:r>
          </a:p>
          <a:p>
            <a:r>
              <a:rPr lang="en-US" sz="2667" dirty="0">
                <a:latin typeface="Times New Roman" pitchFamily="18" charset="0"/>
              </a:rPr>
              <a:t>are consumed later, r6 is dead</a:t>
            </a:r>
          </a:p>
          <a:p>
            <a:r>
              <a:rPr lang="en-US" sz="2667" dirty="0">
                <a:latin typeface="Times New Roman" pitchFamily="18" charset="0"/>
              </a:rPr>
              <a:t>as it is redefined later</a:t>
            </a:r>
          </a:p>
        </p:txBody>
      </p:sp>
      <p:sp>
        <p:nvSpPr>
          <p:cNvPr id="247814" name="Text Box 13"/>
          <p:cNvSpPr txBox="1">
            <a:spLocks noChangeArrowheads="1"/>
          </p:cNvSpPr>
          <p:nvPr/>
        </p:nvSpPr>
        <p:spPr bwMode="auto">
          <a:xfrm>
            <a:off x="6673851" y="3267077"/>
            <a:ext cx="4020652" cy="913199"/>
          </a:xfrm>
          <a:prstGeom prst="rect">
            <a:avLst/>
          </a:prstGeom>
          <a:noFill/>
          <a:ln w="12700">
            <a:noFill/>
            <a:miter lim="800000"/>
            <a:headEnd type="none" w="sm" len="sm"/>
            <a:tailEnd type="none" w="sm" len="sm"/>
          </a:ln>
          <a:effectLst/>
        </p:spPr>
        <p:txBody>
          <a:bodyPr wrap="none">
            <a:spAutoFit/>
          </a:bodyPr>
          <a:lstStyle/>
          <a:p>
            <a:r>
              <a:rPr lang="en-US" sz="2667" dirty="0">
                <a:latin typeface="Times New Roman" pitchFamily="18" charset="0"/>
              </a:rPr>
              <a:t>r4 is dead, as it is redefined.</a:t>
            </a:r>
          </a:p>
          <a:p>
            <a:r>
              <a:rPr lang="en-US" sz="2667" dirty="0">
                <a:latin typeface="Times New Roman" pitchFamily="18" charset="0"/>
              </a:rPr>
              <a:t>So is r6.  r2, r3, r5 are live</a:t>
            </a:r>
          </a:p>
        </p:txBody>
      </p:sp>
      <p:sp>
        <p:nvSpPr>
          <p:cNvPr id="247815" name="Text Box 14"/>
          <p:cNvSpPr txBox="1">
            <a:spLocks noChangeArrowheads="1"/>
          </p:cNvSpPr>
          <p:nvPr/>
        </p:nvSpPr>
        <p:spPr bwMode="auto">
          <a:xfrm>
            <a:off x="5973233" y="4956176"/>
            <a:ext cx="4301067" cy="1323632"/>
          </a:xfrm>
          <a:prstGeom prst="rect">
            <a:avLst/>
          </a:prstGeom>
          <a:noFill/>
          <a:ln w="12700">
            <a:noFill/>
            <a:miter lim="800000"/>
            <a:headEnd type="none" w="sm" len="sm"/>
            <a:tailEnd type="none" w="sm" len="sm"/>
          </a:ln>
          <a:effectLst/>
        </p:spPr>
        <p:txBody>
          <a:bodyPr>
            <a:spAutoFit/>
          </a:bodyPr>
          <a:lstStyle/>
          <a:p>
            <a:r>
              <a:rPr lang="en-US" sz="2667" dirty="0">
                <a:latin typeface="Times New Roman" pitchFamily="18" charset="0"/>
              </a:rPr>
              <a:t>r6 = r4 – r5 is useless,</a:t>
            </a:r>
          </a:p>
          <a:p>
            <a:r>
              <a:rPr lang="en-US" sz="2667" dirty="0">
                <a:latin typeface="Times New Roman" pitchFamily="18" charset="0"/>
              </a:rPr>
              <a:t> it produces a dead value !!</a:t>
            </a:r>
          </a:p>
          <a:p>
            <a:pPr algn="ctr"/>
            <a:r>
              <a:rPr lang="en-US" sz="2667" dirty="0">
                <a:latin typeface="Times New Roman" pitchFamily="18" charset="0"/>
              </a:rPr>
              <a:t>Eliminate it</a:t>
            </a:r>
          </a:p>
        </p:txBody>
      </p:sp>
      <mc:AlternateContent xmlns:mc="http://schemas.openxmlformats.org/markup-compatibility/2006" xmlns:p14="http://schemas.microsoft.com/office/powerpoint/2010/main">
        <mc:Choice Requires="p14">
          <p:contentPart p14:bwMode="auto" r:id="rId3">
            <p14:nvContentPartPr>
              <p14:cNvPr id="3" name="Ink 2">
                <a:extLst>
                  <a:ext uri="{FF2B5EF4-FFF2-40B4-BE49-F238E27FC236}">
                    <a16:creationId xmlns:a16="http://schemas.microsoft.com/office/drawing/2014/main" id="{79F81D45-0827-4B46-A23D-B869C301B5F1}"/>
                  </a:ext>
                </a:extLst>
              </p14:cNvPr>
              <p14:cNvContentPartPr/>
              <p14:nvPr/>
            </p14:nvContentPartPr>
            <p14:xfrm>
              <a:off x="1101240" y="2660040"/>
              <a:ext cx="5016960" cy="2547360"/>
            </p14:xfrm>
          </p:contentPart>
        </mc:Choice>
        <mc:Fallback xmlns="">
          <p:pic>
            <p:nvPicPr>
              <p:cNvPr id="3" name="Ink 2">
                <a:extLst>
                  <a:ext uri="{FF2B5EF4-FFF2-40B4-BE49-F238E27FC236}">
                    <a16:creationId xmlns:a16="http://schemas.microsoft.com/office/drawing/2014/main" id="{79F81D45-0827-4B46-A23D-B869C301B5F1}"/>
                  </a:ext>
                </a:extLst>
              </p:cNvPr>
              <p:cNvPicPr/>
              <p:nvPr/>
            </p:nvPicPr>
            <p:blipFill>
              <a:blip r:embed="rId4"/>
              <a:stretch>
                <a:fillRect/>
              </a:stretch>
            </p:blipFill>
            <p:spPr>
              <a:xfrm>
                <a:off x="1091880" y="2650680"/>
                <a:ext cx="5035680" cy="2566080"/>
              </a:xfrm>
              <a:prstGeom prst="rect">
                <a:avLst/>
              </a:prstGeom>
            </p:spPr>
          </p:pic>
        </mc:Fallback>
      </mc:AlternateContent>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Computation of use [ ] and def[ ]</a:t>
            </a:r>
          </a:p>
        </p:txBody>
      </p:sp>
      <p:sp>
        <p:nvSpPr>
          <p:cNvPr id="3" name="Content Placeholder 2"/>
          <p:cNvSpPr>
            <a:spLocks noGrp="1"/>
          </p:cNvSpPr>
          <p:nvPr>
            <p:ph idx="1"/>
          </p:nvPr>
        </p:nvSpPr>
        <p:spPr/>
        <p:txBody>
          <a:bodyPr>
            <a:normAutofit fontScale="92500" lnSpcReduction="20000"/>
          </a:bodyPr>
          <a:lstStyle/>
          <a:p>
            <a:pPr>
              <a:buNone/>
            </a:pPr>
            <a:r>
              <a:rPr lang="en-US" dirty="0">
                <a:latin typeface="Times New Roman" pitchFamily="18" charset="0"/>
              </a:rPr>
              <a:t>for each basic block BB do</a:t>
            </a:r>
          </a:p>
          <a:p>
            <a:pPr>
              <a:buNone/>
            </a:pPr>
            <a:r>
              <a:rPr lang="en-US" dirty="0">
                <a:latin typeface="Times New Roman" pitchFamily="18" charset="0"/>
              </a:rPr>
              <a:t>    def[B] =   </a:t>
            </a:r>
            <a:r>
              <a:rPr lang="el-GR" dirty="0">
                <a:latin typeface="Times New Roman" pitchFamily="18" charset="0"/>
              </a:rPr>
              <a:t>Φ</a:t>
            </a:r>
            <a:r>
              <a:rPr lang="en-US" dirty="0">
                <a:latin typeface="Times New Roman" pitchFamily="18" charset="0"/>
              </a:rPr>
              <a:t>  ;    use[B] = </a:t>
            </a:r>
            <a:r>
              <a:rPr lang="el-GR" dirty="0">
                <a:latin typeface="Times New Roman" pitchFamily="18" charset="0"/>
              </a:rPr>
              <a:t>Φ</a:t>
            </a:r>
            <a:r>
              <a:rPr lang="en-US" dirty="0">
                <a:latin typeface="Times New Roman" pitchFamily="18" charset="0"/>
              </a:rPr>
              <a:t>    ;</a:t>
            </a:r>
          </a:p>
          <a:p>
            <a:pPr>
              <a:buNone/>
            </a:pPr>
            <a:r>
              <a:rPr lang="en-US" dirty="0">
                <a:latin typeface="Times New Roman" pitchFamily="18" charset="0"/>
              </a:rPr>
              <a:t>    for each statement (x := y op z) in sequential order, do</a:t>
            </a:r>
          </a:p>
          <a:p>
            <a:pPr>
              <a:buNone/>
            </a:pPr>
            <a:r>
              <a:rPr lang="en-US" dirty="0">
                <a:latin typeface="Times New Roman" pitchFamily="18" charset="0"/>
              </a:rPr>
              <a:t>        for each operand y, do</a:t>
            </a:r>
          </a:p>
          <a:p>
            <a:pPr>
              <a:buNone/>
            </a:pPr>
            <a:r>
              <a:rPr lang="en-US" dirty="0">
                <a:latin typeface="Times New Roman" pitchFamily="18" charset="0"/>
              </a:rPr>
              <a:t>             if (y not in def[B])</a:t>
            </a:r>
          </a:p>
          <a:p>
            <a:pPr>
              <a:buNone/>
            </a:pPr>
            <a:r>
              <a:rPr lang="en-US" dirty="0">
                <a:latin typeface="Times New Roman" pitchFamily="18" charset="0"/>
              </a:rPr>
              <a:t>				 use[B] = use[B] </a:t>
            </a:r>
            <a:r>
              <a:rPr lang="en-US" sz="5333" dirty="0">
                <a:latin typeface="Verdana" pitchFamily="34" charset="0"/>
              </a:rPr>
              <a:t>U</a:t>
            </a:r>
            <a:r>
              <a:rPr lang="en-US" dirty="0">
                <a:latin typeface="Times New Roman" pitchFamily="18" charset="0"/>
              </a:rPr>
              <a:t> {y};</a:t>
            </a:r>
          </a:p>
          <a:p>
            <a:pPr>
              <a:buNone/>
            </a:pPr>
            <a:r>
              <a:rPr lang="en-US" dirty="0">
                <a:latin typeface="Times New Roman" pitchFamily="18" charset="0"/>
              </a:rPr>
              <a:t>        </a:t>
            </a:r>
            <a:r>
              <a:rPr lang="en-US" dirty="0" err="1">
                <a:latin typeface="Times New Roman" pitchFamily="18" charset="0"/>
              </a:rPr>
              <a:t>endfor</a:t>
            </a:r>
            <a:endParaRPr lang="en-US" dirty="0">
              <a:latin typeface="Times New Roman" pitchFamily="18" charset="0"/>
            </a:endParaRPr>
          </a:p>
          <a:p>
            <a:pPr>
              <a:buNone/>
            </a:pPr>
            <a:r>
              <a:rPr lang="en-US" dirty="0">
                <a:latin typeface="Times New Roman" pitchFamily="18" charset="0"/>
              </a:rPr>
              <a:t> 	     def[B] = def[B] </a:t>
            </a:r>
            <a:r>
              <a:rPr lang="en-US" sz="5333" dirty="0">
                <a:latin typeface="Verdana" pitchFamily="34" charset="0"/>
              </a:rPr>
              <a:t>U</a:t>
            </a:r>
            <a:r>
              <a:rPr lang="en-US" dirty="0">
                <a:latin typeface="Times New Roman" pitchFamily="18" charset="0"/>
              </a:rPr>
              <a:t> {x};</a:t>
            </a:r>
          </a:p>
          <a:p>
            <a:pPr>
              <a:buNone/>
            </a:pPr>
            <a:r>
              <a:rPr lang="en-US" dirty="0">
                <a:latin typeface="Times New Roman" pitchFamily="18" charset="0"/>
              </a:rPr>
              <a:t>     </a:t>
            </a:r>
            <a:r>
              <a:rPr lang="en-US" dirty="0" err="1">
                <a:latin typeface="Times New Roman" pitchFamily="18" charset="0"/>
              </a:rPr>
              <a:t>endfor</a:t>
            </a:r>
            <a:endParaRPr lang="en-US" dirty="0">
              <a:latin typeface="Times New Roman" pitchFamily="18" charset="0"/>
            </a:endParaRPr>
          </a:p>
          <a:p>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0188E-4038-4F10-AB51-F2DD5B599AE0}"/>
              </a:ext>
            </a:extLst>
          </p:cNvPr>
          <p:cNvSpPr>
            <a:spLocks noGrp="1"/>
          </p:cNvSpPr>
          <p:nvPr>
            <p:ph type="title"/>
          </p:nvPr>
        </p:nvSpPr>
        <p:spPr>
          <a:xfrm>
            <a:off x="838200" y="365125"/>
            <a:ext cx="10515600" cy="874395"/>
          </a:xfrm>
        </p:spPr>
        <p:txBody>
          <a:bodyPr/>
          <a:lstStyle/>
          <a:p>
            <a:r>
              <a:rPr lang="en-US" dirty="0"/>
              <a:t>Example</a:t>
            </a:r>
            <a:endParaRPr lang="en-IN" dirty="0"/>
          </a:p>
        </p:txBody>
      </p:sp>
      <p:pic>
        <p:nvPicPr>
          <p:cNvPr id="5" name="Picture 4">
            <a:extLst>
              <a:ext uri="{FF2B5EF4-FFF2-40B4-BE49-F238E27FC236}">
                <a16:creationId xmlns:a16="http://schemas.microsoft.com/office/drawing/2014/main" id="{F9E5AFD5-31E7-47CC-BF22-AD84E5A8D4D5}"/>
              </a:ext>
            </a:extLst>
          </p:cNvPr>
          <p:cNvPicPr>
            <a:picLocks noChangeAspect="1"/>
          </p:cNvPicPr>
          <p:nvPr/>
        </p:nvPicPr>
        <p:blipFill>
          <a:blip r:embed="rId2"/>
          <a:stretch>
            <a:fillRect/>
          </a:stretch>
        </p:blipFill>
        <p:spPr>
          <a:xfrm>
            <a:off x="1730692" y="1027906"/>
            <a:ext cx="8181975" cy="4286250"/>
          </a:xfrm>
          <a:prstGeom prst="rect">
            <a:avLst/>
          </a:prstGeom>
        </p:spPr>
      </p:pic>
      <p:graphicFrame>
        <p:nvGraphicFramePr>
          <p:cNvPr id="3" name="Table 2">
            <a:extLst>
              <a:ext uri="{FF2B5EF4-FFF2-40B4-BE49-F238E27FC236}">
                <a16:creationId xmlns:a16="http://schemas.microsoft.com/office/drawing/2014/main" id="{E1E0959F-B796-4A2C-8C89-85C30B9AE67E}"/>
              </a:ext>
            </a:extLst>
          </p:cNvPr>
          <p:cNvGraphicFramePr>
            <a:graphicFrameLocks noGrp="1"/>
          </p:cNvGraphicFramePr>
          <p:nvPr>
            <p:extLst>
              <p:ext uri="{D42A27DB-BD31-4B8C-83A1-F6EECF244321}">
                <p14:modId xmlns:p14="http://schemas.microsoft.com/office/powerpoint/2010/main" val="861178012"/>
              </p:ext>
            </p:extLst>
          </p:nvPr>
        </p:nvGraphicFramePr>
        <p:xfrm>
          <a:off x="7843520" y="4886960"/>
          <a:ext cx="4094479" cy="1808480"/>
        </p:xfrm>
        <a:graphic>
          <a:graphicData uri="http://schemas.openxmlformats.org/drawingml/2006/table">
            <a:tbl>
              <a:tblPr firstRow="1" firstCol="1" bandRow="1">
                <a:tableStyleId>{5C22544A-7EE6-4342-B048-85BDC9FD1C3A}</a:tableStyleId>
              </a:tblPr>
              <a:tblGrid>
                <a:gridCol w="895667">
                  <a:extLst>
                    <a:ext uri="{9D8B030D-6E8A-4147-A177-3AD203B41FA5}">
                      <a16:colId xmlns:a16="http://schemas.microsoft.com/office/drawing/2014/main" val="1589732659"/>
                    </a:ext>
                  </a:extLst>
                </a:gridCol>
                <a:gridCol w="1599406">
                  <a:extLst>
                    <a:ext uri="{9D8B030D-6E8A-4147-A177-3AD203B41FA5}">
                      <a16:colId xmlns:a16="http://schemas.microsoft.com/office/drawing/2014/main" val="3667639342"/>
                    </a:ext>
                  </a:extLst>
                </a:gridCol>
                <a:gridCol w="1599406">
                  <a:extLst>
                    <a:ext uri="{9D8B030D-6E8A-4147-A177-3AD203B41FA5}">
                      <a16:colId xmlns:a16="http://schemas.microsoft.com/office/drawing/2014/main" val="3470055511"/>
                    </a:ext>
                  </a:extLst>
                </a:gridCol>
              </a:tblGrid>
              <a:tr h="361696">
                <a:tc>
                  <a:txBody>
                    <a:bodyPr/>
                    <a:lstStyle/>
                    <a:p>
                      <a:pPr>
                        <a:lnSpc>
                          <a:spcPct val="115000"/>
                        </a:lnSpc>
                        <a:spcAft>
                          <a:spcPts val="1000"/>
                        </a:spcAft>
                      </a:pPr>
                      <a:r>
                        <a:rPr lang="en-US" sz="1800">
                          <a:effectLst/>
                        </a:rPr>
                        <a:t>Block</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a:effectLst/>
                        </a:rPr>
                        <a:t>Use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a:effectLst/>
                        </a:rPr>
                        <a:t>Def </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28427643"/>
                  </a:ext>
                </a:extLst>
              </a:tr>
              <a:tr h="361696">
                <a:tc>
                  <a:txBody>
                    <a:bodyPr/>
                    <a:lstStyle/>
                    <a:p>
                      <a:pPr>
                        <a:lnSpc>
                          <a:spcPct val="115000"/>
                        </a:lnSpc>
                        <a:spcAft>
                          <a:spcPts val="1000"/>
                        </a:spcAft>
                      </a:pPr>
                      <a:r>
                        <a:rPr lang="en-US" sz="1800" dirty="0">
                          <a:effectLst/>
                        </a:rPr>
                        <a:t>B1</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dirty="0">
                          <a:effectLst/>
                        </a:rPr>
                        <a:t>{b, c, d, f}</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dirty="0">
                          <a:effectLst/>
                        </a:rPr>
                        <a:t>{a, d, 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70533839"/>
                  </a:ext>
                </a:extLst>
              </a:tr>
              <a:tr h="361696">
                <a:tc>
                  <a:txBody>
                    <a:bodyPr/>
                    <a:lstStyle/>
                    <a:p>
                      <a:pPr>
                        <a:lnSpc>
                          <a:spcPct val="115000"/>
                        </a:lnSpc>
                        <a:spcAft>
                          <a:spcPts val="1000"/>
                        </a:spcAft>
                      </a:pPr>
                      <a:r>
                        <a:rPr lang="en-US" sz="1800">
                          <a:effectLst/>
                        </a:rPr>
                        <a:t>B2</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a:effectLst/>
                        </a:rPr>
                        <a:t>{a, 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dirty="0">
                          <a:effectLst/>
                        </a:rPr>
                        <a:t>{f}</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90542988"/>
                  </a:ext>
                </a:extLst>
              </a:tr>
              <a:tr h="361696">
                <a:tc>
                  <a:txBody>
                    <a:bodyPr/>
                    <a:lstStyle/>
                    <a:p>
                      <a:pPr>
                        <a:lnSpc>
                          <a:spcPct val="115000"/>
                        </a:lnSpc>
                        <a:spcAft>
                          <a:spcPts val="1000"/>
                        </a:spcAft>
                      </a:pPr>
                      <a:r>
                        <a:rPr lang="en-US" sz="1800">
                          <a:effectLst/>
                        </a:rPr>
                        <a:t>B3</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dirty="0">
                          <a:effectLst/>
                        </a:rPr>
                        <a:t>{a, c, d, f}</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a:effectLst/>
                        </a:rPr>
                        <a:t>{b, e}</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56823841"/>
                  </a:ext>
                </a:extLst>
              </a:tr>
              <a:tr h="361696">
                <a:tc>
                  <a:txBody>
                    <a:bodyPr/>
                    <a:lstStyle/>
                    <a:p>
                      <a:pPr>
                        <a:lnSpc>
                          <a:spcPct val="115000"/>
                        </a:lnSpc>
                        <a:spcAft>
                          <a:spcPts val="1000"/>
                        </a:spcAft>
                      </a:pPr>
                      <a:r>
                        <a:rPr lang="en-US" sz="1800">
                          <a:effectLst/>
                        </a:rPr>
                        <a:t>B4</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a:effectLst/>
                        </a:rPr>
                        <a:t>{c, d}</a:t>
                      </a:r>
                      <a:endParaRPr lang="en-IN" sz="16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a:lnSpc>
                          <a:spcPct val="115000"/>
                        </a:lnSpc>
                        <a:spcAft>
                          <a:spcPts val="1000"/>
                        </a:spcAft>
                      </a:pPr>
                      <a:r>
                        <a:rPr lang="en-US" sz="1800" dirty="0">
                          <a:effectLst/>
                        </a:rPr>
                        <a:t>{b}</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6517327"/>
                  </a:ext>
                </a:extLst>
              </a:tr>
            </a:tbl>
          </a:graphicData>
        </a:graphic>
      </p:graphicFrame>
    </p:spTree>
    <p:extLst>
      <p:ext uri="{BB962C8B-B14F-4D97-AF65-F5344CB8AC3E}">
        <p14:creationId xmlns:p14="http://schemas.microsoft.com/office/powerpoint/2010/main" val="11981082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use[B1] = {b, c, d, f}</a:t>
            </a:r>
          </a:p>
          <a:p>
            <a:r>
              <a:rPr lang="en-US" dirty="0"/>
              <a:t>out[B1] = </a:t>
            </a:r>
            <a:r>
              <a:rPr lang="el-GR" dirty="0"/>
              <a:t>Φ</a:t>
            </a:r>
            <a:endParaRPr lang="en-US" dirty="0"/>
          </a:p>
          <a:p>
            <a:r>
              <a:rPr lang="en-US" dirty="0"/>
              <a:t>def[B1] = {a, d, e}</a:t>
            </a:r>
          </a:p>
          <a:p>
            <a:r>
              <a:rPr lang="en-US" dirty="0"/>
              <a:t>in[B1] = </a:t>
            </a:r>
          </a:p>
          <a:p>
            <a:pPr>
              <a:buNone/>
            </a:pPr>
            <a:r>
              <a:rPr lang="en-US" dirty="0"/>
              <a:t>	= {b, c, d, f} U {{a, c, d, e, f} – { a, d, e}}</a:t>
            </a:r>
          </a:p>
          <a:p>
            <a:pPr>
              <a:buNone/>
            </a:pPr>
            <a:r>
              <a:rPr lang="en-US" dirty="0"/>
              <a:t>	= {b, c, d, f} U {c, f} 	= {b, c, d, f}</a:t>
            </a:r>
          </a:p>
          <a:p>
            <a:pPr>
              <a:buNone/>
            </a:pPr>
            <a:endParaRPr lang="en-US" dirty="0"/>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33" dirty="0"/>
              <a:t>Iterative solution to data-flow equations</a:t>
            </a:r>
            <a:endParaRPr lang="en-US" dirty="0"/>
          </a:p>
        </p:txBody>
      </p:sp>
      <p:sp>
        <p:nvSpPr>
          <p:cNvPr id="3" name="Content Placeholder 2"/>
          <p:cNvSpPr>
            <a:spLocks noGrp="1"/>
          </p:cNvSpPr>
          <p:nvPr>
            <p:ph idx="1"/>
          </p:nvPr>
        </p:nvSpPr>
        <p:spPr/>
        <p:txBody>
          <a:bodyPr>
            <a:normAutofit/>
          </a:bodyPr>
          <a:lstStyle/>
          <a:p>
            <a:r>
              <a:rPr lang="en-US" dirty="0"/>
              <a:t>Confluence operator is “Union” function which computes the union of all definitions reaching a point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3955" name="Rectangle 2"/>
          <p:cNvSpPr>
            <a:spLocks noGrp="1" noChangeArrowheads="1"/>
          </p:cNvSpPr>
          <p:nvPr>
            <p:ph type="title"/>
          </p:nvPr>
        </p:nvSpPr>
        <p:spPr/>
        <p:txBody>
          <a:bodyPr/>
          <a:lstStyle/>
          <a:p>
            <a:pPr eaLnBrk="1" hangingPunct="1"/>
            <a:r>
              <a:rPr lang="en-US"/>
              <a:t>DU/UD Chains</a:t>
            </a:r>
          </a:p>
        </p:txBody>
      </p:sp>
      <p:sp>
        <p:nvSpPr>
          <p:cNvPr id="253956" name="Rectangle 3"/>
          <p:cNvSpPr>
            <a:spLocks noGrp="1" noChangeArrowheads="1"/>
          </p:cNvSpPr>
          <p:nvPr>
            <p:ph type="body" idx="1"/>
          </p:nvPr>
        </p:nvSpPr>
        <p:spPr>
          <a:xfrm>
            <a:off x="1036320" y="1828800"/>
            <a:ext cx="10139680" cy="4267200"/>
          </a:xfrm>
        </p:spPr>
        <p:txBody>
          <a:bodyPr>
            <a:normAutofit/>
          </a:bodyPr>
          <a:lstStyle/>
          <a:p>
            <a:pPr eaLnBrk="1" hangingPunct="1"/>
            <a:r>
              <a:rPr lang="en-US" dirty="0"/>
              <a:t>Convenient way to access/use reaching definition information.</a:t>
            </a:r>
          </a:p>
          <a:p>
            <a:pPr eaLnBrk="1" hangingPunct="1"/>
            <a:r>
              <a:rPr lang="en-US" dirty="0"/>
              <a:t>Def-Use chains (DU chains)</a:t>
            </a:r>
          </a:p>
          <a:p>
            <a:pPr lvl="1" eaLnBrk="1" hangingPunct="1"/>
            <a:r>
              <a:rPr lang="en-US" dirty="0"/>
              <a:t>Given a </a:t>
            </a:r>
            <a:r>
              <a:rPr lang="en-US" b="1" dirty="0"/>
              <a:t>def</a:t>
            </a:r>
            <a:r>
              <a:rPr lang="en-US" dirty="0"/>
              <a:t>, what are all the possible consumers of the definition produced</a:t>
            </a:r>
          </a:p>
          <a:p>
            <a:pPr eaLnBrk="1" hangingPunct="1"/>
            <a:r>
              <a:rPr lang="en-US" dirty="0"/>
              <a:t>Use-Def chains (UD chains)</a:t>
            </a:r>
          </a:p>
          <a:p>
            <a:pPr lvl="1" eaLnBrk="1" hangingPunct="1"/>
            <a:r>
              <a:rPr lang="en-US" dirty="0"/>
              <a:t>Given a </a:t>
            </a:r>
            <a:r>
              <a:rPr lang="en-US" b="1" dirty="0"/>
              <a:t>use</a:t>
            </a:r>
            <a:r>
              <a:rPr lang="en-US" dirty="0"/>
              <a:t>, what are all the possible producers of the definition consumed</a:t>
            </a:r>
          </a:p>
          <a:p>
            <a:pPr eaLnBrk="1" hangingPunct="1"/>
            <a:endParaRPr lang="en-US" dirty="0"/>
          </a:p>
        </p:txBody>
      </p:sp>
      <mc:AlternateContent xmlns:mc="http://schemas.openxmlformats.org/markup-compatibility/2006" xmlns:p14="http://schemas.microsoft.com/office/powerpoint/2010/main">
        <mc:Choice Requires="p14">
          <p:contentPart p14:bwMode="auto" r:id="rId3">
            <p14:nvContentPartPr>
              <p14:cNvPr id="2" name="Ink 1">
                <a:extLst>
                  <a:ext uri="{FF2B5EF4-FFF2-40B4-BE49-F238E27FC236}">
                    <a16:creationId xmlns:a16="http://schemas.microsoft.com/office/drawing/2014/main" id="{724D76BD-0DAE-4EAB-8F95-94EB1ED7EFD9}"/>
                  </a:ext>
                </a:extLst>
              </p14:cNvPr>
              <p14:cNvContentPartPr/>
              <p14:nvPr/>
            </p14:nvContentPartPr>
            <p14:xfrm>
              <a:off x="8756640" y="3409560"/>
              <a:ext cx="1307160" cy="364680"/>
            </p14:xfrm>
          </p:contentPart>
        </mc:Choice>
        <mc:Fallback xmlns="">
          <p:pic>
            <p:nvPicPr>
              <p:cNvPr id="2" name="Ink 1">
                <a:extLst>
                  <a:ext uri="{FF2B5EF4-FFF2-40B4-BE49-F238E27FC236}">
                    <a16:creationId xmlns:a16="http://schemas.microsoft.com/office/drawing/2014/main" id="{724D76BD-0DAE-4EAB-8F95-94EB1ED7EFD9}"/>
                  </a:ext>
                </a:extLst>
              </p:cNvPr>
              <p:cNvPicPr/>
              <p:nvPr/>
            </p:nvPicPr>
            <p:blipFill>
              <a:blip r:embed="rId4"/>
              <a:stretch>
                <a:fillRect/>
              </a:stretch>
            </p:blipFill>
            <p:spPr>
              <a:xfrm>
                <a:off x="8747280" y="3400200"/>
                <a:ext cx="1325880" cy="383400"/>
              </a:xfrm>
              <a:prstGeom prst="rect">
                <a:avLst/>
              </a:prstGeom>
            </p:spPr>
          </p:pic>
        </mc:Fallback>
      </mc:AlternateContent>
    </p:spTree>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03" name="Rectangle 2"/>
          <p:cNvSpPr>
            <a:spLocks noGrp="1" noChangeArrowheads="1"/>
          </p:cNvSpPr>
          <p:nvPr>
            <p:ph type="title"/>
          </p:nvPr>
        </p:nvSpPr>
        <p:spPr/>
        <p:txBody>
          <a:bodyPr/>
          <a:lstStyle/>
          <a:p>
            <a:pPr eaLnBrk="1" hangingPunct="1"/>
            <a:r>
              <a:rPr lang="en-US"/>
              <a:t>Example: DU/UD Chains</a:t>
            </a:r>
          </a:p>
        </p:txBody>
      </p:sp>
      <p:sp>
        <p:nvSpPr>
          <p:cNvPr id="256004" name="Rectangle 4"/>
          <p:cNvSpPr>
            <a:spLocks noChangeArrowheads="1"/>
          </p:cNvSpPr>
          <p:nvPr/>
        </p:nvSpPr>
        <p:spPr bwMode="auto">
          <a:xfrm>
            <a:off x="2540000" y="1981200"/>
            <a:ext cx="2743200" cy="1066800"/>
          </a:xfrm>
          <a:prstGeom prst="rect">
            <a:avLst/>
          </a:prstGeom>
          <a:noFill/>
          <a:ln w="12700">
            <a:solidFill>
              <a:schemeClr val="tx1"/>
            </a:solidFill>
            <a:miter lim="800000"/>
            <a:headEnd type="none" w="sm" len="sm"/>
            <a:tailEnd type="none" w="sm" len="sm"/>
          </a:ln>
          <a:effectLst/>
        </p:spPr>
        <p:txBody>
          <a:bodyPr wrap="none" anchor="ctr"/>
          <a:lstStyle/>
          <a:p>
            <a:r>
              <a:rPr lang="en-US" sz="2400">
                <a:solidFill>
                  <a:schemeClr val="hlink"/>
                </a:solidFill>
                <a:latin typeface="Times New Roman" pitchFamily="18" charset="0"/>
              </a:rPr>
              <a:t>1: </a:t>
            </a:r>
            <a:r>
              <a:rPr lang="en-US" sz="2400">
                <a:latin typeface="Times New Roman" pitchFamily="18" charset="0"/>
              </a:rPr>
              <a:t>r1 = MEM[r2+0]</a:t>
            </a:r>
          </a:p>
          <a:p>
            <a:r>
              <a:rPr lang="en-US" sz="2400">
                <a:solidFill>
                  <a:schemeClr val="hlink"/>
                </a:solidFill>
                <a:latin typeface="Times New Roman" pitchFamily="18" charset="0"/>
              </a:rPr>
              <a:t>2: </a:t>
            </a:r>
            <a:r>
              <a:rPr lang="en-US" sz="2400">
                <a:latin typeface="Times New Roman" pitchFamily="18" charset="0"/>
              </a:rPr>
              <a:t>r2 = r2 + 1</a:t>
            </a:r>
          </a:p>
          <a:p>
            <a:r>
              <a:rPr lang="en-US" sz="2400">
                <a:solidFill>
                  <a:schemeClr val="hlink"/>
                </a:solidFill>
                <a:latin typeface="Times New Roman" pitchFamily="18" charset="0"/>
              </a:rPr>
              <a:t>3: </a:t>
            </a:r>
            <a:r>
              <a:rPr lang="en-US" sz="2400">
                <a:latin typeface="Times New Roman" pitchFamily="18" charset="0"/>
              </a:rPr>
              <a:t>r3 = r1 * r4</a:t>
            </a:r>
          </a:p>
        </p:txBody>
      </p:sp>
      <p:sp>
        <p:nvSpPr>
          <p:cNvPr id="256005" name="Rectangle 5"/>
          <p:cNvSpPr>
            <a:spLocks noChangeArrowheads="1"/>
          </p:cNvSpPr>
          <p:nvPr/>
        </p:nvSpPr>
        <p:spPr bwMode="auto">
          <a:xfrm>
            <a:off x="1219200" y="3810000"/>
            <a:ext cx="2032000" cy="990600"/>
          </a:xfrm>
          <a:prstGeom prst="rect">
            <a:avLst/>
          </a:prstGeom>
          <a:noFill/>
          <a:ln w="12700">
            <a:solidFill>
              <a:schemeClr val="tx1"/>
            </a:solidFill>
            <a:miter lim="800000"/>
            <a:headEnd type="none" w="sm" len="sm"/>
            <a:tailEnd type="none" w="sm" len="sm"/>
          </a:ln>
          <a:effectLst/>
        </p:spPr>
        <p:txBody>
          <a:bodyPr wrap="none" anchor="ctr"/>
          <a:lstStyle/>
          <a:p>
            <a:r>
              <a:rPr lang="en-US" sz="2400">
                <a:solidFill>
                  <a:schemeClr val="hlink"/>
                </a:solidFill>
                <a:latin typeface="Times New Roman" pitchFamily="18" charset="0"/>
              </a:rPr>
              <a:t>4: </a:t>
            </a:r>
            <a:r>
              <a:rPr lang="en-US" sz="2400">
                <a:latin typeface="Times New Roman" pitchFamily="18" charset="0"/>
              </a:rPr>
              <a:t>r1 = r1 + 5</a:t>
            </a:r>
          </a:p>
          <a:p>
            <a:r>
              <a:rPr lang="en-US" sz="2400">
                <a:solidFill>
                  <a:schemeClr val="hlink"/>
                </a:solidFill>
                <a:latin typeface="Times New Roman" pitchFamily="18" charset="0"/>
              </a:rPr>
              <a:t>5: </a:t>
            </a:r>
            <a:r>
              <a:rPr lang="en-US" sz="2400">
                <a:latin typeface="Times New Roman" pitchFamily="18" charset="0"/>
              </a:rPr>
              <a:t>r3 = r5 – r1</a:t>
            </a:r>
          </a:p>
          <a:p>
            <a:r>
              <a:rPr lang="en-US" sz="2400">
                <a:solidFill>
                  <a:schemeClr val="hlink"/>
                </a:solidFill>
                <a:latin typeface="Times New Roman" pitchFamily="18" charset="0"/>
              </a:rPr>
              <a:t>6: </a:t>
            </a:r>
            <a:r>
              <a:rPr lang="en-US" sz="2400">
                <a:latin typeface="Times New Roman" pitchFamily="18" charset="0"/>
              </a:rPr>
              <a:t>r7 = r3 * 2</a:t>
            </a:r>
          </a:p>
        </p:txBody>
      </p:sp>
      <p:sp>
        <p:nvSpPr>
          <p:cNvPr id="256006" name="Rectangle 6"/>
          <p:cNvSpPr>
            <a:spLocks noChangeArrowheads="1"/>
          </p:cNvSpPr>
          <p:nvPr/>
        </p:nvSpPr>
        <p:spPr bwMode="auto">
          <a:xfrm>
            <a:off x="4673600" y="3810000"/>
            <a:ext cx="1930400" cy="990600"/>
          </a:xfrm>
          <a:prstGeom prst="rect">
            <a:avLst/>
          </a:prstGeom>
          <a:noFill/>
          <a:ln w="12700">
            <a:solidFill>
              <a:schemeClr val="tx1"/>
            </a:solidFill>
            <a:miter lim="800000"/>
            <a:headEnd type="none" w="sm" len="sm"/>
            <a:tailEnd type="none" w="sm" len="sm"/>
          </a:ln>
          <a:effectLst/>
        </p:spPr>
        <p:txBody>
          <a:bodyPr wrap="none" anchor="ctr"/>
          <a:lstStyle/>
          <a:p>
            <a:r>
              <a:rPr lang="en-US" sz="2400">
                <a:solidFill>
                  <a:schemeClr val="hlink"/>
                </a:solidFill>
                <a:latin typeface="Times New Roman" pitchFamily="18" charset="0"/>
              </a:rPr>
              <a:t>7: </a:t>
            </a:r>
            <a:r>
              <a:rPr lang="en-US" sz="2400">
                <a:latin typeface="Times New Roman" pitchFamily="18" charset="0"/>
              </a:rPr>
              <a:t>r7 = r6</a:t>
            </a:r>
          </a:p>
          <a:p>
            <a:r>
              <a:rPr lang="en-US" sz="2400">
                <a:solidFill>
                  <a:schemeClr val="hlink"/>
                </a:solidFill>
                <a:latin typeface="Times New Roman" pitchFamily="18" charset="0"/>
              </a:rPr>
              <a:t>8: </a:t>
            </a:r>
            <a:r>
              <a:rPr lang="en-US" sz="2400">
                <a:latin typeface="Times New Roman" pitchFamily="18" charset="0"/>
              </a:rPr>
              <a:t>r2 = 0</a:t>
            </a:r>
          </a:p>
          <a:p>
            <a:r>
              <a:rPr lang="en-US" sz="2400">
                <a:solidFill>
                  <a:schemeClr val="hlink"/>
                </a:solidFill>
                <a:latin typeface="Times New Roman" pitchFamily="18" charset="0"/>
              </a:rPr>
              <a:t>9: </a:t>
            </a:r>
            <a:r>
              <a:rPr lang="en-US" sz="2400">
                <a:latin typeface="Times New Roman" pitchFamily="18" charset="0"/>
              </a:rPr>
              <a:t>r7 = r7 + 1</a:t>
            </a:r>
          </a:p>
        </p:txBody>
      </p:sp>
      <p:sp>
        <p:nvSpPr>
          <p:cNvPr id="256007" name="Rectangle 7"/>
          <p:cNvSpPr>
            <a:spLocks noChangeArrowheads="1"/>
          </p:cNvSpPr>
          <p:nvPr/>
        </p:nvSpPr>
        <p:spPr bwMode="auto">
          <a:xfrm>
            <a:off x="2844800" y="5562600"/>
            <a:ext cx="2235200" cy="914400"/>
          </a:xfrm>
          <a:prstGeom prst="rect">
            <a:avLst/>
          </a:prstGeom>
          <a:noFill/>
          <a:ln w="12700">
            <a:solidFill>
              <a:schemeClr val="tx1"/>
            </a:solidFill>
            <a:miter lim="800000"/>
            <a:headEnd type="none" w="sm" len="sm"/>
            <a:tailEnd type="none" w="sm" len="sm"/>
          </a:ln>
          <a:effectLst/>
        </p:spPr>
        <p:txBody>
          <a:bodyPr wrap="none" anchor="ctr"/>
          <a:lstStyle/>
          <a:p>
            <a:r>
              <a:rPr lang="en-US" sz="2400" dirty="0">
                <a:solidFill>
                  <a:schemeClr val="hlink"/>
                </a:solidFill>
                <a:latin typeface="Times New Roman" pitchFamily="18" charset="0"/>
              </a:rPr>
              <a:t>10: </a:t>
            </a:r>
            <a:r>
              <a:rPr lang="en-US" sz="2400" dirty="0">
                <a:latin typeface="Times New Roman" pitchFamily="18" charset="0"/>
              </a:rPr>
              <a:t>r8 = r7 + 5</a:t>
            </a:r>
          </a:p>
          <a:p>
            <a:r>
              <a:rPr lang="en-US" sz="2400" dirty="0">
                <a:solidFill>
                  <a:schemeClr val="hlink"/>
                </a:solidFill>
                <a:latin typeface="Times New Roman" pitchFamily="18" charset="0"/>
              </a:rPr>
              <a:t>11: </a:t>
            </a:r>
            <a:r>
              <a:rPr lang="en-US" sz="2400" dirty="0">
                <a:latin typeface="Times New Roman" pitchFamily="18" charset="0"/>
              </a:rPr>
              <a:t>r1 = r3 – r8</a:t>
            </a:r>
          </a:p>
          <a:p>
            <a:r>
              <a:rPr lang="en-US" sz="2400" dirty="0">
                <a:solidFill>
                  <a:schemeClr val="hlink"/>
                </a:solidFill>
                <a:latin typeface="Times New Roman" pitchFamily="18" charset="0"/>
              </a:rPr>
              <a:t>12: </a:t>
            </a:r>
            <a:r>
              <a:rPr lang="en-US" sz="2400" dirty="0">
                <a:latin typeface="Times New Roman" pitchFamily="18" charset="0"/>
              </a:rPr>
              <a:t>r3 = r1 * 2</a:t>
            </a:r>
          </a:p>
        </p:txBody>
      </p:sp>
      <p:cxnSp>
        <p:nvCxnSpPr>
          <p:cNvPr id="256008" name="AutoShape 12"/>
          <p:cNvCxnSpPr>
            <a:cxnSpLocks noChangeShapeType="1"/>
            <a:stCxn id="256004" idx="2"/>
            <a:endCxn id="256005" idx="0"/>
          </p:cNvCxnSpPr>
          <p:nvPr/>
        </p:nvCxnSpPr>
        <p:spPr bwMode="auto">
          <a:xfrm flipH="1">
            <a:off x="2235200" y="3048000"/>
            <a:ext cx="1676400" cy="762000"/>
          </a:xfrm>
          <a:prstGeom prst="straightConnector1">
            <a:avLst/>
          </a:prstGeom>
          <a:noFill/>
          <a:ln w="9525">
            <a:solidFill>
              <a:schemeClr val="tx1"/>
            </a:solidFill>
            <a:round/>
            <a:headEnd/>
            <a:tailEnd type="triangle" w="med" len="med"/>
          </a:ln>
          <a:effectLst/>
        </p:spPr>
      </p:cxnSp>
      <p:cxnSp>
        <p:nvCxnSpPr>
          <p:cNvPr id="256009" name="AutoShape 13"/>
          <p:cNvCxnSpPr>
            <a:cxnSpLocks noChangeShapeType="1"/>
            <a:stCxn id="256004" idx="2"/>
            <a:endCxn id="256006" idx="0"/>
          </p:cNvCxnSpPr>
          <p:nvPr/>
        </p:nvCxnSpPr>
        <p:spPr bwMode="auto">
          <a:xfrm>
            <a:off x="3911600" y="3048000"/>
            <a:ext cx="1727200" cy="762000"/>
          </a:xfrm>
          <a:prstGeom prst="straightConnector1">
            <a:avLst/>
          </a:prstGeom>
          <a:noFill/>
          <a:ln w="9525">
            <a:solidFill>
              <a:schemeClr val="tx1"/>
            </a:solidFill>
            <a:round/>
            <a:headEnd/>
            <a:tailEnd type="triangle" w="med" len="med"/>
          </a:ln>
          <a:effectLst/>
        </p:spPr>
      </p:cxnSp>
      <p:cxnSp>
        <p:nvCxnSpPr>
          <p:cNvPr id="256010" name="AutoShape 14"/>
          <p:cNvCxnSpPr>
            <a:cxnSpLocks noChangeShapeType="1"/>
            <a:stCxn id="256005" idx="2"/>
            <a:endCxn id="256007" idx="0"/>
          </p:cNvCxnSpPr>
          <p:nvPr/>
        </p:nvCxnSpPr>
        <p:spPr bwMode="auto">
          <a:xfrm rot="16200000" flipH="1">
            <a:off x="2717800" y="4318000"/>
            <a:ext cx="762000" cy="1727200"/>
          </a:xfrm>
          <a:prstGeom prst="straightConnector1">
            <a:avLst/>
          </a:prstGeom>
          <a:noFill/>
          <a:ln w="9525">
            <a:solidFill>
              <a:schemeClr val="tx1"/>
            </a:solidFill>
            <a:round/>
            <a:headEnd/>
            <a:tailEnd type="triangle" w="med" len="med"/>
          </a:ln>
          <a:effectLst/>
        </p:spPr>
      </p:cxnSp>
      <p:cxnSp>
        <p:nvCxnSpPr>
          <p:cNvPr id="256011" name="AutoShape 15"/>
          <p:cNvCxnSpPr>
            <a:cxnSpLocks noChangeShapeType="1"/>
            <a:stCxn id="256006" idx="2"/>
            <a:endCxn id="256007" idx="0"/>
          </p:cNvCxnSpPr>
          <p:nvPr/>
        </p:nvCxnSpPr>
        <p:spPr bwMode="auto">
          <a:xfrm rot="5400000">
            <a:off x="4419600" y="4343400"/>
            <a:ext cx="762000" cy="1676400"/>
          </a:xfrm>
          <a:prstGeom prst="straightConnector1">
            <a:avLst/>
          </a:prstGeom>
          <a:noFill/>
          <a:ln w="9525">
            <a:solidFill>
              <a:schemeClr val="tx1"/>
            </a:solidFill>
            <a:round/>
            <a:headEnd/>
            <a:tailEnd type="triangle" w="med" len="med"/>
          </a:ln>
          <a:effectLst/>
        </p:spPr>
      </p:cxnSp>
      <p:sp>
        <p:nvSpPr>
          <p:cNvPr id="256012" name="Text Box 16"/>
          <p:cNvSpPr txBox="1">
            <a:spLocks noChangeArrowheads="1"/>
          </p:cNvSpPr>
          <p:nvPr/>
        </p:nvSpPr>
        <p:spPr bwMode="auto">
          <a:xfrm>
            <a:off x="7943851" y="1295400"/>
            <a:ext cx="2357967" cy="3046988"/>
          </a:xfrm>
          <a:prstGeom prst="rect">
            <a:avLst/>
          </a:prstGeom>
          <a:noFill/>
          <a:ln w="9525">
            <a:solidFill>
              <a:schemeClr val="tx1"/>
            </a:solidFill>
            <a:miter lim="800000"/>
            <a:headEnd/>
            <a:tailEnd/>
          </a:ln>
          <a:effectLst/>
        </p:spPr>
        <p:txBody>
          <a:bodyPr>
            <a:spAutoFit/>
          </a:bodyPr>
          <a:lstStyle/>
          <a:p>
            <a:r>
              <a:rPr lang="en-US" sz="2400" dirty="0">
                <a:latin typeface="Times New Roman" pitchFamily="18" charset="0"/>
              </a:rPr>
              <a:t>DU Chain of r1:</a:t>
            </a:r>
          </a:p>
          <a:p>
            <a:r>
              <a:rPr lang="en-US" sz="2400" dirty="0">
                <a:latin typeface="Times New Roman" pitchFamily="18" charset="0"/>
              </a:rPr>
              <a:t>   (1) -&gt; 3,4</a:t>
            </a:r>
          </a:p>
          <a:p>
            <a:r>
              <a:rPr lang="en-US" sz="2400" dirty="0">
                <a:latin typeface="Times New Roman" pitchFamily="18" charset="0"/>
              </a:rPr>
              <a:t>   (4) -&gt;5</a:t>
            </a:r>
          </a:p>
          <a:p>
            <a:r>
              <a:rPr lang="en-US" sz="2400" dirty="0">
                <a:latin typeface="Times New Roman" pitchFamily="18" charset="0"/>
              </a:rPr>
              <a:t>   </a:t>
            </a:r>
          </a:p>
          <a:p>
            <a:r>
              <a:rPr lang="en-US" sz="2400" dirty="0">
                <a:latin typeface="Times New Roman" pitchFamily="18" charset="0"/>
              </a:rPr>
              <a:t>DU Chain of r3:</a:t>
            </a:r>
          </a:p>
          <a:p>
            <a:r>
              <a:rPr lang="en-US" sz="2400" dirty="0">
                <a:latin typeface="Times New Roman" pitchFamily="18" charset="0"/>
              </a:rPr>
              <a:t>   (3) -&gt; 11</a:t>
            </a:r>
          </a:p>
          <a:p>
            <a:r>
              <a:rPr lang="en-US" sz="2400" dirty="0">
                <a:latin typeface="Times New Roman" pitchFamily="18" charset="0"/>
              </a:rPr>
              <a:t>   (5) -&gt; 11</a:t>
            </a:r>
          </a:p>
          <a:p>
            <a:r>
              <a:rPr lang="en-US" sz="2400" dirty="0">
                <a:latin typeface="Times New Roman" pitchFamily="18" charset="0"/>
              </a:rPr>
              <a:t>   (12) -&gt;</a:t>
            </a:r>
          </a:p>
        </p:txBody>
      </p:sp>
      <p:sp>
        <p:nvSpPr>
          <p:cNvPr id="256013" name="Text Box 17"/>
          <p:cNvSpPr txBox="1">
            <a:spLocks noChangeArrowheads="1"/>
          </p:cNvSpPr>
          <p:nvPr/>
        </p:nvSpPr>
        <p:spPr bwMode="auto">
          <a:xfrm>
            <a:off x="9122834" y="4373165"/>
            <a:ext cx="2357967" cy="1938992"/>
          </a:xfrm>
          <a:prstGeom prst="rect">
            <a:avLst/>
          </a:prstGeom>
          <a:solidFill>
            <a:schemeClr val="bg1"/>
          </a:solidFill>
          <a:ln w="9525">
            <a:solidFill>
              <a:schemeClr val="tx1"/>
            </a:solidFill>
            <a:miter lim="800000"/>
            <a:headEnd/>
            <a:tailEnd/>
          </a:ln>
          <a:effectLst/>
        </p:spPr>
        <p:txBody>
          <a:bodyPr>
            <a:spAutoFit/>
          </a:bodyPr>
          <a:lstStyle/>
          <a:p>
            <a:r>
              <a:rPr lang="en-US" sz="2400" dirty="0">
                <a:latin typeface="Times New Roman" pitchFamily="18" charset="0"/>
              </a:rPr>
              <a:t>UD Chain of r1:</a:t>
            </a:r>
          </a:p>
          <a:p>
            <a:r>
              <a:rPr lang="en-US" sz="2400" dirty="0">
                <a:latin typeface="Times New Roman" pitchFamily="18" charset="0"/>
              </a:rPr>
              <a:t>   (12) -&gt; 11</a:t>
            </a:r>
          </a:p>
          <a:p>
            <a:r>
              <a:rPr lang="en-US" sz="2400" dirty="0">
                <a:latin typeface="Times New Roman" pitchFamily="18" charset="0"/>
              </a:rPr>
              <a:t>   </a:t>
            </a:r>
          </a:p>
          <a:p>
            <a:r>
              <a:rPr lang="en-US" sz="2400" dirty="0">
                <a:latin typeface="Times New Roman" pitchFamily="18" charset="0"/>
              </a:rPr>
              <a:t>UD Chain of r7:</a:t>
            </a:r>
          </a:p>
          <a:p>
            <a:r>
              <a:rPr lang="en-US" sz="2400" dirty="0">
                <a:latin typeface="Times New Roman" pitchFamily="18" charset="0"/>
              </a:rPr>
              <a:t>   (10) -&gt; 6,9</a:t>
            </a: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800" dirty="0"/>
              <a:t>Global Common Sub-expression elimination</a:t>
            </a:r>
            <a:endParaRPr lang="en-US" dirty="0"/>
          </a:p>
        </p:txBody>
      </p:sp>
      <p:sp>
        <p:nvSpPr>
          <p:cNvPr id="3" name="Content Placeholder 2"/>
          <p:cNvSpPr>
            <a:spLocks noGrp="1"/>
          </p:cNvSpPr>
          <p:nvPr>
            <p:ph idx="1"/>
          </p:nvPr>
        </p:nvSpPr>
        <p:spPr/>
        <p:txBody>
          <a:bodyPr/>
          <a:lstStyle/>
          <a:p>
            <a:r>
              <a:rPr lang="en-US" dirty="0"/>
              <a:t>Available expression algorithm computes and informs whether an expression is common at point p</a:t>
            </a:r>
          </a:p>
          <a:p>
            <a:r>
              <a:rPr lang="en-US" dirty="0"/>
              <a:t>After identifying this, we need to get rid of the common sub-expression</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r>
              <a:rPr lang="en-US" dirty="0"/>
              <a:t>Input: A flow graph with available expression information</a:t>
            </a:r>
          </a:p>
          <a:p>
            <a:r>
              <a:rPr lang="en-US" dirty="0"/>
              <a:t>Output: A revised flow graph</a:t>
            </a:r>
          </a:p>
          <a:p>
            <a:r>
              <a:rPr lang="en-US" dirty="0"/>
              <a:t>Method: For every statement ‘s’ of the form x:=</a:t>
            </a:r>
            <a:r>
              <a:rPr lang="en-US" dirty="0" err="1"/>
              <a:t>y+z</a:t>
            </a:r>
            <a:r>
              <a:rPr lang="en-US" dirty="0"/>
              <a:t> if </a:t>
            </a:r>
            <a:r>
              <a:rPr lang="en-US" dirty="0" err="1"/>
              <a:t>y+z</a:t>
            </a:r>
            <a:r>
              <a:rPr lang="en-US" dirty="0"/>
              <a:t> is available at the beginning of ‘s’ do the following</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a:bodyPr>
          <a:lstStyle/>
          <a:p>
            <a:r>
              <a:rPr lang="en-US" dirty="0"/>
              <a:t>Search backward from ‘s’ the expression ‘</a:t>
            </a:r>
            <a:r>
              <a:rPr lang="en-US" dirty="0" err="1"/>
              <a:t>y+z</a:t>
            </a:r>
            <a:r>
              <a:rPr lang="en-US" dirty="0"/>
              <a:t>’</a:t>
            </a:r>
          </a:p>
          <a:p>
            <a:r>
              <a:rPr lang="en-US" dirty="0"/>
              <a:t>Create a new variable ‘u’</a:t>
            </a:r>
          </a:p>
          <a:p>
            <a:r>
              <a:rPr lang="en-US" dirty="0"/>
              <a:t>Replace each statement w:=</a:t>
            </a:r>
            <a:r>
              <a:rPr lang="en-US" dirty="0" err="1"/>
              <a:t>y+z</a:t>
            </a:r>
            <a:r>
              <a:rPr lang="en-US" dirty="0"/>
              <a:t> found in (1) by</a:t>
            </a:r>
          </a:p>
          <a:p>
            <a:pPr lvl="1"/>
            <a:r>
              <a:rPr lang="en-US" dirty="0"/>
              <a:t>u := </a:t>
            </a:r>
            <a:r>
              <a:rPr lang="en-US" dirty="0" err="1"/>
              <a:t>y+z</a:t>
            </a:r>
            <a:endParaRPr lang="en-US" dirty="0"/>
          </a:p>
          <a:p>
            <a:pPr lvl="1"/>
            <a:r>
              <a:rPr lang="en-US" dirty="0"/>
              <a:t>w:= u</a:t>
            </a:r>
          </a:p>
          <a:p>
            <a:r>
              <a:rPr lang="en-US" dirty="0"/>
              <a:t>Replace statement ‘s’ by x := u</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Observations of the algorithm</a:t>
            </a:r>
          </a:p>
        </p:txBody>
      </p:sp>
      <p:sp>
        <p:nvSpPr>
          <p:cNvPr id="3" name="Content Placeholder 2"/>
          <p:cNvSpPr>
            <a:spLocks noGrp="1"/>
          </p:cNvSpPr>
          <p:nvPr>
            <p:ph idx="1"/>
          </p:nvPr>
        </p:nvSpPr>
        <p:spPr/>
        <p:txBody>
          <a:bodyPr>
            <a:normAutofit/>
          </a:bodyPr>
          <a:lstStyle/>
          <a:p>
            <a:r>
              <a:rPr lang="en-US" dirty="0"/>
              <a:t>Searching for ‘</a:t>
            </a:r>
            <a:r>
              <a:rPr lang="en-US" dirty="0" err="1"/>
              <a:t>y+z</a:t>
            </a:r>
            <a:r>
              <a:rPr lang="en-US" dirty="0"/>
              <a:t>’ can be done as a data-flow analysis problem</a:t>
            </a:r>
          </a:p>
          <a:p>
            <a:r>
              <a:rPr lang="en-US" dirty="0"/>
              <a:t>Need not be optimized.. Results in copy statements</a:t>
            </a:r>
          </a:p>
          <a:p>
            <a:r>
              <a:rPr lang="en-US" dirty="0"/>
              <a:t>The following is not handled – ‘b’ and ‘d’ are also same</a:t>
            </a:r>
          </a:p>
          <a:p>
            <a:pPr lvl="1"/>
            <a:r>
              <a:rPr lang="en-US" dirty="0"/>
              <a:t>a := </a:t>
            </a:r>
            <a:r>
              <a:rPr lang="en-US" dirty="0" err="1"/>
              <a:t>x+y</a:t>
            </a:r>
            <a:r>
              <a:rPr lang="en-US" dirty="0"/>
              <a:t>          </a:t>
            </a:r>
            <a:r>
              <a:rPr lang="en-US" dirty="0" err="1"/>
              <a:t>vs</a:t>
            </a:r>
            <a:r>
              <a:rPr lang="en-US" dirty="0"/>
              <a:t>     c := </a:t>
            </a:r>
            <a:r>
              <a:rPr lang="en-US" dirty="0" err="1"/>
              <a:t>x+y</a:t>
            </a:r>
            <a:endParaRPr lang="en-US" dirty="0"/>
          </a:p>
          <a:p>
            <a:pPr lvl="1"/>
            <a:r>
              <a:rPr lang="en-US" dirty="0"/>
              <a:t>b := a*z                    d := c*z</a:t>
            </a:r>
          </a:p>
        </p:txBody>
      </p:sp>
      <p:sp>
        <p:nvSpPr>
          <p:cNvPr id="4" name="Right Brace 3"/>
          <p:cNvSpPr/>
          <p:nvPr/>
        </p:nvSpPr>
        <p:spPr>
          <a:xfrm>
            <a:off x="2946400" y="4851400"/>
            <a:ext cx="203200" cy="914400"/>
          </a:xfrm>
          <a:prstGeom prst="righ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sz="240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Rectangle 3"/>
          <p:cNvSpPr/>
          <p:nvPr/>
        </p:nvSpPr>
        <p:spPr>
          <a:xfrm>
            <a:off x="1899920" y="2067560"/>
            <a:ext cx="2844800" cy="101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t2 := 4 * </a:t>
            </a:r>
            <a:r>
              <a:rPr lang="en-US" sz="2400" b="1" dirty="0" err="1">
                <a:solidFill>
                  <a:schemeClr val="tx1"/>
                </a:solidFill>
              </a:rPr>
              <a:t>i</a:t>
            </a:r>
            <a:r>
              <a:rPr lang="en-US" sz="2400" b="1" dirty="0">
                <a:solidFill>
                  <a:schemeClr val="tx1"/>
                </a:solidFill>
              </a:rPr>
              <a:t> </a:t>
            </a:r>
          </a:p>
          <a:p>
            <a:pPr algn="ctr"/>
            <a:r>
              <a:rPr lang="en-US" sz="2400" b="1" dirty="0">
                <a:solidFill>
                  <a:schemeClr val="tx1"/>
                </a:solidFill>
              </a:rPr>
              <a:t>t3 := a[t2]</a:t>
            </a:r>
          </a:p>
        </p:txBody>
      </p:sp>
      <p:sp>
        <p:nvSpPr>
          <p:cNvPr id="6" name="Rectangle 5"/>
          <p:cNvSpPr/>
          <p:nvPr/>
        </p:nvSpPr>
        <p:spPr>
          <a:xfrm>
            <a:off x="1899920" y="3591560"/>
            <a:ext cx="2844800" cy="101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t6 := 4 * </a:t>
            </a:r>
            <a:r>
              <a:rPr lang="en-US" sz="2400" b="1" dirty="0" err="1">
                <a:solidFill>
                  <a:schemeClr val="tx1"/>
                </a:solidFill>
              </a:rPr>
              <a:t>i</a:t>
            </a:r>
            <a:r>
              <a:rPr lang="en-US" sz="2400" b="1" dirty="0">
                <a:solidFill>
                  <a:schemeClr val="tx1"/>
                </a:solidFill>
              </a:rPr>
              <a:t> </a:t>
            </a:r>
          </a:p>
          <a:p>
            <a:pPr algn="ctr"/>
            <a:r>
              <a:rPr lang="en-US" sz="2400" b="1" dirty="0">
                <a:solidFill>
                  <a:schemeClr val="tx1"/>
                </a:solidFill>
              </a:rPr>
              <a:t>t7 := a[t6]</a:t>
            </a:r>
          </a:p>
        </p:txBody>
      </p:sp>
      <p:cxnSp>
        <p:nvCxnSpPr>
          <p:cNvPr id="8" name="Straight Arrow Connector 7"/>
          <p:cNvCxnSpPr>
            <a:stCxn id="4" idx="2"/>
            <a:endCxn id="6" idx="0"/>
          </p:cNvCxnSpPr>
          <p:nvPr/>
        </p:nvCxnSpPr>
        <p:spPr>
          <a:xfrm rot="5400000">
            <a:off x="3068320" y="3337560"/>
            <a:ext cx="508000" cy="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6675120" y="2068619"/>
            <a:ext cx="2844800" cy="101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u := 4 * </a:t>
            </a:r>
            <a:r>
              <a:rPr lang="en-US" sz="2400" b="1" dirty="0" err="1">
                <a:solidFill>
                  <a:schemeClr val="tx1"/>
                </a:solidFill>
              </a:rPr>
              <a:t>i</a:t>
            </a:r>
            <a:r>
              <a:rPr lang="en-US" sz="2400" b="1" dirty="0">
                <a:solidFill>
                  <a:schemeClr val="tx1"/>
                </a:solidFill>
              </a:rPr>
              <a:t> </a:t>
            </a:r>
          </a:p>
          <a:p>
            <a:pPr algn="ctr"/>
            <a:r>
              <a:rPr lang="en-US" sz="2400" b="1" dirty="0">
                <a:solidFill>
                  <a:schemeClr val="tx1"/>
                </a:solidFill>
              </a:rPr>
              <a:t>t2 := u </a:t>
            </a:r>
          </a:p>
          <a:p>
            <a:pPr algn="ctr"/>
            <a:r>
              <a:rPr lang="en-US" sz="2400" b="1" dirty="0">
                <a:solidFill>
                  <a:schemeClr val="tx1"/>
                </a:solidFill>
              </a:rPr>
              <a:t>t3 := a[t2]</a:t>
            </a:r>
          </a:p>
        </p:txBody>
      </p:sp>
      <p:sp>
        <p:nvSpPr>
          <p:cNvPr id="10" name="Rectangle 9"/>
          <p:cNvSpPr/>
          <p:nvPr/>
        </p:nvSpPr>
        <p:spPr>
          <a:xfrm>
            <a:off x="6675120" y="3592619"/>
            <a:ext cx="2844800" cy="101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b="1" dirty="0">
                <a:solidFill>
                  <a:schemeClr val="tx1"/>
                </a:solidFill>
              </a:rPr>
              <a:t>t6 := u</a:t>
            </a:r>
          </a:p>
          <a:p>
            <a:pPr algn="ctr"/>
            <a:r>
              <a:rPr lang="en-US" sz="2400" b="1" dirty="0">
                <a:solidFill>
                  <a:schemeClr val="tx1"/>
                </a:solidFill>
              </a:rPr>
              <a:t>t7 := a[t6]</a:t>
            </a:r>
          </a:p>
        </p:txBody>
      </p:sp>
      <p:cxnSp>
        <p:nvCxnSpPr>
          <p:cNvPr id="11" name="Straight Arrow Connector 10"/>
          <p:cNvCxnSpPr>
            <a:stCxn id="9" idx="2"/>
            <a:endCxn id="10" idx="0"/>
          </p:cNvCxnSpPr>
          <p:nvPr/>
        </p:nvCxnSpPr>
        <p:spPr>
          <a:xfrm rot="5400000">
            <a:off x="7843520" y="3338619"/>
            <a:ext cx="508000" cy="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Right Arrow 15"/>
          <p:cNvSpPr/>
          <p:nvPr/>
        </p:nvSpPr>
        <p:spPr>
          <a:xfrm>
            <a:off x="5049520" y="3085677"/>
            <a:ext cx="1066800" cy="709083"/>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Example – Value numbering based</a:t>
            </a:r>
          </a:p>
        </p:txBody>
      </p:sp>
      <p:sp>
        <p:nvSpPr>
          <p:cNvPr id="6" name="Content Placeholder 5"/>
          <p:cNvSpPr>
            <a:spLocks noGrp="1"/>
          </p:cNvSpPr>
          <p:nvPr>
            <p:ph idx="1"/>
          </p:nvPr>
        </p:nvSpPr>
        <p:spPr/>
        <p:txBody>
          <a:bodyPr/>
          <a:lstStyle/>
          <a:p>
            <a:endParaRPr lang="en-US"/>
          </a:p>
        </p:txBody>
      </p:sp>
      <p:sp>
        <p:nvSpPr>
          <p:cNvPr id="3" name="Rectangle 2"/>
          <p:cNvSpPr/>
          <p:nvPr/>
        </p:nvSpPr>
        <p:spPr>
          <a:xfrm>
            <a:off x="2946400" y="1803400"/>
            <a:ext cx="2844800" cy="101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(15) := 4 * </a:t>
            </a:r>
            <a:r>
              <a:rPr lang="en-US" sz="2400" dirty="0" err="1"/>
              <a:t>i</a:t>
            </a:r>
            <a:r>
              <a:rPr lang="en-US" sz="2400" dirty="0"/>
              <a:t> </a:t>
            </a:r>
          </a:p>
          <a:p>
            <a:pPr algn="ctr"/>
            <a:r>
              <a:rPr lang="en-US" sz="2400" dirty="0"/>
              <a:t>(18) := a[t2]</a:t>
            </a:r>
          </a:p>
        </p:txBody>
      </p:sp>
      <p:sp>
        <p:nvSpPr>
          <p:cNvPr id="4" name="Rectangle 3"/>
          <p:cNvSpPr/>
          <p:nvPr/>
        </p:nvSpPr>
        <p:spPr>
          <a:xfrm>
            <a:off x="2946400" y="3327400"/>
            <a:ext cx="2844800" cy="101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t6 := (15)</a:t>
            </a:r>
          </a:p>
          <a:p>
            <a:pPr algn="ctr"/>
            <a:r>
              <a:rPr lang="en-US" sz="2400" dirty="0"/>
              <a:t>t7 := (18)</a:t>
            </a:r>
          </a:p>
        </p:txBody>
      </p:sp>
      <p:cxnSp>
        <p:nvCxnSpPr>
          <p:cNvPr id="5" name="Straight Arrow Connector 4"/>
          <p:cNvCxnSpPr>
            <a:stCxn id="3" idx="2"/>
            <a:endCxn id="4" idx="0"/>
          </p:cNvCxnSpPr>
          <p:nvPr/>
        </p:nvCxnSpPr>
        <p:spPr>
          <a:xfrm rot="5400000">
            <a:off x="4114800" y="3073400"/>
            <a:ext cx="508000" cy="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Propagation</a:t>
            </a:r>
          </a:p>
        </p:txBody>
      </p:sp>
      <p:sp>
        <p:nvSpPr>
          <p:cNvPr id="3" name="Content Placeholder 2"/>
          <p:cNvSpPr>
            <a:spLocks noGrp="1"/>
          </p:cNvSpPr>
          <p:nvPr>
            <p:ph idx="1"/>
          </p:nvPr>
        </p:nvSpPr>
        <p:spPr/>
        <p:txBody>
          <a:bodyPr/>
          <a:lstStyle/>
          <a:p>
            <a:r>
              <a:rPr lang="en-US" dirty="0"/>
              <a:t>Copies gets generated due to elimination of common sub-expression</a:t>
            </a:r>
          </a:p>
          <a:p>
            <a:r>
              <a:rPr lang="en-US" dirty="0"/>
              <a:t>S:  x:= y</a:t>
            </a:r>
          </a:p>
          <a:p>
            <a:r>
              <a:rPr lang="en-US" dirty="0"/>
              <a:t>Determine where the value of ‘x’ is used</a:t>
            </a:r>
          </a:p>
          <a:p>
            <a:r>
              <a:rPr lang="en-US" dirty="0"/>
              <a:t>Substitute ‘y’ in place of ‘x’ where ‘u’ is a statement that uses y</a:t>
            </a:r>
          </a:p>
          <a:p>
            <a:pPr lvl="1"/>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86C0165C-7650-4A96-8F36-A8A8FA23E73C}"/>
                  </a:ext>
                </a:extLst>
              </p14:cNvPr>
              <p14:cNvContentPartPr/>
              <p14:nvPr/>
            </p14:nvContentPartPr>
            <p14:xfrm>
              <a:off x="1660320" y="2329560"/>
              <a:ext cx="9331200" cy="512280"/>
            </p14:xfrm>
          </p:contentPart>
        </mc:Choice>
        <mc:Fallback xmlns="">
          <p:pic>
            <p:nvPicPr>
              <p:cNvPr id="4" name="Ink 3">
                <a:extLst>
                  <a:ext uri="{FF2B5EF4-FFF2-40B4-BE49-F238E27FC236}">
                    <a16:creationId xmlns:a16="http://schemas.microsoft.com/office/drawing/2014/main" id="{86C0165C-7650-4A96-8F36-A8A8FA23E73C}"/>
                  </a:ext>
                </a:extLst>
              </p:cNvPr>
              <p:cNvPicPr/>
              <p:nvPr/>
            </p:nvPicPr>
            <p:blipFill>
              <a:blip r:embed="rId3"/>
              <a:stretch>
                <a:fillRect/>
              </a:stretch>
            </p:blipFill>
            <p:spPr>
              <a:xfrm>
                <a:off x="1650960" y="2320200"/>
                <a:ext cx="9349920" cy="531000"/>
              </a:xfrm>
              <a:prstGeom prst="rect">
                <a:avLst/>
              </a:prstGeom>
            </p:spPr>
          </p:pic>
        </mc:Fallback>
      </mc:AlternateContent>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Propagation</a:t>
            </a:r>
          </a:p>
        </p:txBody>
      </p:sp>
      <p:sp>
        <p:nvSpPr>
          <p:cNvPr id="3" name="Content Placeholder 2"/>
          <p:cNvSpPr>
            <a:spLocks noGrp="1"/>
          </p:cNvSpPr>
          <p:nvPr>
            <p:ph idx="1"/>
          </p:nvPr>
        </p:nvSpPr>
        <p:spPr/>
        <p:txBody>
          <a:bodyPr/>
          <a:lstStyle/>
          <a:p>
            <a:pPr lvl="1"/>
            <a:r>
              <a:rPr lang="en-US" dirty="0"/>
              <a:t>Statement ‘s’ must be the only definition of x reaching u – UD chain could be used</a:t>
            </a:r>
          </a:p>
          <a:p>
            <a:pPr lvl="1"/>
            <a:r>
              <a:rPr lang="en-US" dirty="0"/>
              <a:t>On every path from ‘s’ to ‘u’, there are no assignments to ‘y’ – new data-flow analysis problem</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800" dirty="0"/>
              <a:t>Iterative algorithm – reaching definitions</a:t>
            </a:r>
            <a:endParaRPr lang="en-US" dirty="0"/>
          </a:p>
        </p:txBody>
      </p:sp>
      <p:sp>
        <p:nvSpPr>
          <p:cNvPr id="3" name="Content Placeholder 2"/>
          <p:cNvSpPr>
            <a:spLocks noGrp="1"/>
          </p:cNvSpPr>
          <p:nvPr>
            <p:ph idx="1"/>
          </p:nvPr>
        </p:nvSpPr>
        <p:spPr/>
        <p:txBody>
          <a:bodyPr/>
          <a:lstStyle/>
          <a:p>
            <a:r>
              <a:rPr lang="en-US" dirty="0"/>
              <a:t>in[B] = U out[P]  for all P being a predecessor of B</a:t>
            </a:r>
          </a:p>
          <a:p>
            <a:r>
              <a:rPr lang="en-US" dirty="0"/>
              <a:t>out [B] = gen [B] U {in[B] – kill [B]}</a:t>
            </a:r>
          </a:p>
          <a:p>
            <a:r>
              <a:rPr lang="en-US" dirty="0"/>
              <a:t>A graph with n blocks has 2n equations which are solved assuming they are recurrences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011" name="Rectangle 2"/>
          <p:cNvSpPr>
            <a:spLocks noGrp="1" noChangeArrowheads="1"/>
          </p:cNvSpPr>
          <p:nvPr>
            <p:ph type="title"/>
          </p:nvPr>
        </p:nvSpPr>
        <p:spPr/>
        <p:txBody>
          <a:bodyPr/>
          <a:lstStyle/>
          <a:p>
            <a:pPr eaLnBrk="1" hangingPunct="1"/>
            <a:r>
              <a:rPr lang="en-US"/>
              <a:t>Forward Copy Propagation</a:t>
            </a:r>
          </a:p>
        </p:txBody>
      </p:sp>
      <p:sp>
        <p:nvSpPr>
          <p:cNvPr id="299012" name="Rectangle 3"/>
          <p:cNvSpPr>
            <a:spLocks noGrp="1" noChangeArrowheads="1"/>
          </p:cNvSpPr>
          <p:nvPr>
            <p:ph type="body" idx="1"/>
          </p:nvPr>
        </p:nvSpPr>
        <p:spPr>
          <a:xfrm>
            <a:off x="304800" y="1981200"/>
            <a:ext cx="10972800" cy="4419600"/>
          </a:xfrm>
        </p:spPr>
        <p:txBody>
          <a:bodyPr>
            <a:normAutofit/>
          </a:bodyPr>
          <a:lstStyle/>
          <a:p>
            <a:pPr eaLnBrk="1" hangingPunct="1">
              <a:lnSpc>
                <a:spcPct val="90000"/>
              </a:lnSpc>
            </a:pPr>
            <a:r>
              <a:rPr lang="en-US" dirty="0"/>
              <a:t>Forward propagation of RHS of assignment or </a:t>
            </a:r>
            <a:r>
              <a:rPr lang="en-US" dirty="0" err="1"/>
              <a:t>mov’s</a:t>
            </a:r>
            <a:r>
              <a:rPr lang="en-US" dirty="0"/>
              <a:t>.</a:t>
            </a:r>
          </a:p>
          <a:p>
            <a:pPr eaLnBrk="1" hangingPunct="1">
              <a:lnSpc>
                <a:spcPct val="90000"/>
              </a:lnSpc>
            </a:pPr>
            <a:endParaRPr lang="en-US" dirty="0"/>
          </a:p>
          <a:p>
            <a:pPr eaLnBrk="1" hangingPunct="1">
              <a:lnSpc>
                <a:spcPct val="90000"/>
              </a:lnSpc>
            </a:pPr>
            <a:endParaRPr lang="en-US" dirty="0"/>
          </a:p>
          <a:p>
            <a:pPr eaLnBrk="1" hangingPunct="1">
              <a:lnSpc>
                <a:spcPct val="90000"/>
              </a:lnSpc>
            </a:pPr>
            <a:endParaRPr lang="en-US" dirty="0"/>
          </a:p>
          <a:p>
            <a:pPr eaLnBrk="1" hangingPunct="1">
              <a:lnSpc>
                <a:spcPct val="90000"/>
              </a:lnSpc>
            </a:pPr>
            <a:endParaRPr lang="en-US" dirty="0"/>
          </a:p>
          <a:p>
            <a:pPr lvl="1" eaLnBrk="1" hangingPunct="1">
              <a:lnSpc>
                <a:spcPct val="90000"/>
              </a:lnSpc>
            </a:pPr>
            <a:endParaRPr lang="en-US" dirty="0"/>
          </a:p>
          <a:p>
            <a:pPr lvl="1" eaLnBrk="1" hangingPunct="1">
              <a:lnSpc>
                <a:spcPct val="90000"/>
              </a:lnSpc>
            </a:pPr>
            <a:endParaRPr lang="en-US" dirty="0"/>
          </a:p>
          <a:p>
            <a:pPr lvl="1" eaLnBrk="1" hangingPunct="1">
              <a:lnSpc>
                <a:spcPct val="90000"/>
              </a:lnSpc>
            </a:pPr>
            <a:r>
              <a:rPr lang="en-US" dirty="0"/>
              <a:t>Reduce chain of dependency</a:t>
            </a:r>
          </a:p>
          <a:p>
            <a:pPr lvl="1" eaLnBrk="1" hangingPunct="1">
              <a:lnSpc>
                <a:spcPct val="90000"/>
              </a:lnSpc>
            </a:pPr>
            <a:r>
              <a:rPr lang="en-US" dirty="0"/>
              <a:t>Possibly create dead code</a:t>
            </a:r>
          </a:p>
        </p:txBody>
      </p:sp>
      <p:sp>
        <p:nvSpPr>
          <p:cNvPr id="299013" name="Text Box 4"/>
          <p:cNvSpPr txBox="1">
            <a:spLocks noChangeArrowheads="1"/>
          </p:cNvSpPr>
          <p:nvPr/>
        </p:nvSpPr>
        <p:spPr bwMode="auto">
          <a:xfrm>
            <a:off x="2620435" y="3162300"/>
            <a:ext cx="2396810" cy="1938992"/>
          </a:xfrm>
          <a:prstGeom prst="rect">
            <a:avLst/>
          </a:prstGeom>
          <a:noFill/>
          <a:ln w="9525">
            <a:solidFill>
              <a:schemeClr val="tx1"/>
            </a:solidFill>
            <a:miter lim="800000"/>
            <a:headEnd/>
            <a:tailEnd/>
          </a:ln>
          <a:effectLst/>
        </p:spPr>
        <p:txBody>
          <a:bodyPr wrap="none">
            <a:spAutoFit/>
          </a:bodyPr>
          <a:lstStyle/>
          <a:p>
            <a:r>
              <a:rPr lang="en-US" sz="2400" dirty="0">
                <a:latin typeface="Courier New" pitchFamily="49" charset="0"/>
              </a:rPr>
              <a:t>r1 := r2</a:t>
            </a:r>
          </a:p>
          <a:p>
            <a:r>
              <a:rPr lang="en-US" sz="2400" dirty="0">
                <a:latin typeface="Courier New" pitchFamily="49" charset="0"/>
              </a:rPr>
              <a:t>   .</a:t>
            </a:r>
          </a:p>
          <a:p>
            <a:r>
              <a:rPr lang="en-US" sz="2400" dirty="0">
                <a:latin typeface="Courier New" pitchFamily="49" charset="0"/>
              </a:rPr>
              <a:t>   .</a:t>
            </a:r>
          </a:p>
          <a:p>
            <a:r>
              <a:rPr lang="en-US" sz="2400" dirty="0">
                <a:latin typeface="Courier New" pitchFamily="49" charset="0"/>
              </a:rPr>
              <a:t>   .</a:t>
            </a:r>
          </a:p>
          <a:p>
            <a:r>
              <a:rPr lang="en-US" sz="2400" dirty="0">
                <a:latin typeface="Courier New" pitchFamily="49" charset="0"/>
              </a:rPr>
              <a:t>r4 := r1 + 1</a:t>
            </a:r>
          </a:p>
        </p:txBody>
      </p:sp>
      <p:sp>
        <p:nvSpPr>
          <p:cNvPr id="299014" name="Text Box 5"/>
          <p:cNvSpPr txBox="1">
            <a:spLocks noChangeArrowheads="1"/>
          </p:cNvSpPr>
          <p:nvPr/>
        </p:nvSpPr>
        <p:spPr bwMode="auto">
          <a:xfrm>
            <a:off x="6904568" y="3162300"/>
            <a:ext cx="2396810" cy="1938992"/>
          </a:xfrm>
          <a:prstGeom prst="rect">
            <a:avLst/>
          </a:prstGeom>
          <a:noFill/>
          <a:ln w="9525">
            <a:solidFill>
              <a:schemeClr val="tx1"/>
            </a:solidFill>
            <a:miter lim="800000"/>
            <a:headEnd/>
            <a:tailEnd/>
          </a:ln>
          <a:effectLst/>
        </p:spPr>
        <p:txBody>
          <a:bodyPr wrap="none">
            <a:spAutoFit/>
          </a:bodyPr>
          <a:lstStyle/>
          <a:p>
            <a:r>
              <a:rPr lang="en-US" sz="2400">
                <a:latin typeface="Courier New" pitchFamily="49" charset="0"/>
              </a:rPr>
              <a:t>r1 := r2</a:t>
            </a:r>
          </a:p>
          <a:p>
            <a:r>
              <a:rPr lang="en-US" sz="2400">
                <a:latin typeface="Courier New" pitchFamily="49" charset="0"/>
              </a:rPr>
              <a:t>   .</a:t>
            </a:r>
          </a:p>
          <a:p>
            <a:r>
              <a:rPr lang="en-US" sz="2400">
                <a:latin typeface="Courier New" pitchFamily="49" charset="0"/>
              </a:rPr>
              <a:t>   .</a:t>
            </a:r>
          </a:p>
          <a:p>
            <a:r>
              <a:rPr lang="en-US" sz="2400">
                <a:latin typeface="Courier New" pitchFamily="49" charset="0"/>
              </a:rPr>
              <a:t>   .</a:t>
            </a:r>
          </a:p>
          <a:p>
            <a:r>
              <a:rPr lang="en-US" sz="2400">
                <a:latin typeface="Courier New" pitchFamily="49" charset="0"/>
              </a:rPr>
              <a:t>r4 := r2 + 1</a:t>
            </a:r>
          </a:p>
        </p:txBody>
      </p:sp>
      <p:sp>
        <p:nvSpPr>
          <p:cNvPr id="299015" name="Line 6"/>
          <p:cNvSpPr>
            <a:spLocks noChangeShapeType="1"/>
          </p:cNvSpPr>
          <p:nvPr/>
        </p:nvSpPr>
        <p:spPr bwMode="auto">
          <a:xfrm>
            <a:off x="5486400" y="3848100"/>
            <a:ext cx="1016000" cy="0"/>
          </a:xfrm>
          <a:prstGeom prst="line">
            <a:avLst/>
          </a:prstGeom>
          <a:noFill/>
          <a:ln w="9525">
            <a:solidFill>
              <a:schemeClr val="tx1"/>
            </a:solidFill>
            <a:round/>
            <a:headEnd/>
            <a:tailEnd type="triangle" w="med" len="med"/>
          </a:ln>
          <a:effectLst/>
        </p:spPr>
        <p:txBody>
          <a:bodyPr/>
          <a:lstStyle/>
          <a:p>
            <a:endParaRPr lang="en-US" sz="2400"/>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Copy Propagation</a:t>
            </a:r>
          </a:p>
        </p:txBody>
      </p:sp>
      <p:sp>
        <p:nvSpPr>
          <p:cNvPr id="3" name="Content Placeholder 2"/>
          <p:cNvSpPr>
            <a:spLocks noGrp="1"/>
          </p:cNvSpPr>
          <p:nvPr>
            <p:ph idx="1"/>
          </p:nvPr>
        </p:nvSpPr>
        <p:spPr/>
        <p:txBody>
          <a:bodyPr>
            <a:normAutofit/>
          </a:bodyPr>
          <a:lstStyle/>
          <a:p>
            <a:r>
              <a:rPr lang="en-US" dirty="0"/>
              <a:t>out[B] = </a:t>
            </a:r>
            <a:r>
              <a:rPr lang="en-US" dirty="0" err="1"/>
              <a:t>c_gen</a:t>
            </a:r>
            <a:r>
              <a:rPr lang="en-US" dirty="0"/>
              <a:t>[B] U (in[B] – </a:t>
            </a:r>
            <a:r>
              <a:rPr lang="en-US" dirty="0" err="1"/>
              <a:t>c_kill</a:t>
            </a:r>
            <a:r>
              <a:rPr lang="en-US" dirty="0"/>
              <a:t>[B])</a:t>
            </a:r>
          </a:p>
          <a:p>
            <a:r>
              <a:rPr lang="en-US" dirty="0"/>
              <a:t>in[B] = ∩ out[P] where P is a predecessor block</a:t>
            </a:r>
          </a:p>
          <a:p>
            <a:r>
              <a:rPr lang="en-US" dirty="0"/>
              <a:t>in[B1] = </a:t>
            </a:r>
            <a:r>
              <a:rPr lang="el-GR" dirty="0"/>
              <a:t>Φ</a:t>
            </a:r>
            <a:r>
              <a:rPr lang="en-US" dirty="0"/>
              <a:t> – B1 is the initial block</a:t>
            </a:r>
          </a:p>
          <a:p>
            <a:r>
              <a:rPr lang="en-US" dirty="0"/>
              <a:t>This is similar to the available expressions algorithm and the computation are also same. </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4" name="Rectangle 3"/>
          <p:cNvSpPr/>
          <p:nvPr/>
        </p:nvSpPr>
        <p:spPr>
          <a:xfrm>
            <a:off x="1879600" y="1946278"/>
            <a:ext cx="1930400" cy="5889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x  := y</a:t>
            </a:r>
          </a:p>
        </p:txBody>
      </p:sp>
      <p:sp>
        <p:nvSpPr>
          <p:cNvPr id="5" name="Rectangle 4"/>
          <p:cNvSpPr/>
          <p:nvPr/>
        </p:nvSpPr>
        <p:spPr>
          <a:xfrm>
            <a:off x="2794001" y="4160840"/>
            <a:ext cx="1574799" cy="5889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 := x</a:t>
            </a:r>
          </a:p>
        </p:txBody>
      </p:sp>
      <p:sp>
        <p:nvSpPr>
          <p:cNvPr id="6" name="Rectangle 5"/>
          <p:cNvSpPr/>
          <p:nvPr/>
        </p:nvSpPr>
        <p:spPr>
          <a:xfrm>
            <a:off x="3810000" y="2941638"/>
            <a:ext cx="1930400" cy="5889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x  := z</a:t>
            </a:r>
          </a:p>
        </p:txBody>
      </p:sp>
      <p:sp>
        <p:nvSpPr>
          <p:cNvPr id="7" name="Rectangle 6"/>
          <p:cNvSpPr/>
          <p:nvPr/>
        </p:nvSpPr>
        <p:spPr>
          <a:xfrm>
            <a:off x="355600" y="2941640"/>
            <a:ext cx="1524000" cy="5889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y  := </a:t>
            </a:r>
          </a:p>
        </p:txBody>
      </p:sp>
      <p:sp>
        <p:nvSpPr>
          <p:cNvPr id="8" name="Rectangle 7"/>
          <p:cNvSpPr/>
          <p:nvPr/>
        </p:nvSpPr>
        <p:spPr>
          <a:xfrm>
            <a:off x="2438400" y="5176840"/>
            <a:ext cx="1930400" cy="5889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solidFill>
                  <a:schemeClr val="tx1"/>
                </a:solidFill>
              </a:rPr>
              <a:t> := x</a:t>
            </a:r>
          </a:p>
        </p:txBody>
      </p:sp>
      <p:sp>
        <p:nvSpPr>
          <p:cNvPr id="9" name="TextBox 8"/>
          <p:cNvSpPr txBox="1"/>
          <p:nvPr/>
        </p:nvSpPr>
        <p:spPr>
          <a:xfrm>
            <a:off x="1117600" y="1946278"/>
            <a:ext cx="762000" cy="461665"/>
          </a:xfrm>
          <a:prstGeom prst="rect">
            <a:avLst/>
          </a:prstGeom>
          <a:noFill/>
        </p:spPr>
        <p:txBody>
          <a:bodyPr wrap="square" rtlCol="0">
            <a:spAutoFit/>
          </a:bodyPr>
          <a:lstStyle/>
          <a:p>
            <a:r>
              <a:rPr lang="en-US" sz="2400" dirty="0"/>
              <a:t>B1</a:t>
            </a:r>
          </a:p>
        </p:txBody>
      </p:sp>
      <p:sp>
        <p:nvSpPr>
          <p:cNvPr id="10" name="TextBox 9"/>
          <p:cNvSpPr txBox="1"/>
          <p:nvPr/>
        </p:nvSpPr>
        <p:spPr>
          <a:xfrm>
            <a:off x="3048000" y="3038157"/>
            <a:ext cx="762000" cy="461665"/>
          </a:xfrm>
          <a:prstGeom prst="rect">
            <a:avLst/>
          </a:prstGeom>
          <a:noFill/>
        </p:spPr>
        <p:txBody>
          <a:bodyPr wrap="square" rtlCol="0">
            <a:spAutoFit/>
          </a:bodyPr>
          <a:lstStyle/>
          <a:p>
            <a:r>
              <a:rPr lang="en-US" sz="2400" dirty="0"/>
              <a:t>B3</a:t>
            </a:r>
          </a:p>
        </p:txBody>
      </p:sp>
      <p:sp>
        <p:nvSpPr>
          <p:cNvPr id="11" name="TextBox 10"/>
          <p:cNvSpPr txBox="1"/>
          <p:nvPr/>
        </p:nvSpPr>
        <p:spPr>
          <a:xfrm>
            <a:off x="2032000" y="3038157"/>
            <a:ext cx="762000" cy="461665"/>
          </a:xfrm>
          <a:prstGeom prst="rect">
            <a:avLst/>
          </a:prstGeom>
          <a:noFill/>
        </p:spPr>
        <p:txBody>
          <a:bodyPr wrap="square" rtlCol="0">
            <a:spAutoFit/>
          </a:bodyPr>
          <a:lstStyle/>
          <a:p>
            <a:r>
              <a:rPr lang="en-US" sz="2400" dirty="0"/>
              <a:t>B2</a:t>
            </a:r>
          </a:p>
        </p:txBody>
      </p:sp>
      <p:sp>
        <p:nvSpPr>
          <p:cNvPr id="12" name="TextBox 11"/>
          <p:cNvSpPr txBox="1"/>
          <p:nvPr/>
        </p:nvSpPr>
        <p:spPr>
          <a:xfrm>
            <a:off x="4368800" y="4257358"/>
            <a:ext cx="762000" cy="461665"/>
          </a:xfrm>
          <a:prstGeom prst="rect">
            <a:avLst/>
          </a:prstGeom>
          <a:noFill/>
        </p:spPr>
        <p:txBody>
          <a:bodyPr wrap="square" rtlCol="0">
            <a:spAutoFit/>
          </a:bodyPr>
          <a:lstStyle/>
          <a:p>
            <a:r>
              <a:rPr lang="en-US" sz="2400" dirty="0"/>
              <a:t>B4</a:t>
            </a:r>
          </a:p>
        </p:txBody>
      </p:sp>
      <p:sp>
        <p:nvSpPr>
          <p:cNvPr id="13" name="TextBox 12"/>
          <p:cNvSpPr txBox="1"/>
          <p:nvPr/>
        </p:nvSpPr>
        <p:spPr>
          <a:xfrm>
            <a:off x="4572000" y="5273358"/>
            <a:ext cx="762000" cy="461665"/>
          </a:xfrm>
          <a:prstGeom prst="rect">
            <a:avLst/>
          </a:prstGeom>
          <a:noFill/>
        </p:spPr>
        <p:txBody>
          <a:bodyPr wrap="square" rtlCol="0">
            <a:spAutoFit/>
          </a:bodyPr>
          <a:lstStyle/>
          <a:p>
            <a:r>
              <a:rPr lang="en-US" sz="2400" dirty="0"/>
              <a:t>B5</a:t>
            </a:r>
          </a:p>
        </p:txBody>
      </p:sp>
      <p:cxnSp>
        <p:nvCxnSpPr>
          <p:cNvPr id="15" name="Straight Arrow Connector 14"/>
          <p:cNvCxnSpPr>
            <a:stCxn id="9" idx="3"/>
          </p:cNvCxnSpPr>
          <p:nvPr/>
        </p:nvCxnSpPr>
        <p:spPr>
          <a:xfrm flipH="1">
            <a:off x="1117600" y="2177111"/>
            <a:ext cx="762000" cy="76452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Straight Arrow Connector 16"/>
          <p:cNvCxnSpPr>
            <a:stCxn id="4" idx="3"/>
            <a:endCxn id="6" idx="0"/>
          </p:cNvCxnSpPr>
          <p:nvPr/>
        </p:nvCxnSpPr>
        <p:spPr>
          <a:xfrm>
            <a:off x="3810000" y="2240759"/>
            <a:ext cx="965200" cy="70087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7" idx="2"/>
          </p:cNvCxnSpPr>
          <p:nvPr/>
        </p:nvCxnSpPr>
        <p:spPr>
          <a:xfrm rot="16200000" flipH="1">
            <a:off x="1132682" y="3515519"/>
            <a:ext cx="1646239" cy="167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a:stCxn id="6" idx="2"/>
            <a:endCxn id="5" idx="0"/>
          </p:cNvCxnSpPr>
          <p:nvPr/>
        </p:nvCxnSpPr>
        <p:spPr>
          <a:xfrm rot="5400000">
            <a:off x="3863180" y="3248819"/>
            <a:ext cx="630240" cy="1193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3" name="Straight Arrow Connector 22"/>
          <p:cNvCxnSpPr>
            <a:stCxn id="5" idx="2"/>
          </p:cNvCxnSpPr>
          <p:nvPr/>
        </p:nvCxnSpPr>
        <p:spPr>
          <a:xfrm rot="5400000">
            <a:off x="3319622" y="5011579"/>
            <a:ext cx="523557" cy="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5" name="TextBox 24"/>
          <p:cNvSpPr txBox="1"/>
          <p:nvPr/>
        </p:nvSpPr>
        <p:spPr>
          <a:xfrm>
            <a:off x="6197600" y="1551225"/>
            <a:ext cx="3251200" cy="3416320"/>
          </a:xfrm>
          <a:prstGeom prst="rect">
            <a:avLst/>
          </a:prstGeom>
          <a:noFill/>
        </p:spPr>
        <p:txBody>
          <a:bodyPr wrap="square" rtlCol="0">
            <a:spAutoFit/>
          </a:bodyPr>
          <a:lstStyle/>
          <a:p>
            <a:r>
              <a:rPr lang="en-US" sz="2400" dirty="0" err="1"/>
              <a:t>c_gen</a:t>
            </a:r>
            <a:r>
              <a:rPr lang="en-US" sz="2400" dirty="0"/>
              <a:t> [B1] = {x := y }</a:t>
            </a:r>
          </a:p>
          <a:p>
            <a:r>
              <a:rPr lang="en-US" sz="2400" dirty="0" err="1"/>
              <a:t>c_gen</a:t>
            </a:r>
            <a:r>
              <a:rPr lang="en-US" sz="2400" dirty="0"/>
              <a:t>[B3] = { x:= z}</a:t>
            </a:r>
          </a:p>
          <a:p>
            <a:r>
              <a:rPr lang="en-US" sz="2400" dirty="0" err="1"/>
              <a:t>c_kill</a:t>
            </a:r>
            <a:r>
              <a:rPr lang="en-US" sz="2400" dirty="0"/>
              <a:t> [ B2] = {x:= y}</a:t>
            </a:r>
          </a:p>
          <a:p>
            <a:r>
              <a:rPr lang="en-US" sz="2400" dirty="0" err="1"/>
              <a:t>c_kill</a:t>
            </a:r>
            <a:r>
              <a:rPr lang="en-US" sz="2400" dirty="0"/>
              <a:t>[B1] = {x:=z}</a:t>
            </a:r>
          </a:p>
          <a:p>
            <a:r>
              <a:rPr lang="en-US" sz="2400" dirty="0" err="1"/>
              <a:t>c_kill</a:t>
            </a:r>
            <a:r>
              <a:rPr lang="en-US" sz="2400" dirty="0"/>
              <a:t>[B3] = {x := y}</a:t>
            </a:r>
          </a:p>
          <a:p>
            <a:r>
              <a:rPr lang="en-US" sz="2400" dirty="0"/>
              <a:t>All other </a:t>
            </a:r>
            <a:r>
              <a:rPr lang="en-US" sz="2400" dirty="0" err="1"/>
              <a:t>c_gen</a:t>
            </a:r>
            <a:r>
              <a:rPr lang="en-US" sz="2400" dirty="0"/>
              <a:t> and </a:t>
            </a:r>
            <a:r>
              <a:rPr lang="en-US" sz="2400" dirty="0" err="1"/>
              <a:t>c_kill</a:t>
            </a:r>
            <a:r>
              <a:rPr lang="en-US" sz="2400" dirty="0"/>
              <a:t> are </a:t>
            </a:r>
            <a:r>
              <a:rPr lang="el-GR" sz="2400" dirty="0"/>
              <a:t>Φ</a:t>
            </a:r>
            <a:endParaRPr lang="en-US" sz="2400" dirty="0"/>
          </a:p>
          <a:p>
            <a:r>
              <a:rPr lang="en-US" sz="2400" dirty="0"/>
              <a:t>No copy of x:=y or x:= z reaches B5</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 – Copy Propagation</a:t>
            </a:r>
          </a:p>
        </p:txBody>
      </p:sp>
      <p:sp>
        <p:nvSpPr>
          <p:cNvPr id="3" name="Content Placeholder 2"/>
          <p:cNvSpPr>
            <a:spLocks noGrp="1"/>
          </p:cNvSpPr>
          <p:nvPr>
            <p:ph idx="1"/>
          </p:nvPr>
        </p:nvSpPr>
        <p:spPr/>
        <p:txBody>
          <a:bodyPr/>
          <a:lstStyle/>
          <a:p>
            <a:r>
              <a:rPr lang="en-US" dirty="0"/>
              <a:t>Input: A flow graph with </a:t>
            </a:r>
            <a:r>
              <a:rPr lang="en-US" dirty="0" err="1"/>
              <a:t>ud</a:t>
            </a:r>
            <a:r>
              <a:rPr lang="en-US" dirty="0"/>
              <a:t>-chains and </a:t>
            </a:r>
            <a:r>
              <a:rPr lang="en-US" dirty="0" err="1"/>
              <a:t>c_in</a:t>
            </a:r>
            <a:r>
              <a:rPr lang="en-US" dirty="0"/>
              <a:t>[B], du-chains that has the use of all definitions</a:t>
            </a:r>
          </a:p>
          <a:p>
            <a:r>
              <a:rPr lang="en-US" dirty="0"/>
              <a:t>Output: revised flow graph</a:t>
            </a:r>
          </a:p>
          <a:p>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a:bodyPr>
          <a:lstStyle/>
          <a:p>
            <a:r>
              <a:rPr lang="en-US" dirty="0"/>
              <a:t>For each copy ‘s’ x:=y, do the following</a:t>
            </a:r>
          </a:p>
          <a:p>
            <a:pPr lvl="1"/>
            <a:r>
              <a:rPr lang="en-US" dirty="0"/>
              <a:t>Determine the uses of ‘x’ that are reached by this definition</a:t>
            </a:r>
          </a:p>
          <a:p>
            <a:pPr lvl="1"/>
            <a:r>
              <a:rPr lang="en-US" dirty="0"/>
              <a:t>Determine whether for every use of ‘x’, ‘s’ is in </a:t>
            </a:r>
            <a:r>
              <a:rPr lang="en-US" dirty="0" err="1"/>
              <a:t>c_in</a:t>
            </a:r>
            <a:r>
              <a:rPr lang="en-US" dirty="0"/>
              <a:t>[B]  where B is the block for this use and no definitions of ‘x’ or ‘y’ occur prior to this use</a:t>
            </a:r>
          </a:p>
          <a:p>
            <a:pPr lvl="1"/>
            <a:r>
              <a:rPr lang="en-US" dirty="0"/>
              <a:t>If the statement meets this condition, remove ‘s’ and replace all uses of ‘x’ by ‘y’</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63" name="Rectangle 2"/>
          <p:cNvSpPr>
            <a:spLocks noGrp="1" noChangeArrowheads="1"/>
          </p:cNvSpPr>
          <p:nvPr>
            <p:ph type="title"/>
          </p:nvPr>
        </p:nvSpPr>
        <p:spPr/>
        <p:txBody>
          <a:bodyPr/>
          <a:lstStyle/>
          <a:p>
            <a:pPr eaLnBrk="1" hangingPunct="1"/>
            <a:r>
              <a:rPr lang="en-US"/>
              <a:t>Constant Propagation</a:t>
            </a:r>
          </a:p>
        </p:txBody>
      </p:sp>
      <p:sp>
        <p:nvSpPr>
          <p:cNvPr id="296964" name="Rectangle 3"/>
          <p:cNvSpPr>
            <a:spLocks noGrp="1" noChangeArrowheads="1"/>
          </p:cNvSpPr>
          <p:nvPr>
            <p:ph type="body" idx="1"/>
          </p:nvPr>
        </p:nvSpPr>
        <p:spPr/>
        <p:txBody>
          <a:bodyPr>
            <a:normAutofit/>
          </a:bodyPr>
          <a:lstStyle/>
          <a:p>
            <a:pPr eaLnBrk="1" hangingPunct="1"/>
            <a:r>
              <a:rPr lang="en-US" dirty="0"/>
              <a:t>Forward propagation of moves/assignment of the form</a:t>
            </a:r>
          </a:p>
          <a:p>
            <a:pPr eaLnBrk="1" hangingPunct="1">
              <a:buFont typeface="Wingdings" pitchFamily="2" charset="2"/>
              <a:buNone/>
            </a:pPr>
            <a:r>
              <a:rPr lang="en-US" dirty="0"/>
              <a:t>		d:	</a:t>
            </a:r>
            <a:r>
              <a:rPr lang="en-US" dirty="0" err="1">
                <a:latin typeface="Courier New" pitchFamily="49" charset="0"/>
              </a:rPr>
              <a:t>rx</a:t>
            </a:r>
            <a:r>
              <a:rPr lang="en-US" dirty="0">
                <a:latin typeface="Courier New" pitchFamily="49" charset="0"/>
              </a:rPr>
              <a:t> := L</a:t>
            </a:r>
            <a:r>
              <a:rPr lang="en-US" dirty="0"/>
              <a:t>  where </a:t>
            </a:r>
            <a:r>
              <a:rPr lang="en-US" dirty="0">
                <a:latin typeface="Courier New" pitchFamily="49" charset="0"/>
              </a:rPr>
              <a:t>L</a:t>
            </a:r>
            <a:r>
              <a:rPr lang="en-US" dirty="0"/>
              <a:t> is literal</a:t>
            </a:r>
          </a:p>
          <a:p>
            <a:pPr lvl="1" eaLnBrk="1" hangingPunct="1"/>
            <a:r>
              <a:rPr lang="en-US" dirty="0"/>
              <a:t>Replacement of “</a:t>
            </a:r>
            <a:r>
              <a:rPr lang="en-US" dirty="0" err="1"/>
              <a:t>rx</a:t>
            </a:r>
            <a:r>
              <a:rPr lang="en-US" dirty="0"/>
              <a:t>” with “L” wherever possible.</a:t>
            </a:r>
          </a:p>
          <a:p>
            <a:pPr lvl="1" eaLnBrk="1" hangingPunct="1"/>
            <a:r>
              <a:rPr lang="en-US" dirty="0"/>
              <a:t>d must be available at point of replacement. </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250" name="Slide Number Placeholder 4"/>
          <p:cNvSpPr>
            <a:spLocks noGrp="1"/>
          </p:cNvSpPr>
          <p:nvPr>
            <p:ph type="sldNum" sz="quarter" idx="11"/>
          </p:nvPr>
        </p:nvSpPr>
        <p:spPr>
          <a:noFill/>
          <a:ln>
            <a:miter lim="800000"/>
            <a:headEnd/>
            <a:tailEnd/>
          </a:ln>
        </p:spPr>
        <p:txBody>
          <a:bodyPr/>
          <a:lstStyle/>
          <a:p>
            <a:fld id="{8B98882D-4F93-412A-B5C1-E77BC368B8F7}" type="slidenum">
              <a:rPr lang="en-US"/>
              <a:pPr/>
              <a:t>46</a:t>
            </a:fld>
            <a:endParaRPr lang="en-US"/>
          </a:p>
        </p:txBody>
      </p:sp>
      <p:sp>
        <p:nvSpPr>
          <p:cNvPr id="309251" name="Rectangle 2"/>
          <p:cNvSpPr>
            <a:spLocks noGrp="1" noChangeArrowheads="1"/>
          </p:cNvSpPr>
          <p:nvPr>
            <p:ph type="title"/>
          </p:nvPr>
        </p:nvSpPr>
        <p:spPr/>
        <p:txBody>
          <a:bodyPr/>
          <a:lstStyle/>
          <a:p>
            <a:pPr eaLnBrk="1" hangingPunct="1"/>
            <a:r>
              <a:rPr lang="en-US"/>
              <a:t>Unreachable Code Elimination</a:t>
            </a:r>
          </a:p>
        </p:txBody>
      </p:sp>
      <p:sp>
        <p:nvSpPr>
          <p:cNvPr id="309252" name="Text Box 3"/>
          <p:cNvSpPr txBox="1">
            <a:spLocks noChangeArrowheads="1"/>
          </p:cNvSpPr>
          <p:nvPr/>
        </p:nvSpPr>
        <p:spPr bwMode="auto">
          <a:xfrm>
            <a:off x="406401" y="1772800"/>
            <a:ext cx="5391219" cy="4196662"/>
          </a:xfrm>
          <a:prstGeom prst="rect">
            <a:avLst/>
          </a:prstGeom>
          <a:noFill/>
          <a:ln w="12700">
            <a:noFill/>
            <a:miter lim="800000"/>
            <a:headEnd type="none" w="sm" len="sm"/>
            <a:tailEnd type="none" w="sm" len="sm"/>
          </a:ln>
          <a:effectLst/>
        </p:spPr>
        <p:txBody>
          <a:bodyPr wrap="none">
            <a:spAutoFit/>
          </a:bodyPr>
          <a:lstStyle/>
          <a:p>
            <a:r>
              <a:rPr lang="en-US" sz="2667" dirty="0">
                <a:latin typeface="Times New Roman" pitchFamily="18" charset="0"/>
              </a:rPr>
              <a:t>Mark initial BB visited</a:t>
            </a:r>
          </a:p>
          <a:p>
            <a:r>
              <a:rPr lang="en-US" sz="2667" dirty="0" err="1">
                <a:latin typeface="Times New Roman" pitchFamily="18" charset="0"/>
              </a:rPr>
              <a:t>to_visit</a:t>
            </a:r>
            <a:r>
              <a:rPr lang="en-US" sz="2667" dirty="0">
                <a:latin typeface="Times New Roman" pitchFamily="18" charset="0"/>
              </a:rPr>
              <a:t> = initial BB</a:t>
            </a:r>
          </a:p>
          <a:p>
            <a:r>
              <a:rPr lang="en-US" sz="2667" dirty="0">
                <a:latin typeface="Times New Roman" pitchFamily="18" charset="0"/>
              </a:rPr>
              <a:t>while (</a:t>
            </a:r>
            <a:r>
              <a:rPr lang="en-US" sz="2667" dirty="0" err="1">
                <a:latin typeface="Times New Roman" pitchFamily="18" charset="0"/>
              </a:rPr>
              <a:t>to_visit</a:t>
            </a:r>
            <a:r>
              <a:rPr lang="en-US" sz="2667" dirty="0">
                <a:latin typeface="Times New Roman" pitchFamily="18" charset="0"/>
              </a:rPr>
              <a:t> not empty)</a:t>
            </a:r>
          </a:p>
          <a:p>
            <a:r>
              <a:rPr lang="en-US" sz="2667" dirty="0">
                <a:latin typeface="Times New Roman" pitchFamily="18" charset="0"/>
              </a:rPr>
              <a:t>     current = to_visit.pop()</a:t>
            </a:r>
          </a:p>
          <a:p>
            <a:r>
              <a:rPr lang="en-US" sz="2667" dirty="0">
                <a:latin typeface="Times New Roman" pitchFamily="18" charset="0"/>
              </a:rPr>
              <a:t>     for each successor block of current</a:t>
            </a:r>
          </a:p>
          <a:p>
            <a:r>
              <a:rPr lang="en-US" sz="2667" dirty="0">
                <a:latin typeface="Times New Roman" pitchFamily="18" charset="0"/>
              </a:rPr>
              <a:t>	Mark successor as visited;</a:t>
            </a:r>
          </a:p>
          <a:p>
            <a:r>
              <a:rPr lang="en-US" sz="2667" dirty="0">
                <a:latin typeface="Times New Roman" pitchFamily="18" charset="0"/>
              </a:rPr>
              <a:t>	</a:t>
            </a:r>
            <a:r>
              <a:rPr lang="en-US" sz="2667" dirty="0" err="1">
                <a:latin typeface="Times New Roman" pitchFamily="18" charset="0"/>
              </a:rPr>
              <a:t>to_visit</a:t>
            </a:r>
            <a:r>
              <a:rPr lang="en-US" sz="2667" dirty="0">
                <a:latin typeface="Times New Roman" pitchFamily="18" charset="0"/>
              </a:rPr>
              <a:t> += successor</a:t>
            </a:r>
          </a:p>
          <a:p>
            <a:r>
              <a:rPr lang="en-US" sz="2667" dirty="0">
                <a:latin typeface="Times New Roman" pitchFamily="18" charset="0"/>
              </a:rPr>
              <a:t>     </a:t>
            </a:r>
            <a:r>
              <a:rPr lang="en-US" sz="2667" dirty="0" err="1">
                <a:latin typeface="Times New Roman" pitchFamily="18" charset="0"/>
              </a:rPr>
              <a:t>endfor</a:t>
            </a:r>
            <a:endParaRPr lang="en-US" sz="2667" dirty="0">
              <a:latin typeface="Times New Roman" pitchFamily="18" charset="0"/>
            </a:endParaRPr>
          </a:p>
          <a:p>
            <a:r>
              <a:rPr lang="en-US" sz="2667" dirty="0" err="1">
                <a:latin typeface="Times New Roman" pitchFamily="18" charset="0"/>
              </a:rPr>
              <a:t>endwhile</a:t>
            </a:r>
            <a:endParaRPr lang="en-US" sz="2667" dirty="0">
              <a:latin typeface="Times New Roman" pitchFamily="18" charset="0"/>
            </a:endParaRPr>
          </a:p>
          <a:p>
            <a:r>
              <a:rPr lang="en-US" sz="2667" dirty="0">
                <a:latin typeface="Times New Roman" pitchFamily="18" charset="0"/>
              </a:rPr>
              <a:t>Eliminate all unvisited blocks</a:t>
            </a:r>
          </a:p>
        </p:txBody>
      </p:sp>
      <p:sp>
        <p:nvSpPr>
          <p:cNvPr id="309253" name="Rectangle 4"/>
          <p:cNvSpPr>
            <a:spLocks noChangeArrowheads="1"/>
          </p:cNvSpPr>
          <p:nvPr/>
        </p:nvSpPr>
        <p:spPr bwMode="auto">
          <a:xfrm>
            <a:off x="9042400" y="2286000"/>
            <a:ext cx="914400" cy="457200"/>
          </a:xfrm>
          <a:prstGeom prst="rect">
            <a:avLst/>
          </a:prstGeom>
          <a:noFill/>
          <a:ln w="12700">
            <a:solidFill>
              <a:schemeClr val="tx1"/>
            </a:solidFill>
            <a:miter lim="800000"/>
            <a:headEnd type="none" w="sm" len="sm"/>
            <a:tailEnd type="none" w="sm" len="sm"/>
          </a:ln>
          <a:effectLst/>
        </p:spPr>
        <p:txBody>
          <a:bodyPr wrap="none" anchor="ctr"/>
          <a:lstStyle/>
          <a:p>
            <a:pPr algn="ctr"/>
            <a:r>
              <a:rPr lang="en-US" sz="2400">
                <a:latin typeface="Times New Roman" pitchFamily="18" charset="0"/>
              </a:rPr>
              <a:t>entry</a:t>
            </a:r>
          </a:p>
        </p:txBody>
      </p:sp>
      <p:sp>
        <p:nvSpPr>
          <p:cNvPr id="309254" name="Rectangle 5"/>
          <p:cNvSpPr>
            <a:spLocks noChangeArrowheads="1"/>
          </p:cNvSpPr>
          <p:nvPr/>
        </p:nvSpPr>
        <p:spPr bwMode="auto">
          <a:xfrm>
            <a:off x="8331200" y="3124200"/>
            <a:ext cx="914400" cy="457200"/>
          </a:xfrm>
          <a:prstGeom prst="rect">
            <a:avLst/>
          </a:prstGeom>
          <a:noFill/>
          <a:ln w="12700">
            <a:solidFill>
              <a:schemeClr val="tx1"/>
            </a:solidFill>
            <a:miter lim="800000"/>
            <a:headEnd type="none" w="sm" len="sm"/>
            <a:tailEnd type="none" w="sm" len="sm"/>
          </a:ln>
          <a:effectLst/>
        </p:spPr>
        <p:txBody>
          <a:bodyPr wrap="none" anchor="ctr"/>
          <a:lstStyle/>
          <a:p>
            <a:pPr algn="ctr"/>
            <a:r>
              <a:rPr lang="en-US" sz="2400">
                <a:latin typeface="Times New Roman" pitchFamily="18" charset="0"/>
              </a:rPr>
              <a:t>bb1</a:t>
            </a:r>
          </a:p>
        </p:txBody>
      </p:sp>
      <p:sp>
        <p:nvSpPr>
          <p:cNvPr id="309255" name="Rectangle 6"/>
          <p:cNvSpPr>
            <a:spLocks noChangeArrowheads="1"/>
          </p:cNvSpPr>
          <p:nvPr/>
        </p:nvSpPr>
        <p:spPr bwMode="auto">
          <a:xfrm>
            <a:off x="9753600" y="3124200"/>
            <a:ext cx="914400" cy="457200"/>
          </a:xfrm>
          <a:prstGeom prst="rect">
            <a:avLst/>
          </a:prstGeom>
          <a:noFill/>
          <a:ln w="12700">
            <a:solidFill>
              <a:schemeClr val="tx1"/>
            </a:solidFill>
            <a:miter lim="800000"/>
            <a:headEnd type="none" w="sm" len="sm"/>
            <a:tailEnd type="none" w="sm" len="sm"/>
          </a:ln>
          <a:effectLst/>
        </p:spPr>
        <p:txBody>
          <a:bodyPr wrap="none" anchor="ctr"/>
          <a:lstStyle/>
          <a:p>
            <a:pPr algn="ctr"/>
            <a:r>
              <a:rPr lang="en-US" sz="2400">
                <a:latin typeface="Times New Roman" pitchFamily="18" charset="0"/>
              </a:rPr>
              <a:t>bb2</a:t>
            </a:r>
          </a:p>
        </p:txBody>
      </p:sp>
      <p:sp>
        <p:nvSpPr>
          <p:cNvPr id="309256" name="Rectangle 7"/>
          <p:cNvSpPr>
            <a:spLocks noChangeArrowheads="1"/>
          </p:cNvSpPr>
          <p:nvPr/>
        </p:nvSpPr>
        <p:spPr bwMode="auto">
          <a:xfrm>
            <a:off x="8331200" y="3886200"/>
            <a:ext cx="914400" cy="457200"/>
          </a:xfrm>
          <a:prstGeom prst="rect">
            <a:avLst/>
          </a:prstGeom>
          <a:noFill/>
          <a:ln w="12700">
            <a:solidFill>
              <a:schemeClr val="tx1"/>
            </a:solidFill>
            <a:miter lim="800000"/>
            <a:headEnd type="none" w="sm" len="sm"/>
            <a:tailEnd type="none" w="sm" len="sm"/>
          </a:ln>
          <a:effectLst/>
        </p:spPr>
        <p:txBody>
          <a:bodyPr wrap="none" anchor="ctr"/>
          <a:lstStyle/>
          <a:p>
            <a:pPr algn="ctr"/>
            <a:r>
              <a:rPr lang="en-US" sz="2400" dirty="0">
                <a:latin typeface="Times New Roman" pitchFamily="18" charset="0"/>
              </a:rPr>
              <a:t>bb3</a:t>
            </a:r>
          </a:p>
        </p:txBody>
      </p:sp>
      <p:sp>
        <p:nvSpPr>
          <p:cNvPr id="309257" name="Rectangle 8"/>
          <p:cNvSpPr>
            <a:spLocks noChangeArrowheads="1"/>
          </p:cNvSpPr>
          <p:nvPr/>
        </p:nvSpPr>
        <p:spPr bwMode="auto">
          <a:xfrm>
            <a:off x="9753600" y="3886200"/>
            <a:ext cx="914400" cy="457200"/>
          </a:xfrm>
          <a:prstGeom prst="rect">
            <a:avLst/>
          </a:prstGeom>
          <a:noFill/>
          <a:ln w="12700">
            <a:solidFill>
              <a:schemeClr val="tx1"/>
            </a:solidFill>
            <a:miter lim="800000"/>
            <a:headEnd type="none" w="sm" len="sm"/>
            <a:tailEnd type="none" w="sm" len="sm"/>
          </a:ln>
          <a:effectLst/>
        </p:spPr>
        <p:txBody>
          <a:bodyPr wrap="none" anchor="ctr"/>
          <a:lstStyle/>
          <a:p>
            <a:pPr algn="ctr"/>
            <a:r>
              <a:rPr lang="en-US" sz="2400">
                <a:latin typeface="Times New Roman" pitchFamily="18" charset="0"/>
              </a:rPr>
              <a:t>bb4</a:t>
            </a:r>
          </a:p>
        </p:txBody>
      </p:sp>
      <p:sp>
        <p:nvSpPr>
          <p:cNvPr id="309258" name="Rectangle 9"/>
          <p:cNvSpPr>
            <a:spLocks noChangeArrowheads="1"/>
          </p:cNvSpPr>
          <p:nvPr/>
        </p:nvSpPr>
        <p:spPr bwMode="auto">
          <a:xfrm>
            <a:off x="9144000" y="4648200"/>
            <a:ext cx="914400" cy="457200"/>
          </a:xfrm>
          <a:prstGeom prst="rect">
            <a:avLst/>
          </a:prstGeom>
          <a:noFill/>
          <a:ln w="12700">
            <a:solidFill>
              <a:schemeClr val="tx1"/>
            </a:solidFill>
            <a:miter lim="800000"/>
            <a:headEnd type="none" w="sm" len="sm"/>
            <a:tailEnd type="none" w="sm" len="sm"/>
          </a:ln>
          <a:effectLst/>
        </p:spPr>
        <p:txBody>
          <a:bodyPr wrap="none" anchor="ctr"/>
          <a:lstStyle/>
          <a:p>
            <a:pPr algn="ctr"/>
            <a:r>
              <a:rPr lang="en-US" sz="2400">
                <a:latin typeface="Times New Roman" pitchFamily="18" charset="0"/>
              </a:rPr>
              <a:t>bb5</a:t>
            </a:r>
          </a:p>
        </p:txBody>
      </p:sp>
      <p:sp>
        <p:nvSpPr>
          <p:cNvPr id="309259" name="Line 10"/>
          <p:cNvSpPr>
            <a:spLocks noChangeShapeType="1"/>
          </p:cNvSpPr>
          <p:nvPr/>
        </p:nvSpPr>
        <p:spPr bwMode="auto">
          <a:xfrm flipH="1">
            <a:off x="8737600" y="2743200"/>
            <a:ext cx="711200" cy="381000"/>
          </a:xfrm>
          <a:prstGeom prst="line">
            <a:avLst/>
          </a:prstGeom>
          <a:noFill/>
          <a:ln w="12700">
            <a:solidFill>
              <a:schemeClr val="tx1"/>
            </a:solidFill>
            <a:round/>
            <a:headEnd type="none" w="sm" len="sm"/>
            <a:tailEnd type="triangle" w="sm" len="sm"/>
          </a:ln>
          <a:effectLst/>
        </p:spPr>
        <p:txBody>
          <a:bodyPr/>
          <a:lstStyle/>
          <a:p>
            <a:endParaRPr lang="en-US" sz="2400"/>
          </a:p>
        </p:txBody>
      </p:sp>
      <p:sp>
        <p:nvSpPr>
          <p:cNvPr id="309260" name="Line 11"/>
          <p:cNvSpPr>
            <a:spLocks noChangeShapeType="1"/>
          </p:cNvSpPr>
          <p:nvPr/>
        </p:nvSpPr>
        <p:spPr bwMode="auto">
          <a:xfrm>
            <a:off x="10668000" y="4343400"/>
            <a:ext cx="203200" cy="152400"/>
          </a:xfrm>
          <a:prstGeom prst="line">
            <a:avLst/>
          </a:prstGeom>
          <a:noFill/>
          <a:ln w="12700">
            <a:solidFill>
              <a:schemeClr val="tx1"/>
            </a:solidFill>
            <a:round/>
            <a:headEnd type="none" w="sm" len="sm"/>
            <a:tailEnd type="none" w="sm" len="sm"/>
          </a:ln>
          <a:effectLst/>
        </p:spPr>
        <p:txBody>
          <a:bodyPr/>
          <a:lstStyle/>
          <a:p>
            <a:endParaRPr lang="en-US" sz="2400"/>
          </a:p>
        </p:txBody>
      </p:sp>
      <p:sp>
        <p:nvSpPr>
          <p:cNvPr id="309261" name="Line 12"/>
          <p:cNvSpPr>
            <a:spLocks noChangeShapeType="1"/>
          </p:cNvSpPr>
          <p:nvPr/>
        </p:nvSpPr>
        <p:spPr bwMode="auto">
          <a:xfrm flipV="1">
            <a:off x="10871200" y="2895600"/>
            <a:ext cx="0" cy="1600200"/>
          </a:xfrm>
          <a:prstGeom prst="line">
            <a:avLst/>
          </a:prstGeom>
          <a:noFill/>
          <a:ln w="12700">
            <a:solidFill>
              <a:schemeClr val="tx1"/>
            </a:solidFill>
            <a:round/>
            <a:headEnd type="none" w="sm" len="sm"/>
            <a:tailEnd type="none" w="sm" len="sm"/>
          </a:ln>
          <a:effectLst/>
        </p:spPr>
        <p:txBody>
          <a:bodyPr/>
          <a:lstStyle/>
          <a:p>
            <a:endParaRPr lang="en-US" sz="2400"/>
          </a:p>
        </p:txBody>
      </p:sp>
      <p:sp>
        <p:nvSpPr>
          <p:cNvPr id="309262" name="Line 13"/>
          <p:cNvSpPr>
            <a:spLocks noChangeShapeType="1"/>
          </p:cNvSpPr>
          <p:nvPr/>
        </p:nvSpPr>
        <p:spPr bwMode="auto">
          <a:xfrm flipH="1">
            <a:off x="10668000" y="2895600"/>
            <a:ext cx="203200" cy="228600"/>
          </a:xfrm>
          <a:prstGeom prst="line">
            <a:avLst/>
          </a:prstGeom>
          <a:noFill/>
          <a:ln w="12700">
            <a:solidFill>
              <a:schemeClr val="tx1"/>
            </a:solidFill>
            <a:round/>
            <a:headEnd type="none" w="sm" len="sm"/>
            <a:tailEnd type="triangle" w="sm" len="sm"/>
          </a:ln>
          <a:effectLst/>
        </p:spPr>
        <p:txBody>
          <a:bodyPr/>
          <a:lstStyle/>
          <a:p>
            <a:endParaRPr lang="en-US" sz="2400"/>
          </a:p>
        </p:txBody>
      </p:sp>
      <p:sp>
        <p:nvSpPr>
          <p:cNvPr id="309263" name="Line 14"/>
          <p:cNvSpPr>
            <a:spLocks noChangeShapeType="1"/>
          </p:cNvSpPr>
          <p:nvPr/>
        </p:nvSpPr>
        <p:spPr bwMode="auto">
          <a:xfrm>
            <a:off x="9245600" y="3581400"/>
            <a:ext cx="508000" cy="304800"/>
          </a:xfrm>
          <a:prstGeom prst="line">
            <a:avLst/>
          </a:prstGeom>
          <a:noFill/>
          <a:ln w="12700">
            <a:solidFill>
              <a:schemeClr val="tx1"/>
            </a:solidFill>
            <a:round/>
            <a:headEnd type="none" w="sm" len="sm"/>
            <a:tailEnd type="triangle" w="sm" len="sm"/>
          </a:ln>
          <a:effectLst/>
        </p:spPr>
        <p:txBody>
          <a:bodyPr/>
          <a:lstStyle/>
          <a:p>
            <a:endParaRPr lang="en-US" sz="2400"/>
          </a:p>
        </p:txBody>
      </p:sp>
      <p:sp>
        <p:nvSpPr>
          <p:cNvPr id="309264" name="Line 15"/>
          <p:cNvSpPr>
            <a:spLocks noChangeShapeType="1"/>
          </p:cNvSpPr>
          <p:nvPr/>
        </p:nvSpPr>
        <p:spPr bwMode="auto">
          <a:xfrm flipH="1">
            <a:off x="9550400" y="3581400"/>
            <a:ext cx="203200" cy="1066800"/>
          </a:xfrm>
          <a:prstGeom prst="line">
            <a:avLst/>
          </a:prstGeom>
          <a:noFill/>
          <a:ln w="12700">
            <a:solidFill>
              <a:schemeClr val="tx1"/>
            </a:solidFill>
            <a:round/>
            <a:headEnd type="none" w="sm" len="sm"/>
            <a:tailEnd type="triangle" w="sm" len="sm"/>
          </a:ln>
          <a:effectLst/>
        </p:spPr>
        <p:txBody>
          <a:bodyPr/>
          <a:lstStyle/>
          <a:p>
            <a:endParaRPr lang="en-US" sz="2400"/>
          </a:p>
        </p:txBody>
      </p:sp>
      <p:sp>
        <p:nvSpPr>
          <p:cNvPr id="309265" name="Line 16"/>
          <p:cNvSpPr>
            <a:spLocks noChangeShapeType="1"/>
          </p:cNvSpPr>
          <p:nvPr/>
        </p:nvSpPr>
        <p:spPr bwMode="auto">
          <a:xfrm>
            <a:off x="9245600" y="4343400"/>
            <a:ext cx="203200" cy="304800"/>
          </a:xfrm>
          <a:prstGeom prst="line">
            <a:avLst/>
          </a:prstGeom>
          <a:noFill/>
          <a:ln w="12700">
            <a:solidFill>
              <a:schemeClr val="tx1"/>
            </a:solidFill>
            <a:round/>
            <a:headEnd type="none" w="sm" len="sm"/>
            <a:tailEnd type="triangle" w="sm" len="sm"/>
          </a:ln>
          <a:effectLst/>
        </p:spPr>
        <p:txBody>
          <a:bodyPr/>
          <a:lstStyle/>
          <a:p>
            <a:endParaRPr lang="en-US" sz="2400"/>
          </a:p>
        </p:txBody>
      </p:sp>
      <p:sp>
        <p:nvSpPr>
          <p:cNvPr id="309266" name="Line 17"/>
          <p:cNvSpPr>
            <a:spLocks noChangeShapeType="1"/>
          </p:cNvSpPr>
          <p:nvPr/>
        </p:nvSpPr>
        <p:spPr bwMode="auto">
          <a:xfrm flipH="1">
            <a:off x="8128000" y="4343400"/>
            <a:ext cx="203200" cy="152400"/>
          </a:xfrm>
          <a:prstGeom prst="line">
            <a:avLst/>
          </a:prstGeom>
          <a:noFill/>
          <a:ln w="12700">
            <a:solidFill>
              <a:schemeClr val="tx1"/>
            </a:solidFill>
            <a:round/>
            <a:headEnd type="none" w="sm" len="sm"/>
            <a:tailEnd type="none" w="sm" len="sm"/>
          </a:ln>
          <a:effectLst/>
        </p:spPr>
        <p:txBody>
          <a:bodyPr/>
          <a:lstStyle/>
          <a:p>
            <a:endParaRPr lang="en-US" sz="2400"/>
          </a:p>
        </p:txBody>
      </p:sp>
      <p:sp>
        <p:nvSpPr>
          <p:cNvPr id="309267" name="Line 18"/>
          <p:cNvSpPr>
            <a:spLocks noChangeShapeType="1"/>
          </p:cNvSpPr>
          <p:nvPr/>
        </p:nvSpPr>
        <p:spPr bwMode="auto">
          <a:xfrm flipV="1">
            <a:off x="8128000" y="3657600"/>
            <a:ext cx="0" cy="838200"/>
          </a:xfrm>
          <a:prstGeom prst="line">
            <a:avLst/>
          </a:prstGeom>
          <a:noFill/>
          <a:ln w="12700">
            <a:solidFill>
              <a:schemeClr val="tx1"/>
            </a:solidFill>
            <a:round/>
            <a:headEnd type="none" w="sm" len="sm"/>
            <a:tailEnd type="none" w="sm" len="sm"/>
          </a:ln>
          <a:effectLst/>
        </p:spPr>
        <p:txBody>
          <a:bodyPr/>
          <a:lstStyle/>
          <a:p>
            <a:endParaRPr lang="en-US" sz="2400"/>
          </a:p>
        </p:txBody>
      </p:sp>
      <p:sp>
        <p:nvSpPr>
          <p:cNvPr id="309268" name="Line 19"/>
          <p:cNvSpPr>
            <a:spLocks noChangeShapeType="1"/>
          </p:cNvSpPr>
          <p:nvPr/>
        </p:nvSpPr>
        <p:spPr bwMode="auto">
          <a:xfrm>
            <a:off x="8128000" y="3657600"/>
            <a:ext cx="203200" cy="228600"/>
          </a:xfrm>
          <a:prstGeom prst="line">
            <a:avLst/>
          </a:prstGeom>
          <a:noFill/>
          <a:ln w="12700">
            <a:solidFill>
              <a:schemeClr val="tx1"/>
            </a:solidFill>
            <a:round/>
            <a:headEnd type="none" w="sm" len="sm"/>
            <a:tailEnd type="triangle" w="sm" len="sm"/>
          </a:ln>
          <a:effectLst/>
        </p:spPr>
        <p:txBody>
          <a:bodyPr/>
          <a:lstStyle/>
          <a:p>
            <a:endParaRPr lang="en-US" sz="2400"/>
          </a:p>
        </p:txBody>
      </p:sp>
      <p:sp>
        <p:nvSpPr>
          <p:cNvPr id="309269" name="Text Box 20"/>
          <p:cNvSpPr txBox="1">
            <a:spLocks noChangeArrowheads="1"/>
          </p:cNvSpPr>
          <p:nvPr/>
        </p:nvSpPr>
        <p:spPr bwMode="auto">
          <a:xfrm>
            <a:off x="7620001" y="5157789"/>
            <a:ext cx="4193777" cy="502766"/>
          </a:xfrm>
          <a:prstGeom prst="rect">
            <a:avLst/>
          </a:prstGeom>
          <a:noFill/>
          <a:ln w="12700">
            <a:noFill/>
            <a:miter lim="800000"/>
            <a:headEnd type="none" w="sm" len="sm"/>
            <a:tailEnd type="none" w="sm" len="sm"/>
          </a:ln>
          <a:effectLst/>
        </p:spPr>
        <p:txBody>
          <a:bodyPr wrap="none">
            <a:spAutoFit/>
          </a:bodyPr>
          <a:lstStyle/>
          <a:p>
            <a:r>
              <a:rPr lang="en-US" sz="2667">
                <a:solidFill>
                  <a:srgbClr val="FF0000"/>
                </a:solidFill>
                <a:latin typeface="Times New Roman" pitchFamily="18" charset="0"/>
              </a:rPr>
              <a:t>Which BB(s) can be deleted?</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Loop invariant computation</a:t>
            </a:r>
          </a:p>
        </p:txBody>
      </p:sp>
      <p:sp>
        <p:nvSpPr>
          <p:cNvPr id="3" name="Content Placeholder 2"/>
          <p:cNvSpPr>
            <a:spLocks noGrp="1"/>
          </p:cNvSpPr>
          <p:nvPr>
            <p:ph idx="1"/>
          </p:nvPr>
        </p:nvSpPr>
        <p:spPr/>
        <p:txBody>
          <a:bodyPr>
            <a:normAutofit/>
          </a:bodyPr>
          <a:lstStyle/>
          <a:p>
            <a:r>
              <a:rPr lang="en-US" dirty="0"/>
              <a:t>UD-chains could be used to find out values that does not change as long as control stays within the loop</a:t>
            </a:r>
          </a:p>
          <a:p>
            <a:r>
              <a:rPr lang="en-US" dirty="0"/>
              <a:t>Loop have at least one way to get back to the header from any block in the loop</a:t>
            </a:r>
          </a:p>
          <a:p>
            <a:r>
              <a:rPr lang="en-US" dirty="0"/>
              <a:t>If x:= </a:t>
            </a:r>
            <a:r>
              <a:rPr lang="en-US" dirty="0" err="1"/>
              <a:t>y+z</a:t>
            </a:r>
            <a:r>
              <a:rPr lang="en-US" dirty="0"/>
              <a:t> is at a position in the loop and all possible definitions of ‘y’ and ‘z’ are outside the loop then </a:t>
            </a:r>
            <a:r>
              <a:rPr lang="en-US" dirty="0" err="1"/>
              <a:t>y+z</a:t>
            </a:r>
            <a:r>
              <a:rPr lang="en-US" dirty="0"/>
              <a:t> is loop invariant</a:t>
            </a:r>
          </a:p>
          <a:p>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r>
              <a:rPr lang="en-US" dirty="0"/>
              <a:t>Input: A loop L consisting of a set of basic blocks having three address statements</a:t>
            </a:r>
          </a:p>
          <a:p>
            <a:r>
              <a:rPr lang="en-US" dirty="0"/>
              <a:t>The set of three-address statements that compute the same value each time executed, from the time control enters the loop L until control leaves L</a:t>
            </a:r>
          </a:p>
          <a:p>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a:xfrm>
            <a:off x="558800" y="1600200"/>
            <a:ext cx="10515600" cy="4978400"/>
          </a:xfrm>
        </p:spPr>
        <p:txBody>
          <a:bodyPr>
            <a:normAutofit/>
          </a:bodyPr>
          <a:lstStyle/>
          <a:p>
            <a:r>
              <a:rPr lang="en-US" dirty="0"/>
              <a:t>Mark the statements whose operands are all either constants or have all reaching definitions outside L as ‘invariant’</a:t>
            </a:r>
          </a:p>
          <a:p>
            <a:r>
              <a:rPr lang="en-US" dirty="0"/>
              <a:t>Repeat the following step until at some repetition no new statements are marked ‘invariant’</a:t>
            </a:r>
          </a:p>
          <a:p>
            <a:r>
              <a:rPr lang="en-US" dirty="0"/>
              <a:t>Mark ‘invariant’ all those statements not previously so marked all of whose operands are either constant or having definitions reaching outside ‘L’ or have only one reaching definition which is marked invariant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r>
              <a:rPr lang="en-US" dirty="0"/>
              <a:t>Input: A flow graph for which kill[B] and gen[B] have been computed</a:t>
            </a:r>
          </a:p>
          <a:p>
            <a:r>
              <a:rPr lang="en-US" dirty="0"/>
              <a:t>Output: in[B] and out[B] for each block B</a:t>
            </a:r>
          </a:p>
          <a:p>
            <a:r>
              <a:rPr lang="en-US" dirty="0"/>
              <a:t>Approach: in[B] is </a:t>
            </a:r>
            <a:r>
              <a:rPr lang="el-GR" dirty="0"/>
              <a:t>Φ</a:t>
            </a:r>
            <a:r>
              <a:rPr lang="en-US" dirty="0"/>
              <a:t> for all B and converging to the desired values of in[] and out[].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Performing </a:t>
            </a:r>
            <a:r>
              <a:rPr lang="en-US"/>
              <a:t>Code motion</a:t>
            </a:r>
          </a:p>
        </p:txBody>
      </p:sp>
      <p:sp>
        <p:nvSpPr>
          <p:cNvPr id="3" name="Content Placeholder 2"/>
          <p:cNvSpPr>
            <a:spLocks noGrp="1"/>
          </p:cNvSpPr>
          <p:nvPr>
            <p:ph idx="1"/>
          </p:nvPr>
        </p:nvSpPr>
        <p:spPr/>
        <p:txBody>
          <a:bodyPr/>
          <a:lstStyle/>
          <a:p>
            <a:r>
              <a:rPr lang="en-US" dirty="0"/>
              <a:t>Applied to statements found to be loop invariant</a:t>
            </a:r>
          </a:p>
          <a:p>
            <a:r>
              <a:rPr lang="en-US" dirty="0"/>
              <a:t>Statements are moved to the pre-header of the loop</a:t>
            </a:r>
          </a:p>
          <a:p>
            <a:r>
              <a:rPr lang="en-US" dirty="0"/>
              <a:t>Some conditions need to be checked and applied to perform code motion</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Conditions	‘s’ x:= </a:t>
            </a:r>
            <a:r>
              <a:rPr lang="en-US" dirty="0" err="1"/>
              <a:t>y+z</a:t>
            </a:r>
            <a:endParaRPr lang="en-US" dirty="0"/>
          </a:p>
        </p:txBody>
      </p:sp>
      <p:sp>
        <p:nvSpPr>
          <p:cNvPr id="3" name="Content Placeholder 2"/>
          <p:cNvSpPr>
            <a:spLocks noGrp="1"/>
          </p:cNvSpPr>
          <p:nvPr>
            <p:ph idx="1"/>
          </p:nvPr>
        </p:nvSpPr>
        <p:spPr/>
        <p:txBody>
          <a:bodyPr>
            <a:normAutofit/>
          </a:bodyPr>
          <a:lstStyle/>
          <a:p>
            <a:r>
              <a:rPr lang="en-US" dirty="0"/>
              <a:t>Block containing a statement ‘s’ must dominate all exit nodes of the loop – a successor node that is not in the loop</a:t>
            </a:r>
          </a:p>
          <a:p>
            <a:r>
              <a:rPr lang="en-US" dirty="0"/>
              <a:t>No other statement in the loop assigns to ‘x’</a:t>
            </a:r>
          </a:p>
          <a:p>
            <a:r>
              <a:rPr lang="en-US" dirty="0"/>
              <a:t>No use of ‘x’ in the loop is reached by any definition of x other than ‘s’.</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r>
              <a:rPr lang="en-US" dirty="0"/>
              <a:t>Input: a loop L with </a:t>
            </a:r>
            <a:r>
              <a:rPr lang="en-US" dirty="0" err="1"/>
              <a:t>ud</a:t>
            </a:r>
            <a:r>
              <a:rPr lang="en-US" dirty="0"/>
              <a:t>-chain information and dominator information</a:t>
            </a:r>
          </a:p>
          <a:p>
            <a:r>
              <a:rPr lang="en-US" dirty="0"/>
              <a:t>Output: a revised loop with a pre-header and some statements moved to the pre-header (if any)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a:bodyPr>
          <a:lstStyle/>
          <a:p>
            <a:r>
              <a:rPr lang="en-US" dirty="0"/>
              <a:t>Identify the loop invariant statements defining ‘x’</a:t>
            </a:r>
          </a:p>
          <a:p>
            <a:r>
              <a:rPr lang="en-US" dirty="0"/>
              <a:t>For each statement ‘s’ defining ‘x’ find</a:t>
            </a:r>
          </a:p>
          <a:p>
            <a:pPr lvl="1"/>
            <a:r>
              <a:rPr lang="en-US" dirty="0"/>
              <a:t>That it is in a block that dominates all exits of L</a:t>
            </a:r>
          </a:p>
          <a:p>
            <a:pPr lvl="1"/>
            <a:r>
              <a:rPr lang="en-US" dirty="0"/>
              <a:t>That ‘x’ is not defined elsewhere in L</a:t>
            </a:r>
          </a:p>
          <a:p>
            <a:pPr lvl="1"/>
            <a:r>
              <a:rPr lang="en-US" dirty="0"/>
              <a:t>All uses in L of x can only be reached using statement ‘s’</a:t>
            </a:r>
          </a:p>
          <a:p>
            <a:pPr lvl="1"/>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r>
              <a:rPr lang="en-US" dirty="0"/>
              <a:t>Move, in the order found by loop invariant algorithm, each statement ‘s’ to a newly created pre-header</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65920"/>
            <a:ext cx="10972800" cy="827880"/>
          </a:xfrm>
        </p:spPr>
        <p:txBody>
          <a:bodyPr>
            <a:normAutofit fontScale="90000"/>
          </a:bodyPr>
          <a:lstStyle/>
          <a:p>
            <a:br>
              <a:rPr lang="en-US" dirty="0"/>
            </a:br>
            <a:r>
              <a:rPr lang="en-US" dirty="0"/>
              <a:t>Illegal code motion</a:t>
            </a:r>
          </a:p>
        </p:txBody>
      </p:sp>
      <p:sp>
        <p:nvSpPr>
          <p:cNvPr id="4" name="Rectangle 3"/>
          <p:cNvSpPr/>
          <p:nvPr/>
        </p:nvSpPr>
        <p:spPr>
          <a:xfrm>
            <a:off x="2133600" y="1717359"/>
            <a:ext cx="23368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a:t>i</a:t>
            </a:r>
            <a:r>
              <a:rPr lang="en-US" sz="2400" dirty="0"/>
              <a:t> := 1</a:t>
            </a:r>
          </a:p>
        </p:txBody>
      </p:sp>
      <p:cxnSp>
        <p:nvCxnSpPr>
          <p:cNvPr id="6" name="Straight Arrow Connector 5"/>
          <p:cNvCxnSpPr>
            <a:stCxn id="4" idx="2"/>
            <a:endCxn id="7" idx="0"/>
          </p:cNvCxnSpPr>
          <p:nvPr/>
        </p:nvCxnSpPr>
        <p:spPr>
          <a:xfrm rot="5400000">
            <a:off x="3149602" y="2479358"/>
            <a:ext cx="304799" cy="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p:cNvSpPr/>
          <p:nvPr/>
        </p:nvSpPr>
        <p:spPr>
          <a:xfrm>
            <a:off x="2133600" y="2631757"/>
            <a:ext cx="23368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if u &lt; v </a:t>
            </a:r>
            <a:r>
              <a:rPr lang="en-US" sz="2400" dirty="0" err="1"/>
              <a:t>goto</a:t>
            </a:r>
            <a:r>
              <a:rPr lang="en-US" sz="2400" dirty="0"/>
              <a:t> B3</a:t>
            </a:r>
          </a:p>
        </p:txBody>
      </p:sp>
      <p:sp>
        <p:nvSpPr>
          <p:cNvPr id="8" name="Rectangle 7"/>
          <p:cNvSpPr/>
          <p:nvPr/>
        </p:nvSpPr>
        <p:spPr>
          <a:xfrm>
            <a:off x="2133600" y="5374957"/>
            <a:ext cx="23368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j := </a:t>
            </a:r>
            <a:r>
              <a:rPr lang="en-US" sz="2400" dirty="0" err="1"/>
              <a:t>i</a:t>
            </a:r>
            <a:endParaRPr lang="en-US" sz="2400" dirty="0"/>
          </a:p>
        </p:txBody>
      </p:sp>
      <p:sp>
        <p:nvSpPr>
          <p:cNvPr id="9" name="Rectangle 8"/>
          <p:cNvSpPr/>
          <p:nvPr/>
        </p:nvSpPr>
        <p:spPr>
          <a:xfrm>
            <a:off x="2133600" y="4155757"/>
            <a:ext cx="2641600" cy="812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v := v -1</a:t>
            </a:r>
          </a:p>
          <a:p>
            <a:pPr algn="ctr"/>
            <a:r>
              <a:rPr lang="en-US" sz="2400" dirty="0"/>
              <a:t>if v &lt;= 20 </a:t>
            </a:r>
            <a:r>
              <a:rPr lang="en-US" sz="2400" dirty="0" err="1"/>
              <a:t>goto</a:t>
            </a:r>
            <a:r>
              <a:rPr lang="en-US" sz="2400" dirty="0"/>
              <a:t> B5</a:t>
            </a:r>
          </a:p>
        </p:txBody>
      </p:sp>
      <p:sp>
        <p:nvSpPr>
          <p:cNvPr id="10" name="Rectangle 9"/>
          <p:cNvSpPr/>
          <p:nvPr/>
        </p:nvSpPr>
        <p:spPr>
          <a:xfrm>
            <a:off x="406400" y="3342957"/>
            <a:ext cx="1524000" cy="10160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a:t>i</a:t>
            </a:r>
            <a:r>
              <a:rPr lang="en-US" sz="2400" dirty="0"/>
              <a:t> := 2</a:t>
            </a:r>
          </a:p>
          <a:p>
            <a:pPr algn="ctr"/>
            <a:r>
              <a:rPr lang="en-US" sz="2400" dirty="0"/>
              <a:t>u := u+1</a:t>
            </a:r>
          </a:p>
        </p:txBody>
      </p:sp>
      <p:cxnSp>
        <p:nvCxnSpPr>
          <p:cNvPr id="13" name="Straight Arrow Connector 12"/>
          <p:cNvCxnSpPr>
            <a:stCxn id="7" idx="2"/>
          </p:cNvCxnSpPr>
          <p:nvPr/>
        </p:nvCxnSpPr>
        <p:spPr>
          <a:xfrm rot="5400000">
            <a:off x="2844271" y="3698028"/>
            <a:ext cx="914400" cy="1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a:endCxn id="10" idx="0"/>
          </p:cNvCxnSpPr>
          <p:nvPr/>
        </p:nvCxnSpPr>
        <p:spPr>
          <a:xfrm rot="10800000" flipV="1">
            <a:off x="1168400" y="2937086"/>
            <a:ext cx="965200" cy="40587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9" idx="2"/>
          </p:cNvCxnSpPr>
          <p:nvPr/>
        </p:nvCxnSpPr>
        <p:spPr>
          <a:xfrm rot="5400000">
            <a:off x="3251200" y="5171758"/>
            <a:ext cx="406400" cy="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0" name="TextBox 29"/>
          <p:cNvSpPr txBox="1"/>
          <p:nvPr/>
        </p:nvSpPr>
        <p:spPr>
          <a:xfrm>
            <a:off x="1524000" y="1717359"/>
            <a:ext cx="609600" cy="461665"/>
          </a:xfrm>
          <a:prstGeom prst="rect">
            <a:avLst/>
          </a:prstGeom>
          <a:noFill/>
        </p:spPr>
        <p:txBody>
          <a:bodyPr wrap="square" rtlCol="0">
            <a:spAutoFit/>
          </a:bodyPr>
          <a:lstStyle/>
          <a:p>
            <a:r>
              <a:rPr lang="en-US" sz="2400" dirty="0"/>
              <a:t>B1</a:t>
            </a:r>
          </a:p>
        </p:txBody>
      </p:sp>
      <p:sp>
        <p:nvSpPr>
          <p:cNvPr id="31" name="TextBox 30"/>
          <p:cNvSpPr txBox="1"/>
          <p:nvPr/>
        </p:nvSpPr>
        <p:spPr>
          <a:xfrm>
            <a:off x="4470400" y="2632817"/>
            <a:ext cx="609600" cy="461665"/>
          </a:xfrm>
          <a:prstGeom prst="rect">
            <a:avLst/>
          </a:prstGeom>
          <a:noFill/>
        </p:spPr>
        <p:txBody>
          <a:bodyPr wrap="square" rtlCol="0">
            <a:spAutoFit/>
          </a:bodyPr>
          <a:lstStyle/>
          <a:p>
            <a:r>
              <a:rPr lang="en-US" sz="2400" dirty="0"/>
              <a:t>B2</a:t>
            </a:r>
          </a:p>
        </p:txBody>
      </p:sp>
      <p:sp>
        <p:nvSpPr>
          <p:cNvPr id="32" name="TextBox 31"/>
          <p:cNvSpPr txBox="1"/>
          <p:nvPr/>
        </p:nvSpPr>
        <p:spPr>
          <a:xfrm>
            <a:off x="2032000" y="3663315"/>
            <a:ext cx="609600" cy="461665"/>
          </a:xfrm>
          <a:prstGeom prst="rect">
            <a:avLst/>
          </a:prstGeom>
          <a:noFill/>
        </p:spPr>
        <p:txBody>
          <a:bodyPr wrap="square" rtlCol="0">
            <a:spAutoFit/>
          </a:bodyPr>
          <a:lstStyle/>
          <a:p>
            <a:r>
              <a:rPr lang="en-US" sz="2400" dirty="0"/>
              <a:t>B3</a:t>
            </a:r>
          </a:p>
        </p:txBody>
      </p:sp>
      <p:sp>
        <p:nvSpPr>
          <p:cNvPr id="33" name="TextBox 32"/>
          <p:cNvSpPr txBox="1"/>
          <p:nvPr/>
        </p:nvSpPr>
        <p:spPr>
          <a:xfrm>
            <a:off x="4775200" y="4358958"/>
            <a:ext cx="609600" cy="461665"/>
          </a:xfrm>
          <a:prstGeom prst="rect">
            <a:avLst/>
          </a:prstGeom>
          <a:noFill/>
        </p:spPr>
        <p:txBody>
          <a:bodyPr wrap="square" rtlCol="0">
            <a:spAutoFit/>
          </a:bodyPr>
          <a:lstStyle/>
          <a:p>
            <a:r>
              <a:rPr lang="en-US" sz="2400" dirty="0"/>
              <a:t>B4</a:t>
            </a:r>
          </a:p>
        </p:txBody>
      </p:sp>
      <p:sp>
        <p:nvSpPr>
          <p:cNvPr id="34" name="TextBox 33"/>
          <p:cNvSpPr txBox="1"/>
          <p:nvPr/>
        </p:nvSpPr>
        <p:spPr>
          <a:xfrm>
            <a:off x="4470400" y="5492115"/>
            <a:ext cx="609600" cy="461665"/>
          </a:xfrm>
          <a:prstGeom prst="rect">
            <a:avLst/>
          </a:prstGeom>
          <a:noFill/>
        </p:spPr>
        <p:txBody>
          <a:bodyPr wrap="square" rtlCol="0">
            <a:spAutoFit/>
          </a:bodyPr>
          <a:lstStyle/>
          <a:p>
            <a:r>
              <a:rPr lang="en-US" sz="2400" dirty="0"/>
              <a:t>B5</a:t>
            </a:r>
          </a:p>
        </p:txBody>
      </p:sp>
      <p:cxnSp>
        <p:nvCxnSpPr>
          <p:cNvPr id="36" name="Straight Arrow Connector 35"/>
          <p:cNvCxnSpPr>
            <a:stCxn id="10" idx="2"/>
            <a:endCxn id="9" idx="1"/>
          </p:cNvCxnSpPr>
          <p:nvPr/>
        </p:nvCxnSpPr>
        <p:spPr>
          <a:xfrm rot="16200000" flipH="1">
            <a:off x="1549400" y="3977957"/>
            <a:ext cx="203200" cy="965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57" name="Curved Connector 56"/>
          <p:cNvCxnSpPr/>
          <p:nvPr/>
        </p:nvCxnSpPr>
        <p:spPr>
          <a:xfrm rot="16200000" flipV="1">
            <a:off x="1524000" y="3547216"/>
            <a:ext cx="1929341" cy="913341"/>
          </a:xfrm>
          <a:prstGeom prst="curvedConnector3">
            <a:avLst>
              <a:gd name="adj1" fmla="val -10881"/>
            </a:avLst>
          </a:prstGeom>
          <a:ln>
            <a:tailEnd type="arrow"/>
          </a:ln>
        </p:spPr>
        <p:style>
          <a:lnRef idx="2">
            <a:schemeClr val="accent1"/>
          </a:lnRef>
          <a:fillRef idx="0">
            <a:schemeClr val="accent1"/>
          </a:fillRef>
          <a:effectRef idx="1">
            <a:schemeClr val="accent1"/>
          </a:effectRef>
          <a:fontRef idx="minor">
            <a:schemeClr val="tx1"/>
          </a:fontRef>
        </p:style>
      </p:cxnSp>
      <p:sp>
        <p:nvSpPr>
          <p:cNvPr id="64" name="Rectangle 63"/>
          <p:cNvSpPr/>
          <p:nvPr/>
        </p:nvSpPr>
        <p:spPr>
          <a:xfrm>
            <a:off x="7823200" y="2328016"/>
            <a:ext cx="2336800" cy="389785"/>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a:t>i</a:t>
            </a:r>
            <a:r>
              <a:rPr lang="en-US" sz="2400" dirty="0"/>
              <a:t> := 2</a:t>
            </a:r>
          </a:p>
        </p:txBody>
      </p:sp>
      <p:cxnSp>
        <p:nvCxnSpPr>
          <p:cNvPr id="65" name="Straight Arrow Connector 64"/>
          <p:cNvCxnSpPr>
            <a:stCxn id="64" idx="2"/>
            <a:endCxn id="66" idx="0"/>
          </p:cNvCxnSpPr>
          <p:nvPr/>
        </p:nvCxnSpPr>
        <p:spPr>
          <a:xfrm rot="5400000">
            <a:off x="8839200" y="2870200"/>
            <a:ext cx="304800" cy="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66" name="Rectangle 65"/>
          <p:cNvSpPr/>
          <p:nvPr/>
        </p:nvSpPr>
        <p:spPr>
          <a:xfrm>
            <a:off x="7823200" y="3022600"/>
            <a:ext cx="23368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if u &lt; v </a:t>
            </a:r>
            <a:r>
              <a:rPr lang="en-US" sz="2400" dirty="0" err="1"/>
              <a:t>goto</a:t>
            </a:r>
            <a:r>
              <a:rPr lang="en-US" sz="2400" dirty="0"/>
              <a:t> B3</a:t>
            </a:r>
          </a:p>
        </p:txBody>
      </p:sp>
      <p:sp>
        <p:nvSpPr>
          <p:cNvPr id="67" name="Rectangle 66"/>
          <p:cNvSpPr/>
          <p:nvPr/>
        </p:nvSpPr>
        <p:spPr>
          <a:xfrm>
            <a:off x="7823200" y="5765800"/>
            <a:ext cx="2336800" cy="6096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j := </a:t>
            </a:r>
            <a:r>
              <a:rPr lang="en-US" sz="2400" dirty="0" err="1"/>
              <a:t>i</a:t>
            </a:r>
            <a:endParaRPr lang="en-US" sz="2400" dirty="0"/>
          </a:p>
        </p:txBody>
      </p:sp>
      <p:sp>
        <p:nvSpPr>
          <p:cNvPr id="68" name="Rectangle 67"/>
          <p:cNvSpPr/>
          <p:nvPr/>
        </p:nvSpPr>
        <p:spPr>
          <a:xfrm>
            <a:off x="7823200" y="4546600"/>
            <a:ext cx="2641600" cy="812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v := v -1</a:t>
            </a:r>
          </a:p>
          <a:p>
            <a:pPr algn="ctr"/>
            <a:r>
              <a:rPr lang="en-US" sz="2400" dirty="0"/>
              <a:t>if v &lt;= 20 </a:t>
            </a:r>
            <a:r>
              <a:rPr lang="en-US" sz="2400" dirty="0" err="1"/>
              <a:t>goto</a:t>
            </a:r>
            <a:r>
              <a:rPr lang="en-US" sz="2400" dirty="0"/>
              <a:t> B5</a:t>
            </a:r>
          </a:p>
        </p:txBody>
      </p:sp>
      <p:sp>
        <p:nvSpPr>
          <p:cNvPr id="69" name="Rectangle 68"/>
          <p:cNvSpPr/>
          <p:nvPr/>
        </p:nvSpPr>
        <p:spPr>
          <a:xfrm>
            <a:off x="6096000" y="3733800"/>
            <a:ext cx="1524000" cy="812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u := u+1</a:t>
            </a:r>
          </a:p>
        </p:txBody>
      </p:sp>
      <p:cxnSp>
        <p:nvCxnSpPr>
          <p:cNvPr id="70" name="Straight Arrow Connector 69"/>
          <p:cNvCxnSpPr>
            <a:stCxn id="66" idx="2"/>
          </p:cNvCxnSpPr>
          <p:nvPr/>
        </p:nvCxnSpPr>
        <p:spPr>
          <a:xfrm rot="5400000">
            <a:off x="8533871" y="4088871"/>
            <a:ext cx="914400" cy="1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endCxn id="69" idx="0"/>
          </p:cNvCxnSpPr>
          <p:nvPr/>
        </p:nvCxnSpPr>
        <p:spPr>
          <a:xfrm rot="10800000" flipV="1">
            <a:off x="6858000" y="3327928"/>
            <a:ext cx="965200" cy="40587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2" name="Straight Arrow Connector 71"/>
          <p:cNvCxnSpPr>
            <a:stCxn id="68" idx="2"/>
          </p:cNvCxnSpPr>
          <p:nvPr/>
        </p:nvCxnSpPr>
        <p:spPr>
          <a:xfrm rot="5400000">
            <a:off x="8940800" y="5562600"/>
            <a:ext cx="406400" cy="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3" name="TextBox 72"/>
          <p:cNvSpPr txBox="1"/>
          <p:nvPr/>
        </p:nvSpPr>
        <p:spPr>
          <a:xfrm>
            <a:off x="7213600" y="2108202"/>
            <a:ext cx="609600" cy="461665"/>
          </a:xfrm>
          <a:prstGeom prst="rect">
            <a:avLst/>
          </a:prstGeom>
          <a:noFill/>
        </p:spPr>
        <p:txBody>
          <a:bodyPr wrap="square" rtlCol="0">
            <a:spAutoFit/>
          </a:bodyPr>
          <a:lstStyle/>
          <a:p>
            <a:r>
              <a:rPr lang="en-US" sz="2400" dirty="0"/>
              <a:t>B6</a:t>
            </a:r>
          </a:p>
        </p:txBody>
      </p:sp>
      <p:sp>
        <p:nvSpPr>
          <p:cNvPr id="74" name="TextBox 73"/>
          <p:cNvSpPr txBox="1"/>
          <p:nvPr/>
        </p:nvSpPr>
        <p:spPr>
          <a:xfrm>
            <a:off x="10160000" y="3023659"/>
            <a:ext cx="609600" cy="461665"/>
          </a:xfrm>
          <a:prstGeom prst="rect">
            <a:avLst/>
          </a:prstGeom>
          <a:noFill/>
        </p:spPr>
        <p:txBody>
          <a:bodyPr wrap="square" rtlCol="0">
            <a:spAutoFit/>
          </a:bodyPr>
          <a:lstStyle/>
          <a:p>
            <a:r>
              <a:rPr lang="en-US" sz="2400" dirty="0"/>
              <a:t>B2</a:t>
            </a:r>
          </a:p>
        </p:txBody>
      </p:sp>
      <p:sp>
        <p:nvSpPr>
          <p:cNvPr id="75" name="TextBox 74"/>
          <p:cNvSpPr txBox="1"/>
          <p:nvPr/>
        </p:nvSpPr>
        <p:spPr>
          <a:xfrm>
            <a:off x="7721600" y="4054158"/>
            <a:ext cx="609600" cy="461665"/>
          </a:xfrm>
          <a:prstGeom prst="rect">
            <a:avLst/>
          </a:prstGeom>
          <a:noFill/>
        </p:spPr>
        <p:txBody>
          <a:bodyPr wrap="square" rtlCol="0">
            <a:spAutoFit/>
          </a:bodyPr>
          <a:lstStyle/>
          <a:p>
            <a:r>
              <a:rPr lang="en-US" sz="2400" dirty="0"/>
              <a:t>B3</a:t>
            </a:r>
          </a:p>
        </p:txBody>
      </p:sp>
      <p:sp>
        <p:nvSpPr>
          <p:cNvPr id="76" name="TextBox 75"/>
          <p:cNvSpPr txBox="1"/>
          <p:nvPr/>
        </p:nvSpPr>
        <p:spPr>
          <a:xfrm>
            <a:off x="10464800" y="4749801"/>
            <a:ext cx="609600" cy="461665"/>
          </a:xfrm>
          <a:prstGeom prst="rect">
            <a:avLst/>
          </a:prstGeom>
          <a:noFill/>
        </p:spPr>
        <p:txBody>
          <a:bodyPr wrap="square" rtlCol="0">
            <a:spAutoFit/>
          </a:bodyPr>
          <a:lstStyle/>
          <a:p>
            <a:r>
              <a:rPr lang="en-US" sz="2400" dirty="0"/>
              <a:t>B4</a:t>
            </a:r>
          </a:p>
        </p:txBody>
      </p:sp>
      <p:sp>
        <p:nvSpPr>
          <p:cNvPr id="77" name="TextBox 76"/>
          <p:cNvSpPr txBox="1"/>
          <p:nvPr/>
        </p:nvSpPr>
        <p:spPr>
          <a:xfrm>
            <a:off x="10160000" y="5882958"/>
            <a:ext cx="609600" cy="461665"/>
          </a:xfrm>
          <a:prstGeom prst="rect">
            <a:avLst/>
          </a:prstGeom>
          <a:noFill/>
        </p:spPr>
        <p:txBody>
          <a:bodyPr wrap="square" rtlCol="0">
            <a:spAutoFit/>
          </a:bodyPr>
          <a:lstStyle/>
          <a:p>
            <a:r>
              <a:rPr lang="en-US" sz="2400" dirty="0"/>
              <a:t>B5</a:t>
            </a:r>
          </a:p>
        </p:txBody>
      </p:sp>
      <p:cxnSp>
        <p:nvCxnSpPr>
          <p:cNvPr id="78" name="Straight Arrow Connector 77"/>
          <p:cNvCxnSpPr>
            <a:stCxn id="69" idx="2"/>
            <a:endCxn id="68" idx="1"/>
          </p:cNvCxnSpPr>
          <p:nvPr/>
        </p:nvCxnSpPr>
        <p:spPr>
          <a:xfrm rot="16200000" flipH="1">
            <a:off x="7137400" y="4267200"/>
            <a:ext cx="406400" cy="9652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79" name="Curved Connector 78"/>
          <p:cNvCxnSpPr/>
          <p:nvPr/>
        </p:nvCxnSpPr>
        <p:spPr>
          <a:xfrm rot="16200000" flipV="1">
            <a:off x="7213600" y="3938059"/>
            <a:ext cx="1929341" cy="913341"/>
          </a:xfrm>
          <a:prstGeom prst="curvedConnector3">
            <a:avLst>
              <a:gd name="adj1" fmla="val -10881"/>
            </a:avLst>
          </a:prstGeom>
          <a:ln>
            <a:tailEnd type="arrow"/>
          </a:ln>
        </p:spPr>
        <p:style>
          <a:lnRef idx="2">
            <a:schemeClr val="accent1"/>
          </a:lnRef>
          <a:fillRef idx="0">
            <a:schemeClr val="accent1"/>
          </a:fillRef>
          <a:effectRef idx="1">
            <a:schemeClr val="accent1"/>
          </a:effectRef>
          <a:fontRef idx="minor">
            <a:schemeClr val="tx1"/>
          </a:fontRef>
        </p:style>
      </p:cxnSp>
      <p:sp>
        <p:nvSpPr>
          <p:cNvPr id="80" name="Rectangle 79"/>
          <p:cNvSpPr/>
          <p:nvPr/>
        </p:nvSpPr>
        <p:spPr>
          <a:xfrm>
            <a:off x="8025341" y="1503839"/>
            <a:ext cx="1930400" cy="427039"/>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err="1"/>
              <a:t>i</a:t>
            </a:r>
            <a:r>
              <a:rPr lang="en-US" sz="2400" dirty="0"/>
              <a:t> := 1</a:t>
            </a:r>
          </a:p>
        </p:txBody>
      </p:sp>
      <p:sp>
        <p:nvSpPr>
          <p:cNvPr id="82" name="TextBox 81"/>
          <p:cNvSpPr txBox="1"/>
          <p:nvPr/>
        </p:nvSpPr>
        <p:spPr>
          <a:xfrm>
            <a:off x="9955741" y="1615759"/>
            <a:ext cx="609600" cy="461665"/>
          </a:xfrm>
          <a:prstGeom prst="rect">
            <a:avLst/>
          </a:prstGeom>
          <a:noFill/>
        </p:spPr>
        <p:txBody>
          <a:bodyPr wrap="square" rtlCol="0">
            <a:spAutoFit/>
          </a:bodyPr>
          <a:lstStyle/>
          <a:p>
            <a:r>
              <a:rPr lang="en-US" sz="2400" dirty="0"/>
              <a:t>B1</a:t>
            </a:r>
          </a:p>
        </p:txBody>
      </p:sp>
      <p:cxnSp>
        <p:nvCxnSpPr>
          <p:cNvPr id="84" name="Straight Arrow Connector 83"/>
          <p:cNvCxnSpPr>
            <a:stCxn id="80" idx="2"/>
            <a:endCxn id="64" idx="0"/>
          </p:cNvCxnSpPr>
          <p:nvPr/>
        </p:nvCxnSpPr>
        <p:spPr>
          <a:xfrm rot="16200000" flipH="1">
            <a:off x="8792504" y="2128916"/>
            <a:ext cx="397137" cy="105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88" name="Right Arrow 87"/>
          <p:cNvSpPr/>
          <p:nvPr/>
        </p:nvSpPr>
        <p:spPr>
          <a:xfrm>
            <a:off x="4775200" y="3516101"/>
            <a:ext cx="1117600" cy="538056"/>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240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9E487-FCA1-4C8F-B452-C1B43BEDEEA0}"/>
              </a:ext>
            </a:extLst>
          </p:cNvPr>
          <p:cNvSpPr>
            <a:spLocks noGrp="1"/>
          </p:cNvSpPr>
          <p:nvPr>
            <p:ph type="title"/>
          </p:nvPr>
        </p:nvSpPr>
        <p:spPr>
          <a:xfrm>
            <a:off x="624840" y="3179445"/>
            <a:ext cx="10515600" cy="1325563"/>
          </a:xfrm>
        </p:spPr>
        <p:txBody>
          <a:bodyPr/>
          <a:lstStyle/>
          <a:p>
            <a:r>
              <a:rPr lang="en-IN" dirty="0"/>
              <a:t>Loop Transformation and Aliases </a:t>
            </a:r>
          </a:p>
        </p:txBody>
      </p:sp>
    </p:spTree>
    <p:extLst>
      <p:ext uri="{BB962C8B-B14F-4D97-AF65-F5344CB8AC3E}">
        <p14:creationId xmlns:p14="http://schemas.microsoft.com/office/powerpoint/2010/main" val="20375581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Induction variable elimination</a:t>
            </a:r>
          </a:p>
        </p:txBody>
      </p:sp>
      <p:sp>
        <p:nvSpPr>
          <p:cNvPr id="3" name="Content Placeholder 2"/>
          <p:cNvSpPr>
            <a:spLocks noGrp="1"/>
          </p:cNvSpPr>
          <p:nvPr>
            <p:ph idx="1"/>
          </p:nvPr>
        </p:nvSpPr>
        <p:spPr/>
        <p:txBody>
          <a:bodyPr/>
          <a:lstStyle/>
          <a:p>
            <a:r>
              <a:rPr lang="en-US" dirty="0"/>
              <a:t>A variable ‘x’ is induction if every time the value of ‘x’ is changed by a constant ‘c’</a:t>
            </a:r>
          </a:p>
          <a:p>
            <a:r>
              <a:rPr lang="en-US" dirty="0"/>
              <a:t>Look for basic induction variable </a:t>
            </a:r>
            <a:r>
              <a:rPr lang="en-US" dirty="0" err="1"/>
              <a:t>i</a:t>
            </a:r>
            <a:r>
              <a:rPr lang="en-US" dirty="0"/>
              <a:t> := </a:t>
            </a:r>
            <a:r>
              <a:rPr lang="en-US" dirty="0" err="1"/>
              <a:t>i</a:t>
            </a:r>
            <a:r>
              <a:rPr lang="en-US" dirty="0"/>
              <a:t> +/- c</a:t>
            </a:r>
          </a:p>
          <a:p>
            <a:r>
              <a:rPr lang="en-US" dirty="0"/>
              <a:t>Look for derived induction variable ‘j’ which are defined in terms of the basic ‘</a:t>
            </a:r>
            <a:r>
              <a:rPr lang="en-US" dirty="0" err="1"/>
              <a:t>i</a:t>
            </a:r>
            <a:r>
              <a:rPr lang="en-US" dirty="0"/>
              <a: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267" dirty="0"/>
              <a:t>Induction variable identification algorithm</a:t>
            </a:r>
            <a:endParaRPr lang="en-US" sz="4800" dirty="0"/>
          </a:p>
        </p:txBody>
      </p:sp>
      <p:sp>
        <p:nvSpPr>
          <p:cNvPr id="3" name="Content Placeholder 2"/>
          <p:cNvSpPr>
            <a:spLocks noGrp="1"/>
          </p:cNvSpPr>
          <p:nvPr>
            <p:ph idx="1"/>
          </p:nvPr>
        </p:nvSpPr>
        <p:spPr/>
        <p:txBody>
          <a:bodyPr/>
          <a:lstStyle/>
          <a:p>
            <a:r>
              <a:rPr lang="en-US" dirty="0"/>
              <a:t>Input: A loop L with reaching definitions and loop-invariant computation</a:t>
            </a:r>
          </a:p>
          <a:p>
            <a:r>
              <a:rPr lang="en-US" dirty="0"/>
              <a:t>Output: a set of induction variables</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r>
              <a:rPr lang="en-US" dirty="0"/>
              <a:t>Find basic induction variable based on loop-invariant computation (</a:t>
            </a:r>
            <a:r>
              <a:rPr lang="en-US" dirty="0" err="1"/>
              <a:t>i,I</a:t>
            </a:r>
            <a:r>
              <a:rPr lang="en-US" dirty="0"/>
              <a:t>, 0)</a:t>
            </a:r>
          </a:p>
          <a:p>
            <a:r>
              <a:rPr lang="en-US" dirty="0"/>
              <a:t>Search for a variable k having the following forms</a:t>
            </a:r>
          </a:p>
          <a:p>
            <a:pPr lvl="1"/>
            <a:r>
              <a:rPr lang="en-US" dirty="0"/>
              <a:t>k := j * b, k := b*j, k := j/b, k:= j +/-b, k:= b +/-j</a:t>
            </a:r>
          </a:p>
          <a:p>
            <a:pPr lvl="1"/>
            <a:r>
              <a:rPr lang="en-US" dirty="0"/>
              <a:t>b – constant, j is an induction variable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fontScale="25000" lnSpcReduction="20000"/>
          </a:bodyPr>
          <a:lstStyle/>
          <a:p>
            <a:pPr marL="685783" indent="-685783">
              <a:buNone/>
            </a:pPr>
            <a:r>
              <a:rPr lang="en-US" sz="9600" dirty="0"/>
              <a:t>Initialize in[B] = </a:t>
            </a:r>
            <a:r>
              <a:rPr lang="el-GR" sz="9600" dirty="0"/>
              <a:t>Φ</a:t>
            </a:r>
            <a:r>
              <a:rPr lang="en-US" sz="9600" dirty="0"/>
              <a:t> for all blocks B</a:t>
            </a:r>
          </a:p>
          <a:p>
            <a:pPr marL="685783" indent="-685783">
              <a:buNone/>
            </a:pPr>
            <a:r>
              <a:rPr lang="en-US" sz="9600" dirty="0"/>
              <a:t>for each block B </a:t>
            </a:r>
          </a:p>
          <a:p>
            <a:pPr marL="685783" indent="-685783">
              <a:buNone/>
            </a:pPr>
            <a:r>
              <a:rPr lang="en-US" sz="9600" dirty="0"/>
              <a:t>	out[B] = gen[B]</a:t>
            </a:r>
          </a:p>
          <a:p>
            <a:pPr marL="685783" indent="-685783">
              <a:buNone/>
            </a:pPr>
            <a:r>
              <a:rPr lang="en-US" sz="9600" dirty="0"/>
              <a:t>change := true</a:t>
            </a:r>
          </a:p>
          <a:p>
            <a:pPr marL="685783" indent="-685783">
              <a:buNone/>
            </a:pPr>
            <a:r>
              <a:rPr lang="en-US" sz="9600" dirty="0"/>
              <a:t>while change</a:t>
            </a:r>
          </a:p>
          <a:p>
            <a:pPr marL="1219170" lvl="1" indent="-685783">
              <a:buNone/>
            </a:pPr>
            <a:r>
              <a:rPr lang="en-US" sz="9600" dirty="0"/>
              <a:t>	change := false</a:t>
            </a:r>
          </a:p>
          <a:p>
            <a:pPr marL="1219170" lvl="1" indent="-685783">
              <a:buNone/>
            </a:pPr>
            <a:r>
              <a:rPr lang="en-US" sz="9600" dirty="0"/>
              <a:t>	for each block B </a:t>
            </a:r>
          </a:p>
          <a:p>
            <a:pPr marL="1219170" lvl="1" indent="-685783">
              <a:buNone/>
            </a:pPr>
            <a:r>
              <a:rPr lang="en-US" sz="9600" dirty="0"/>
              <a:t>		in[B] = U out[P] where P is a predecessor</a:t>
            </a:r>
          </a:p>
          <a:p>
            <a:pPr marL="1219170" lvl="1" indent="-685783">
              <a:buNone/>
            </a:pPr>
            <a:r>
              <a:rPr lang="en-US" sz="9600" dirty="0"/>
              <a:t>		</a:t>
            </a:r>
            <a:r>
              <a:rPr lang="en-US" sz="9600" dirty="0" err="1"/>
              <a:t>oldout</a:t>
            </a:r>
            <a:r>
              <a:rPr lang="en-US" sz="9600" dirty="0"/>
              <a:t> = out[B]</a:t>
            </a:r>
          </a:p>
          <a:p>
            <a:pPr marL="1219170" lvl="1" indent="-685783">
              <a:buNone/>
            </a:pPr>
            <a:r>
              <a:rPr lang="en-US" sz="9600" dirty="0"/>
              <a:t>		out[B] = gen[B] U {in[B] – kill[B]};</a:t>
            </a:r>
          </a:p>
          <a:p>
            <a:pPr marL="1219170" lvl="1" indent="-685783">
              <a:buNone/>
            </a:pPr>
            <a:r>
              <a:rPr lang="en-US" sz="9600" dirty="0"/>
              <a:t>		if out[B] ≠ </a:t>
            </a:r>
            <a:r>
              <a:rPr lang="en-US" sz="9600" dirty="0" err="1"/>
              <a:t>oldout</a:t>
            </a:r>
            <a:r>
              <a:rPr lang="en-US" sz="9600" dirty="0"/>
              <a:t> then change := true</a:t>
            </a:r>
          </a:p>
          <a:p>
            <a:pPr marL="1219170" lvl="1" indent="-685783">
              <a:buNone/>
            </a:pPr>
            <a:r>
              <a:rPr lang="en-US" sz="9600" dirty="0"/>
              <a:t>	end</a:t>
            </a:r>
          </a:p>
          <a:p>
            <a:pPr marL="1219170" lvl="1" indent="-685783">
              <a:buNone/>
            </a:pPr>
            <a:r>
              <a:rPr lang="en-US" sz="9600" dirty="0"/>
              <a:t>end</a:t>
            </a:r>
          </a:p>
          <a:p>
            <a:pPr marL="685783" indent="-685783"/>
            <a:endParaRPr lang="en-US" dirty="0"/>
          </a:p>
          <a:p>
            <a:pPr marL="685783" indent="-685783">
              <a:buFont typeface="+mj-lt"/>
              <a:buAutoNum type="arabicPeriod"/>
            </a:pPr>
            <a:endParaRPr lang="en-US" dirty="0"/>
          </a:p>
          <a:p>
            <a:pPr marL="685783" indent="-685783">
              <a:buNone/>
            </a:pPr>
            <a:r>
              <a:rPr lang="en-US" dirty="0"/>
              <a:t>		</a:t>
            </a:r>
          </a:p>
          <a:p>
            <a:pPr marL="685783" indent="-685783">
              <a:buFont typeface="+mj-lt"/>
              <a:buAutoNum type="arabicPeriod"/>
            </a:pP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a:bodyPr>
          <a:lstStyle/>
          <a:p>
            <a:r>
              <a:rPr lang="en-US" dirty="0"/>
              <a:t>Triple for k is (j, b, 0)</a:t>
            </a:r>
          </a:p>
          <a:p>
            <a:r>
              <a:rPr lang="en-US" dirty="0"/>
              <a:t>Compute the triple and accumulate to the list of inductions variables </a:t>
            </a:r>
          </a:p>
          <a:p>
            <a:r>
              <a:rPr lang="en-US" dirty="0"/>
              <a:t>Modify them to use additions / subtractions as against multiplication / division</a:t>
            </a:r>
          </a:p>
          <a:p>
            <a:r>
              <a:rPr lang="en-US" dirty="0"/>
              <a:t>Replace it and this is called strength reduction</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5333" dirty="0"/>
              <a:t>Strength reduction – induction variables</a:t>
            </a:r>
            <a:endParaRPr lang="en-US" dirty="0"/>
          </a:p>
        </p:txBody>
      </p:sp>
      <p:sp>
        <p:nvSpPr>
          <p:cNvPr id="3" name="Content Placeholder 2"/>
          <p:cNvSpPr>
            <a:spLocks noGrp="1"/>
          </p:cNvSpPr>
          <p:nvPr>
            <p:ph idx="1"/>
          </p:nvPr>
        </p:nvSpPr>
        <p:spPr/>
        <p:txBody>
          <a:bodyPr/>
          <a:lstStyle/>
          <a:p>
            <a:r>
              <a:rPr lang="en-US" dirty="0"/>
              <a:t>Input: A loop L with reaching definition information and induction variables computed</a:t>
            </a:r>
          </a:p>
          <a:p>
            <a:r>
              <a:rPr lang="en-US" dirty="0"/>
              <a:t>Output: A revised loop</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a:bodyPr>
          <a:lstStyle/>
          <a:p>
            <a:r>
              <a:rPr lang="en-US" dirty="0"/>
              <a:t>For each induction variable </a:t>
            </a:r>
            <a:r>
              <a:rPr lang="en-US" dirty="0" err="1"/>
              <a:t>i</a:t>
            </a:r>
            <a:r>
              <a:rPr lang="en-US" dirty="0"/>
              <a:t> in turn, for every induction variable j in the family of </a:t>
            </a:r>
            <a:r>
              <a:rPr lang="en-US" dirty="0" err="1"/>
              <a:t>i</a:t>
            </a:r>
            <a:r>
              <a:rPr lang="en-US" dirty="0"/>
              <a:t> with triple (</a:t>
            </a:r>
            <a:r>
              <a:rPr lang="en-US" dirty="0" err="1"/>
              <a:t>i</a:t>
            </a:r>
            <a:r>
              <a:rPr lang="en-US" dirty="0"/>
              <a:t>, c, d): (j := </a:t>
            </a:r>
            <a:r>
              <a:rPr lang="en-US" dirty="0" err="1"/>
              <a:t>i</a:t>
            </a:r>
            <a:r>
              <a:rPr lang="en-US" dirty="0"/>
              <a:t> *c +d)</a:t>
            </a:r>
          </a:p>
          <a:p>
            <a:r>
              <a:rPr lang="en-US" dirty="0"/>
              <a:t>Create a new variable ‘s’ </a:t>
            </a:r>
          </a:p>
          <a:p>
            <a:r>
              <a:rPr lang="en-US" dirty="0"/>
              <a:t>Replace the assignment to j by j:=s</a:t>
            </a:r>
          </a:p>
          <a:p>
            <a:r>
              <a:rPr lang="en-US" dirty="0"/>
              <a:t>Immediately after each assignment </a:t>
            </a:r>
            <a:r>
              <a:rPr lang="en-US" dirty="0" err="1"/>
              <a:t>i</a:t>
            </a:r>
            <a:r>
              <a:rPr lang="en-US" dirty="0"/>
              <a:t> := </a:t>
            </a:r>
            <a:r>
              <a:rPr lang="en-US" dirty="0" err="1"/>
              <a:t>i+n</a:t>
            </a:r>
            <a:r>
              <a:rPr lang="en-US" dirty="0"/>
              <a:t>, append</a:t>
            </a:r>
          </a:p>
          <a:p>
            <a:pPr lvl="1"/>
            <a:r>
              <a:rPr lang="en-US" dirty="0"/>
              <a:t>s := s + c* n</a:t>
            </a:r>
          </a:p>
          <a:p>
            <a:endParaRPr lang="en-US" dirty="0"/>
          </a:p>
          <a:p>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r>
              <a:rPr lang="en-US" dirty="0"/>
              <a:t>Place ‘s’ in the family of ‘</a:t>
            </a:r>
            <a:r>
              <a:rPr lang="en-US" dirty="0" err="1"/>
              <a:t>i</a:t>
            </a:r>
            <a:r>
              <a:rPr lang="en-US" dirty="0"/>
              <a:t>‘ with triple (</a:t>
            </a:r>
            <a:r>
              <a:rPr lang="en-US" dirty="0" err="1"/>
              <a:t>i,c,d</a:t>
            </a:r>
            <a:r>
              <a:rPr lang="en-US" dirty="0"/>
              <a:t>)</a:t>
            </a:r>
          </a:p>
          <a:p>
            <a:r>
              <a:rPr lang="en-US" dirty="0"/>
              <a:t>s is initialized to c*</a:t>
            </a:r>
            <a:r>
              <a:rPr lang="en-US" dirty="0" err="1"/>
              <a:t>i+d</a:t>
            </a:r>
            <a:endParaRPr lang="en-US" dirty="0"/>
          </a:p>
          <a:p>
            <a:pPr lvl="1"/>
            <a:r>
              <a:rPr lang="en-US" dirty="0"/>
              <a:t>s := c * </a:t>
            </a:r>
            <a:r>
              <a:rPr lang="en-US" dirty="0" err="1"/>
              <a:t>i</a:t>
            </a:r>
            <a:endParaRPr lang="en-US" dirty="0"/>
          </a:p>
          <a:p>
            <a:pPr lvl="1"/>
            <a:r>
              <a:rPr lang="en-US" dirty="0"/>
              <a:t>s := </a:t>
            </a:r>
            <a:r>
              <a:rPr lang="en-US" dirty="0" err="1"/>
              <a:t>s+d</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normAutofit/>
          </a:bodyPr>
          <a:lstStyle/>
          <a:p>
            <a:pPr algn="l" eaLnBrk="1" hangingPunct="1"/>
            <a:r>
              <a:rPr lang="en-US" sz="4267" dirty="0" err="1"/>
              <a:t>Quicksort</a:t>
            </a:r>
            <a:r>
              <a:rPr lang="en-US" sz="4267" dirty="0"/>
              <a:t> CFG</a:t>
            </a:r>
          </a:p>
        </p:txBody>
      </p:sp>
      <p:sp>
        <p:nvSpPr>
          <p:cNvPr id="10247" name="Rectangle 4"/>
          <p:cNvSpPr>
            <a:spLocks noChangeArrowheads="1"/>
          </p:cNvSpPr>
          <p:nvPr/>
        </p:nvSpPr>
        <p:spPr bwMode="auto">
          <a:xfrm>
            <a:off x="6400800" y="1088231"/>
            <a:ext cx="2844800" cy="990600"/>
          </a:xfrm>
          <a:prstGeom prst="rect">
            <a:avLst/>
          </a:prstGeom>
          <a:solidFill>
            <a:schemeClr val="accent1"/>
          </a:solidFill>
          <a:ln w="28575">
            <a:solidFill>
              <a:schemeClr val="tx1"/>
            </a:solidFill>
            <a:miter lim="800000"/>
            <a:headEnd/>
            <a:tailEnd/>
          </a:ln>
        </p:spPr>
        <p:txBody>
          <a:bodyPr wrap="none" anchor="ctr"/>
          <a:lstStyle/>
          <a:p>
            <a:r>
              <a:rPr lang="en-US" sz="1867" b="1" dirty="0">
                <a:latin typeface="Courier New" pitchFamily="49" charset="0"/>
              </a:rPr>
              <a:t> </a:t>
            </a:r>
            <a:r>
              <a:rPr lang="en-US" sz="1600" b="1" dirty="0" err="1">
                <a:latin typeface="Courier New" pitchFamily="49" charset="0"/>
              </a:rPr>
              <a:t>i</a:t>
            </a:r>
            <a:r>
              <a:rPr lang="en-US" sz="1600" b="1" dirty="0">
                <a:latin typeface="Courier New" pitchFamily="49" charset="0"/>
              </a:rPr>
              <a:t> := m-1 </a:t>
            </a:r>
          </a:p>
          <a:p>
            <a:r>
              <a:rPr lang="en-US" sz="1600" b="1" dirty="0">
                <a:latin typeface="Courier New" pitchFamily="49" charset="0"/>
              </a:rPr>
              <a:t> j := n</a:t>
            </a:r>
          </a:p>
          <a:p>
            <a:r>
              <a:rPr lang="en-US" sz="1600" b="1" dirty="0">
                <a:latin typeface="Courier New" pitchFamily="49" charset="0"/>
              </a:rPr>
              <a:t>t1 := 4*n</a:t>
            </a:r>
          </a:p>
          <a:p>
            <a:r>
              <a:rPr lang="en-US" sz="1600" b="1" dirty="0">
                <a:latin typeface="Courier New" pitchFamily="49" charset="0"/>
              </a:rPr>
              <a:t> v := a[t1]</a:t>
            </a:r>
          </a:p>
        </p:txBody>
      </p:sp>
      <p:sp>
        <p:nvSpPr>
          <p:cNvPr id="10248" name="Rectangle 6"/>
          <p:cNvSpPr>
            <a:spLocks noChangeArrowheads="1"/>
          </p:cNvSpPr>
          <p:nvPr/>
        </p:nvSpPr>
        <p:spPr bwMode="auto">
          <a:xfrm>
            <a:off x="8392584" y="677861"/>
            <a:ext cx="441146" cy="379656"/>
          </a:xfrm>
          <a:prstGeom prst="rect">
            <a:avLst/>
          </a:prstGeom>
          <a:noFill/>
          <a:ln w="9525">
            <a:noFill/>
            <a:miter lim="800000"/>
            <a:headEnd/>
            <a:tailEnd/>
          </a:ln>
        </p:spPr>
        <p:txBody>
          <a:bodyPr wrap="none">
            <a:spAutoFit/>
          </a:bodyPr>
          <a:lstStyle/>
          <a:p>
            <a:r>
              <a:rPr lang="en-US" sz="1867" b="1" dirty="0"/>
              <a:t>B1</a:t>
            </a:r>
          </a:p>
        </p:txBody>
      </p:sp>
      <p:sp>
        <p:nvSpPr>
          <p:cNvPr id="10249" name="Rectangle 7"/>
          <p:cNvSpPr>
            <a:spLocks noChangeArrowheads="1"/>
          </p:cNvSpPr>
          <p:nvPr/>
        </p:nvSpPr>
        <p:spPr bwMode="auto">
          <a:xfrm>
            <a:off x="6400800" y="2383631"/>
            <a:ext cx="2844800" cy="1016000"/>
          </a:xfrm>
          <a:prstGeom prst="rect">
            <a:avLst/>
          </a:prstGeom>
          <a:solidFill>
            <a:schemeClr val="accent1"/>
          </a:solidFill>
          <a:ln w="28575">
            <a:solidFill>
              <a:schemeClr val="tx1"/>
            </a:solidFill>
            <a:miter lim="800000"/>
            <a:headEnd/>
            <a:tailEnd/>
          </a:ln>
        </p:spPr>
        <p:txBody>
          <a:bodyPr wrap="none" anchor="ctr"/>
          <a:lstStyle/>
          <a:p>
            <a:r>
              <a:rPr lang="en-US" sz="1467" b="1" dirty="0">
                <a:latin typeface="Courier New" pitchFamily="49" charset="0"/>
              </a:rPr>
              <a:t> </a:t>
            </a:r>
            <a:r>
              <a:rPr lang="en-US" sz="1600" dirty="0" err="1">
                <a:latin typeface="Courier New" pitchFamily="49" charset="0"/>
              </a:rPr>
              <a:t>i</a:t>
            </a:r>
            <a:r>
              <a:rPr lang="en-US" sz="1600" dirty="0">
                <a:latin typeface="Courier New" pitchFamily="49" charset="0"/>
              </a:rPr>
              <a:t> := i+1</a:t>
            </a:r>
          </a:p>
          <a:p>
            <a:r>
              <a:rPr lang="en-US" sz="1600" dirty="0">
                <a:latin typeface="Courier New" pitchFamily="49" charset="0"/>
              </a:rPr>
              <a:t>t2 := 4*</a:t>
            </a:r>
            <a:r>
              <a:rPr lang="en-US" sz="1600" dirty="0" err="1">
                <a:latin typeface="Courier New" pitchFamily="49" charset="0"/>
              </a:rPr>
              <a:t>i</a:t>
            </a:r>
            <a:endParaRPr lang="en-US" sz="1600" dirty="0">
              <a:latin typeface="Courier New" pitchFamily="49" charset="0"/>
            </a:endParaRPr>
          </a:p>
          <a:p>
            <a:r>
              <a:rPr lang="en-US" sz="1600" dirty="0">
                <a:latin typeface="Courier New" pitchFamily="49" charset="0"/>
              </a:rPr>
              <a:t>t3 := a[t2]</a:t>
            </a:r>
          </a:p>
          <a:p>
            <a:r>
              <a:rPr lang="en-US" sz="1600" dirty="0">
                <a:latin typeface="Courier New" pitchFamily="49" charset="0"/>
              </a:rPr>
              <a:t>if t3&lt;v </a:t>
            </a:r>
            <a:r>
              <a:rPr lang="en-US" sz="1600" dirty="0" err="1">
                <a:latin typeface="Courier New" pitchFamily="49" charset="0"/>
              </a:rPr>
              <a:t>goto</a:t>
            </a:r>
            <a:r>
              <a:rPr lang="en-US" sz="1600" dirty="0">
                <a:latin typeface="Courier New" pitchFamily="49" charset="0"/>
              </a:rPr>
              <a:t> BB2</a:t>
            </a:r>
          </a:p>
        </p:txBody>
      </p:sp>
      <p:sp>
        <p:nvSpPr>
          <p:cNvPr id="10250" name="Rectangle 8"/>
          <p:cNvSpPr>
            <a:spLocks noChangeArrowheads="1"/>
          </p:cNvSpPr>
          <p:nvPr/>
        </p:nvSpPr>
        <p:spPr bwMode="auto">
          <a:xfrm>
            <a:off x="8392584" y="2078831"/>
            <a:ext cx="441146" cy="379656"/>
          </a:xfrm>
          <a:prstGeom prst="rect">
            <a:avLst/>
          </a:prstGeom>
          <a:noFill/>
          <a:ln w="9525">
            <a:noFill/>
            <a:miter lim="800000"/>
            <a:headEnd/>
            <a:tailEnd/>
          </a:ln>
        </p:spPr>
        <p:txBody>
          <a:bodyPr wrap="none">
            <a:spAutoFit/>
          </a:bodyPr>
          <a:lstStyle/>
          <a:p>
            <a:r>
              <a:rPr lang="en-US" sz="1867" b="1" dirty="0"/>
              <a:t>B2</a:t>
            </a:r>
          </a:p>
        </p:txBody>
      </p:sp>
      <p:sp>
        <p:nvSpPr>
          <p:cNvPr id="10251" name="Line 9"/>
          <p:cNvSpPr>
            <a:spLocks noChangeShapeType="1"/>
          </p:cNvSpPr>
          <p:nvPr/>
        </p:nvSpPr>
        <p:spPr bwMode="auto">
          <a:xfrm>
            <a:off x="7823200" y="2078831"/>
            <a:ext cx="0" cy="304800"/>
          </a:xfrm>
          <a:prstGeom prst="line">
            <a:avLst/>
          </a:prstGeom>
          <a:noFill/>
          <a:ln w="9525">
            <a:solidFill>
              <a:schemeClr val="tx1"/>
            </a:solidFill>
            <a:round/>
            <a:headEnd/>
            <a:tailEnd type="triangle" w="med" len="med"/>
          </a:ln>
        </p:spPr>
        <p:txBody>
          <a:bodyPr/>
          <a:lstStyle/>
          <a:p>
            <a:endParaRPr lang="en-US" sz="2400"/>
          </a:p>
        </p:txBody>
      </p:sp>
      <p:sp>
        <p:nvSpPr>
          <p:cNvPr id="10252" name="Rectangle 10"/>
          <p:cNvSpPr>
            <a:spLocks noChangeArrowheads="1"/>
          </p:cNvSpPr>
          <p:nvPr/>
        </p:nvSpPr>
        <p:spPr bwMode="auto">
          <a:xfrm>
            <a:off x="6400800" y="3704431"/>
            <a:ext cx="2844800" cy="990600"/>
          </a:xfrm>
          <a:prstGeom prst="rect">
            <a:avLst/>
          </a:prstGeom>
          <a:solidFill>
            <a:schemeClr val="accent1"/>
          </a:solidFill>
          <a:ln w="28575">
            <a:solidFill>
              <a:schemeClr val="tx1"/>
            </a:solidFill>
            <a:miter lim="800000"/>
            <a:headEnd/>
            <a:tailEnd/>
          </a:ln>
        </p:spPr>
        <p:txBody>
          <a:bodyPr wrap="none" anchor="ctr"/>
          <a:lstStyle/>
          <a:p>
            <a:r>
              <a:rPr lang="en-US" sz="1600" b="1" dirty="0">
                <a:latin typeface="Courier New" pitchFamily="49" charset="0"/>
              </a:rPr>
              <a:t> </a:t>
            </a:r>
            <a:r>
              <a:rPr lang="en-US" sz="1600" dirty="0">
                <a:latin typeface="Courier New" pitchFamily="49" charset="0"/>
              </a:rPr>
              <a:t>j := j-1</a:t>
            </a:r>
          </a:p>
          <a:p>
            <a:r>
              <a:rPr lang="en-US" sz="1600" dirty="0">
                <a:latin typeface="Courier New" pitchFamily="49" charset="0"/>
              </a:rPr>
              <a:t>t4 := 4*j</a:t>
            </a:r>
          </a:p>
          <a:p>
            <a:r>
              <a:rPr lang="en-US" sz="1600" dirty="0">
                <a:latin typeface="Courier New" pitchFamily="49" charset="0"/>
              </a:rPr>
              <a:t>t5 := a[t4]</a:t>
            </a:r>
          </a:p>
          <a:p>
            <a:r>
              <a:rPr lang="en-US" sz="1600" dirty="0">
                <a:latin typeface="Courier New" pitchFamily="49" charset="0"/>
              </a:rPr>
              <a:t>if t5 &gt; v </a:t>
            </a:r>
            <a:r>
              <a:rPr lang="en-US" sz="1600" dirty="0" err="1">
                <a:latin typeface="Courier New" pitchFamily="49" charset="0"/>
              </a:rPr>
              <a:t>goto</a:t>
            </a:r>
            <a:r>
              <a:rPr lang="en-US" sz="1600" dirty="0">
                <a:latin typeface="Courier New" pitchFamily="49" charset="0"/>
              </a:rPr>
              <a:t> BB3</a:t>
            </a:r>
          </a:p>
        </p:txBody>
      </p:sp>
      <p:sp>
        <p:nvSpPr>
          <p:cNvPr id="10253" name="Rectangle 11"/>
          <p:cNvSpPr>
            <a:spLocks noChangeArrowheads="1"/>
          </p:cNvSpPr>
          <p:nvPr/>
        </p:nvSpPr>
        <p:spPr bwMode="auto">
          <a:xfrm>
            <a:off x="8392584" y="3450431"/>
            <a:ext cx="441146" cy="379656"/>
          </a:xfrm>
          <a:prstGeom prst="rect">
            <a:avLst/>
          </a:prstGeom>
          <a:noFill/>
          <a:ln w="9525">
            <a:noFill/>
            <a:miter lim="800000"/>
            <a:headEnd/>
            <a:tailEnd/>
          </a:ln>
        </p:spPr>
        <p:txBody>
          <a:bodyPr wrap="none">
            <a:spAutoFit/>
          </a:bodyPr>
          <a:lstStyle/>
          <a:p>
            <a:r>
              <a:rPr lang="en-US" sz="1867" b="1" dirty="0"/>
              <a:t>B3</a:t>
            </a:r>
          </a:p>
        </p:txBody>
      </p:sp>
      <p:sp>
        <p:nvSpPr>
          <p:cNvPr id="10254" name="Line 12"/>
          <p:cNvSpPr>
            <a:spLocks noChangeShapeType="1"/>
          </p:cNvSpPr>
          <p:nvPr/>
        </p:nvSpPr>
        <p:spPr bwMode="auto">
          <a:xfrm>
            <a:off x="7823200" y="3374231"/>
            <a:ext cx="0" cy="304800"/>
          </a:xfrm>
          <a:prstGeom prst="line">
            <a:avLst/>
          </a:prstGeom>
          <a:noFill/>
          <a:ln w="9525">
            <a:solidFill>
              <a:schemeClr val="tx1"/>
            </a:solidFill>
            <a:round/>
            <a:headEnd/>
            <a:tailEnd type="triangle" w="med" len="med"/>
          </a:ln>
        </p:spPr>
        <p:txBody>
          <a:bodyPr/>
          <a:lstStyle/>
          <a:p>
            <a:endParaRPr lang="en-US" sz="2400"/>
          </a:p>
        </p:txBody>
      </p:sp>
      <p:cxnSp>
        <p:nvCxnSpPr>
          <p:cNvPr id="10255" name="AutoShape 19"/>
          <p:cNvCxnSpPr>
            <a:cxnSpLocks noChangeShapeType="1"/>
          </p:cNvCxnSpPr>
          <p:nvPr/>
        </p:nvCxnSpPr>
        <p:spPr bwMode="auto">
          <a:xfrm flipH="1" flipV="1">
            <a:off x="9245600" y="2434431"/>
            <a:ext cx="118533" cy="469900"/>
          </a:xfrm>
          <a:prstGeom prst="curvedConnector4">
            <a:avLst>
              <a:gd name="adj1" fmla="val -430231"/>
              <a:gd name="adj2" fmla="val 81417"/>
            </a:avLst>
          </a:prstGeom>
          <a:noFill/>
          <a:ln w="9525">
            <a:solidFill>
              <a:schemeClr val="tx1"/>
            </a:solidFill>
            <a:round/>
            <a:headEnd/>
            <a:tailEnd type="triangle" w="med" len="med"/>
          </a:ln>
        </p:spPr>
      </p:cxnSp>
      <p:sp>
        <p:nvSpPr>
          <p:cNvPr id="10256" name="Rectangle 20"/>
          <p:cNvSpPr>
            <a:spLocks noChangeArrowheads="1"/>
          </p:cNvSpPr>
          <p:nvPr/>
        </p:nvSpPr>
        <p:spPr bwMode="auto">
          <a:xfrm>
            <a:off x="6400800" y="4974431"/>
            <a:ext cx="2844800" cy="304800"/>
          </a:xfrm>
          <a:prstGeom prst="rect">
            <a:avLst/>
          </a:prstGeom>
          <a:solidFill>
            <a:schemeClr val="accent1"/>
          </a:solidFill>
          <a:ln w="28575">
            <a:solidFill>
              <a:schemeClr val="tx1"/>
            </a:solidFill>
            <a:miter lim="800000"/>
            <a:headEnd/>
            <a:tailEnd/>
          </a:ln>
        </p:spPr>
        <p:txBody>
          <a:bodyPr wrap="none" anchor="ctr"/>
          <a:lstStyle/>
          <a:p>
            <a:r>
              <a:rPr lang="en-US" sz="1867">
                <a:latin typeface="Courier New" pitchFamily="49" charset="0"/>
              </a:rPr>
              <a:t>if i &gt;= j goto BB6</a:t>
            </a:r>
          </a:p>
        </p:txBody>
      </p:sp>
      <p:sp>
        <p:nvSpPr>
          <p:cNvPr id="10257" name="Rectangle 21"/>
          <p:cNvSpPr>
            <a:spLocks noChangeArrowheads="1"/>
          </p:cNvSpPr>
          <p:nvPr/>
        </p:nvSpPr>
        <p:spPr bwMode="auto">
          <a:xfrm>
            <a:off x="8392584" y="4720431"/>
            <a:ext cx="441146" cy="379656"/>
          </a:xfrm>
          <a:prstGeom prst="rect">
            <a:avLst/>
          </a:prstGeom>
          <a:noFill/>
          <a:ln w="9525">
            <a:noFill/>
            <a:miter lim="800000"/>
            <a:headEnd/>
            <a:tailEnd/>
          </a:ln>
        </p:spPr>
        <p:txBody>
          <a:bodyPr wrap="none">
            <a:spAutoFit/>
          </a:bodyPr>
          <a:lstStyle/>
          <a:p>
            <a:r>
              <a:rPr lang="en-US" sz="1867" b="1" dirty="0"/>
              <a:t>B4</a:t>
            </a:r>
          </a:p>
        </p:txBody>
      </p:sp>
      <p:sp>
        <p:nvSpPr>
          <p:cNvPr id="10258" name="Line 22"/>
          <p:cNvSpPr>
            <a:spLocks noChangeShapeType="1"/>
          </p:cNvSpPr>
          <p:nvPr/>
        </p:nvSpPr>
        <p:spPr bwMode="auto">
          <a:xfrm>
            <a:off x="7823200" y="4644231"/>
            <a:ext cx="0" cy="304800"/>
          </a:xfrm>
          <a:prstGeom prst="line">
            <a:avLst/>
          </a:prstGeom>
          <a:noFill/>
          <a:ln w="9525">
            <a:solidFill>
              <a:schemeClr val="tx1"/>
            </a:solidFill>
            <a:round/>
            <a:headEnd/>
            <a:tailEnd type="triangle" w="med" len="med"/>
          </a:ln>
        </p:spPr>
        <p:txBody>
          <a:bodyPr/>
          <a:lstStyle/>
          <a:p>
            <a:endParaRPr lang="en-US" sz="2400"/>
          </a:p>
        </p:txBody>
      </p:sp>
      <p:cxnSp>
        <p:nvCxnSpPr>
          <p:cNvPr id="10259" name="AutoShape 24"/>
          <p:cNvCxnSpPr>
            <a:cxnSpLocks noChangeShapeType="1"/>
          </p:cNvCxnSpPr>
          <p:nvPr/>
        </p:nvCxnSpPr>
        <p:spPr bwMode="auto">
          <a:xfrm flipH="1" flipV="1">
            <a:off x="9245600" y="3945731"/>
            <a:ext cx="118533" cy="469900"/>
          </a:xfrm>
          <a:prstGeom prst="curvedConnector4">
            <a:avLst>
              <a:gd name="adj1" fmla="val -489345"/>
              <a:gd name="adj2" fmla="val 81417"/>
            </a:avLst>
          </a:prstGeom>
          <a:noFill/>
          <a:ln w="9525">
            <a:solidFill>
              <a:schemeClr val="tx1"/>
            </a:solidFill>
            <a:round/>
            <a:headEnd/>
            <a:tailEnd type="triangle" w="med" len="med"/>
          </a:ln>
        </p:spPr>
      </p:cxnSp>
      <p:sp>
        <p:nvSpPr>
          <p:cNvPr id="10260" name="Rectangle 25"/>
          <p:cNvSpPr>
            <a:spLocks noChangeArrowheads="1"/>
          </p:cNvSpPr>
          <p:nvPr/>
        </p:nvSpPr>
        <p:spPr bwMode="auto">
          <a:xfrm>
            <a:off x="8128000" y="5757466"/>
            <a:ext cx="2844800" cy="397671"/>
          </a:xfrm>
          <a:prstGeom prst="rect">
            <a:avLst/>
          </a:prstGeom>
          <a:solidFill>
            <a:schemeClr val="accent1"/>
          </a:solidFill>
          <a:ln w="28575">
            <a:solidFill>
              <a:schemeClr val="tx1"/>
            </a:solidFill>
            <a:miter lim="800000"/>
            <a:headEnd/>
            <a:tailEnd/>
          </a:ln>
        </p:spPr>
        <p:txBody>
          <a:bodyPr wrap="none" anchor="ctr"/>
          <a:lstStyle/>
          <a:p>
            <a:endParaRPr lang="en-US" sz="1600" b="1" dirty="0">
              <a:latin typeface="Courier New" pitchFamily="49" charset="0"/>
            </a:endParaRPr>
          </a:p>
        </p:txBody>
      </p:sp>
      <p:sp>
        <p:nvSpPr>
          <p:cNvPr id="10261" name="Rectangle 26"/>
          <p:cNvSpPr>
            <a:spLocks noChangeArrowheads="1"/>
          </p:cNvSpPr>
          <p:nvPr/>
        </p:nvSpPr>
        <p:spPr bwMode="auto">
          <a:xfrm>
            <a:off x="10119784" y="5330031"/>
            <a:ext cx="441146" cy="379656"/>
          </a:xfrm>
          <a:prstGeom prst="rect">
            <a:avLst/>
          </a:prstGeom>
          <a:noFill/>
          <a:ln w="9525">
            <a:noFill/>
            <a:miter lim="800000"/>
            <a:headEnd/>
            <a:tailEnd/>
          </a:ln>
        </p:spPr>
        <p:txBody>
          <a:bodyPr wrap="none">
            <a:spAutoFit/>
          </a:bodyPr>
          <a:lstStyle/>
          <a:p>
            <a:r>
              <a:rPr lang="en-US" sz="1867" b="1" dirty="0"/>
              <a:t>B6</a:t>
            </a:r>
          </a:p>
        </p:txBody>
      </p:sp>
      <p:sp>
        <p:nvSpPr>
          <p:cNvPr id="10262" name="Rectangle 27"/>
          <p:cNvSpPr>
            <a:spLocks noChangeArrowheads="1"/>
          </p:cNvSpPr>
          <p:nvPr/>
        </p:nvSpPr>
        <p:spPr bwMode="auto">
          <a:xfrm>
            <a:off x="4775200" y="5740400"/>
            <a:ext cx="2844800" cy="431800"/>
          </a:xfrm>
          <a:prstGeom prst="rect">
            <a:avLst/>
          </a:prstGeom>
          <a:solidFill>
            <a:schemeClr val="accent1"/>
          </a:solidFill>
          <a:ln w="28575">
            <a:solidFill>
              <a:schemeClr val="tx1"/>
            </a:solidFill>
            <a:miter lim="800000"/>
            <a:headEnd/>
            <a:tailEnd/>
          </a:ln>
        </p:spPr>
        <p:txBody>
          <a:bodyPr wrap="none" anchor="ctr"/>
          <a:lstStyle/>
          <a:p>
            <a:r>
              <a:rPr lang="en-US" sz="1600" dirty="0" err="1">
                <a:latin typeface="Courier New" pitchFamily="49" charset="0"/>
              </a:rPr>
              <a:t>goto</a:t>
            </a:r>
            <a:r>
              <a:rPr lang="en-US" sz="1600" dirty="0">
                <a:latin typeface="Courier New" pitchFamily="49" charset="0"/>
              </a:rPr>
              <a:t> BB2</a:t>
            </a:r>
          </a:p>
        </p:txBody>
      </p:sp>
      <p:sp>
        <p:nvSpPr>
          <p:cNvPr id="10263" name="Rectangle 28"/>
          <p:cNvSpPr>
            <a:spLocks noChangeArrowheads="1"/>
          </p:cNvSpPr>
          <p:nvPr/>
        </p:nvSpPr>
        <p:spPr bwMode="auto">
          <a:xfrm>
            <a:off x="6881045" y="5279231"/>
            <a:ext cx="441146" cy="379656"/>
          </a:xfrm>
          <a:prstGeom prst="rect">
            <a:avLst/>
          </a:prstGeom>
          <a:noFill/>
          <a:ln w="9525">
            <a:noFill/>
            <a:miter lim="800000"/>
            <a:headEnd/>
            <a:tailEnd/>
          </a:ln>
        </p:spPr>
        <p:txBody>
          <a:bodyPr wrap="none">
            <a:spAutoFit/>
          </a:bodyPr>
          <a:lstStyle/>
          <a:p>
            <a:r>
              <a:rPr lang="en-US" sz="1867" b="1" dirty="0"/>
              <a:t>B5</a:t>
            </a:r>
          </a:p>
        </p:txBody>
      </p:sp>
      <p:sp>
        <p:nvSpPr>
          <p:cNvPr id="10264" name="Line 29"/>
          <p:cNvSpPr>
            <a:spLocks noChangeShapeType="1"/>
          </p:cNvSpPr>
          <p:nvPr/>
        </p:nvSpPr>
        <p:spPr bwMode="auto">
          <a:xfrm flipH="1">
            <a:off x="7315200" y="5461000"/>
            <a:ext cx="406400" cy="228600"/>
          </a:xfrm>
          <a:prstGeom prst="line">
            <a:avLst/>
          </a:prstGeom>
          <a:noFill/>
          <a:ln w="9525">
            <a:solidFill>
              <a:schemeClr val="tx1"/>
            </a:solidFill>
            <a:round/>
            <a:headEnd/>
            <a:tailEnd type="triangle" w="med" len="med"/>
          </a:ln>
        </p:spPr>
        <p:txBody>
          <a:bodyPr/>
          <a:lstStyle/>
          <a:p>
            <a:endParaRPr lang="en-US" sz="2400"/>
          </a:p>
        </p:txBody>
      </p:sp>
      <p:sp>
        <p:nvSpPr>
          <p:cNvPr id="10265" name="Line 30"/>
          <p:cNvSpPr>
            <a:spLocks noChangeShapeType="1"/>
          </p:cNvSpPr>
          <p:nvPr/>
        </p:nvSpPr>
        <p:spPr bwMode="auto">
          <a:xfrm>
            <a:off x="8026400" y="5330031"/>
            <a:ext cx="508000" cy="228600"/>
          </a:xfrm>
          <a:prstGeom prst="line">
            <a:avLst/>
          </a:prstGeom>
          <a:noFill/>
          <a:ln w="9525">
            <a:solidFill>
              <a:schemeClr val="tx1"/>
            </a:solidFill>
            <a:round/>
            <a:headEnd/>
            <a:tailEnd type="triangle" w="med" len="med"/>
          </a:ln>
        </p:spPr>
        <p:txBody>
          <a:bodyPr/>
          <a:lstStyle/>
          <a:p>
            <a:endParaRPr lang="en-US" sz="2400"/>
          </a:p>
        </p:txBody>
      </p:sp>
      <p:cxnSp>
        <p:nvCxnSpPr>
          <p:cNvPr id="10266" name="AutoShape 31"/>
          <p:cNvCxnSpPr>
            <a:cxnSpLocks noChangeShapeType="1"/>
            <a:stCxn id="10262" idx="1"/>
            <a:endCxn id="10249" idx="1"/>
          </p:cNvCxnSpPr>
          <p:nvPr/>
        </p:nvCxnSpPr>
        <p:spPr bwMode="auto">
          <a:xfrm rot="10800000" flipH="1">
            <a:off x="4775200" y="2891631"/>
            <a:ext cx="1625600" cy="3064669"/>
          </a:xfrm>
          <a:prstGeom prst="curvedConnector3">
            <a:avLst>
              <a:gd name="adj1" fmla="val -18750"/>
            </a:avLst>
          </a:prstGeom>
          <a:noFill/>
          <a:ln w="9525">
            <a:solidFill>
              <a:schemeClr val="tx1"/>
            </a:solidFill>
            <a:round/>
            <a:headEnd/>
            <a:tailEnd type="triangle" w="med" len="med"/>
          </a:ln>
        </p:spPr>
      </p:cxnSp>
      <p:sp>
        <p:nvSpPr>
          <p:cNvPr id="10267" name="Rectangle 32"/>
          <p:cNvSpPr>
            <a:spLocks noChangeArrowheads="1"/>
          </p:cNvSpPr>
          <p:nvPr/>
        </p:nvSpPr>
        <p:spPr bwMode="auto">
          <a:xfrm>
            <a:off x="9232901" y="1443831"/>
            <a:ext cx="2110193" cy="379656"/>
          </a:xfrm>
          <a:prstGeom prst="rect">
            <a:avLst/>
          </a:prstGeom>
          <a:noFill/>
          <a:ln w="9525">
            <a:noFill/>
            <a:miter lim="800000"/>
            <a:headEnd/>
            <a:tailEnd/>
          </a:ln>
        </p:spPr>
        <p:txBody>
          <a:bodyPr wrap="none">
            <a:spAutoFit/>
          </a:bodyPr>
          <a:lstStyle/>
          <a:p>
            <a:r>
              <a:rPr lang="en-US" sz="1867" b="1"/>
              <a:t>Control Flow Graph</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r>
              <a:rPr lang="en-US" dirty="0"/>
              <a:t>B2 and B3 are inner loops</a:t>
            </a:r>
          </a:p>
          <a:p>
            <a:r>
              <a:rPr lang="en-US" dirty="0"/>
              <a:t>Induction variable in B3 is ‘j’ and t4 (j, 4, 0)</a:t>
            </a:r>
          </a:p>
          <a:p>
            <a:r>
              <a:rPr lang="en-US" dirty="0"/>
              <a:t>A new variable is construction s4</a:t>
            </a:r>
          </a:p>
          <a:p>
            <a:r>
              <a:rPr lang="en-US" dirty="0"/>
              <a:t>t4 := 4 * j is replaced with t4:= s4</a:t>
            </a:r>
          </a:p>
          <a:p>
            <a:r>
              <a:rPr lang="en-US" dirty="0"/>
              <a:t>Inserts the assignment s4 := s4 – 4 after j:= j-1</a:t>
            </a:r>
          </a:p>
          <a:p>
            <a:endParaRPr lang="en-US" dirty="0"/>
          </a:p>
          <a:p>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normAutofit/>
          </a:bodyPr>
          <a:lstStyle/>
          <a:p>
            <a:pPr algn="l" eaLnBrk="1" hangingPunct="1"/>
            <a:r>
              <a:rPr lang="en-US" sz="4267" dirty="0" err="1"/>
              <a:t>Quicksort</a:t>
            </a:r>
            <a:r>
              <a:rPr lang="en-US" sz="4267" dirty="0"/>
              <a:t> CFG</a:t>
            </a:r>
          </a:p>
        </p:txBody>
      </p:sp>
      <p:sp>
        <p:nvSpPr>
          <p:cNvPr id="24" name="Content Placeholder 23"/>
          <p:cNvSpPr>
            <a:spLocks noGrp="1"/>
          </p:cNvSpPr>
          <p:nvPr>
            <p:ph idx="1"/>
          </p:nvPr>
        </p:nvSpPr>
        <p:spPr/>
        <p:txBody>
          <a:bodyPr/>
          <a:lstStyle/>
          <a:p>
            <a:endParaRPr lang="en-US"/>
          </a:p>
        </p:txBody>
      </p:sp>
      <p:sp>
        <p:nvSpPr>
          <p:cNvPr id="10247" name="Rectangle 4"/>
          <p:cNvSpPr>
            <a:spLocks noChangeArrowheads="1"/>
          </p:cNvSpPr>
          <p:nvPr/>
        </p:nvSpPr>
        <p:spPr bwMode="auto">
          <a:xfrm>
            <a:off x="6400800" y="482601"/>
            <a:ext cx="2844800" cy="1596231"/>
          </a:xfrm>
          <a:prstGeom prst="rect">
            <a:avLst/>
          </a:prstGeom>
          <a:solidFill>
            <a:schemeClr val="accent1"/>
          </a:solidFill>
          <a:ln w="28575">
            <a:solidFill>
              <a:schemeClr val="tx1"/>
            </a:solidFill>
            <a:miter lim="800000"/>
            <a:headEnd/>
            <a:tailEnd/>
          </a:ln>
        </p:spPr>
        <p:txBody>
          <a:bodyPr wrap="none" anchor="ctr"/>
          <a:lstStyle/>
          <a:p>
            <a:r>
              <a:rPr lang="en-US" sz="1867" b="1" dirty="0">
                <a:latin typeface="Courier New" pitchFamily="49" charset="0"/>
              </a:rPr>
              <a:t> </a:t>
            </a:r>
            <a:r>
              <a:rPr lang="en-US" sz="1600" b="1" dirty="0" err="1">
                <a:latin typeface="Courier New" pitchFamily="49" charset="0"/>
              </a:rPr>
              <a:t>i</a:t>
            </a:r>
            <a:r>
              <a:rPr lang="en-US" sz="1600" b="1" dirty="0">
                <a:latin typeface="Courier New" pitchFamily="49" charset="0"/>
              </a:rPr>
              <a:t> := m-1 </a:t>
            </a:r>
          </a:p>
          <a:p>
            <a:r>
              <a:rPr lang="en-US" sz="1600" b="1" dirty="0">
                <a:latin typeface="Courier New" pitchFamily="49" charset="0"/>
              </a:rPr>
              <a:t> j := n</a:t>
            </a:r>
          </a:p>
          <a:p>
            <a:r>
              <a:rPr lang="en-US" sz="1600" b="1" dirty="0">
                <a:latin typeface="Courier New" pitchFamily="49" charset="0"/>
              </a:rPr>
              <a:t>t1 := 4*n</a:t>
            </a:r>
          </a:p>
          <a:p>
            <a:r>
              <a:rPr lang="en-US" sz="1600" b="1" dirty="0">
                <a:latin typeface="Courier New" pitchFamily="49" charset="0"/>
              </a:rPr>
              <a:t> v := a[t1]</a:t>
            </a:r>
          </a:p>
          <a:p>
            <a:r>
              <a:rPr lang="en-US" sz="1600" b="1" dirty="0">
                <a:latin typeface="Courier New" pitchFamily="49" charset="0"/>
              </a:rPr>
              <a:t>s2:= 4 * </a:t>
            </a:r>
            <a:r>
              <a:rPr lang="en-US" sz="1600" b="1" dirty="0" err="1">
                <a:latin typeface="Courier New" pitchFamily="49" charset="0"/>
              </a:rPr>
              <a:t>i</a:t>
            </a:r>
            <a:endParaRPr lang="en-US" sz="1600" b="1" dirty="0">
              <a:latin typeface="Courier New" pitchFamily="49" charset="0"/>
            </a:endParaRPr>
          </a:p>
          <a:p>
            <a:r>
              <a:rPr lang="en-US" sz="1600" b="1" dirty="0">
                <a:latin typeface="Courier New" pitchFamily="49" charset="0"/>
              </a:rPr>
              <a:t>S4 := 4 * j</a:t>
            </a:r>
          </a:p>
        </p:txBody>
      </p:sp>
      <p:sp>
        <p:nvSpPr>
          <p:cNvPr id="10248" name="Rectangle 6"/>
          <p:cNvSpPr>
            <a:spLocks noChangeArrowheads="1"/>
          </p:cNvSpPr>
          <p:nvPr/>
        </p:nvSpPr>
        <p:spPr bwMode="auto">
          <a:xfrm>
            <a:off x="5588000" y="1443831"/>
            <a:ext cx="441146" cy="379656"/>
          </a:xfrm>
          <a:prstGeom prst="rect">
            <a:avLst/>
          </a:prstGeom>
          <a:noFill/>
          <a:ln w="9525">
            <a:noFill/>
            <a:miter lim="800000"/>
            <a:headEnd/>
            <a:tailEnd/>
          </a:ln>
        </p:spPr>
        <p:txBody>
          <a:bodyPr wrap="none">
            <a:spAutoFit/>
          </a:bodyPr>
          <a:lstStyle/>
          <a:p>
            <a:r>
              <a:rPr lang="en-US" sz="1867" b="1" dirty="0"/>
              <a:t>B1</a:t>
            </a:r>
          </a:p>
        </p:txBody>
      </p:sp>
      <p:sp>
        <p:nvSpPr>
          <p:cNvPr id="10249" name="Rectangle 7"/>
          <p:cNvSpPr>
            <a:spLocks noChangeArrowheads="1"/>
          </p:cNvSpPr>
          <p:nvPr/>
        </p:nvSpPr>
        <p:spPr bwMode="auto">
          <a:xfrm>
            <a:off x="6400800" y="2383631"/>
            <a:ext cx="2844800" cy="1016000"/>
          </a:xfrm>
          <a:prstGeom prst="rect">
            <a:avLst/>
          </a:prstGeom>
          <a:solidFill>
            <a:schemeClr val="accent1"/>
          </a:solidFill>
          <a:ln w="28575">
            <a:solidFill>
              <a:schemeClr val="tx1"/>
            </a:solidFill>
            <a:miter lim="800000"/>
            <a:headEnd/>
            <a:tailEnd/>
          </a:ln>
        </p:spPr>
        <p:txBody>
          <a:bodyPr wrap="none" anchor="ctr"/>
          <a:lstStyle/>
          <a:p>
            <a:r>
              <a:rPr lang="en-US" sz="1467" b="1" dirty="0">
                <a:latin typeface="Courier New" pitchFamily="49" charset="0"/>
              </a:rPr>
              <a:t> </a:t>
            </a:r>
            <a:r>
              <a:rPr lang="en-US" sz="1600" dirty="0" err="1">
                <a:latin typeface="Courier New" pitchFamily="49" charset="0"/>
              </a:rPr>
              <a:t>i</a:t>
            </a:r>
            <a:r>
              <a:rPr lang="en-US" sz="1600" dirty="0">
                <a:latin typeface="Courier New" pitchFamily="49" charset="0"/>
              </a:rPr>
              <a:t> := i+1, s2:= s2+ 4</a:t>
            </a:r>
          </a:p>
          <a:p>
            <a:r>
              <a:rPr lang="en-US" sz="1600" dirty="0">
                <a:latin typeface="Courier New" pitchFamily="49" charset="0"/>
              </a:rPr>
              <a:t>t2 := s2</a:t>
            </a:r>
          </a:p>
          <a:p>
            <a:r>
              <a:rPr lang="en-US" sz="1600" dirty="0">
                <a:latin typeface="Courier New" pitchFamily="49" charset="0"/>
              </a:rPr>
              <a:t>t3 := a[t2]</a:t>
            </a:r>
          </a:p>
          <a:p>
            <a:r>
              <a:rPr lang="en-US" sz="1600" dirty="0">
                <a:latin typeface="Courier New" pitchFamily="49" charset="0"/>
              </a:rPr>
              <a:t>if t3&lt;v </a:t>
            </a:r>
            <a:r>
              <a:rPr lang="en-US" sz="1600" dirty="0" err="1">
                <a:latin typeface="Courier New" pitchFamily="49" charset="0"/>
              </a:rPr>
              <a:t>goto</a:t>
            </a:r>
            <a:r>
              <a:rPr lang="en-US" sz="1600" dirty="0">
                <a:latin typeface="Courier New" pitchFamily="49" charset="0"/>
              </a:rPr>
              <a:t> BB2</a:t>
            </a:r>
          </a:p>
        </p:txBody>
      </p:sp>
      <p:sp>
        <p:nvSpPr>
          <p:cNvPr id="10250" name="Rectangle 8"/>
          <p:cNvSpPr>
            <a:spLocks noChangeArrowheads="1"/>
          </p:cNvSpPr>
          <p:nvPr/>
        </p:nvSpPr>
        <p:spPr bwMode="auto">
          <a:xfrm>
            <a:off x="8392584" y="2078831"/>
            <a:ext cx="441146" cy="379656"/>
          </a:xfrm>
          <a:prstGeom prst="rect">
            <a:avLst/>
          </a:prstGeom>
          <a:noFill/>
          <a:ln w="9525">
            <a:noFill/>
            <a:miter lim="800000"/>
            <a:headEnd/>
            <a:tailEnd/>
          </a:ln>
        </p:spPr>
        <p:txBody>
          <a:bodyPr wrap="none">
            <a:spAutoFit/>
          </a:bodyPr>
          <a:lstStyle/>
          <a:p>
            <a:r>
              <a:rPr lang="en-US" sz="1867" b="1" dirty="0"/>
              <a:t>B2</a:t>
            </a:r>
          </a:p>
        </p:txBody>
      </p:sp>
      <p:sp>
        <p:nvSpPr>
          <p:cNvPr id="10251" name="Line 9"/>
          <p:cNvSpPr>
            <a:spLocks noChangeShapeType="1"/>
          </p:cNvSpPr>
          <p:nvPr/>
        </p:nvSpPr>
        <p:spPr bwMode="auto">
          <a:xfrm>
            <a:off x="7823200" y="2078831"/>
            <a:ext cx="0" cy="304800"/>
          </a:xfrm>
          <a:prstGeom prst="line">
            <a:avLst/>
          </a:prstGeom>
          <a:noFill/>
          <a:ln w="9525">
            <a:solidFill>
              <a:schemeClr val="tx1"/>
            </a:solidFill>
            <a:round/>
            <a:headEnd/>
            <a:tailEnd type="triangle" w="med" len="med"/>
          </a:ln>
        </p:spPr>
        <p:txBody>
          <a:bodyPr/>
          <a:lstStyle/>
          <a:p>
            <a:endParaRPr lang="en-US" sz="2400"/>
          </a:p>
        </p:txBody>
      </p:sp>
      <p:sp>
        <p:nvSpPr>
          <p:cNvPr id="10252" name="Rectangle 10"/>
          <p:cNvSpPr>
            <a:spLocks noChangeArrowheads="1"/>
          </p:cNvSpPr>
          <p:nvPr/>
        </p:nvSpPr>
        <p:spPr bwMode="auto">
          <a:xfrm>
            <a:off x="6400800" y="3704431"/>
            <a:ext cx="2844800" cy="990600"/>
          </a:xfrm>
          <a:prstGeom prst="rect">
            <a:avLst/>
          </a:prstGeom>
          <a:solidFill>
            <a:schemeClr val="accent1"/>
          </a:solidFill>
          <a:ln w="28575">
            <a:solidFill>
              <a:schemeClr val="tx1"/>
            </a:solidFill>
            <a:miter lim="800000"/>
            <a:headEnd/>
            <a:tailEnd/>
          </a:ln>
        </p:spPr>
        <p:txBody>
          <a:bodyPr wrap="none" anchor="ctr"/>
          <a:lstStyle/>
          <a:p>
            <a:r>
              <a:rPr lang="en-US" sz="1600" b="1" dirty="0">
                <a:latin typeface="Courier New" pitchFamily="49" charset="0"/>
              </a:rPr>
              <a:t> </a:t>
            </a:r>
            <a:r>
              <a:rPr lang="en-US" sz="1600" dirty="0">
                <a:latin typeface="Courier New" pitchFamily="49" charset="0"/>
              </a:rPr>
              <a:t>j := j-1, s4:= s4 - 4</a:t>
            </a:r>
          </a:p>
          <a:p>
            <a:r>
              <a:rPr lang="en-US" sz="1600" dirty="0">
                <a:latin typeface="Courier New" pitchFamily="49" charset="0"/>
              </a:rPr>
              <a:t>t4 := s4</a:t>
            </a:r>
          </a:p>
          <a:p>
            <a:r>
              <a:rPr lang="en-US" sz="1600" dirty="0">
                <a:latin typeface="Courier New" pitchFamily="49" charset="0"/>
              </a:rPr>
              <a:t>t5 := a[t4]</a:t>
            </a:r>
          </a:p>
          <a:p>
            <a:r>
              <a:rPr lang="en-US" sz="1600" dirty="0">
                <a:latin typeface="Courier New" pitchFamily="49" charset="0"/>
              </a:rPr>
              <a:t>if t5 &gt; v </a:t>
            </a:r>
            <a:r>
              <a:rPr lang="en-US" sz="1600" dirty="0" err="1">
                <a:latin typeface="Courier New" pitchFamily="49" charset="0"/>
              </a:rPr>
              <a:t>goto</a:t>
            </a:r>
            <a:r>
              <a:rPr lang="en-US" sz="1600" dirty="0">
                <a:latin typeface="Courier New" pitchFamily="49" charset="0"/>
              </a:rPr>
              <a:t> BB3</a:t>
            </a:r>
          </a:p>
        </p:txBody>
      </p:sp>
      <p:sp>
        <p:nvSpPr>
          <p:cNvPr id="10253" name="Rectangle 11"/>
          <p:cNvSpPr>
            <a:spLocks noChangeArrowheads="1"/>
          </p:cNvSpPr>
          <p:nvPr/>
        </p:nvSpPr>
        <p:spPr bwMode="auto">
          <a:xfrm>
            <a:off x="8392584" y="3450431"/>
            <a:ext cx="441146" cy="379656"/>
          </a:xfrm>
          <a:prstGeom prst="rect">
            <a:avLst/>
          </a:prstGeom>
          <a:noFill/>
          <a:ln w="9525">
            <a:noFill/>
            <a:miter lim="800000"/>
            <a:headEnd/>
            <a:tailEnd/>
          </a:ln>
        </p:spPr>
        <p:txBody>
          <a:bodyPr wrap="none">
            <a:spAutoFit/>
          </a:bodyPr>
          <a:lstStyle/>
          <a:p>
            <a:r>
              <a:rPr lang="en-US" sz="1867" b="1" dirty="0"/>
              <a:t>B3</a:t>
            </a:r>
          </a:p>
        </p:txBody>
      </p:sp>
      <p:sp>
        <p:nvSpPr>
          <p:cNvPr id="10254" name="Line 12"/>
          <p:cNvSpPr>
            <a:spLocks noChangeShapeType="1"/>
          </p:cNvSpPr>
          <p:nvPr/>
        </p:nvSpPr>
        <p:spPr bwMode="auto">
          <a:xfrm>
            <a:off x="7823200" y="3374231"/>
            <a:ext cx="0" cy="304800"/>
          </a:xfrm>
          <a:prstGeom prst="line">
            <a:avLst/>
          </a:prstGeom>
          <a:noFill/>
          <a:ln w="9525">
            <a:solidFill>
              <a:schemeClr val="tx1"/>
            </a:solidFill>
            <a:round/>
            <a:headEnd/>
            <a:tailEnd type="triangle" w="med" len="med"/>
          </a:ln>
        </p:spPr>
        <p:txBody>
          <a:bodyPr/>
          <a:lstStyle/>
          <a:p>
            <a:endParaRPr lang="en-US" sz="2400"/>
          </a:p>
        </p:txBody>
      </p:sp>
      <p:cxnSp>
        <p:nvCxnSpPr>
          <p:cNvPr id="10255" name="AutoShape 19"/>
          <p:cNvCxnSpPr>
            <a:cxnSpLocks noChangeShapeType="1"/>
          </p:cNvCxnSpPr>
          <p:nvPr/>
        </p:nvCxnSpPr>
        <p:spPr bwMode="auto">
          <a:xfrm flipH="1" flipV="1">
            <a:off x="9245600" y="2434431"/>
            <a:ext cx="118533" cy="469900"/>
          </a:xfrm>
          <a:prstGeom prst="curvedConnector4">
            <a:avLst>
              <a:gd name="adj1" fmla="val -430231"/>
              <a:gd name="adj2" fmla="val 81417"/>
            </a:avLst>
          </a:prstGeom>
          <a:noFill/>
          <a:ln w="9525">
            <a:solidFill>
              <a:schemeClr val="tx1"/>
            </a:solidFill>
            <a:round/>
            <a:headEnd/>
            <a:tailEnd type="triangle" w="med" len="med"/>
          </a:ln>
        </p:spPr>
      </p:cxnSp>
      <p:sp>
        <p:nvSpPr>
          <p:cNvPr id="10256" name="Rectangle 20"/>
          <p:cNvSpPr>
            <a:spLocks noChangeArrowheads="1"/>
          </p:cNvSpPr>
          <p:nvPr/>
        </p:nvSpPr>
        <p:spPr bwMode="auto">
          <a:xfrm>
            <a:off x="6400800" y="4974431"/>
            <a:ext cx="2844800" cy="304800"/>
          </a:xfrm>
          <a:prstGeom prst="rect">
            <a:avLst/>
          </a:prstGeom>
          <a:solidFill>
            <a:schemeClr val="accent1"/>
          </a:solidFill>
          <a:ln w="28575">
            <a:solidFill>
              <a:schemeClr val="tx1"/>
            </a:solidFill>
            <a:miter lim="800000"/>
            <a:headEnd/>
            <a:tailEnd/>
          </a:ln>
        </p:spPr>
        <p:txBody>
          <a:bodyPr wrap="none" anchor="ctr"/>
          <a:lstStyle/>
          <a:p>
            <a:r>
              <a:rPr lang="en-US" sz="1867">
                <a:latin typeface="Courier New" pitchFamily="49" charset="0"/>
              </a:rPr>
              <a:t>if i &gt;= j goto BB6</a:t>
            </a:r>
          </a:p>
        </p:txBody>
      </p:sp>
      <p:sp>
        <p:nvSpPr>
          <p:cNvPr id="10257" name="Rectangle 21"/>
          <p:cNvSpPr>
            <a:spLocks noChangeArrowheads="1"/>
          </p:cNvSpPr>
          <p:nvPr/>
        </p:nvSpPr>
        <p:spPr bwMode="auto">
          <a:xfrm>
            <a:off x="8392584" y="4720431"/>
            <a:ext cx="441146" cy="379656"/>
          </a:xfrm>
          <a:prstGeom prst="rect">
            <a:avLst/>
          </a:prstGeom>
          <a:noFill/>
          <a:ln w="9525">
            <a:noFill/>
            <a:miter lim="800000"/>
            <a:headEnd/>
            <a:tailEnd/>
          </a:ln>
        </p:spPr>
        <p:txBody>
          <a:bodyPr wrap="none">
            <a:spAutoFit/>
          </a:bodyPr>
          <a:lstStyle/>
          <a:p>
            <a:r>
              <a:rPr lang="en-US" sz="1867" b="1" dirty="0"/>
              <a:t>B4</a:t>
            </a:r>
          </a:p>
        </p:txBody>
      </p:sp>
      <p:sp>
        <p:nvSpPr>
          <p:cNvPr id="10258" name="Line 22"/>
          <p:cNvSpPr>
            <a:spLocks noChangeShapeType="1"/>
          </p:cNvSpPr>
          <p:nvPr/>
        </p:nvSpPr>
        <p:spPr bwMode="auto">
          <a:xfrm>
            <a:off x="7823200" y="4644231"/>
            <a:ext cx="0" cy="304800"/>
          </a:xfrm>
          <a:prstGeom prst="line">
            <a:avLst/>
          </a:prstGeom>
          <a:noFill/>
          <a:ln w="9525">
            <a:solidFill>
              <a:schemeClr val="tx1"/>
            </a:solidFill>
            <a:round/>
            <a:headEnd/>
            <a:tailEnd type="triangle" w="med" len="med"/>
          </a:ln>
        </p:spPr>
        <p:txBody>
          <a:bodyPr/>
          <a:lstStyle/>
          <a:p>
            <a:endParaRPr lang="en-US" sz="2400"/>
          </a:p>
        </p:txBody>
      </p:sp>
      <p:cxnSp>
        <p:nvCxnSpPr>
          <p:cNvPr id="10259" name="AutoShape 24"/>
          <p:cNvCxnSpPr>
            <a:cxnSpLocks noChangeShapeType="1"/>
          </p:cNvCxnSpPr>
          <p:nvPr/>
        </p:nvCxnSpPr>
        <p:spPr bwMode="auto">
          <a:xfrm flipH="1" flipV="1">
            <a:off x="9245600" y="3945731"/>
            <a:ext cx="118533" cy="469900"/>
          </a:xfrm>
          <a:prstGeom prst="curvedConnector4">
            <a:avLst>
              <a:gd name="adj1" fmla="val -489345"/>
              <a:gd name="adj2" fmla="val 81417"/>
            </a:avLst>
          </a:prstGeom>
          <a:noFill/>
          <a:ln w="9525">
            <a:solidFill>
              <a:schemeClr val="tx1"/>
            </a:solidFill>
            <a:round/>
            <a:headEnd/>
            <a:tailEnd type="triangle" w="med" len="med"/>
          </a:ln>
        </p:spPr>
      </p:cxnSp>
      <p:sp>
        <p:nvSpPr>
          <p:cNvPr id="10260" name="Rectangle 25"/>
          <p:cNvSpPr>
            <a:spLocks noChangeArrowheads="1"/>
          </p:cNvSpPr>
          <p:nvPr/>
        </p:nvSpPr>
        <p:spPr bwMode="auto">
          <a:xfrm>
            <a:off x="8128000" y="5757466"/>
            <a:ext cx="2844800" cy="397671"/>
          </a:xfrm>
          <a:prstGeom prst="rect">
            <a:avLst/>
          </a:prstGeom>
          <a:solidFill>
            <a:schemeClr val="accent1"/>
          </a:solidFill>
          <a:ln w="28575">
            <a:solidFill>
              <a:schemeClr val="tx1"/>
            </a:solidFill>
            <a:miter lim="800000"/>
            <a:headEnd/>
            <a:tailEnd/>
          </a:ln>
        </p:spPr>
        <p:txBody>
          <a:bodyPr wrap="none" anchor="ctr"/>
          <a:lstStyle/>
          <a:p>
            <a:endParaRPr lang="en-US" sz="1600" b="1" dirty="0">
              <a:latin typeface="Courier New" pitchFamily="49" charset="0"/>
            </a:endParaRPr>
          </a:p>
        </p:txBody>
      </p:sp>
      <p:sp>
        <p:nvSpPr>
          <p:cNvPr id="10261" name="Rectangle 26"/>
          <p:cNvSpPr>
            <a:spLocks noChangeArrowheads="1"/>
          </p:cNvSpPr>
          <p:nvPr/>
        </p:nvSpPr>
        <p:spPr bwMode="auto">
          <a:xfrm>
            <a:off x="10119784" y="5330031"/>
            <a:ext cx="441146" cy="379656"/>
          </a:xfrm>
          <a:prstGeom prst="rect">
            <a:avLst/>
          </a:prstGeom>
          <a:noFill/>
          <a:ln w="9525">
            <a:noFill/>
            <a:miter lim="800000"/>
            <a:headEnd/>
            <a:tailEnd/>
          </a:ln>
        </p:spPr>
        <p:txBody>
          <a:bodyPr wrap="none">
            <a:spAutoFit/>
          </a:bodyPr>
          <a:lstStyle/>
          <a:p>
            <a:r>
              <a:rPr lang="en-US" sz="1867" b="1" dirty="0"/>
              <a:t>B6</a:t>
            </a:r>
          </a:p>
        </p:txBody>
      </p:sp>
      <p:sp>
        <p:nvSpPr>
          <p:cNvPr id="10262" name="Rectangle 27"/>
          <p:cNvSpPr>
            <a:spLocks noChangeArrowheads="1"/>
          </p:cNvSpPr>
          <p:nvPr/>
        </p:nvSpPr>
        <p:spPr bwMode="auto">
          <a:xfrm>
            <a:off x="4775200" y="5740400"/>
            <a:ext cx="2844800" cy="431800"/>
          </a:xfrm>
          <a:prstGeom prst="rect">
            <a:avLst/>
          </a:prstGeom>
          <a:solidFill>
            <a:schemeClr val="accent1"/>
          </a:solidFill>
          <a:ln w="28575">
            <a:solidFill>
              <a:schemeClr val="tx1"/>
            </a:solidFill>
            <a:miter lim="800000"/>
            <a:headEnd/>
            <a:tailEnd/>
          </a:ln>
        </p:spPr>
        <p:txBody>
          <a:bodyPr wrap="none" anchor="ctr"/>
          <a:lstStyle/>
          <a:p>
            <a:r>
              <a:rPr lang="en-US" sz="1600" dirty="0" err="1">
                <a:latin typeface="Courier New" pitchFamily="49" charset="0"/>
              </a:rPr>
              <a:t>goto</a:t>
            </a:r>
            <a:r>
              <a:rPr lang="en-US" sz="1600" dirty="0">
                <a:latin typeface="Courier New" pitchFamily="49" charset="0"/>
              </a:rPr>
              <a:t> BB2</a:t>
            </a:r>
          </a:p>
        </p:txBody>
      </p:sp>
      <p:sp>
        <p:nvSpPr>
          <p:cNvPr id="10263" name="Rectangle 28"/>
          <p:cNvSpPr>
            <a:spLocks noChangeArrowheads="1"/>
          </p:cNvSpPr>
          <p:nvPr/>
        </p:nvSpPr>
        <p:spPr bwMode="auto">
          <a:xfrm>
            <a:off x="6881045" y="5279231"/>
            <a:ext cx="441146" cy="379656"/>
          </a:xfrm>
          <a:prstGeom prst="rect">
            <a:avLst/>
          </a:prstGeom>
          <a:noFill/>
          <a:ln w="9525">
            <a:noFill/>
            <a:miter lim="800000"/>
            <a:headEnd/>
            <a:tailEnd/>
          </a:ln>
        </p:spPr>
        <p:txBody>
          <a:bodyPr wrap="none">
            <a:spAutoFit/>
          </a:bodyPr>
          <a:lstStyle/>
          <a:p>
            <a:r>
              <a:rPr lang="en-US" sz="1867" b="1" dirty="0"/>
              <a:t>B5</a:t>
            </a:r>
          </a:p>
        </p:txBody>
      </p:sp>
      <p:sp>
        <p:nvSpPr>
          <p:cNvPr id="10264" name="Line 29"/>
          <p:cNvSpPr>
            <a:spLocks noChangeShapeType="1"/>
          </p:cNvSpPr>
          <p:nvPr/>
        </p:nvSpPr>
        <p:spPr bwMode="auto">
          <a:xfrm flipH="1">
            <a:off x="7315200" y="5461000"/>
            <a:ext cx="406400" cy="228600"/>
          </a:xfrm>
          <a:prstGeom prst="line">
            <a:avLst/>
          </a:prstGeom>
          <a:noFill/>
          <a:ln w="9525">
            <a:solidFill>
              <a:schemeClr val="tx1"/>
            </a:solidFill>
            <a:round/>
            <a:headEnd/>
            <a:tailEnd type="triangle" w="med" len="med"/>
          </a:ln>
        </p:spPr>
        <p:txBody>
          <a:bodyPr/>
          <a:lstStyle/>
          <a:p>
            <a:endParaRPr lang="en-US" sz="2400"/>
          </a:p>
        </p:txBody>
      </p:sp>
      <p:sp>
        <p:nvSpPr>
          <p:cNvPr id="10265" name="Line 30"/>
          <p:cNvSpPr>
            <a:spLocks noChangeShapeType="1"/>
          </p:cNvSpPr>
          <p:nvPr/>
        </p:nvSpPr>
        <p:spPr bwMode="auto">
          <a:xfrm>
            <a:off x="8026400" y="5330031"/>
            <a:ext cx="508000" cy="228600"/>
          </a:xfrm>
          <a:prstGeom prst="line">
            <a:avLst/>
          </a:prstGeom>
          <a:noFill/>
          <a:ln w="9525">
            <a:solidFill>
              <a:schemeClr val="tx1"/>
            </a:solidFill>
            <a:round/>
            <a:headEnd/>
            <a:tailEnd type="triangle" w="med" len="med"/>
          </a:ln>
        </p:spPr>
        <p:txBody>
          <a:bodyPr/>
          <a:lstStyle/>
          <a:p>
            <a:endParaRPr lang="en-US" sz="2400"/>
          </a:p>
        </p:txBody>
      </p:sp>
      <p:cxnSp>
        <p:nvCxnSpPr>
          <p:cNvPr id="10266" name="AutoShape 31"/>
          <p:cNvCxnSpPr>
            <a:cxnSpLocks noChangeShapeType="1"/>
            <a:stCxn id="10262" idx="1"/>
            <a:endCxn id="10249" idx="1"/>
          </p:cNvCxnSpPr>
          <p:nvPr/>
        </p:nvCxnSpPr>
        <p:spPr bwMode="auto">
          <a:xfrm rot="10800000" flipH="1">
            <a:off x="4775200" y="2891631"/>
            <a:ext cx="1625600" cy="3064669"/>
          </a:xfrm>
          <a:prstGeom prst="curvedConnector3">
            <a:avLst>
              <a:gd name="adj1" fmla="val -18750"/>
            </a:avLst>
          </a:prstGeom>
          <a:noFill/>
          <a:ln w="9525">
            <a:solidFill>
              <a:schemeClr val="tx1"/>
            </a:solidFill>
            <a:round/>
            <a:headEnd/>
            <a:tailEnd type="triangle" w="med" len="med"/>
          </a:ln>
        </p:spPr>
      </p:cxnSp>
      <p:sp>
        <p:nvSpPr>
          <p:cNvPr id="10267" name="Rectangle 32"/>
          <p:cNvSpPr>
            <a:spLocks noChangeArrowheads="1"/>
          </p:cNvSpPr>
          <p:nvPr/>
        </p:nvSpPr>
        <p:spPr bwMode="auto">
          <a:xfrm>
            <a:off x="9232901" y="1443831"/>
            <a:ext cx="2110193" cy="379656"/>
          </a:xfrm>
          <a:prstGeom prst="rect">
            <a:avLst/>
          </a:prstGeom>
          <a:noFill/>
          <a:ln w="9525">
            <a:noFill/>
            <a:miter lim="800000"/>
            <a:headEnd/>
            <a:tailEnd/>
          </a:ln>
        </p:spPr>
        <p:txBody>
          <a:bodyPr wrap="none">
            <a:spAutoFit/>
          </a:bodyPr>
          <a:lstStyle/>
          <a:p>
            <a:r>
              <a:rPr lang="en-US" sz="1867" b="1"/>
              <a:t>Control Flow Graph</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Elimination of induction variable</a:t>
            </a:r>
          </a:p>
        </p:txBody>
      </p:sp>
      <p:sp>
        <p:nvSpPr>
          <p:cNvPr id="4" name="Content Placeholder 3"/>
          <p:cNvSpPr>
            <a:spLocks noGrp="1"/>
          </p:cNvSpPr>
          <p:nvPr>
            <p:ph idx="1"/>
          </p:nvPr>
        </p:nvSpPr>
        <p:spPr/>
        <p:txBody>
          <a:bodyPr/>
          <a:lstStyle/>
          <a:p>
            <a:r>
              <a:rPr lang="en-US" dirty="0"/>
              <a:t>Input: A loop L with reaching definition information, loop-invariant computation and live variable information</a:t>
            </a:r>
          </a:p>
          <a:p>
            <a:r>
              <a:rPr lang="en-US" dirty="0"/>
              <a:t>Output: a revised loop</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lstStyle/>
          <a:p>
            <a:r>
              <a:rPr lang="en-US" dirty="0"/>
              <a:t>Take some induction variable ‘j’ in ‘</a:t>
            </a:r>
            <a:r>
              <a:rPr lang="en-US" dirty="0" err="1"/>
              <a:t>i‘s</a:t>
            </a:r>
            <a:r>
              <a:rPr lang="en-US" dirty="0"/>
              <a:t> family with (</a:t>
            </a:r>
            <a:r>
              <a:rPr lang="en-US" dirty="0" err="1"/>
              <a:t>i,c,d</a:t>
            </a:r>
            <a:r>
              <a:rPr lang="en-US" dirty="0"/>
              <a:t>) and modify each test that ‘</a:t>
            </a:r>
            <a:r>
              <a:rPr lang="en-US" dirty="0" err="1"/>
              <a:t>i</a:t>
            </a:r>
            <a:r>
              <a:rPr lang="en-US" dirty="0"/>
              <a:t>‘ appears in to use ‘j’ instead. ‘c’ is positive. </a:t>
            </a:r>
          </a:p>
          <a:p>
            <a:pPr lvl="1"/>
            <a:r>
              <a:rPr lang="en-US" dirty="0"/>
              <a:t>if </a:t>
            </a:r>
            <a:r>
              <a:rPr lang="en-US" dirty="0" err="1"/>
              <a:t>i</a:t>
            </a:r>
            <a:r>
              <a:rPr lang="en-US" dirty="0"/>
              <a:t> </a:t>
            </a:r>
            <a:r>
              <a:rPr lang="en-US" dirty="0" err="1"/>
              <a:t>relop</a:t>
            </a:r>
            <a:r>
              <a:rPr lang="en-US" dirty="0"/>
              <a:t> x </a:t>
            </a:r>
            <a:r>
              <a:rPr lang="en-US" dirty="0" err="1"/>
              <a:t>goto</a:t>
            </a:r>
            <a:r>
              <a:rPr lang="en-US" dirty="0"/>
              <a:t> B is replaced as</a:t>
            </a:r>
          </a:p>
          <a:p>
            <a:pPr lvl="1"/>
            <a:r>
              <a:rPr lang="en-US" dirty="0"/>
              <a:t>r := c*x, r := </a:t>
            </a:r>
            <a:r>
              <a:rPr lang="en-US" dirty="0" err="1"/>
              <a:t>r+d</a:t>
            </a:r>
            <a:r>
              <a:rPr lang="en-US" dirty="0"/>
              <a:t>, if j </a:t>
            </a:r>
            <a:r>
              <a:rPr lang="en-US" dirty="0" err="1"/>
              <a:t>relop</a:t>
            </a:r>
            <a:r>
              <a:rPr lang="en-US" dirty="0"/>
              <a:t> r </a:t>
            </a:r>
            <a:r>
              <a:rPr lang="en-US" dirty="0" err="1"/>
              <a:t>goto</a:t>
            </a:r>
            <a:r>
              <a:rPr lang="en-US" dirty="0"/>
              <a:t> B</a:t>
            </a:r>
          </a:p>
          <a:p>
            <a:pPr lvl="1"/>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Algorithm</a:t>
            </a:r>
          </a:p>
        </p:txBody>
      </p:sp>
      <p:sp>
        <p:nvSpPr>
          <p:cNvPr id="3" name="Content Placeholder 2"/>
          <p:cNvSpPr>
            <a:spLocks noGrp="1"/>
          </p:cNvSpPr>
          <p:nvPr>
            <p:ph idx="1"/>
          </p:nvPr>
        </p:nvSpPr>
        <p:spPr/>
        <p:txBody>
          <a:bodyPr>
            <a:normAutofit/>
          </a:bodyPr>
          <a:lstStyle/>
          <a:p>
            <a:r>
              <a:rPr lang="en-US" dirty="0"/>
              <a:t>if i1 </a:t>
            </a:r>
            <a:r>
              <a:rPr lang="en-US" dirty="0" err="1"/>
              <a:t>relop</a:t>
            </a:r>
            <a:r>
              <a:rPr lang="en-US" dirty="0"/>
              <a:t> i2 is also replace with new variable if j1 </a:t>
            </a:r>
            <a:r>
              <a:rPr lang="en-US" dirty="0" err="1"/>
              <a:t>relop</a:t>
            </a:r>
            <a:r>
              <a:rPr lang="en-US" dirty="0"/>
              <a:t> j2</a:t>
            </a:r>
          </a:p>
          <a:p>
            <a:r>
              <a:rPr lang="en-US" dirty="0"/>
              <a:t>Delete all assignments to the eliminated induction variables from the loop L</a:t>
            </a:r>
          </a:p>
          <a:p>
            <a:r>
              <a:rPr lang="en-US" dirty="0"/>
              <a:t>Consider every new statement j:= s</a:t>
            </a:r>
          </a:p>
          <a:p>
            <a:r>
              <a:rPr lang="en-US" dirty="0"/>
              <a:t>Verify that no assignment to ‘s’ between the introduced statement and the use of ‘j’</a:t>
            </a:r>
          </a:p>
          <a:p>
            <a:r>
              <a:rPr lang="en-US" dirty="0"/>
              <a:t>Replace all uses of j by uses of ‘s’ and delete j := 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Example</a:t>
            </a:r>
          </a:p>
        </p:txBody>
      </p:sp>
      <p:sp>
        <p:nvSpPr>
          <p:cNvPr id="4" name="Text Box 3"/>
          <p:cNvSpPr txBox="1">
            <a:spLocks noGrp="1" noChangeArrowheads="1"/>
          </p:cNvSpPr>
          <p:nvPr>
            <p:ph idx="4294967295"/>
          </p:nvPr>
        </p:nvSpPr>
        <p:spPr bwMode="auto">
          <a:xfrm>
            <a:off x="2641600" y="1701801"/>
            <a:ext cx="2844800" cy="1200521"/>
          </a:xfrm>
          <a:prstGeom prst="rect">
            <a:avLst/>
          </a:prstGeom>
          <a:noFill/>
          <a:ln w="9525">
            <a:solidFill>
              <a:schemeClr val="tx1"/>
            </a:solidFill>
            <a:miter lim="800000"/>
            <a:headEnd/>
            <a:tailEnd/>
          </a:ln>
          <a:effectLst/>
        </p:spPr>
        <p:txBody>
          <a:bodyPr wrap="square">
            <a:spAutoFit/>
          </a:bodyPr>
          <a:lstStyle/>
          <a:p>
            <a:pPr>
              <a:buNone/>
            </a:pPr>
            <a:r>
              <a:rPr lang="en-US" sz="2667" i="1" dirty="0">
                <a:cs typeface="Arial" pitchFamily="34" charset="0"/>
              </a:rPr>
              <a:t>	d</a:t>
            </a:r>
            <a:r>
              <a:rPr lang="en-US" sz="2667" baseline="-25000" dirty="0">
                <a:cs typeface="Arial" pitchFamily="34" charset="0"/>
              </a:rPr>
              <a:t>1</a:t>
            </a:r>
            <a:r>
              <a:rPr lang="en-US" sz="2667" dirty="0">
                <a:cs typeface="Arial" pitchFamily="34" charset="0"/>
              </a:rPr>
              <a:t>: </a:t>
            </a:r>
            <a:r>
              <a:rPr lang="en-US" sz="2667" b="1" dirty="0" err="1">
                <a:cs typeface="Arial" pitchFamily="34" charset="0"/>
              </a:rPr>
              <a:t>i</a:t>
            </a:r>
            <a:r>
              <a:rPr lang="en-US" sz="2667" b="1" dirty="0">
                <a:cs typeface="Arial" pitchFamily="34" charset="0"/>
              </a:rPr>
              <a:t> := m-1;</a:t>
            </a:r>
            <a:br>
              <a:rPr lang="en-US" sz="2667" b="1" dirty="0">
                <a:cs typeface="Arial" pitchFamily="34" charset="0"/>
              </a:rPr>
            </a:br>
            <a:r>
              <a:rPr lang="en-US" sz="2667" i="1" dirty="0">
                <a:cs typeface="Arial" pitchFamily="34" charset="0"/>
              </a:rPr>
              <a:t>d</a:t>
            </a:r>
            <a:r>
              <a:rPr lang="en-US" sz="2667" baseline="-25000" dirty="0">
                <a:cs typeface="Arial" pitchFamily="34" charset="0"/>
              </a:rPr>
              <a:t>2</a:t>
            </a:r>
            <a:r>
              <a:rPr lang="en-US" sz="2667" dirty="0">
                <a:cs typeface="Arial" pitchFamily="34" charset="0"/>
              </a:rPr>
              <a:t>: </a:t>
            </a:r>
            <a:r>
              <a:rPr lang="en-US" sz="2667" b="1" dirty="0">
                <a:cs typeface="Arial" pitchFamily="34" charset="0"/>
              </a:rPr>
              <a:t>j := n;</a:t>
            </a:r>
            <a:br>
              <a:rPr lang="en-US" sz="2667" b="1" dirty="0">
                <a:cs typeface="Arial" pitchFamily="34" charset="0"/>
              </a:rPr>
            </a:br>
            <a:r>
              <a:rPr lang="en-US" sz="2667" i="1" dirty="0">
                <a:cs typeface="Arial" pitchFamily="34" charset="0"/>
              </a:rPr>
              <a:t>d</a:t>
            </a:r>
            <a:r>
              <a:rPr lang="en-US" sz="2667" baseline="-25000" dirty="0">
                <a:cs typeface="Arial" pitchFamily="34" charset="0"/>
              </a:rPr>
              <a:t>3</a:t>
            </a:r>
            <a:r>
              <a:rPr lang="en-US" sz="2667" dirty="0">
                <a:cs typeface="Arial" pitchFamily="34" charset="0"/>
              </a:rPr>
              <a:t>: </a:t>
            </a:r>
            <a:r>
              <a:rPr lang="en-US" sz="2667" b="1" dirty="0">
                <a:cs typeface="Arial" pitchFamily="34" charset="0"/>
              </a:rPr>
              <a:t>a := u1;</a:t>
            </a:r>
          </a:p>
        </p:txBody>
      </p:sp>
      <p:sp>
        <p:nvSpPr>
          <p:cNvPr id="6" name="TextBox 5"/>
          <p:cNvSpPr txBox="1"/>
          <p:nvPr/>
        </p:nvSpPr>
        <p:spPr>
          <a:xfrm>
            <a:off x="4191001" y="5135350"/>
            <a:ext cx="2133600" cy="461665"/>
          </a:xfrm>
          <a:prstGeom prst="rect">
            <a:avLst/>
          </a:prstGeom>
          <a:noFill/>
          <a:ln>
            <a:solidFill>
              <a:schemeClr val="accent1"/>
            </a:solidFill>
          </a:ln>
        </p:spPr>
        <p:txBody>
          <a:bodyPr wrap="square" rtlCol="0">
            <a:spAutoFit/>
          </a:bodyPr>
          <a:lstStyle/>
          <a:p>
            <a:r>
              <a:rPr lang="en-US" sz="2400" i="1" dirty="0">
                <a:cs typeface="Arial" pitchFamily="34" charset="0"/>
              </a:rPr>
              <a:t>d</a:t>
            </a:r>
            <a:r>
              <a:rPr lang="en-US" sz="2400" baseline="-25000" dirty="0">
                <a:cs typeface="Arial" pitchFamily="34" charset="0"/>
              </a:rPr>
              <a:t>7</a:t>
            </a:r>
            <a:r>
              <a:rPr lang="en-US" sz="2400" dirty="0">
                <a:cs typeface="Arial" pitchFamily="34" charset="0"/>
              </a:rPr>
              <a:t>: </a:t>
            </a:r>
            <a:r>
              <a:rPr lang="en-US" sz="2400" b="1" dirty="0">
                <a:cs typeface="Arial" pitchFamily="34" charset="0"/>
              </a:rPr>
              <a:t>    </a:t>
            </a:r>
            <a:r>
              <a:rPr lang="en-US" sz="2400" b="1" dirty="0" err="1">
                <a:cs typeface="Arial" pitchFamily="34" charset="0"/>
              </a:rPr>
              <a:t>i</a:t>
            </a:r>
            <a:r>
              <a:rPr lang="en-US" sz="2400" b="1" dirty="0">
                <a:cs typeface="Arial" pitchFamily="34" charset="0"/>
              </a:rPr>
              <a:t> := u3</a:t>
            </a:r>
            <a:endParaRPr lang="en-US" sz="2400" dirty="0"/>
          </a:p>
        </p:txBody>
      </p:sp>
      <p:sp>
        <p:nvSpPr>
          <p:cNvPr id="7" name="TextBox 6"/>
          <p:cNvSpPr txBox="1"/>
          <p:nvPr/>
        </p:nvSpPr>
        <p:spPr>
          <a:xfrm>
            <a:off x="1930400" y="4944130"/>
            <a:ext cx="2132541" cy="461665"/>
          </a:xfrm>
          <a:prstGeom prst="rect">
            <a:avLst/>
          </a:prstGeom>
          <a:noFill/>
          <a:ln>
            <a:solidFill>
              <a:schemeClr val="accent1"/>
            </a:solidFill>
          </a:ln>
        </p:spPr>
        <p:txBody>
          <a:bodyPr wrap="square" rtlCol="0">
            <a:spAutoFit/>
          </a:bodyPr>
          <a:lstStyle/>
          <a:p>
            <a:r>
              <a:rPr lang="en-US" sz="2400" i="1" dirty="0">
                <a:cs typeface="Arial" pitchFamily="34" charset="0"/>
              </a:rPr>
              <a:t>d</a:t>
            </a:r>
            <a:r>
              <a:rPr lang="en-US" sz="2400" baseline="-25000" dirty="0">
                <a:cs typeface="Arial" pitchFamily="34" charset="0"/>
              </a:rPr>
              <a:t>6</a:t>
            </a:r>
            <a:r>
              <a:rPr lang="en-US" sz="2400" dirty="0">
                <a:cs typeface="Arial" pitchFamily="34" charset="0"/>
              </a:rPr>
              <a:t>: </a:t>
            </a:r>
            <a:r>
              <a:rPr lang="en-US" sz="2400" b="1" dirty="0">
                <a:cs typeface="Arial" pitchFamily="34" charset="0"/>
              </a:rPr>
              <a:t>    a := u2</a:t>
            </a:r>
            <a:endParaRPr lang="en-US" sz="2400" dirty="0"/>
          </a:p>
        </p:txBody>
      </p:sp>
      <p:sp>
        <p:nvSpPr>
          <p:cNvPr id="9" name="TextBox 8"/>
          <p:cNvSpPr txBox="1"/>
          <p:nvPr/>
        </p:nvSpPr>
        <p:spPr>
          <a:xfrm>
            <a:off x="2895600" y="3426525"/>
            <a:ext cx="2590800" cy="830997"/>
          </a:xfrm>
          <a:prstGeom prst="rect">
            <a:avLst/>
          </a:prstGeom>
          <a:noFill/>
          <a:ln>
            <a:solidFill>
              <a:schemeClr val="accent1"/>
            </a:solidFill>
          </a:ln>
        </p:spPr>
        <p:txBody>
          <a:bodyPr wrap="square" rtlCol="0">
            <a:spAutoFit/>
          </a:bodyPr>
          <a:lstStyle/>
          <a:p>
            <a:r>
              <a:rPr lang="en-US" sz="2400" i="1" dirty="0">
                <a:cs typeface="Arial" pitchFamily="34" charset="0"/>
              </a:rPr>
              <a:t>d</a:t>
            </a:r>
            <a:r>
              <a:rPr lang="en-US" sz="2400" baseline="-25000" dirty="0">
                <a:cs typeface="Arial" pitchFamily="34" charset="0"/>
              </a:rPr>
              <a:t>4</a:t>
            </a:r>
            <a:r>
              <a:rPr lang="en-US" sz="2400" dirty="0">
                <a:cs typeface="Arial" pitchFamily="34" charset="0"/>
              </a:rPr>
              <a:t>: </a:t>
            </a:r>
            <a:r>
              <a:rPr lang="en-US" sz="2400" b="1" dirty="0">
                <a:cs typeface="Arial" pitchFamily="34" charset="0"/>
              </a:rPr>
              <a:t>  </a:t>
            </a:r>
            <a:r>
              <a:rPr lang="en-US" sz="2400" b="1" dirty="0" err="1">
                <a:cs typeface="Arial" pitchFamily="34" charset="0"/>
              </a:rPr>
              <a:t>i</a:t>
            </a:r>
            <a:r>
              <a:rPr lang="en-US" sz="2400" b="1" dirty="0">
                <a:cs typeface="Arial" pitchFamily="34" charset="0"/>
              </a:rPr>
              <a:t> := i+1;</a:t>
            </a:r>
            <a:br>
              <a:rPr lang="en-US" sz="2400" b="1" dirty="0">
                <a:cs typeface="Arial" pitchFamily="34" charset="0"/>
              </a:rPr>
            </a:br>
            <a:r>
              <a:rPr lang="en-US" sz="2400" i="1" dirty="0">
                <a:cs typeface="Arial" pitchFamily="34" charset="0"/>
              </a:rPr>
              <a:t>d</a:t>
            </a:r>
            <a:r>
              <a:rPr lang="en-US" sz="2400" baseline="-25000" dirty="0">
                <a:cs typeface="Arial" pitchFamily="34" charset="0"/>
              </a:rPr>
              <a:t>5</a:t>
            </a:r>
            <a:r>
              <a:rPr lang="en-US" sz="2400" dirty="0">
                <a:cs typeface="Arial" pitchFamily="34" charset="0"/>
              </a:rPr>
              <a:t>: </a:t>
            </a:r>
            <a:r>
              <a:rPr lang="en-US" sz="2400" b="1" dirty="0">
                <a:cs typeface="Arial" pitchFamily="34" charset="0"/>
              </a:rPr>
              <a:t>  j := j-1;</a:t>
            </a:r>
            <a:endParaRPr lang="en-US" sz="2400" dirty="0"/>
          </a:p>
        </p:txBody>
      </p:sp>
      <p:cxnSp>
        <p:nvCxnSpPr>
          <p:cNvPr id="11" name="Straight Arrow Connector 10"/>
          <p:cNvCxnSpPr>
            <a:stCxn id="4" idx="2"/>
          </p:cNvCxnSpPr>
          <p:nvPr/>
        </p:nvCxnSpPr>
        <p:spPr>
          <a:xfrm flipH="1">
            <a:off x="4062942" y="2902322"/>
            <a:ext cx="1058" cy="52526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Straight Arrow Connector 12"/>
          <p:cNvCxnSpPr>
            <a:stCxn id="9" idx="2"/>
            <a:endCxn id="7" idx="0"/>
          </p:cNvCxnSpPr>
          <p:nvPr/>
        </p:nvCxnSpPr>
        <p:spPr>
          <a:xfrm flipH="1">
            <a:off x="2996671" y="4257522"/>
            <a:ext cx="1194329" cy="6866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rot="5400000">
            <a:off x="4122562" y="4739854"/>
            <a:ext cx="900999" cy="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AutoShape 26"/>
          <p:cNvCxnSpPr>
            <a:cxnSpLocks noChangeShapeType="1"/>
          </p:cNvCxnSpPr>
          <p:nvPr/>
        </p:nvCxnSpPr>
        <p:spPr bwMode="auto">
          <a:xfrm rot="5400000" flipH="1" flipV="1">
            <a:off x="1637947" y="3678696"/>
            <a:ext cx="1804108" cy="1219200"/>
          </a:xfrm>
          <a:prstGeom prst="curvedConnector3">
            <a:avLst>
              <a:gd name="adj1" fmla="val 108514"/>
            </a:avLst>
          </a:prstGeom>
          <a:noFill/>
          <a:ln w="25400">
            <a:solidFill>
              <a:schemeClr val="tx1"/>
            </a:solidFill>
            <a:round/>
            <a:headEnd/>
            <a:tailEnd type="triangle" w="med" len="med"/>
          </a:ln>
          <a:effectLst/>
        </p:spPr>
      </p:cxnSp>
      <p:cxnSp>
        <p:nvCxnSpPr>
          <p:cNvPr id="49" name="AutoShape 27"/>
          <p:cNvCxnSpPr>
            <a:cxnSpLocks noChangeShapeType="1"/>
          </p:cNvCxnSpPr>
          <p:nvPr/>
        </p:nvCxnSpPr>
        <p:spPr bwMode="auto">
          <a:xfrm rot="5400000" flipH="1" flipV="1">
            <a:off x="4293659" y="4435050"/>
            <a:ext cx="2241551" cy="143933"/>
          </a:xfrm>
          <a:prstGeom prst="curvedConnector5">
            <a:avLst>
              <a:gd name="adj1" fmla="val -37321"/>
              <a:gd name="adj2" fmla="val 1415925"/>
              <a:gd name="adj3" fmla="val 112844"/>
            </a:avLst>
          </a:prstGeom>
          <a:noFill/>
          <a:ln w="25400">
            <a:solidFill>
              <a:schemeClr val="tx1"/>
            </a:solidFill>
            <a:round/>
            <a:headEnd/>
            <a:tailEnd type="triangle" w="med" len="med"/>
          </a:ln>
          <a:effectLst/>
        </p:spPr>
      </p:cxnSp>
      <p:sp>
        <p:nvSpPr>
          <p:cNvPr id="58" name="TextBox 57"/>
          <p:cNvSpPr txBox="1"/>
          <p:nvPr/>
        </p:nvSpPr>
        <p:spPr>
          <a:xfrm>
            <a:off x="1422400" y="1701801"/>
            <a:ext cx="914400" cy="461665"/>
          </a:xfrm>
          <a:prstGeom prst="rect">
            <a:avLst/>
          </a:prstGeom>
          <a:noFill/>
        </p:spPr>
        <p:txBody>
          <a:bodyPr wrap="square" rtlCol="0">
            <a:spAutoFit/>
          </a:bodyPr>
          <a:lstStyle/>
          <a:p>
            <a:r>
              <a:rPr lang="en-US" sz="2400" dirty="0"/>
              <a:t>B1</a:t>
            </a:r>
          </a:p>
        </p:txBody>
      </p:sp>
      <p:sp>
        <p:nvSpPr>
          <p:cNvPr id="59" name="TextBox 58"/>
          <p:cNvSpPr txBox="1"/>
          <p:nvPr/>
        </p:nvSpPr>
        <p:spPr>
          <a:xfrm>
            <a:off x="1981200" y="3795857"/>
            <a:ext cx="914400" cy="461665"/>
          </a:xfrm>
          <a:prstGeom prst="rect">
            <a:avLst/>
          </a:prstGeom>
          <a:noFill/>
        </p:spPr>
        <p:txBody>
          <a:bodyPr wrap="square" rtlCol="0">
            <a:spAutoFit/>
          </a:bodyPr>
          <a:lstStyle/>
          <a:p>
            <a:r>
              <a:rPr lang="en-US" sz="2400" dirty="0"/>
              <a:t>B2</a:t>
            </a:r>
          </a:p>
        </p:txBody>
      </p:sp>
      <p:sp>
        <p:nvSpPr>
          <p:cNvPr id="60" name="TextBox 59"/>
          <p:cNvSpPr txBox="1"/>
          <p:nvPr/>
        </p:nvSpPr>
        <p:spPr>
          <a:xfrm>
            <a:off x="6324601" y="5135350"/>
            <a:ext cx="914400" cy="461665"/>
          </a:xfrm>
          <a:prstGeom prst="rect">
            <a:avLst/>
          </a:prstGeom>
          <a:noFill/>
        </p:spPr>
        <p:txBody>
          <a:bodyPr wrap="square" rtlCol="0">
            <a:spAutoFit/>
          </a:bodyPr>
          <a:lstStyle/>
          <a:p>
            <a:r>
              <a:rPr lang="en-US" sz="2400" dirty="0"/>
              <a:t>B4</a:t>
            </a:r>
          </a:p>
        </p:txBody>
      </p:sp>
      <p:sp>
        <p:nvSpPr>
          <p:cNvPr id="61" name="TextBox 60"/>
          <p:cNvSpPr txBox="1"/>
          <p:nvPr/>
        </p:nvSpPr>
        <p:spPr>
          <a:xfrm>
            <a:off x="965200" y="5190352"/>
            <a:ext cx="914400" cy="461665"/>
          </a:xfrm>
          <a:prstGeom prst="rect">
            <a:avLst/>
          </a:prstGeom>
          <a:noFill/>
        </p:spPr>
        <p:txBody>
          <a:bodyPr wrap="square" rtlCol="0">
            <a:spAutoFit/>
          </a:bodyPr>
          <a:lstStyle/>
          <a:p>
            <a:r>
              <a:rPr lang="en-US" sz="2400" dirty="0"/>
              <a:t>B3</a:t>
            </a:r>
          </a:p>
        </p:txBody>
      </p:sp>
      <p:sp>
        <p:nvSpPr>
          <p:cNvPr id="16" name="Text Box 3">
            <a:extLst>
              <a:ext uri="{FF2B5EF4-FFF2-40B4-BE49-F238E27FC236}">
                <a16:creationId xmlns:a16="http://schemas.microsoft.com/office/drawing/2014/main" id="{45A237E0-4935-4DF1-8A87-743033B6AE7F}"/>
              </a:ext>
            </a:extLst>
          </p:cNvPr>
          <p:cNvSpPr txBox="1">
            <a:spLocks noChangeArrowheads="1"/>
          </p:cNvSpPr>
          <p:nvPr/>
        </p:nvSpPr>
        <p:spPr bwMode="auto">
          <a:xfrm>
            <a:off x="9042401" y="1195864"/>
            <a:ext cx="2741456" cy="4154984"/>
          </a:xfrm>
          <a:prstGeom prst="rect">
            <a:avLst/>
          </a:prstGeom>
          <a:noFill/>
          <a:ln w="9525">
            <a:solidFill>
              <a:schemeClr val="tx1"/>
            </a:solidFill>
            <a:miter lim="800000"/>
            <a:headEnd/>
            <a:tailEnd/>
          </a:ln>
          <a:effectLst/>
        </p:spPr>
        <p:txBody>
          <a:bodyPr wrap="none">
            <a:spAutoFit/>
          </a:bodyPr>
          <a:lstStyle/>
          <a:p>
            <a:r>
              <a:rPr lang="en-US" sz="2400" i="1" dirty="0"/>
              <a:t>d</a:t>
            </a:r>
            <a:r>
              <a:rPr lang="en-US" sz="2400" baseline="-25000" dirty="0"/>
              <a:t>1</a:t>
            </a:r>
            <a:r>
              <a:rPr lang="en-US" sz="2400" dirty="0"/>
              <a:t>: </a:t>
            </a:r>
            <a:r>
              <a:rPr lang="en-US" sz="2400" b="1" dirty="0" err="1">
                <a:latin typeface="Courier New" pitchFamily="49" charset="0"/>
              </a:rPr>
              <a:t>i</a:t>
            </a:r>
            <a:r>
              <a:rPr lang="en-US" sz="2400" b="1" dirty="0">
                <a:latin typeface="Courier New" pitchFamily="49" charset="0"/>
              </a:rPr>
              <a:t> := m-1;</a:t>
            </a:r>
            <a:br>
              <a:rPr lang="en-US" sz="2400" b="1" dirty="0">
                <a:latin typeface="Courier New" pitchFamily="49" charset="0"/>
              </a:rPr>
            </a:br>
            <a:r>
              <a:rPr lang="en-US" sz="2400" i="1" dirty="0"/>
              <a:t>d</a:t>
            </a:r>
            <a:r>
              <a:rPr lang="en-US" sz="2400" baseline="-25000" dirty="0"/>
              <a:t>2</a:t>
            </a:r>
            <a:r>
              <a:rPr lang="en-US" sz="2400" dirty="0"/>
              <a:t>: </a:t>
            </a:r>
            <a:r>
              <a:rPr lang="en-US" sz="2400" b="1" dirty="0">
                <a:latin typeface="Courier New" pitchFamily="49" charset="0"/>
              </a:rPr>
              <a:t>j := n;</a:t>
            </a:r>
            <a:br>
              <a:rPr lang="en-US" sz="2400" b="1" dirty="0">
                <a:latin typeface="Courier New" pitchFamily="49" charset="0"/>
              </a:rPr>
            </a:br>
            <a:r>
              <a:rPr lang="en-US" sz="2400" i="1" dirty="0"/>
              <a:t>d</a:t>
            </a:r>
            <a:r>
              <a:rPr lang="en-US" sz="2400" baseline="-25000" dirty="0"/>
              <a:t>3</a:t>
            </a:r>
            <a:r>
              <a:rPr lang="en-US" sz="2400" dirty="0"/>
              <a:t>: </a:t>
            </a:r>
            <a:r>
              <a:rPr lang="en-US" sz="2400" b="1" dirty="0">
                <a:latin typeface="Courier New" pitchFamily="49" charset="0"/>
              </a:rPr>
              <a:t>a := u1;</a:t>
            </a:r>
            <a:br>
              <a:rPr lang="en-US" sz="2400" b="1" dirty="0">
                <a:latin typeface="Courier New" pitchFamily="49" charset="0"/>
              </a:rPr>
            </a:br>
            <a:r>
              <a:rPr lang="en-US" sz="2400" dirty="0"/>
              <a:t>     </a:t>
            </a:r>
            <a:r>
              <a:rPr lang="en-US" sz="2400" b="1" dirty="0">
                <a:latin typeface="Courier New" pitchFamily="49" charset="0"/>
              </a:rPr>
              <a:t>do</a:t>
            </a:r>
            <a:br>
              <a:rPr lang="en-US" sz="2400" b="1" dirty="0">
                <a:latin typeface="Courier New" pitchFamily="49" charset="0"/>
              </a:rPr>
            </a:br>
            <a:r>
              <a:rPr lang="en-US" sz="2400" i="1" dirty="0"/>
              <a:t>d</a:t>
            </a:r>
            <a:r>
              <a:rPr lang="en-US" sz="2400" baseline="-25000" dirty="0"/>
              <a:t>4</a:t>
            </a:r>
            <a:r>
              <a:rPr lang="en-US" sz="2400" dirty="0"/>
              <a:t>: </a:t>
            </a:r>
            <a:r>
              <a:rPr lang="en-US" sz="2400" b="1" dirty="0">
                <a:latin typeface="Courier New" pitchFamily="49" charset="0"/>
              </a:rPr>
              <a:t>  </a:t>
            </a:r>
            <a:r>
              <a:rPr lang="en-US" sz="2400" b="1" dirty="0" err="1">
                <a:latin typeface="Courier New" pitchFamily="49" charset="0"/>
              </a:rPr>
              <a:t>i</a:t>
            </a:r>
            <a:r>
              <a:rPr lang="en-US" sz="2400" b="1" dirty="0">
                <a:latin typeface="Courier New" pitchFamily="49" charset="0"/>
              </a:rPr>
              <a:t> := i+1;</a:t>
            </a:r>
            <a:br>
              <a:rPr lang="en-US" sz="2400" b="1" dirty="0">
                <a:latin typeface="Courier New" pitchFamily="49" charset="0"/>
              </a:rPr>
            </a:br>
            <a:r>
              <a:rPr lang="en-US" sz="2400" i="1" dirty="0"/>
              <a:t>d</a:t>
            </a:r>
            <a:r>
              <a:rPr lang="en-US" sz="2400" baseline="-25000" dirty="0"/>
              <a:t>5</a:t>
            </a:r>
            <a:r>
              <a:rPr lang="en-US" sz="2400" dirty="0"/>
              <a:t>: </a:t>
            </a:r>
            <a:r>
              <a:rPr lang="en-US" sz="2400" b="1" dirty="0">
                <a:latin typeface="Courier New" pitchFamily="49" charset="0"/>
              </a:rPr>
              <a:t>  j := j-1;</a:t>
            </a:r>
            <a:br>
              <a:rPr lang="en-US" sz="2400" b="1" dirty="0">
                <a:latin typeface="Courier New" pitchFamily="49" charset="0"/>
              </a:rPr>
            </a:br>
            <a:r>
              <a:rPr lang="en-US" sz="2400" dirty="0"/>
              <a:t>     </a:t>
            </a:r>
            <a:r>
              <a:rPr lang="en-US" sz="2400" b="1" dirty="0">
                <a:latin typeface="Courier New" pitchFamily="49" charset="0"/>
              </a:rPr>
              <a:t>  if e1 then</a:t>
            </a:r>
            <a:br>
              <a:rPr lang="en-US" sz="2400" b="1" dirty="0">
                <a:latin typeface="Courier New" pitchFamily="49" charset="0"/>
              </a:rPr>
            </a:br>
            <a:r>
              <a:rPr lang="en-US" sz="2400" i="1" dirty="0"/>
              <a:t>d</a:t>
            </a:r>
            <a:r>
              <a:rPr lang="en-US" sz="2400" baseline="-25000" dirty="0"/>
              <a:t>6</a:t>
            </a:r>
            <a:r>
              <a:rPr lang="en-US" sz="2400" dirty="0"/>
              <a:t>: </a:t>
            </a:r>
            <a:r>
              <a:rPr lang="en-US" sz="2400" b="1" dirty="0">
                <a:latin typeface="Courier New" pitchFamily="49" charset="0"/>
              </a:rPr>
              <a:t>    a := u2</a:t>
            </a:r>
            <a:br>
              <a:rPr lang="en-US" sz="2400" b="1" dirty="0">
                <a:latin typeface="Courier New" pitchFamily="49" charset="0"/>
              </a:rPr>
            </a:br>
            <a:r>
              <a:rPr lang="en-US" sz="2400" dirty="0"/>
              <a:t>     </a:t>
            </a:r>
            <a:r>
              <a:rPr lang="en-US" sz="2400" b="1" dirty="0">
                <a:latin typeface="Courier New" pitchFamily="49" charset="0"/>
              </a:rPr>
              <a:t>  else</a:t>
            </a:r>
          </a:p>
          <a:p>
            <a:r>
              <a:rPr lang="en-US" sz="2400" i="1" dirty="0"/>
              <a:t>d</a:t>
            </a:r>
            <a:r>
              <a:rPr lang="en-US" sz="2400" baseline="-25000" dirty="0"/>
              <a:t>7</a:t>
            </a:r>
            <a:r>
              <a:rPr lang="en-US" sz="2400" dirty="0"/>
              <a:t>: </a:t>
            </a:r>
            <a:r>
              <a:rPr lang="en-US" sz="2400" b="1" dirty="0">
                <a:latin typeface="Courier New" pitchFamily="49" charset="0"/>
              </a:rPr>
              <a:t>    </a:t>
            </a:r>
            <a:r>
              <a:rPr lang="en-US" sz="2400" b="1" dirty="0" err="1">
                <a:latin typeface="Courier New" pitchFamily="49" charset="0"/>
              </a:rPr>
              <a:t>i</a:t>
            </a:r>
            <a:r>
              <a:rPr lang="en-US" sz="2400" b="1" dirty="0">
                <a:latin typeface="Courier New" pitchFamily="49" charset="0"/>
              </a:rPr>
              <a:t> := u3</a:t>
            </a:r>
            <a:br>
              <a:rPr lang="en-US" sz="2400" b="1" dirty="0">
                <a:latin typeface="Courier New" pitchFamily="49" charset="0"/>
              </a:rPr>
            </a:br>
            <a:r>
              <a:rPr lang="en-US" sz="2400" dirty="0"/>
              <a:t>     </a:t>
            </a:r>
            <a:r>
              <a:rPr lang="en-US" sz="2400" b="1" dirty="0">
                <a:latin typeface="Courier New" pitchFamily="49" charset="0"/>
              </a:rPr>
              <a:t>while e2</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5" name="Rectangle 2"/>
          <p:cNvSpPr>
            <a:spLocks noGrp="1" noChangeArrowheads="1"/>
          </p:cNvSpPr>
          <p:nvPr>
            <p:ph type="title"/>
          </p:nvPr>
        </p:nvSpPr>
        <p:spPr/>
        <p:txBody>
          <a:bodyPr>
            <a:normAutofit/>
          </a:bodyPr>
          <a:lstStyle/>
          <a:p>
            <a:pPr algn="l" eaLnBrk="1" hangingPunct="1"/>
            <a:r>
              <a:rPr lang="en-US" sz="4267" dirty="0" err="1"/>
              <a:t>Quicksort</a:t>
            </a:r>
            <a:r>
              <a:rPr lang="en-US" sz="4267" dirty="0"/>
              <a:t> CFG</a:t>
            </a:r>
          </a:p>
        </p:txBody>
      </p:sp>
      <p:sp>
        <p:nvSpPr>
          <p:cNvPr id="24" name="Content Placeholder 23"/>
          <p:cNvSpPr>
            <a:spLocks noGrp="1"/>
          </p:cNvSpPr>
          <p:nvPr>
            <p:ph idx="1"/>
          </p:nvPr>
        </p:nvSpPr>
        <p:spPr/>
        <p:txBody>
          <a:bodyPr/>
          <a:lstStyle/>
          <a:p>
            <a:endParaRPr lang="en-US"/>
          </a:p>
        </p:txBody>
      </p:sp>
      <p:sp>
        <p:nvSpPr>
          <p:cNvPr id="10247" name="Rectangle 4"/>
          <p:cNvSpPr>
            <a:spLocks noChangeArrowheads="1"/>
          </p:cNvSpPr>
          <p:nvPr/>
        </p:nvSpPr>
        <p:spPr bwMode="auto">
          <a:xfrm>
            <a:off x="6400800" y="482601"/>
            <a:ext cx="2844800" cy="1596231"/>
          </a:xfrm>
          <a:prstGeom prst="rect">
            <a:avLst/>
          </a:prstGeom>
          <a:solidFill>
            <a:schemeClr val="accent1"/>
          </a:solidFill>
          <a:ln w="28575">
            <a:solidFill>
              <a:schemeClr val="tx1"/>
            </a:solidFill>
            <a:miter lim="800000"/>
            <a:headEnd/>
            <a:tailEnd/>
          </a:ln>
        </p:spPr>
        <p:txBody>
          <a:bodyPr wrap="none" anchor="ctr"/>
          <a:lstStyle/>
          <a:p>
            <a:r>
              <a:rPr lang="en-US" sz="1867" b="1" dirty="0">
                <a:latin typeface="Courier New" pitchFamily="49" charset="0"/>
              </a:rPr>
              <a:t> </a:t>
            </a:r>
            <a:r>
              <a:rPr lang="en-US" sz="1600" b="1" dirty="0" err="1">
                <a:latin typeface="Courier New" pitchFamily="49" charset="0"/>
              </a:rPr>
              <a:t>i</a:t>
            </a:r>
            <a:r>
              <a:rPr lang="en-US" sz="1600" b="1" dirty="0">
                <a:latin typeface="Courier New" pitchFamily="49" charset="0"/>
              </a:rPr>
              <a:t> := m-1 </a:t>
            </a:r>
          </a:p>
          <a:p>
            <a:r>
              <a:rPr lang="en-US" sz="1600" b="1" dirty="0">
                <a:latin typeface="Courier New" pitchFamily="49" charset="0"/>
              </a:rPr>
              <a:t> j := n</a:t>
            </a:r>
          </a:p>
          <a:p>
            <a:r>
              <a:rPr lang="en-US" sz="1600" b="1" dirty="0">
                <a:latin typeface="Courier New" pitchFamily="49" charset="0"/>
              </a:rPr>
              <a:t>t1 := 4*n</a:t>
            </a:r>
          </a:p>
          <a:p>
            <a:r>
              <a:rPr lang="en-US" sz="1600" b="1" dirty="0">
                <a:latin typeface="Courier New" pitchFamily="49" charset="0"/>
              </a:rPr>
              <a:t> v := a[t1]</a:t>
            </a:r>
          </a:p>
          <a:p>
            <a:r>
              <a:rPr lang="en-US" sz="1600" b="1" dirty="0">
                <a:latin typeface="Courier New" pitchFamily="49" charset="0"/>
              </a:rPr>
              <a:t>s2:= 4 * </a:t>
            </a:r>
            <a:r>
              <a:rPr lang="en-US" sz="1600" b="1" dirty="0" err="1">
                <a:latin typeface="Courier New" pitchFamily="49" charset="0"/>
              </a:rPr>
              <a:t>i</a:t>
            </a:r>
            <a:endParaRPr lang="en-US" sz="1600" b="1" dirty="0">
              <a:latin typeface="Courier New" pitchFamily="49" charset="0"/>
            </a:endParaRPr>
          </a:p>
          <a:p>
            <a:r>
              <a:rPr lang="en-US" sz="1600" b="1" dirty="0">
                <a:latin typeface="Courier New" pitchFamily="49" charset="0"/>
              </a:rPr>
              <a:t>S4 := 4 * j</a:t>
            </a:r>
          </a:p>
        </p:txBody>
      </p:sp>
      <p:sp>
        <p:nvSpPr>
          <p:cNvPr id="10248" name="Rectangle 6"/>
          <p:cNvSpPr>
            <a:spLocks noChangeArrowheads="1"/>
          </p:cNvSpPr>
          <p:nvPr/>
        </p:nvSpPr>
        <p:spPr bwMode="auto">
          <a:xfrm>
            <a:off x="5588000" y="1443831"/>
            <a:ext cx="441146" cy="379656"/>
          </a:xfrm>
          <a:prstGeom prst="rect">
            <a:avLst/>
          </a:prstGeom>
          <a:noFill/>
          <a:ln w="9525">
            <a:noFill/>
            <a:miter lim="800000"/>
            <a:headEnd/>
            <a:tailEnd/>
          </a:ln>
        </p:spPr>
        <p:txBody>
          <a:bodyPr wrap="none">
            <a:spAutoFit/>
          </a:bodyPr>
          <a:lstStyle/>
          <a:p>
            <a:r>
              <a:rPr lang="en-US" sz="1867" b="1" dirty="0"/>
              <a:t>B1</a:t>
            </a:r>
          </a:p>
        </p:txBody>
      </p:sp>
      <p:sp>
        <p:nvSpPr>
          <p:cNvPr id="10249" name="Rectangle 7"/>
          <p:cNvSpPr>
            <a:spLocks noChangeArrowheads="1"/>
          </p:cNvSpPr>
          <p:nvPr/>
        </p:nvSpPr>
        <p:spPr bwMode="auto">
          <a:xfrm>
            <a:off x="6400800" y="2383631"/>
            <a:ext cx="2844800" cy="1016000"/>
          </a:xfrm>
          <a:prstGeom prst="rect">
            <a:avLst/>
          </a:prstGeom>
          <a:solidFill>
            <a:schemeClr val="accent1"/>
          </a:solidFill>
          <a:ln w="28575">
            <a:solidFill>
              <a:schemeClr val="tx1"/>
            </a:solidFill>
            <a:miter lim="800000"/>
            <a:headEnd/>
            <a:tailEnd/>
          </a:ln>
        </p:spPr>
        <p:txBody>
          <a:bodyPr wrap="none" anchor="ctr"/>
          <a:lstStyle/>
          <a:p>
            <a:r>
              <a:rPr lang="en-US" sz="1600" dirty="0">
                <a:latin typeface="Courier New" pitchFamily="49" charset="0"/>
              </a:rPr>
              <a:t>s2:= s2+ 4</a:t>
            </a:r>
          </a:p>
          <a:p>
            <a:r>
              <a:rPr lang="en-US" sz="1600" dirty="0">
                <a:latin typeface="Courier New" pitchFamily="49" charset="0"/>
              </a:rPr>
              <a:t>t3 := a[t2]</a:t>
            </a:r>
          </a:p>
          <a:p>
            <a:r>
              <a:rPr lang="en-US" sz="1600" dirty="0">
                <a:latin typeface="Courier New" pitchFamily="49" charset="0"/>
              </a:rPr>
              <a:t>if t3&lt;v </a:t>
            </a:r>
            <a:r>
              <a:rPr lang="en-US" sz="1600" dirty="0" err="1">
                <a:latin typeface="Courier New" pitchFamily="49" charset="0"/>
              </a:rPr>
              <a:t>goto</a:t>
            </a:r>
            <a:r>
              <a:rPr lang="en-US" sz="1600" dirty="0">
                <a:latin typeface="Courier New" pitchFamily="49" charset="0"/>
              </a:rPr>
              <a:t> BB2</a:t>
            </a:r>
          </a:p>
        </p:txBody>
      </p:sp>
      <p:sp>
        <p:nvSpPr>
          <p:cNvPr id="10250" name="Rectangle 8"/>
          <p:cNvSpPr>
            <a:spLocks noChangeArrowheads="1"/>
          </p:cNvSpPr>
          <p:nvPr/>
        </p:nvSpPr>
        <p:spPr bwMode="auto">
          <a:xfrm>
            <a:off x="8392584" y="2078831"/>
            <a:ext cx="441146" cy="379656"/>
          </a:xfrm>
          <a:prstGeom prst="rect">
            <a:avLst/>
          </a:prstGeom>
          <a:noFill/>
          <a:ln w="9525">
            <a:noFill/>
            <a:miter lim="800000"/>
            <a:headEnd/>
            <a:tailEnd/>
          </a:ln>
        </p:spPr>
        <p:txBody>
          <a:bodyPr wrap="none">
            <a:spAutoFit/>
          </a:bodyPr>
          <a:lstStyle/>
          <a:p>
            <a:r>
              <a:rPr lang="en-US" sz="1867" b="1" dirty="0"/>
              <a:t>B2</a:t>
            </a:r>
          </a:p>
        </p:txBody>
      </p:sp>
      <p:sp>
        <p:nvSpPr>
          <p:cNvPr id="10251" name="Line 9"/>
          <p:cNvSpPr>
            <a:spLocks noChangeShapeType="1"/>
          </p:cNvSpPr>
          <p:nvPr/>
        </p:nvSpPr>
        <p:spPr bwMode="auto">
          <a:xfrm>
            <a:off x="7823200" y="2078831"/>
            <a:ext cx="0" cy="304800"/>
          </a:xfrm>
          <a:prstGeom prst="line">
            <a:avLst/>
          </a:prstGeom>
          <a:noFill/>
          <a:ln w="9525">
            <a:solidFill>
              <a:schemeClr val="tx1"/>
            </a:solidFill>
            <a:round/>
            <a:headEnd/>
            <a:tailEnd type="triangle" w="med" len="med"/>
          </a:ln>
        </p:spPr>
        <p:txBody>
          <a:bodyPr/>
          <a:lstStyle/>
          <a:p>
            <a:endParaRPr lang="en-US" sz="2400"/>
          </a:p>
        </p:txBody>
      </p:sp>
      <p:sp>
        <p:nvSpPr>
          <p:cNvPr id="10252" name="Rectangle 10"/>
          <p:cNvSpPr>
            <a:spLocks noChangeArrowheads="1"/>
          </p:cNvSpPr>
          <p:nvPr/>
        </p:nvSpPr>
        <p:spPr bwMode="auto">
          <a:xfrm>
            <a:off x="6400800" y="3704431"/>
            <a:ext cx="2844800" cy="990600"/>
          </a:xfrm>
          <a:prstGeom prst="rect">
            <a:avLst/>
          </a:prstGeom>
          <a:solidFill>
            <a:schemeClr val="accent1"/>
          </a:solidFill>
          <a:ln w="28575">
            <a:solidFill>
              <a:schemeClr val="tx1"/>
            </a:solidFill>
            <a:miter lim="800000"/>
            <a:headEnd/>
            <a:tailEnd/>
          </a:ln>
        </p:spPr>
        <p:txBody>
          <a:bodyPr wrap="none" anchor="ctr"/>
          <a:lstStyle/>
          <a:p>
            <a:r>
              <a:rPr lang="en-US" sz="1600" dirty="0">
                <a:latin typeface="Courier New" pitchFamily="49" charset="0"/>
              </a:rPr>
              <a:t>s4:= s4 – 4</a:t>
            </a:r>
          </a:p>
          <a:p>
            <a:r>
              <a:rPr lang="en-US" sz="1600" dirty="0">
                <a:latin typeface="Courier New" pitchFamily="49" charset="0"/>
              </a:rPr>
              <a:t>t5 := a[t4]</a:t>
            </a:r>
          </a:p>
          <a:p>
            <a:r>
              <a:rPr lang="en-US" sz="1600" dirty="0">
                <a:latin typeface="Courier New" pitchFamily="49" charset="0"/>
              </a:rPr>
              <a:t>if t5 &gt; v </a:t>
            </a:r>
            <a:r>
              <a:rPr lang="en-US" sz="1600" dirty="0" err="1">
                <a:latin typeface="Courier New" pitchFamily="49" charset="0"/>
              </a:rPr>
              <a:t>goto</a:t>
            </a:r>
            <a:r>
              <a:rPr lang="en-US" sz="1600" dirty="0">
                <a:latin typeface="Courier New" pitchFamily="49" charset="0"/>
              </a:rPr>
              <a:t> BB3</a:t>
            </a:r>
          </a:p>
        </p:txBody>
      </p:sp>
      <p:sp>
        <p:nvSpPr>
          <p:cNvPr id="10253" name="Rectangle 11"/>
          <p:cNvSpPr>
            <a:spLocks noChangeArrowheads="1"/>
          </p:cNvSpPr>
          <p:nvPr/>
        </p:nvSpPr>
        <p:spPr bwMode="auto">
          <a:xfrm>
            <a:off x="8392584" y="3450431"/>
            <a:ext cx="441146" cy="379656"/>
          </a:xfrm>
          <a:prstGeom prst="rect">
            <a:avLst/>
          </a:prstGeom>
          <a:noFill/>
          <a:ln w="9525">
            <a:noFill/>
            <a:miter lim="800000"/>
            <a:headEnd/>
            <a:tailEnd/>
          </a:ln>
        </p:spPr>
        <p:txBody>
          <a:bodyPr wrap="none">
            <a:spAutoFit/>
          </a:bodyPr>
          <a:lstStyle/>
          <a:p>
            <a:r>
              <a:rPr lang="en-US" sz="1867" b="1" dirty="0"/>
              <a:t>B3</a:t>
            </a:r>
          </a:p>
        </p:txBody>
      </p:sp>
      <p:sp>
        <p:nvSpPr>
          <p:cNvPr id="10254" name="Line 12"/>
          <p:cNvSpPr>
            <a:spLocks noChangeShapeType="1"/>
          </p:cNvSpPr>
          <p:nvPr/>
        </p:nvSpPr>
        <p:spPr bwMode="auto">
          <a:xfrm>
            <a:off x="7823200" y="3374231"/>
            <a:ext cx="0" cy="304800"/>
          </a:xfrm>
          <a:prstGeom prst="line">
            <a:avLst/>
          </a:prstGeom>
          <a:noFill/>
          <a:ln w="9525">
            <a:solidFill>
              <a:schemeClr val="tx1"/>
            </a:solidFill>
            <a:round/>
            <a:headEnd/>
            <a:tailEnd type="triangle" w="med" len="med"/>
          </a:ln>
        </p:spPr>
        <p:txBody>
          <a:bodyPr/>
          <a:lstStyle/>
          <a:p>
            <a:endParaRPr lang="en-US" sz="2400"/>
          </a:p>
        </p:txBody>
      </p:sp>
      <p:cxnSp>
        <p:nvCxnSpPr>
          <p:cNvPr id="10255" name="AutoShape 19"/>
          <p:cNvCxnSpPr>
            <a:cxnSpLocks noChangeShapeType="1"/>
          </p:cNvCxnSpPr>
          <p:nvPr/>
        </p:nvCxnSpPr>
        <p:spPr bwMode="auto">
          <a:xfrm flipH="1" flipV="1">
            <a:off x="9245600" y="2434431"/>
            <a:ext cx="118533" cy="469900"/>
          </a:xfrm>
          <a:prstGeom prst="curvedConnector4">
            <a:avLst>
              <a:gd name="adj1" fmla="val -430231"/>
              <a:gd name="adj2" fmla="val 81417"/>
            </a:avLst>
          </a:prstGeom>
          <a:noFill/>
          <a:ln w="9525">
            <a:solidFill>
              <a:schemeClr val="tx1"/>
            </a:solidFill>
            <a:round/>
            <a:headEnd/>
            <a:tailEnd type="triangle" w="med" len="med"/>
          </a:ln>
        </p:spPr>
      </p:cxnSp>
      <p:sp>
        <p:nvSpPr>
          <p:cNvPr id="10256" name="Rectangle 20"/>
          <p:cNvSpPr>
            <a:spLocks noChangeArrowheads="1"/>
          </p:cNvSpPr>
          <p:nvPr/>
        </p:nvSpPr>
        <p:spPr bwMode="auto">
          <a:xfrm>
            <a:off x="6400800" y="4974431"/>
            <a:ext cx="2844800" cy="304800"/>
          </a:xfrm>
          <a:prstGeom prst="rect">
            <a:avLst/>
          </a:prstGeom>
          <a:solidFill>
            <a:schemeClr val="accent1"/>
          </a:solidFill>
          <a:ln w="28575">
            <a:solidFill>
              <a:schemeClr val="tx1"/>
            </a:solidFill>
            <a:miter lim="800000"/>
            <a:headEnd/>
            <a:tailEnd/>
          </a:ln>
        </p:spPr>
        <p:txBody>
          <a:bodyPr wrap="none" anchor="ctr"/>
          <a:lstStyle/>
          <a:p>
            <a:r>
              <a:rPr lang="en-US" sz="1867" dirty="0">
                <a:latin typeface="Courier New" pitchFamily="49" charset="0"/>
              </a:rPr>
              <a:t>if s2 &gt;= s4 </a:t>
            </a:r>
            <a:r>
              <a:rPr lang="en-US" sz="1867" dirty="0" err="1">
                <a:latin typeface="Courier New" pitchFamily="49" charset="0"/>
              </a:rPr>
              <a:t>goto</a:t>
            </a:r>
            <a:r>
              <a:rPr lang="en-US" sz="1867" dirty="0">
                <a:latin typeface="Courier New" pitchFamily="49" charset="0"/>
              </a:rPr>
              <a:t> BB6</a:t>
            </a:r>
          </a:p>
        </p:txBody>
      </p:sp>
      <p:sp>
        <p:nvSpPr>
          <p:cNvPr id="10257" name="Rectangle 21"/>
          <p:cNvSpPr>
            <a:spLocks noChangeArrowheads="1"/>
          </p:cNvSpPr>
          <p:nvPr/>
        </p:nvSpPr>
        <p:spPr bwMode="auto">
          <a:xfrm>
            <a:off x="8392584" y="4720431"/>
            <a:ext cx="441146" cy="379656"/>
          </a:xfrm>
          <a:prstGeom prst="rect">
            <a:avLst/>
          </a:prstGeom>
          <a:noFill/>
          <a:ln w="9525">
            <a:noFill/>
            <a:miter lim="800000"/>
            <a:headEnd/>
            <a:tailEnd/>
          </a:ln>
        </p:spPr>
        <p:txBody>
          <a:bodyPr wrap="none">
            <a:spAutoFit/>
          </a:bodyPr>
          <a:lstStyle/>
          <a:p>
            <a:r>
              <a:rPr lang="en-US" sz="1867" b="1" dirty="0"/>
              <a:t>B4</a:t>
            </a:r>
          </a:p>
        </p:txBody>
      </p:sp>
      <p:sp>
        <p:nvSpPr>
          <p:cNvPr id="10258" name="Line 22"/>
          <p:cNvSpPr>
            <a:spLocks noChangeShapeType="1"/>
          </p:cNvSpPr>
          <p:nvPr/>
        </p:nvSpPr>
        <p:spPr bwMode="auto">
          <a:xfrm>
            <a:off x="7823200" y="4644231"/>
            <a:ext cx="0" cy="304800"/>
          </a:xfrm>
          <a:prstGeom prst="line">
            <a:avLst/>
          </a:prstGeom>
          <a:noFill/>
          <a:ln w="9525">
            <a:solidFill>
              <a:schemeClr val="tx1"/>
            </a:solidFill>
            <a:round/>
            <a:headEnd/>
            <a:tailEnd type="triangle" w="med" len="med"/>
          </a:ln>
        </p:spPr>
        <p:txBody>
          <a:bodyPr/>
          <a:lstStyle/>
          <a:p>
            <a:endParaRPr lang="en-US" sz="2400"/>
          </a:p>
        </p:txBody>
      </p:sp>
      <p:cxnSp>
        <p:nvCxnSpPr>
          <p:cNvPr id="10259" name="AutoShape 24"/>
          <p:cNvCxnSpPr>
            <a:cxnSpLocks noChangeShapeType="1"/>
          </p:cNvCxnSpPr>
          <p:nvPr/>
        </p:nvCxnSpPr>
        <p:spPr bwMode="auto">
          <a:xfrm flipH="1" flipV="1">
            <a:off x="9245600" y="3945731"/>
            <a:ext cx="118533" cy="469900"/>
          </a:xfrm>
          <a:prstGeom prst="curvedConnector4">
            <a:avLst>
              <a:gd name="adj1" fmla="val -489345"/>
              <a:gd name="adj2" fmla="val 81417"/>
            </a:avLst>
          </a:prstGeom>
          <a:noFill/>
          <a:ln w="9525">
            <a:solidFill>
              <a:schemeClr val="tx1"/>
            </a:solidFill>
            <a:round/>
            <a:headEnd/>
            <a:tailEnd type="triangle" w="med" len="med"/>
          </a:ln>
        </p:spPr>
      </p:cxnSp>
      <p:sp>
        <p:nvSpPr>
          <p:cNvPr id="10260" name="Rectangle 25"/>
          <p:cNvSpPr>
            <a:spLocks noChangeArrowheads="1"/>
          </p:cNvSpPr>
          <p:nvPr/>
        </p:nvSpPr>
        <p:spPr bwMode="auto">
          <a:xfrm>
            <a:off x="8128000" y="5757466"/>
            <a:ext cx="2844800" cy="397671"/>
          </a:xfrm>
          <a:prstGeom prst="rect">
            <a:avLst/>
          </a:prstGeom>
          <a:solidFill>
            <a:schemeClr val="accent1"/>
          </a:solidFill>
          <a:ln w="28575">
            <a:solidFill>
              <a:schemeClr val="tx1"/>
            </a:solidFill>
            <a:miter lim="800000"/>
            <a:headEnd/>
            <a:tailEnd/>
          </a:ln>
        </p:spPr>
        <p:txBody>
          <a:bodyPr wrap="none" anchor="ctr"/>
          <a:lstStyle/>
          <a:p>
            <a:endParaRPr lang="en-US" sz="1600" b="1" dirty="0">
              <a:latin typeface="Courier New" pitchFamily="49" charset="0"/>
            </a:endParaRPr>
          </a:p>
        </p:txBody>
      </p:sp>
      <p:sp>
        <p:nvSpPr>
          <p:cNvPr id="10261" name="Rectangle 26"/>
          <p:cNvSpPr>
            <a:spLocks noChangeArrowheads="1"/>
          </p:cNvSpPr>
          <p:nvPr/>
        </p:nvSpPr>
        <p:spPr bwMode="auto">
          <a:xfrm>
            <a:off x="10119784" y="5330031"/>
            <a:ext cx="441146" cy="379656"/>
          </a:xfrm>
          <a:prstGeom prst="rect">
            <a:avLst/>
          </a:prstGeom>
          <a:noFill/>
          <a:ln w="9525">
            <a:noFill/>
            <a:miter lim="800000"/>
            <a:headEnd/>
            <a:tailEnd/>
          </a:ln>
        </p:spPr>
        <p:txBody>
          <a:bodyPr wrap="none">
            <a:spAutoFit/>
          </a:bodyPr>
          <a:lstStyle/>
          <a:p>
            <a:r>
              <a:rPr lang="en-US" sz="1867" b="1" dirty="0"/>
              <a:t>B6</a:t>
            </a:r>
          </a:p>
        </p:txBody>
      </p:sp>
      <p:sp>
        <p:nvSpPr>
          <p:cNvPr id="10262" name="Rectangle 27"/>
          <p:cNvSpPr>
            <a:spLocks noChangeArrowheads="1"/>
          </p:cNvSpPr>
          <p:nvPr/>
        </p:nvSpPr>
        <p:spPr bwMode="auto">
          <a:xfrm>
            <a:off x="4775200" y="5740400"/>
            <a:ext cx="2844800" cy="431800"/>
          </a:xfrm>
          <a:prstGeom prst="rect">
            <a:avLst/>
          </a:prstGeom>
          <a:solidFill>
            <a:schemeClr val="accent1"/>
          </a:solidFill>
          <a:ln w="28575">
            <a:solidFill>
              <a:schemeClr val="tx1"/>
            </a:solidFill>
            <a:miter lim="800000"/>
            <a:headEnd/>
            <a:tailEnd/>
          </a:ln>
        </p:spPr>
        <p:txBody>
          <a:bodyPr wrap="none" anchor="ctr"/>
          <a:lstStyle/>
          <a:p>
            <a:r>
              <a:rPr lang="en-US" sz="1600" dirty="0" err="1">
                <a:latin typeface="Courier New" pitchFamily="49" charset="0"/>
              </a:rPr>
              <a:t>goto</a:t>
            </a:r>
            <a:r>
              <a:rPr lang="en-US" sz="1600" dirty="0">
                <a:latin typeface="Courier New" pitchFamily="49" charset="0"/>
              </a:rPr>
              <a:t> BB2</a:t>
            </a:r>
          </a:p>
        </p:txBody>
      </p:sp>
      <p:sp>
        <p:nvSpPr>
          <p:cNvPr id="10263" name="Rectangle 28"/>
          <p:cNvSpPr>
            <a:spLocks noChangeArrowheads="1"/>
          </p:cNvSpPr>
          <p:nvPr/>
        </p:nvSpPr>
        <p:spPr bwMode="auto">
          <a:xfrm>
            <a:off x="6881045" y="5279231"/>
            <a:ext cx="441146" cy="379656"/>
          </a:xfrm>
          <a:prstGeom prst="rect">
            <a:avLst/>
          </a:prstGeom>
          <a:noFill/>
          <a:ln w="9525">
            <a:noFill/>
            <a:miter lim="800000"/>
            <a:headEnd/>
            <a:tailEnd/>
          </a:ln>
        </p:spPr>
        <p:txBody>
          <a:bodyPr wrap="none">
            <a:spAutoFit/>
          </a:bodyPr>
          <a:lstStyle/>
          <a:p>
            <a:r>
              <a:rPr lang="en-US" sz="1867" b="1" dirty="0"/>
              <a:t>B5</a:t>
            </a:r>
          </a:p>
        </p:txBody>
      </p:sp>
      <p:sp>
        <p:nvSpPr>
          <p:cNvPr id="10264" name="Line 29"/>
          <p:cNvSpPr>
            <a:spLocks noChangeShapeType="1"/>
          </p:cNvSpPr>
          <p:nvPr/>
        </p:nvSpPr>
        <p:spPr bwMode="auto">
          <a:xfrm flipH="1">
            <a:off x="7315200" y="5461000"/>
            <a:ext cx="406400" cy="228600"/>
          </a:xfrm>
          <a:prstGeom prst="line">
            <a:avLst/>
          </a:prstGeom>
          <a:noFill/>
          <a:ln w="9525">
            <a:solidFill>
              <a:schemeClr val="tx1"/>
            </a:solidFill>
            <a:round/>
            <a:headEnd/>
            <a:tailEnd type="triangle" w="med" len="med"/>
          </a:ln>
        </p:spPr>
        <p:txBody>
          <a:bodyPr/>
          <a:lstStyle/>
          <a:p>
            <a:endParaRPr lang="en-US" sz="2400"/>
          </a:p>
        </p:txBody>
      </p:sp>
      <p:sp>
        <p:nvSpPr>
          <p:cNvPr id="10265" name="Line 30"/>
          <p:cNvSpPr>
            <a:spLocks noChangeShapeType="1"/>
          </p:cNvSpPr>
          <p:nvPr/>
        </p:nvSpPr>
        <p:spPr bwMode="auto">
          <a:xfrm>
            <a:off x="8026400" y="5330031"/>
            <a:ext cx="508000" cy="228600"/>
          </a:xfrm>
          <a:prstGeom prst="line">
            <a:avLst/>
          </a:prstGeom>
          <a:noFill/>
          <a:ln w="9525">
            <a:solidFill>
              <a:schemeClr val="tx1"/>
            </a:solidFill>
            <a:round/>
            <a:headEnd/>
            <a:tailEnd type="triangle" w="med" len="med"/>
          </a:ln>
        </p:spPr>
        <p:txBody>
          <a:bodyPr/>
          <a:lstStyle/>
          <a:p>
            <a:endParaRPr lang="en-US" sz="2400"/>
          </a:p>
        </p:txBody>
      </p:sp>
      <p:cxnSp>
        <p:nvCxnSpPr>
          <p:cNvPr id="10266" name="AutoShape 31"/>
          <p:cNvCxnSpPr>
            <a:cxnSpLocks noChangeShapeType="1"/>
            <a:stCxn id="10262" idx="1"/>
            <a:endCxn id="10249" idx="1"/>
          </p:cNvCxnSpPr>
          <p:nvPr/>
        </p:nvCxnSpPr>
        <p:spPr bwMode="auto">
          <a:xfrm rot="10800000" flipH="1">
            <a:off x="4775200" y="2891631"/>
            <a:ext cx="1625600" cy="3064669"/>
          </a:xfrm>
          <a:prstGeom prst="curvedConnector3">
            <a:avLst>
              <a:gd name="adj1" fmla="val -18750"/>
            </a:avLst>
          </a:prstGeom>
          <a:noFill/>
          <a:ln w="9525">
            <a:solidFill>
              <a:schemeClr val="tx1"/>
            </a:solidFill>
            <a:round/>
            <a:headEnd/>
            <a:tailEnd type="triangle" w="med" len="med"/>
          </a:ln>
        </p:spPr>
      </p:cxnSp>
      <p:sp>
        <p:nvSpPr>
          <p:cNvPr id="10267" name="Rectangle 32"/>
          <p:cNvSpPr>
            <a:spLocks noChangeArrowheads="1"/>
          </p:cNvSpPr>
          <p:nvPr/>
        </p:nvSpPr>
        <p:spPr bwMode="auto">
          <a:xfrm>
            <a:off x="9232901" y="1443831"/>
            <a:ext cx="2110193" cy="379656"/>
          </a:xfrm>
          <a:prstGeom prst="rect">
            <a:avLst/>
          </a:prstGeom>
          <a:noFill/>
          <a:ln w="9525">
            <a:noFill/>
            <a:miter lim="800000"/>
            <a:headEnd/>
            <a:tailEnd/>
          </a:ln>
        </p:spPr>
        <p:txBody>
          <a:bodyPr wrap="none">
            <a:spAutoFit/>
          </a:bodyPr>
          <a:lstStyle/>
          <a:p>
            <a:r>
              <a:rPr lang="en-US" sz="1867" b="1"/>
              <a:t>Control Flow Graph</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aliases</a:t>
            </a:r>
          </a:p>
        </p:txBody>
      </p:sp>
      <p:sp>
        <p:nvSpPr>
          <p:cNvPr id="3" name="Content Placeholder 2"/>
          <p:cNvSpPr>
            <a:spLocks noGrp="1"/>
          </p:cNvSpPr>
          <p:nvPr>
            <p:ph idx="1"/>
          </p:nvPr>
        </p:nvSpPr>
        <p:spPr/>
        <p:txBody>
          <a:bodyPr>
            <a:normAutofit/>
          </a:bodyPr>
          <a:lstStyle/>
          <a:p>
            <a:r>
              <a:rPr lang="en-US" dirty="0"/>
              <a:t>If two or more expressions denote the same memory address we say that the expressions are aliases of one another</a:t>
            </a:r>
          </a:p>
          <a:p>
            <a:r>
              <a:rPr lang="en-US" dirty="0"/>
              <a:t>Presence of pointers makes data-flow analysis more complex</a:t>
            </a:r>
          </a:p>
          <a:p>
            <a:r>
              <a:rPr lang="en-US" dirty="0"/>
              <a:t>Pointer p can point to is to assume that an indirect assignment through a pointer can potentially change any variable</a:t>
            </a:r>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F6A9D353-D8AC-47AD-899B-305FB43E9A22}"/>
                  </a:ext>
                </a:extLst>
              </p14:cNvPr>
              <p14:cNvContentPartPr/>
              <p14:nvPr/>
            </p14:nvContentPartPr>
            <p14:xfrm>
              <a:off x="9871920" y="3762360"/>
              <a:ext cx="1322280" cy="1779480"/>
            </p14:xfrm>
          </p:contentPart>
        </mc:Choice>
        <mc:Fallback xmlns="">
          <p:pic>
            <p:nvPicPr>
              <p:cNvPr id="4" name="Ink 3">
                <a:extLst>
                  <a:ext uri="{FF2B5EF4-FFF2-40B4-BE49-F238E27FC236}">
                    <a16:creationId xmlns:a16="http://schemas.microsoft.com/office/drawing/2014/main" id="{F6A9D353-D8AC-47AD-899B-305FB43E9A22}"/>
                  </a:ext>
                </a:extLst>
              </p:cNvPr>
              <p:cNvPicPr/>
              <p:nvPr/>
            </p:nvPicPr>
            <p:blipFill>
              <a:blip r:embed="rId3"/>
              <a:stretch>
                <a:fillRect/>
              </a:stretch>
            </p:blipFill>
            <p:spPr>
              <a:xfrm>
                <a:off x="9862560" y="3753000"/>
                <a:ext cx="1341000" cy="1798200"/>
              </a:xfrm>
              <a:prstGeom prst="rect">
                <a:avLst/>
              </a:prstGeom>
            </p:spPr>
          </p:pic>
        </mc:Fallback>
      </mc:AlternateContent>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aliases</a:t>
            </a:r>
          </a:p>
        </p:txBody>
      </p:sp>
      <p:sp>
        <p:nvSpPr>
          <p:cNvPr id="3" name="Content Placeholder 2"/>
          <p:cNvSpPr>
            <a:spLocks noGrp="1"/>
          </p:cNvSpPr>
          <p:nvPr>
            <p:ph idx="1"/>
          </p:nvPr>
        </p:nvSpPr>
        <p:spPr/>
        <p:txBody>
          <a:bodyPr/>
          <a:lstStyle/>
          <a:p>
            <a:r>
              <a:rPr lang="en-US" dirty="0"/>
              <a:t>Consider a language having preliminary data types</a:t>
            </a:r>
          </a:p>
          <a:p>
            <a:r>
              <a:rPr lang="en-US" dirty="0"/>
              <a:t>If pointer ‘p’ points to a primitive data element, then any arithmetic operation on ‘p’ produces a value that may be an integer</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Dealing with aliases</a:t>
            </a:r>
          </a:p>
        </p:txBody>
      </p:sp>
      <p:sp>
        <p:nvSpPr>
          <p:cNvPr id="3" name="Content Placeholder 2"/>
          <p:cNvSpPr>
            <a:spLocks noGrp="1"/>
          </p:cNvSpPr>
          <p:nvPr>
            <p:ph idx="1"/>
          </p:nvPr>
        </p:nvSpPr>
        <p:spPr/>
        <p:txBody>
          <a:bodyPr/>
          <a:lstStyle/>
          <a:p>
            <a:r>
              <a:rPr lang="en-US" dirty="0"/>
              <a:t>If ‘p’ points to an array, addition/subtractive leads to ‘p’ somewhere in the array</a:t>
            </a:r>
          </a:p>
          <a:p>
            <a:r>
              <a:rPr lang="en-US" dirty="0"/>
              <a:t>If ‘p’ points to other array, then the impact of this would have to be dealt by the optimizing compiler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Effects of pointer assignments</a:t>
            </a:r>
          </a:p>
        </p:txBody>
      </p:sp>
      <p:sp>
        <p:nvSpPr>
          <p:cNvPr id="3" name="Content Placeholder 2"/>
          <p:cNvSpPr>
            <a:spLocks noGrp="1"/>
          </p:cNvSpPr>
          <p:nvPr>
            <p:ph idx="1"/>
          </p:nvPr>
        </p:nvSpPr>
        <p:spPr/>
        <p:txBody>
          <a:bodyPr/>
          <a:lstStyle/>
          <a:p>
            <a:r>
              <a:rPr lang="en-US" dirty="0"/>
              <a:t>Variables that could possibly be used as pointers are those declared to be pointers and temporaries that receive a value is a pointer plus or minus a constant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can point to</a:t>
            </a:r>
          </a:p>
        </p:txBody>
      </p:sp>
      <p:sp>
        <p:nvSpPr>
          <p:cNvPr id="3" name="Content Placeholder 2"/>
          <p:cNvSpPr>
            <a:spLocks noGrp="1"/>
          </p:cNvSpPr>
          <p:nvPr>
            <p:ph idx="1"/>
          </p:nvPr>
        </p:nvSpPr>
        <p:spPr/>
        <p:txBody>
          <a:bodyPr/>
          <a:lstStyle/>
          <a:p>
            <a:r>
              <a:rPr lang="en-US" dirty="0"/>
              <a:t>If there is an assignment s: p := &amp; a then immediately after s, ‘p’ points only to ‘a’. If a is an array, then p can point only to a after assignment of the form p := &amp;a +/-c, where &amp;a refers to &amp;a[0]</a:t>
            </a:r>
          </a:p>
          <a:p>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can point to</a:t>
            </a:r>
          </a:p>
        </p:txBody>
      </p:sp>
      <p:sp>
        <p:nvSpPr>
          <p:cNvPr id="3" name="Content Placeholder 2"/>
          <p:cNvSpPr>
            <a:spLocks noGrp="1"/>
          </p:cNvSpPr>
          <p:nvPr>
            <p:ph idx="1"/>
          </p:nvPr>
        </p:nvSpPr>
        <p:spPr/>
        <p:txBody>
          <a:bodyPr/>
          <a:lstStyle/>
          <a:p>
            <a:r>
              <a:rPr lang="en-US" dirty="0"/>
              <a:t>If there is an assignment, s: p:= q +/-c , p and q are pointers, then immediately after s, p can point to any array that q could point to before ‘s’</a:t>
            </a:r>
          </a:p>
          <a:p>
            <a:r>
              <a:rPr lang="en-US" dirty="0"/>
              <a:t>If there is an assignment, s: q := p, p points to what q points to</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Pointer can point to</a:t>
            </a:r>
          </a:p>
        </p:txBody>
      </p:sp>
      <p:sp>
        <p:nvSpPr>
          <p:cNvPr id="3" name="Content Placeholder 2"/>
          <p:cNvSpPr>
            <a:spLocks noGrp="1"/>
          </p:cNvSpPr>
          <p:nvPr>
            <p:ph idx="1"/>
          </p:nvPr>
        </p:nvSpPr>
        <p:spPr/>
        <p:txBody>
          <a:bodyPr/>
          <a:lstStyle/>
          <a:p>
            <a:r>
              <a:rPr lang="en-US" dirty="0"/>
              <a:t>Any other assignment to p, there is no object that p could point to such an assignment is probably meaningless</a:t>
            </a:r>
          </a:p>
          <a:p>
            <a:r>
              <a:rPr lang="en-US" dirty="0"/>
              <a:t>After any assignment to a variable other than p, p points to whatever it did before the assignment</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 computation</a:t>
            </a:r>
          </a:p>
        </p:txBody>
      </p:sp>
      <p:sp>
        <p:nvSpPr>
          <p:cNvPr id="3" name="Content Placeholder 2"/>
          <p:cNvSpPr>
            <a:spLocks noGrp="1"/>
          </p:cNvSpPr>
          <p:nvPr>
            <p:ph idx="1"/>
          </p:nvPr>
        </p:nvSpPr>
        <p:spPr/>
        <p:txBody>
          <a:bodyPr/>
          <a:lstStyle/>
          <a:p>
            <a:r>
              <a:rPr lang="en-US" dirty="0"/>
              <a:t>in[B] – (p, a) – set of variables {a} to which p could point at the beginning of B</a:t>
            </a:r>
          </a:p>
          <a:p>
            <a:r>
              <a:rPr lang="en-US" dirty="0" err="1"/>
              <a:t>trans</a:t>
            </a:r>
            <a:r>
              <a:rPr lang="en-US" baseline="-25000" dirty="0" err="1"/>
              <a:t>B</a:t>
            </a:r>
            <a:r>
              <a:rPr lang="en-US" dirty="0"/>
              <a:t> – transfer function that defines the effect of block B</a:t>
            </a:r>
          </a:p>
          <a:p>
            <a:pPr lvl="1"/>
            <a:r>
              <a:rPr lang="en-US" dirty="0"/>
              <a:t>Takes a set of pairs, S of the form (</a:t>
            </a:r>
            <a:r>
              <a:rPr lang="en-US" dirty="0" err="1"/>
              <a:t>p,a</a:t>
            </a:r>
            <a:r>
              <a:rPr lang="en-US" dirty="0"/>
              <a:t>) and produces another set T</a:t>
            </a:r>
          </a:p>
          <a:p>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 computation</a:t>
            </a:r>
          </a:p>
        </p:txBody>
      </p:sp>
      <p:sp>
        <p:nvSpPr>
          <p:cNvPr id="3" name="Content Placeholder 2"/>
          <p:cNvSpPr>
            <a:spLocks noGrp="1"/>
          </p:cNvSpPr>
          <p:nvPr>
            <p:ph idx="1"/>
          </p:nvPr>
        </p:nvSpPr>
        <p:spPr/>
        <p:txBody>
          <a:bodyPr/>
          <a:lstStyle/>
          <a:p>
            <a:r>
              <a:rPr lang="en-US" dirty="0" err="1"/>
              <a:t>trans</a:t>
            </a:r>
            <a:r>
              <a:rPr lang="en-US" baseline="-25000" dirty="0" err="1"/>
              <a:t>B</a:t>
            </a:r>
            <a:r>
              <a:rPr lang="en-US" baseline="-25000" dirty="0"/>
              <a:t>  </a:t>
            </a:r>
            <a:r>
              <a:rPr lang="en-US" dirty="0"/>
              <a:t> is computed for every statement and </a:t>
            </a:r>
            <a:r>
              <a:rPr lang="en-US" dirty="0" err="1"/>
              <a:t>trans</a:t>
            </a:r>
            <a:r>
              <a:rPr lang="en-US" baseline="-25000" dirty="0" err="1"/>
              <a:t>B</a:t>
            </a:r>
            <a:r>
              <a:rPr lang="en-US" baseline="-25000" dirty="0"/>
              <a:t>  </a:t>
            </a:r>
            <a:r>
              <a:rPr lang="en-US" dirty="0"/>
              <a:t> is the union of </a:t>
            </a:r>
            <a:r>
              <a:rPr lang="en-US" dirty="0" err="1"/>
              <a:t>trans</a:t>
            </a:r>
            <a:r>
              <a:rPr lang="en-US" baseline="-25000" dirty="0" err="1"/>
              <a:t>S</a:t>
            </a:r>
            <a:r>
              <a:rPr lang="en-US" dirty="0"/>
              <a:t> </a:t>
            </a:r>
            <a:endParaRPr lang="en-US" b="1"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1474" name="Rectangle 2"/>
          <p:cNvSpPr>
            <a:spLocks noGrp="1" noChangeArrowheads="1"/>
          </p:cNvSpPr>
          <p:nvPr>
            <p:ph type="title"/>
          </p:nvPr>
        </p:nvSpPr>
        <p:spPr/>
        <p:txBody>
          <a:bodyPr/>
          <a:lstStyle/>
          <a:p>
            <a:r>
              <a:rPr lang="en-US" dirty="0"/>
              <a:t>Example Reaching Definitions</a:t>
            </a:r>
          </a:p>
        </p:txBody>
      </p:sp>
      <p:sp>
        <p:nvSpPr>
          <p:cNvPr id="361475" name="Text Box 3"/>
          <p:cNvSpPr txBox="1">
            <a:spLocks noChangeArrowheads="1"/>
          </p:cNvSpPr>
          <p:nvPr/>
        </p:nvSpPr>
        <p:spPr bwMode="auto">
          <a:xfrm>
            <a:off x="9042401" y="1195864"/>
            <a:ext cx="2741456" cy="4154984"/>
          </a:xfrm>
          <a:prstGeom prst="rect">
            <a:avLst/>
          </a:prstGeom>
          <a:noFill/>
          <a:ln w="9525">
            <a:solidFill>
              <a:schemeClr val="tx1"/>
            </a:solidFill>
            <a:miter lim="800000"/>
            <a:headEnd/>
            <a:tailEnd/>
          </a:ln>
          <a:effectLst/>
        </p:spPr>
        <p:txBody>
          <a:bodyPr wrap="none">
            <a:spAutoFit/>
          </a:bodyPr>
          <a:lstStyle/>
          <a:p>
            <a:r>
              <a:rPr lang="en-US" sz="2400" i="1" dirty="0"/>
              <a:t>d</a:t>
            </a:r>
            <a:r>
              <a:rPr lang="en-US" sz="2400" baseline="-25000" dirty="0"/>
              <a:t>1</a:t>
            </a:r>
            <a:r>
              <a:rPr lang="en-US" sz="2400" dirty="0"/>
              <a:t>: </a:t>
            </a:r>
            <a:r>
              <a:rPr lang="en-US" sz="2400" b="1" dirty="0" err="1">
                <a:latin typeface="Courier New" pitchFamily="49" charset="0"/>
              </a:rPr>
              <a:t>i</a:t>
            </a:r>
            <a:r>
              <a:rPr lang="en-US" sz="2400" b="1" dirty="0">
                <a:latin typeface="Courier New" pitchFamily="49" charset="0"/>
              </a:rPr>
              <a:t> := m-1;</a:t>
            </a:r>
            <a:br>
              <a:rPr lang="en-US" sz="2400" b="1" dirty="0">
                <a:latin typeface="Courier New" pitchFamily="49" charset="0"/>
              </a:rPr>
            </a:br>
            <a:r>
              <a:rPr lang="en-US" sz="2400" i="1" dirty="0"/>
              <a:t>d</a:t>
            </a:r>
            <a:r>
              <a:rPr lang="en-US" sz="2400" baseline="-25000" dirty="0"/>
              <a:t>2</a:t>
            </a:r>
            <a:r>
              <a:rPr lang="en-US" sz="2400" dirty="0"/>
              <a:t>: </a:t>
            </a:r>
            <a:r>
              <a:rPr lang="en-US" sz="2400" b="1" dirty="0">
                <a:latin typeface="Courier New" pitchFamily="49" charset="0"/>
              </a:rPr>
              <a:t>j := n;</a:t>
            </a:r>
            <a:br>
              <a:rPr lang="en-US" sz="2400" b="1" dirty="0">
                <a:latin typeface="Courier New" pitchFamily="49" charset="0"/>
              </a:rPr>
            </a:br>
            <a:r>
              <a:rPr lang="en-US" sz="2400" i="1" dirty="0"/>
              <a:t>d</a:t>
            </a:r>
            <a:r>
              <a:rPr lang="en-US" sz="2400" baseline="-25000" dirty="0"/>
              <a:t>3</a:t>
            </a:r>
            <a:r>
              <a:rPr lang="en-US" sz="2400" dirty="0"/>
              <a:t>: </a:t>
            </a:r>
            <a:r>
              <a:rPr lang="en-US" sz="2400" b="1" dirty="0">
                <a:latin typeface="Courier New" pitchFamily="49" charset="0"/>
              </a:rPr>
              <a:t>a := u1;</a:t>
            </a:r>
            <a:br>
              <a:rPr lang="en-US" sz="2400" b="1" dirty="0">
                <a:latin typeface="Courier New" pitchFamily="49" charset="0"/>
              </a:rPr>
            </a:br>
            <a:r>
              <a:rPr lang="en-US" sz="2400" dirty="0"/>
              <a:t>     </a:t>
            </a:r>
            <a:r>
              <a:rPr lang="en-US" sz="2400" b="1" dirty="0">
                <a:latin typeface="Courier New" pitchFamily="49" charset="0"/>
              </a:rPr>
              <a:t>do</a:t>
            </a:r>
            <a:br>
              <a:rPr lang="en-US" sz="2400" b="1" dirty="0">
                <a:latin typeface="Courier New" pitchFamily="49" charset="0"/>
              </a:rPr>
            </a:br>
            <a:r>
              <a:rPr lang="en-US" sz="2400" i="1" dirty="0"/>
              <a:t>d</a:t>
            </a:r>
            <a:r>
              <a:rPr lang="en-US" sz="2400" baseline="-25000" dirty="0"/>
              <a:t>4</a:t>
            </a:r>
            <a:r>
              <a:rPr lang="en-US" sz="2400" dirty="0"/>
              <a:t>: </a:t>
            </a:r>
            <a:r>
              <a:rPr lang="en-US" sz="2400" b="1" dirty="0">
                <a:latin typeface="Courier New" pitchFamily="49" charset="0"/>
              </a:rPr>
              <a:t>  </a:t>
            </a:r>
            <a:r>
              <a:rPr lang="en-US" sz="2400" b="1" dirty="0" err="1">
                <a:latin typeface="Courier New" pitchFamily="49" charset="0"/>
              </a:rPr>
              <a:t>i</a:t>
            </a:r>
            <a:r>
              <a:rPr lang="en-US" sz="2400" b="1" dirty="0">
                <a:latin typeface="Courier New" pitchFamily="49" charset="0"/>
              </a:rPr>
              <a:t> := i+1;</a:t>
            </a:r>
            <a:br>
              <a:rPr lang="en-US" sz="2400" b="1" dirty="0">
                <a:latin typeface="Courier New" pitchFamily="49" charset="0"/>
              </a:rPr>
            </a:br>
            <a:r>
              <a:rPr lang="en-US" sz="2400" i="1" dirty="0"/>
              <a:t>d</a:t>
            </a:r>
            <a:r>
              <a:rPr lang="en-US" sz="2400" baseline="-25000" dirty="0"/>
              <a:t>5</a:t>
            </a:r>
            <a:r>
              <a:rPr lang="en-US" sz="2400" dirty="0"/>
              <a:t>: </a:t>
            </a:r>
            <a:r>
              <a:rPr lang="en-US" sz="2400" b="1" dirty="0">
                <a:latin typeface="Courier New" pitchFamily="49" charset="0"/>
              </a:rPr>
              <a:t>  j := j-1;</a:t>
            </a:r>
            <a:br>
              <a:rPr lang="en-US" sz="2400" b="1" dirty="0">
                <a:latin typeface="Courier New" pitchFamily="49" charset="0"/>
              </a:rPr>
            </a:br>
            <a:r>
              <a:rPr lang="en-US" sz="2400" dirty="0"/>
              <a:t>     </a:t>
            </a:r>
            <a:r>
              <a:rPr lang="en-US" sz="2400" b="1" dirty="0">
                <a:latin typeface="Courier New" pitchFamily="49" charset="0"/>
              </a:rPr>
              <a:t>  if e1 then</a:t>
            </a:r>
            <a:br>
              <a:rPr lang="en-US" sz="2400" b="1" dirty="0">
                <a:latin typeface="Courier New" pitchFamily="49" charset="0"/>
              </a:rPr>
            </a:br>
            <a:r>
              <a:rPr lang="en-US" sz="2400" i="1" dirty="0"/>
              <a:t>d</a:t>
            </a:r>
            <a:r>
              <a:rPr lang="en-US" sz="2400" baseline="-25000" dirty="0"/>
              <a:t>6</a:t>
            </a:r>
            <a:r>
              <a:rPr lang="en-US" sz="2400" dirty="0"/>
              <a:t>: </a:t>
            </a:r>
            <a:r>
              <a:rPr lang="en-US" sz="2400" b="1" dirty="0">
                <a:latin typeface="Courier New" pitchFamily="49" charset="0"/>
              </a:rPr>
              <a:t>    a := u2</a:t>
            </a:r>
            <a:br>
              <a:rPr lang="en-US" sz="2400" b="1" dirty="0">
                <a:latin typeface="Courier New" pitchFamily="49" charset="0"/>
              </a:rPr>
            </a:br>
            <a:r>
              <a:rPr lang="en-US" sz="2400" dirty="0"/>
              <a:t>     </a:t>
            </a:r>
            <a:r>
              <a:rPr lang="en-US" sz="2400" b="1" dirty="0">
                <a:latin typeface="Courier New" pitchFamily="49" charset="0"/>
              </a:rPr>
              <a:t>  else</a:t>
            </a:r>
          </a:p>
          <a:p>
            <a:r>
              <a:rPr lang="en-US" sz="2400" i="1" dirty="0"/>
              <a:t>d</a:t>
            </a:r>
            <a:r>
              <a:rPr lang="en-US" sz="2400" baseline="-25000" dirty="0"/>
              <a:t>7</a:t>
            </a:r>
            <a:r>
              <a:rPr lang="en-US" sz="2400" dirty="0"/>
              <a:t>: </a:t>
            </a:r>
            <a:r>
              <a:rPr lang="en-US" sz="2400" b="1" dirty="0">
                <a:latin typeface="Courier New" pitchFamily="49" charset="0"/>
              </a:rPr>
              <a:t>    </a:t>
            </a:r>
            <a:r>
              <a:rPr lang="en-US" sz="2400" b="1" dirty="0" err="1">
                <a:latin typeface="Courier New" pitchFamily="49" charset="0"/>
              </a:rPr>
              <a:t>i</a:t>
            </a:r>
            <a:r>
              <a:rPr lang="en-US" sz="2400" b="1" dirty="0">
                <a:latin typeface="Courier New" pitchFamily="49" charset="0"/>
              </a:rPr>
              <a:t> := u3</a:t>
            </a:r>
            <a:br>
              <a:rPr lang="en-US" sz="2400" b="1" dirty="0">
                <a:latin typeface="Courier New" pitchFamily="49" charset="0"/>
              </a:rPr>
            </a:br>
            <a:r>
              <a:rPr lang="en-US" sz="2400" dirty="0"/>
              <a:t>     </a:t>
            </a:r>
            <a:r>
              <a:rPr lang="en-US" sz="2400" b="1" dirty="0">
                <a:latin typeface="Courier New" pitchFamily="49" charset="0"/>
              </a:rPr>
              <a:t>while e2</a:t>
            </a:r>
          </a:p>
        </p:txBody>
      </p:sp>
      <p:sp>
        <p:nvSpPr>
          <p:cNvPr id="361476" name="Text Box 4"/>
          <p:cNvSpPr txBox="1">
            <a:spLocks noChangeArrowheads="1"/>
          </p:cNvSpPr>
          <p:nvPr/>
        </p:nvSpPr>
        <p:spPr bwMode="auto">
          <a:xfrm>
            <a:off x="2766485" y="3908425"/>
            <a:ext cx="389850"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a:t>
            </a:r>
          </a:p>
        </p:txBody>
      </p:sp>
      <p:sp>
        <p:nvSpPr>
          <p:cNvPr id="361477" name="Text Box 5"/>
          <p:cNvSpPr txBox="1">
            <a:spLocks noChangeArrowheads="1"/>
          </p:cNvSpPr>
          <p:nvPr/>
        </p:nvSpPr>
        <p:spPr bwMode="auto">
          <a:xfrm>
            <a:off x="422647" y="4619626"/>
            <a:ext cx="1406154" cy="748795"/>
          </a:xfrm>
          <a:prstGeom prst="rect">
            <a:avLst/>
          </a:prstGeom>
          <a:noFill/>
          <a:ln w="9525">
            <a:noFill/>
            <a:miter lim="800000"/>
            <a:headEnd/>
            <a:tailEnd/>
          </a:ln>
          <a:effectLst/>
        </p:spPr>
        <p:txBody>
          <a:bodyPr wrap="none">
            <a:spAutoFit/>
          </a:bodyPr>
          <a:lstStyle/>
          <a:p>
            <a:pPr algn="r"/>
            <a:r>
              <a:rPr lang="en-US" sz="2133" i="1"/>
              <a:t>gen</a:t>
            </a:r>
            <a:r>
              <a:rPr lang="en-US" sz="2133"/>
              <a:t>={</a:t>
            </a:r>
            <a:r>
              <a:rPr lang="en-US" sz="2133" i="1"/>
              <a:t>d</a:t>
            </a:r>
            <a:r>
              <a:rPr lang="en-US" sz="2133" baseline="-25000"/>
              <a:t>1</a:t>
            </a:r>
            <a:r>
              <a:rPr lang="en-US" sz="2133"/>
              <a:t>}</a:t>
            </a:r>
            <a:br>
              <a:rPr lang="en-US" sz="2133"/>
            </a:br>
            <a:r>
              <a:rPr lang="en-US" sz="2133" i="1"/>
              <a:t>kill</a:t>
            </a:r>
            <a:r>
              <a:rPr lang="en-US" sz="2133"/>
              <a:t>={</a:t>
            </a:r>
            <a:r>
              <a:rPr lang="en-US" sz="2133" i="1"/>
              <a:t>d</a:t>
            </a:r>
            <a:r>
              <a:rPr lang="en-US" sz="2133" baseline="-25000"/>
              <a:t>4</a:t>
            </a:r>
            <a:r>
              <a:rPr lang="en-US" sz="2133"/>
              <a:t>, </a:t>
            </a:r>
            <a:r>
              <a:rPr lang="en-US" sz="2133" i="1"/>
              <a:t>d</a:t>
            </a:r>
            <a:r>
              <a:rPr lang="en-US" sz="2133" baseline="-25000"/>
              <a:t>7</a:t>
            </a:r>
            <a:r>
              <a:rPr lang="en-US" sz="2133"/>
              <a:t>}</a:t>
            </a:r>
          </a:p>
        </p:txBody>
      </p:sp>
      <p:sp>
        <p:nvSpPr>
          <p:cNvPr id="361478" name="Rectangle 6"/>
          <p:cNvSpPr>
            <a:spLocks noChangeArrowheads="1"/>
          </p:cNvSpPr>
          <p:nvPr/>
        </p:nvSpPr>
        <p:spPr bwMode="auto">
          <a:xfrm>
            <a:off x="1750485" y="4695825"/>
            <a:ext cx="476412" cy="502766"/>
          </a:xfrm>
          <a:prstGeom prst="rect">
            <a:avLst/>
          </a:prstGeom>
          <a:noFill/>
          <a:ln w="9525">
            <a:solidFill>
              <a:schemeClr val="tx1"/>
            </a:solidFill>
            <a:miter lim="800000"/>
            <a:headEnd/>
            <a:tailEnd/>
          </a:ln>
          <a:effectLst/>
        </p:spPr>
        <p:txBody>
          <a:bodyPr wrap="none">
            <a:spAutoFit/>
          </a:bodyPr>
          <a:lstStyle/>
          <a:p>
            <a:r>
              <a:rPr lang="en-US" sz="2667" i="1"/>
              <a:t>d</a:t>
            </a:r>
            <a:r>
              <a:rPr lang="en-US" sz="2667" baseline="-25000"/>
              <a:t>1</a:t>
            </a:r>
          </a:p>
        </p:txBody>
      </p:sp>
      <p:sp>
        <p:nvSpPr>
          <p:cNvPr id="361479" name="Text Box 7"/>
          <p:cNvSpPr txBox="1">
            <a:spLocks noChangeArrowheads="1"/>
          </p:cNvSpPr>
          <p:nvPr/>
        </p:nvSpPr>
        <p:spPr bwMode="auto">
          <a:xfrm>
            <a:off x="2574697" y="4619626"/>
            <a:ext cx="1140056" cy="748795"/>
          </a:xfrm>
          <a:prstGeom prst="rect">
            <a:avLst/>
          </a:prstGeom>
          <a:noFill/>
          <a:ln w="9525">
            <a:noFill/>
            <a:miter lim="800000"/>
            <a:headEnd/>
            <a:tailEnd/>
          </a:ln>
          <a:effectLst/>
        </p:spPr>
        <p:txBody>
          <a:bodyPr wrap="none">
            <a:spAutoFit/>
          </a:bodyPr>
          <a:lstStyle/>
          <a:p>
            <a:pPr algn="r"/>
            <a:r>
              <a:rPr lang="en-US" sz="2133" i="1"/>
              <a:t>gen</a:t>
            </a:r>
            <a:r>
              <a:rPr lang="en-US" sz="2133"/>
              <a:t>={</a:t>
            </a:r>
            <a:r>
              <a:rPr lang="en-US" sz="2133" i="1"/>
              <a:t>d</a:t>
            </a:r>
            <a:r>
              <a:rPr lang="en-US" sz="2133" baseline="-25000"/>
              <a:t>2</a:t>
            </a:r>
            <a:r>
              <a:rPr lang="en-US" sz="2133"/>
              <a:t>}</a:t>
            </a:r>
            <a:br>
              <a:rPr lang="en-US" sz="2133"/>
            </a:br>
            <a:r>
              <a:rPr lang="en-US" sz="2133" i="1"/>
              <a:t>kill</a:t>
            </a:r>
            <a:r>
              <a:rPr lang="en-US" sz="2133"/>
              <a:t>={</a:t>
            </a:r>
            <a:r>
              <a:rPr lang="en-US" sz="2133" i="1"/>
              <a:t>d</a:t>
            </a:r>
            <a:r>
              <a:rPr lang="en-US" sz="2133" baseline="-25000"/>
              <a:t>5</a:t>
            </a:r>
            <a:r>
              <a:rPr lang="en-US" sz="2133"/>
              <a:t>}</a:t>
            </a:r>
          </a:p>
        </p:txBody>
      </p:sp>
      <p:sp>
        <p:nvSpPr>
          <p:cNvPr id="361480" name="Rectangle 8"/>
          <p:cNvSpPr>
            <a:spLocks noChangeArrowheads="1"/>
          </p:cNvSpPr>
          <p:nvPr/>
        </p:nvSpPr>
        <p:spPr bwMode="auto">
          <a:xfrm>
            <a:off x="3606801" y="4695825"/>
            <a:ext cx="476412" cy="502766"/>
          </a:xfrm>
          <a:prstGeom prst="rect">
            <a:avLst/>
          </a:prstGeom>
          <a:noFill/>
          <a:ln w="9525">
            <a:solidFill>
              <a:schemeClr val="tx1"/>
            </a:solidFill>
            <a:miter lim="800000"/>
            <a:headEnd/>
            <a:tailEnd/>
          </a:ln>
          <a:effectLst/>
        </p:spPr>
        <p:txBody>
          <a:bodyPr wrap="none">
            <a:spAutoFit/>
          </a:bodyPr>
          <a:lstStyle/>
          <a:p>
            <a:r>
              <a:rPr lang="en-US" sz="2667" i="1"/>
              <a:t>d</a:t>
            </a:r>
            <a:r>
              <a:rPr lang="en-US" sz="2667" baseline="-25000"/>
              <a:t>2</a:t>
            </a:r>
          </a:p>
        </p:txBody>
      </p:sp>
      <p:sp>
        <p:nvSpPr>
          <p:cNvPr id="361481" name="Text Box 9"/>
          <p:cNvSpPr txBox="1">
            <a:spLocks noChangeArrowheads="1"/>
          </p:cNvSpPr>
          <p:nvPr/>
        </p:nvSpPr>
        <p:spPr bwMode="auto">
          <a:xfrm>
            <a:off x="1221482" y="3810001"/>
            <a:ext cx="1646605" cy="748795"/>
          </a:xfrm>
          <a:prstGeom prst="rect">
            <a:avLst/>
          </a:prstGeom>
          <a:noFill/>
          <a:ln w="9525">
            <a:noFill/>
            <a:miter lim="800000"/>
            <a:headEnd/>
            <a:tailEnd/>
          </a:ln>
          <a:effectLst/>
        </p:spPr>
        <p:txBody>
          <a:bodyPr wrap="none">
            <a:spAutoFit/>
          </a:bodyPr>
          <a:lstStyle/>
          <a:p>
            <a:pPr algn="r"/>
            <a:r>
              <a:rPr lang="en-US" sz="2133" i="1"/>
              <a:t>gen</a:t>
            </a:r>
            <a:r>
              <a:rPr lang="en-US" sz="2133"/>
              <a:t>={</a:t>
            </a:r>
            <a:r>
              <a:rPr lang="en-US" sz="2133" i="1"/>
              <a:t>d</a:t>
            </a:r>
            <a:r>
              <a:rPr lang="en-US" sz="2133" baseline="-25000"/>
              <a:t>1</a:t>
            </a:r>
            <a:r>
              <a:rPr lang="en-US" sz="2133"/>
              <a:t>,</a:t>
            </a:r>
            <a:r>
              <a:rPr lang="en-US" sz="2133" i="1"/>
              <a:t>d</a:t>
            </a:r>
            <a:r>
              <a:rPr lang="en-US" sz="2133" baseline="-25000"/>
              <a:t>2</a:t>
            </a:r>
            <a:r>
              <a:rPr lang="en-US" sz="2133"/>
              <a:t>}</a:t>
            </a:r>
            <a:br>
              <a:rPr lang="en-US" sz="2133"/>
            </a:br>
            <a:r>
              <a:rPr lang="en-US" sz="2133" i="1"/>
              <a:t>kill</a:t>
            </a:r>
            <a:r>
              <a:rPr lang="en-US" sz="2133"/>
              <a:t>={</a:t>
            </a:r>
            <a:r>
              <a:rPr lang="en-US" sz="2133" i="1"/>
              <a:t>d</a:t>
            </a:r>
            <a:r>
              <a:rPr lang="en-US" sz="2133" baseline="-25000"/>
              <a:t>4</a:t>
            </a:r>
            <a:r>
              <a:rPr lang="en-US" sz="2133"/>
              <a:t>,</a:t>
            </a:r>
            <a:r>
              <a:rPr lang="en-US" sz="2133" i="1"/>
              <a:t>d</a:t>
            </a:r>
            <a:r>
              <a:rPr lang="en-US" sz="2133" baseline="-25000"/>
              <a:t>5</a:t>
            </a:r>
            <a:r>
              <a:rPr lang="en-US" sz="2133"/>
              <a:t>,</a:t>
            </a:r>
            <a:r>
              <a:rPr lang="en-US" sz="2133" i="1"/>
              <a:t>d</a:t>
            </a:r>
            <a:r>
              <a:rPr lang="en-US" sz="2133" baseline="-25000"/>
              <a:t>7</a:t>
            </a:r>
            <a:r>
              <a:rPr lang="en-US" sz="2133"/>
              <a:t>}</a:t>
            </a:r>
          </a:p>
        </p:txBody>
      </p:sp>
      <p:cxnSp>
        <p:nvCxnSpPr>
          <p:cNvPr id="361482" name="AutoShape 10"/>
          <p:cNvCxnSpPr>
            <a:cxnSpLocks noChangeShapeType="1"/>
            <a:stCxn id="361476" idx="2"/>
            <a:endCxn id="361478" idx="0"/>
          </p:cNvCxnSpPr>
          <p:nvPr/>
        </p:nvCxnSpPr>
        <p:spPr bwMode="auto">
          <a:xfrm flipH="1">
            <a:off x="1988691" y="4411191"/>
            <a:ext cx="972719" cy="284634"/>
          </a:xfrm>
          <a:prstGeom prst="straightConnector1">
            <a:avLst/>
          </a:prstGeom>
          <a:noFill/>
          <a:ln w="25400">
            <a:solidFill>
              <a:schemeClr val="tx1"/>
            </a:solidFill>
            <a:round/>
            <a:headEnd/>
            <a:tailEnd/>
          </a:ln>
          <a:effectLst/>
        </p:spPr>
      </p:cxnSp>
      <p:cxnSp>
        <p:nvCxnSpPr>
          <p:cNvPr id="361483" name="AutoShape 11"/>
          <p:cNvCxnSpPr>
            <a:cxnSpLocks noChangeShapeType="1"/>
            <a:stCxn id="361476" idx="2"/>
            <a:endCxn id="361480" idx="0"/>
          </p:cNvCxnSpPr>
          <p:nvPr/>
        </p:nvCxnSpPr>
        <p:spPr bwMode="auto">
          <a:xfrm>
            <a:off x="2961410" y="4411191"/>
            <a:ext cx="883597" cy="284634"/>
          </a:xfrm>
          <a:prstGeom prst="straightConnector1">
            <a:avLst/>
          </a:prstGeom>
          <a:noFill/>
          <a:ln w="25400">
            <a:solidFill>
              <a:schemeClr val="tx1"/>
            </a:solidFill>
            <a:round/>
            <a:headEnd/>
            <a:tailEnd/>
          </a:ln>
          <a:effectLst/>
        </p:spPr>
      </p:cxnSp>
      <p:cxnSp>
        <p:nvCxnSpPr>
          <p:cNvPr id="361484" name="AutoShape 12"/>
          <p:cNvCxnSpPr>
            <a:cxnSpLocks noChangeShapeType="1"/>
            <a:stCxn id="361485" idx="2"/>
            <a:endCxn id="361476" idx="0"/>
          </p:cNvCxnSpPr>
          <p:nvPr/>
        </p:nvCxnSpPr>
        <p:spPr bwMode="auto">
          <a:xfrm flipH="1">
            <a:off x="2961410" y="3649191"/>
            <a:ext cx="958850" cy="259234"/>
          </a:xfrm>
          <a:prstGeom prst="straightConnector1">
            <a:avLst/>
          </a:prstGeom>
          <a:noFill/>
          <a:ln w="25400">
            <a:solidFill>
              <a:schemeClr val="tx1"/>
            </a:solidFill>
            <a:round/>
            <a:headEnd/>
            <a:tailEnd/>
          </a:ln>
          <a:effectLst/>
        </p:spPr>
      </p:cxnSp>
      <p:sp>
        <p:nvSpPr>
          <p:cNvPr id="361485" name="Text Box 13"/>
          <p:cNvSpPr txBox="1">
            <a:spLocks noChangeArrowheads="1"/>
          </p:cNvSpPr>
          <p:nvPr/>
        </p:nvSpPr>
        <p:spPr bwMode="auto">
          <a:xfrm>
            <a:off x="3725335" y="3146425"/>
            <a:ext cx="389850"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a:t>
            </a:r>
          </a:p>
        </p:txBody>
      </p:sp>
      <p:sp>
        <p:nvSpPr>
          <p:cNvPr id="361486" name="Rectangle 14"/>
          <p:cNvSpPr>
            <a:spLocks noChangeArrowheads="1"/>
          </p:cNvSpPr>
          <p:nvPr/>
        </p:nvSpPr>
        <p:spPr bwMode="auto">
          <a:xfrm>
            <a:off x="4565652" y="3908425"/>
            <a:ext cx="476412" cy="502766"/>
          </a:xfrm>
          <a:prstGeom prst="rect">
            <a:avLst/>
          </a:prstGeom>
          <a:noFill/>
          <a:ln w="9525">
            <a:solidFill>
              <a:schemeClr val="tx1"/>
            </a:solidFill>
            <a:miter lim="800000"/>
            <a:headEnd/>
            <a:tailEnd/>
          </a:ln>
          <a:effectLst/>
        </p:spPr>
        <p:txBody>
          <a:bodyPr wrap="none">
            <a:spAutoFit/>
          </a:bodyPr>
          <a:lstStyle/>
          <a:p>
            <a:r>
              <a:rPr lang="en-US" sz="2667" i="1"/>
              <a:t>d</a:t>
            </a:r>
            <a:r>
              <a:rPr lang="en-US" sz="2667" baseline="-25000"/>
              <a:t>3</a:t>
            </a:r>
          </a:p>
        </p:txBody>
      </p:sp>
      <p:cxnSp>
        <p:nvCxnSpPr>
          <p:cNvPr id="361487" name="AutoShape 15"/>
          <p:cNvCxnSpPr>
            <a:cxnSpLocks noChangeShapeType="1"/>
            <a:stCxn id="361485" idx="2"/>
            <a:endCxn id="361486" idx="0"/>
          </p:cNvCxnSpPr>
          <p:nvPr/>
        </p:nvCxnSpPr>
        <p:spPr bwMode="auto">
          <a:xfrm>
            <a:off x="3920260" y="3649191"/>
            <a:ext cx="883598" cy="259234"/>
          </a:xfrm>
          <a:prstGeom prst="straightConnector1">
            <a:avLst/>
          </a:prstGeom>
          <a:noFill/>
          <a:ln w="25400">
            <a:solidFill>
              <a:schemeClr val="tx1"/>
            </a:solidFill>
            <a:round/>
            <a:headEnd/>
            <a:tailEnd/>
          </a:ln>
          <a:effectLst/>
        </p:spPr>
      </p:cxnSp>
      <p:sp>
        <p:nvSpPr>
          <p:cNvPr id="361488" name="Text Box 16"/>
          <p:cNvSpPr txBox="1">
            <a:spLocks noChangeArrowheads="1"/>
          </p:cNvSpPr>
          <p:nvPr/>
        </p:nvSpPr>
        <p:spPr bwMode="auto">
          <a:xfrm>
            <a:off x="3533545" y="3810001"/>
            <a:ext cx="1140056" cy="748795"/>
          </a:xfrm>
          <a:prstGeom prst="rect">
            <a:avLst/>
          </a:prstGeom>
          <a:noFill/>
          <a:ln w="9525">
            <a:noFill/>
            <a:miter lim="800000"/>
            <a:headEnd/>
            <a:tailEnd/>
          </a:ln>
          <a:effectLst/>
        </p:spPr>
        <p:txBody>
          <a:bodyPr wrap="none">
            <a:spAutoFit/>
          </a:bodyPr>
          <a:lstStyle/>
          <a:p>
            <a:pPr algn="r"/>
            <a:r>
              <a:rPr lang="en-US" sz="2133" i="1"/>
              <a:t>gen</a:t>
            </a:r>
            <a:r>
              <a:rPr lang="en-US" sz="2133"/>
              <a:t>={</a:t>
            </a:r>
            <a:r>
              <a:rPr lang="en-US" sz="2133" i="1"/>
              <a:t>d</a:t>
            </a:r>
            <a:r>
              <a:rPr lang="en-US" sz="2133" baseline="-25000"/>
              <a:t>3</a:t>
            </a:r>
            <a:r>
              <a:rPr lang="en-US" sz="2133"/>
              <a:t>}</a:t>
            </a:r>
            <a:br>
              <a:rPr lang="en-US" sz="2133"/>
            </a:br>
            <a:r>
              <a:rPr lang="en-US" sz="2133" i="1"/>
              <a:t>kill</a:t>
            </a:r>
            <a:r>
              <a:rPr lang="en-US" sz="2133"/>
              <a:t>={</a:t>
            </a:r>
            <a:r>
              <a:rPr lang="en-US" sz="2133" i="1"/>
              <a:t>d</a:t>
            </a:r>
            <a:r>
              <a:rPr lang="en-US" sz="2133" baseline="-25000"/>
              <a:t>6</a:t>
            </a:r>
            <a:r>
              <a:rPr lang="en-US" sz="2133"/>
              <a:t>}</a:t>
            </a:r>
          </a:p>
        </p:txBody>
      </p:sp>
      <p:sp>
        <p:nvSpPr>
          <p:cNvPr id="361489" name="Text Box 17"/>
          <p:cNvSpPr txBox="1">
            <a:spLocks noChangeArrowheads="1"/>
          </p:cNvSpPr>
          <p:nvPr/>
        </p:nvSpPr>
        <p:spPr bwMode="auto">
          <a:xfrm>
            <a:off x="1911230" y="3048001"/>
            <a:ext cx="1949572" cy="748795"/>
          </a:xfrm>
          <a:prstGeom prst="rect">
            <a:avLst/>
          </a:prstGeom>
          <a:noFill/>
          <a:ln w="9525">
            <a:noFill/>
            <a:miter lim="800000"/>
            <a:headEnd/>
            <a:tailEnd/>
          </a:ln>
          <a:effectLst/>
        </p:spPr>
        <p:txBody>
          <a:bodyPr wrap="none">
            <a:spAutoFit/>
          </a:bodyPr>
          <a:lstStyle/>
          <a:p>
            <a:pPr algn="r"/>
            <a:r>
              <a:rPr lang="en-US" sz="2133" i="1"/>
              <a:t>gen</a:t>
            </a:r>
            <a:r>
              <a:rPr lang="en-US" sz="2133"/>
              <a:t>={</a:t>
            </a:r>
            <a:r>
              <a:rPr lang="en-US" sz="2133" i="1"/>
              <a:t>d</a:t>
            </a:r>
            <a:r>
              <a:rPr lang="en-US" sz="2133" baseline="-25000"/>
              <a:t>1</a:t>
            </a:r>
            <a:r>
              <a:rPr lang="en-US" sz="2133"/>
              <a:t>,</a:t>
            </a:r>
            <a:r>
              <a:rPr lang="en-US" sz="2133" i="1"/>
              <a:t>d</a:t>
            </a:r>
            <a:r>
              <a:rPr lang="en-US" sz="2133" baseline="-25000"/>
              <a:t>2</a:t>
            </a:r>
            <a:r>
              <a:rPr lang="en-US" sz="2133"/>
              <a:t>,</a:t>
            </a:r>
            <a:r>
              <a:rPr lang="en-US" sz="2133" i="1"/>
              <a:t>d</a:t>
            </a:r>
            <a:r>
              <a:rPr lang="en-US" sz="2133" baseline="-25000"/>
              <a:t>3</a:t>
            </a:r>
            <a:r>
              <a:rPr lang="en-US" sz="2133"/>
              <a:t>}</a:t>
            </a:r>
            <a:br>
              <a:rPr lang="en-US" sz="2133"/>
            </a:br>
            <a:r>
              <a:rPr lang="en-US" sz="2133" i="1"/>
              <a:t>kill</a:t>
            </a:r>
            <a:r>
              <a:rPr lang="en-US" sz="2133"/>
              <a:t>={</a:t>
            </a:r>
            <a:r>
              <a:rPr lang="en-US" sz="2133" i="1"/>
              <a:t>d</a:t>
            </a:r>
            <a:r>
              <a:rPr lang="en-US" sz="2133" baseline="-25000"/>
              <a:t>4</a:t>
            </a:r>
            <a:r>
              <a:rPr lang="en-US" sz="2133"/>
              <a:t>,</a:t>
            </a:r>
            <a:r>
              <a:rPr lang="en-US" sz="2133" i="1"/>
              <a:t>d</a:t>
            </a:r>
            <a:r>
              <a:rPr lang="en-US" sz="2133" baseline="-25000"/>
              <a:t>5</a:t>
            </a:r>
            <a:r>
              <a:rPr lang="en-US" sz="2133"/>
              <a:t>,</a:t>
            </a:r>
            <a:r>
              <a:rPr lang="en-US" sz="2133" i="1"/>
              <a:t>d</a:t>
            </a:r>
            <a:r>
              <a:rPr lang="en-US" sz="2133" baseline="-25000"/>
              <a:t>6</a:t>
            </a:r>
            <a:r>
              <a:rPr lang="en-US" sz="2133"/>
              <a:t>,</a:t>
            </a:r>
            <a:r>
              <a:rPr lang="en-US" sz="2133" i="1"/>
              <a:t>d</a:t>
            </a:r>
            <a:r>
              <a:rPr lang="en-US" sz="2133" baseline="-25000"/>
              <a:t>7</a:t>
            </a:r>
            <a:r>
              <a:rPr lang="en-US" sz="2133"/>
              <a:t>}</a:t>
            </a:r>
          </a:p>
        </p:txBody>
      </p:sp>
      <p:cxnSp>
        <p:nvCxnSpPr>
          <p:cNvPr id="361490" name="AutoShape 18"/>
          <p:cNvCxnSpPr>
            <a:cxnSpLocks noChangeShapeType="1"/>
            <a:stCxn id="361491" idx="2"/>
            <a:endCxn id="361485" idx="0"/>
          </p:cNvCxnSpPr>
          <p:nvPr/>
        </p:nvCxnSpPr>
        <p:spPr bwMode="auto">
          <a:xfrm flipH="1">
            <a:off x="3920260" y="2887191"/>
            <a:ext cx="980017" cy="259234"/>
          </a:xfrm>
          <a:prstGeom prst="straightConnector1">
            <a:avLst/>
          </a:prstGeom>
          <a:noFill/>
          <a:ln w="25400">
            <a:solidFill>
              <a:schemeClr val="tx1"/>
            </a:solidFill>
            <a:round/>
            <a:headEnd/>
            <a:tailEnd/>
          </a:ln>
          <a:effectLst/>
        </p:spPr>
      </p:cxnSp>
      <p:sp>
        <p:nvSpPr>
          <p:cNvPr id="361491" name="Text Box 19"/>
          <p:cNvSpPr txBox="1">
            <a:spLocks noChangeArrowheads="1"/>
          </p:cNvSpPr>
          <p:nvPr/>
        </p:nvSpPr>
        <p:spPr bwMode="auto">
          <a:xfrm>
            <a:off x="4705352" y="2384425"/>
            <a:ext cx="389850"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a:t>
            </a:r>
          </a:p>
        </p:txBody>
      </p:sp>
      <p:cxnSp>
        <p:nvCxnSpPr>
          <p:cNvPr id="361492" name="AutoShape 20"/>
          <p:cNvCxnSpPr>
            <a:cxnSpLocks noChangeShapeType="1"/>
            <a:stCxn id="361491" idx="2"/>
            <a:endCxn id="361494" idx="0"/>
          </p:cNvCxnSpPr>
          <p:nvPr/>
        </p:nvCxnSpPr>
        <p:spPr bwMode="auto">
          <a:xfrm>
            <a:off x="4900277" y="2887191"/>
            <a:ext cx="2534643" cy="970434"/>
          </a:xfrm>
          <a:prstGeom prst="straightConnector1">
            <a:avLst/>
          </a:prstGeom>
          <a:noFill/>
          <a:ln w="25400">
            <a:solidFill>
              <a:schemeClr val="tx1"/>
            </a:solidFill>
            <a:round/>
            <a:headEnd/>
            <a:tailEnd/>
          </a:ln>
          <a:effectLst/>
        </p:spPr>
      </p:cxnSp>
      <p:sp>
        <p:nvSpPr>
          <p:cNvPr id="361493" name="Text Box 21"/>
          <p:cNvSpPr txBox="1">
            <a:spLocks noChangeArrowheads="1"/>
          </p:cNvSpPr>
          <p:nvPr/>
        </p:nvSpPr>
        <p:spPr bwMode="auto">
          <a:xfrm>
            <a:off x="2446561" y="2286001"/>
            <a:ext cx="2351926" cy="748795"/>
          </a:xfrm>
          <a:prstGeom prst="rect">
            <a:avLst/>
          </a:prstGeom>
          <a:noFill/>
          <a:ln w="9525">
            <a:noFill/>
            <a:miter lim="800000"/>
            <a:headEnd/>
            <a:tailEnd/>
          </a:ln>
          <a:effectLst/>
        </p:spPr>
        <p:txBody>
          <a:bodyPr wrap="none">
            <a:spAutoFit/>
          </a:bodyPr>
          <a:lstStyle/>
          <a:p>
            <a:pPr algn="r"/>
            <a:r>
              <a:rPr lang="en-US" sz="2133" i="1"/>
              <a:t>gen</a:t>
            </a:r>
            <a:r>
              <a:rPr lang="en-US" sz="2133"/>
              <a:t>={</a:t>
            </a:r>
            <a:r>
              <a:rPr lang="en-US" sz="2133" i="1"/>
              <a:t>d</a:t>
            </a:r>
            <a:r>
              <a:rPr lang="en-US" sz="2133" baseline="-25000"/>
              <a:t>3</a:t>
            </a:r>
            <a:r>
              <a:rPr lang="en-US" sz="2133"/>
              <a:t>,</a:t>
            </a:r>
            <a:r>
              <a:rPr lang="en-US" sz="2133" i="1"/>
              <a:t>d</a:t>
            </a:r>
            <a:r>
              <a:rPr lang="en-US" sz="2133" baseline="-25000"/>
              <a:t>4</a:t>
            </a:r>
            <a:r>
              <a:rPr lang="en-US" sz="2133"/>
              <a:t>,</a:t>
            </a:r>
            <a:r>
              <a:rPr lang="en-US" sz="2133" i="1"/>
              <a:t>d</a:t>
            </a:r>
            <a:r>
              <a:rPr lang="en-US" sz="2133" baseline="-25000"/>
              <a:t>5</a:t>
            </a:r>
            <a:r>
              <a:rPr lang="en-US" sz="2133"/>
              <a:t>,</a:t>
            </a:r>
            <a:r>
              <a:rPr lang="en-US" sz="2133" i="1"/>
              <a:t>d</a:t>
            </a:r>
            <a:r>
              <a:rPr lang="en-US" sz="2133" baseline="-25000"/>
              <a:t>6</a:t>
            </a:r>
            <a:r>
              <a:rPr lang="en-US" sz="2133"/>
              <a:t>,</a:t>
            </a:r>
            <a:r>
              <a:rPr lang="en-US" sz="2133" i="1"/>
              <a:t>d</a:t>
            </a:r>
            <a:r>
              <a:rPr lang="en-US" sz="2133" baseline="-25000"/>
              <a:t>7</a:t>
            </a:r>
            <a:r>
              <a:rPr lang="en-US" sz="2133"/>
              <a:t>}</a:t>
            </a:r>
            <a:br>
              <a:rPr lang="en-US" sz="2133"/>
            </a:br>
            <a:r>
              <a:rPr lang="en-US" sz="2133" i="1"/>
              <a:t>kill</a:t>
            </a:r>
            <a:r>
              <a:rPr lang="en-US" sz="2133"/>
              <a:t>={</a:t>
            </a:r>
            <a:r>
              <a:rPr lang="en-US" sz="2133" i="1"/>
              <a:t>d</a:t>
            </a:r>
            <a:r>
              <a:rPr lang="en-US" sz="2133" baseline="-25000"/>
              <a:t>1</a:t>
            </a:r>
            <a:r>
              <a:rPr lang="en-US" sz="2133"/>
              <a:t>,</a:t>
            </a:r>
            <a:r>
              <a:rPr lang="en-US" sz="2133" i="1"/>
              <a:t>d</a:t>
            </a:r>
            <a:r>
              <a:rPr lang="en-US" sz="2133" baseline="-25000"/>
              <a:t>2</a:t>
            </a:r>
            <a:r>
              <a:rPr lang="en-US" sz="2133"/>
              <a:t>}</a:t>
            </a:r>
          </a:p>
        </p:txBody>
      </p:sp>
      <p:sp>
        <p:nvSpPr>
          <p:cNvPr id="361494" name="Text Box 22"/>
          <p:cNvSpPr txBox="1">
            <a:spLocks noChangeArrowheads="1"/>
          </p:cNvSpPr>
          <p:nvPr/>
        </p:nvSpPr>
        <p:spPr bwMode="auto">
          <a:xfrm>
            <a:off x="7137402" y="3857625"/>
            <a:ext cx="595035"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do</a:t>
            </a:r>
          </a:p>
        </p:txBody>
      </p:sp>
      <p:sp>
        <p:nvSpPr>
          <p:cNvPr id="361495" name="Text Box 23"/>
          <p:cNvSpPr txBox="1">
            <a:spLocks noChangeArrowheads="1"/>
          </p:cNvSpPr>
          <p:nvPr/>
        </p:nvSpPr>
        <p:spPr bwMode="auto">
          <a:xfrm>
            <a:off x="5264152" y="5384800"/>
            <a:ext cx="389850"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a:t>
            </a:r>
          </a:p>
        </p:txBody>
      </p:sp>
      <p:sp>
        <p:nvSpPr>
          <p:cNvPr id="361496" name="Text Box 24"/>
          <p:cNvSpPr txBox="1">
            <a:spLocks noChangeArrowheads="1"/>
          </p:cNvSpPr>
          <p:nvPr/>
        </p:nvSpPr>
        <p:spPr bwMode="auto">
          <a:xfrm>
            <a:off x="2935133" y="6096001"/>
            <a:ext cx="1406154" cy="748795"/>
          </a:xfrm>
          <a:prstGeom prst="rect">
            <a:avLst/>
          </a:prstGeom>
          <a:noFill/>
          <a:ln w="9525">
            <a:noFill/>
            <a:miter lim="800000"/>
            <a:headEnd/>
            <a:tailEnd/>
          </a:ln>
          <a:effectLst/>
        </p:spPr>
        <p:txBody>
          <a:bodyPr wrap="none">
            <a:spAutoFit/>
          </a:bodyPr>
          <a:lstStyle/>
          <a:p>
            <a:pPr algn="r"/>
            <a:r>
              <a:rPr lang="en-US" sz="2133" i="1"/>
              <a:t>gen</a:t>
            </a:r>
            <a:r>
              <a:rPr lang="en-US" sz="2133"/>
              <a:t>={</a:t>
            </a:r>
            <a:r>
              <a:rPr lang="en-US" sz="2133" i="1"/>
              <a:t>d</a:t>
            </a:r>
            <a:r>
              <a:rPr lang="en-US" sz="2133" baseline="-25000"/>
              <a:t>4</a:t>
            </a:r>
            <a:r>
              <a:rPr lang="en-US" sz="2133"/>
              <a:t>}</a:t>
            </a:r>
            <a:br>
              <a:rPr lang="en-US" sz="2133"/>
            </a:br>
            <a:r>
              <a:rPr lang="en-US" sz="2133" i="1"/>
              <a:t>kill</a:t>
            </a:r>
            <a:r>
              <a:rPr lang="en-US" sz="2133"/>
              <a:t>={</a:t>
            </a:r>
            <a:r>
              <a:rPr lang="en-US" sz="2133" i="1"/>
              <a:t>d</a:t>
            </a:r>
            <a:r>
              <a:rPr lang="en-US" sz="2133" baseline="-25000"/>
              <a:t>1</a:t>
            </a:r>
            <a:r>
              <a:rPr lang="en-US" sz="2133"/>
              <a:t>, </a:t>
            </a:r>
            <a:r>
              <a:rPr lang="en-US" sz="2133" i="1"/>
              <a:t>d</a:t>
            </a:r>
            <a:r>
              <a:rPr lang="en-US" sz="2133" baseline="-25000"/>
              <a:t>7</a:t>
            </a:r>
            <a:r>
              <a:rPr lang="en-US" sz="2133"/>
              <a:t>}</a:t>
            </a:r>
          </a:p>
        </p:txBody>
      </p:sp>
      <p:sp>
        <p:nvSpPr>
          <p:cNvPr id="361497" name="Rectangle 25"/>
          <p:cNvSpPr>
            <a:spLocks noChangeArrowheads="1"/>
          </p:cNvSpPr>
          <p:nvPr/>
        </p:nvSpPr>
        <p:spPr bwMode="auto">
          <a:xfrm>
            <a:off x="4248152" y="6194425"/>
            <a:ext cx="476412" cy="502766"/>
          </a:xfrm>
          <a:prstGeom prst="rect">
            <a:avLst/>
          </a:prstGeom>
          <a:noFill/>
          <a:ln w="9525">
            <a:solidFill>
              <a:schemeClr val="tx1"/>
            </a:solidFill>
            <a:miter lim="800000"/>
            <a:headEnd/>
            <a:tailEnd/>
          </a:ln>
          <a:effectLst/>
        </p:spPr>
        <p:txBody>
          <a:bodyPr wrap="none">
            <a:spAutoFit/>
          </a:bodyPr>
          <a:lstStyle/>
          <a:p>
            <a:r>
              <a:rPr lang="en-US" sz="2667" i="1"/>
              <a:t>d</a:t>
            </a:r>
            <a:r>
              <a:rPr lang="en-US" sz="2667" baseline="-25000"/>
              <a:t>4</a:t>
            </a:r>
          </a:p>
        </p:txBody>
      </p:sp>
      <p:cxnSp>
        <p:nvCxnSpPr>
          <p:cNvPr id="361498" name="AutoShape 26"/>
          <p:cNvCxnSpPr>
            <a:cxnSpLocks noChangeShapeType="1"/>
            <a:stCxn id="361495" idx="2"/>
            <a:endCxn id="361497" idx="0"/>
          </p:cNvCxnSpPr>
          <p:nvPr/>
        </p:nvCxnSpPr>
        <p:spPr bwMode="auto">
          <a:xfrm flipH="1">
            <a:off x="4486358" y="5887566"/>
            <a:ext cx="972719" cy="306859"/>
          </a:xfrm>
          <a:prstGeom prst="straightConnector1">
            <a:avLst/>
          </a:prstGeom>
          <a:noFill/>
          <a:ln w="25400">
            <a:solidFill>
              <a:schemeClr val="tx1"/>
            </a:solidFill>
            <a:round/>
            <a:headEnd/>
            <a:tailEnd/>
          </a:ln>
          <a:effectLst/>
        </p:spPr>
      </p:cxnSp>
      <p:cxnSp>
        <p:nvCxnSpPr>
          <p:cNvPr id="361499" name="AutoShape 27"/>
          <p:cNvCxnSpPr>
            <a:cxnSpLocks noChangeShapeType="1"/>
            <a:stCxn id="361500" idx="2"/>
            <a:endCxn id="361495" idx="0"/>
          </p:cNvCxnSpPr>
          <p:nvPr/>
        </p:nvCxnSpPr>
        <p:spPr bwMode="auto">
          <a:xfrm flipH="1">
            <a:off x="5459077" y="5125566"/>
            <a:ext cx="958849" cy="259234"/>
          </a:xfrm>
          <a:prstGeom prst="straightConnector1">
            <a:avLst/>
          </a:prstGeom>
          <a:noFill/>
          <a:ln w="25400">
            <a:solidFill>
              <a:schemeClr val="tx1"/>
            </a:solidFill>
            <a:round/>
            <a:headEnd/>
            <a:tailEnd/>
          </a:ln>
          <a:effectLst/>
        </p:spPr>
      </p:cxnSp>
      <p:sp>
        <p:nvSpPr>
          <p:cNvPr id="361500" name="Text Box 28"/>
          <p:cNvSpPr txBox="1">
            <a:spLocks noChangeArrowheads="1"/>
          </p:cNvSpPr>
          <p:nvPr/>
        </p:nvSpPr>
        <p:spPr bwMode="auto">
          <a:xfrm>
            <a:off x="6223001" y="4622800"/>
            <a:ext cx="389850"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a:t>
            </a:r>
          </a:p>
        </p:txBody>
      </p:sp>
      <p:cxnSp>
        <p:nvCxnSpPr>
          <p:cNvPr id="361501" name="AutoShape 29"/>
          <p:cNvCxnSpPr>
            <a:cxnSpLocks noChangeShapeType="1"/>
            <a:stCxn id="361494" idx="2"/>
            <a:endCxn id="361500" idx="0"/>
          </p:cNvCxnSpPr>
          <p:nvPr/>
        </p:nvCxnSpPr>
        <p:spPr bwMode="auto">
          <a:xfrm flipH="1">
            <a:off x="6417926" y="4360391"/>
            <a:ext cx="1016994" cy="262409"/>
          </a:xfrm>
          <a:prstGeom prst="straightConnector1">
            <a:avLst/>
          </a:prstGeom>
          <a:noFill/>
          <a:ln w="25400">
            <a:solidFill>
              <a:schemeClr val="tx1"/>
            </a:solidFill>
            <a:round/>
            <a:headEnd/>
            <a:tailEnd/>
          </a:ln>
          <a:effectLst/>
        </p:spPr>
      </p:cxnSp>
      <p:sp>
        <p:nvSpPr>
          <p:cNvPr id="361502" name="Text Box 30"/>
          <p:cNvSpPr txBox="1">
            <a:spLocks noChangeArrowheads="1"/>
          </p:cNvSpPr>
          <p:nvPr/>
        </p:nvSpPr>
        <p:spPr bwMode="auto">
          <a:xfrm>
            <a:off x="5114697" y="6096001"/>
            <a:ext cx="1140056" cy="748795"/>
          </a:xfrm>
          <a:prstGeom prst="rect">
            <a:avLst/>
          </a:prstGeom>
          <a:noFill/>
          <a:ln w="9525">
            <a:noFill/>
            <a:miter lim="800000"/>
            <a:headEnd/>
            <a:tailEnd/>
          </a:ln>
          <a:effectLst/>
        </p:spPr>
        <p:txBody>
          <a:bodyPr wrap="none">
            <a:spAutoFit/>
          </a:bodyPr>
          <a:lstStyle/>
          <a:p>
            <a:pPr algn="r"/>
            <a:r>
              <a:rPr lang="en-US" sz="2133" i="1"/>
              <a:t>gen</a:t>
            </a:r>
            <a:r>
              <a:rPr lang="en-US" sz="2133"/>
              <a:t>={</a:t>
            </a:r>
            <a:r>
              <a:rPr lang="en-US" sz="2133" i="1"/>
              <a:t>d</a:t>
            </a:r>
            <a:r>
              <a:rPr lang="en-US" sz="2133" baseline="-25000"/>
              <a:t>5</a:t>
            </a:r>
            <a:r>
              <a:rPr lang="en-US" sz="2133"/>
              <a:t>}</a:t>
            </a:r>
            <a:br>
              <a:rPr lang="en-US" sz="2133"/>
            </a:br>
            <a:r>
              <a:rPr lang="en-US" sz="2133" i="1"/>
              <a:t>kill</a:t>
            </a:r>
            <a:r>
              <a:rPr lang="en-US" sz="2133"/>
              <a:t>={</a:t>
            </a:r>
            <a:r>
              <a:rPr lang="en-US" sz="2133" i="1"/>
              <a:t>d</a:t>
            </a:r>
            <a:r>
              <a:rPr lang="en-US" sz="2133" baseline="-25000"/>
              <a:t>2</a:t>
            </a:r>
            <a:r>
              <a:rPr lang="en-US" sz="2133"/>
              <a:t>}</a:t>
            </a:r>
          </a:p>
        </p:txBody>
      </p:sp>
      <p:sp>
        <p:nvSpPr>
          <p:cNvPr id="361503" name="Rectangle 31"/>
          <p:cNvSpPr>
            <a:spLocks noChangeArrowheads="1"/>
          </p:cNvSpPr>
          <p:nvPr/>
        </p:nvSpPr>
        <p:spPr bwMode="auto">
          <a:xfrm>
            <a:off x="6121401" y="6194425"/>
            <a:ext cx="476412" cy="502766"/>
          </a:xfrm>
          <a:prstGeom prst="rect">
            <a:avLst/>
          </a:prstGeom>
          <a:noFill/>
          <a:ln w="9525">
            <a:solidFill>
              <a:schemeClr val="tx1"/>
            </a:solidFill>
            <a:miter lim="800000"/>
            <a:headEnd/>
            <a:tailEnd/>
          </a:ln>
          <a:effectLst/>
        </p:spPr>
        <p:txBody>
          <a:bodyPr wrap="none">
            <a:spAutoFit/>
          </a:bodyPr>
          <a:lstStyle/>
          <a:p>
            <a:r>
              <a:rPr lang="en-US" sz="2667" i="1"/>
              <a:t>d</a:t>
            </a:r>
            <a:r>
              <a:rPr lang="en-US" sz="2667" baseline="-25000"/>
              <a:t>5</a:t>
            </a:r>
          </a:p>
        </p:txBody>
      </p:sp>
      <p:cxnSp>
        <p:nvCxnSpPr>
          <p:cNvPr id="361504" name="AutoShape 32"/>
          <p:cNvCxnSpPr>
            <a:cxnSpLocks noChangeShapeType="1"/>
            <a:stCxn id="361495" idx="2"/>
            <a:endCxn id="361503" idx="0"/>
          </p:cNvCxnSpPr>
          <p:nvPr/>
        </p:nvCxnSpPr>
        <p:spPr bwMode="auto">
          <a:xfrm>
            <a:off x="5459077" y="5887566"/>
            <a:ext cx="900530" cy="306859"/>
          </a:xfrm>
          <a:prstGeom prst="straightConnector1">
            <a:avLst/>
          </a:prstGeom>
          <a:noFill/>
          <a:ln w="25400">
            <a:solidFill>
              <a:schemeClr val="tx1"/>
            </a:solidFill>
            <a:round/>
            <a:headEnd/>
            <a:tailEnd/>
          </a:ln>
          <a:effectLst/>
        </p:spPr>
      </p:cxnSp>
      <p:sp>
        <p:nvSpPr>
          <p:cNvPr id="361505" name="Text Box 33"/>
          <p:cNvSpPr txBox="1">
            <a:spLocks noChangeArrowheads="1"/>
          </p:cNvSpPr>
          <p:nvPr/>
        </p:nvSpPr>
        <p:spPr bwMode="auto">
          <a:xfrm>
            <a:off x="7082369" y="5381625"/>
            <a:ext cx="595035"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if</a:t>
            </a:r>
          </a:p>
        </p:txBody>
      </p:sp>
      <p:cxnSp>
        <p:nvCxnSpPr>
          <p:cNvPr id="361506" name="AutoShape 34"/>
          <p:cNvCxnSpPr>
            <a:cxnSpLocks noChangeShapeType="1"/>
            <a:stCxn id="361494" idx="2"/>
            <a:endCxn id="361507" idx="0"/>
          </p:cNvCxnSpPr>
          <p:nvPr/>
        </p:nvCxnSpPr>
        <p:spPr bwMode="auto">
          <a:xfrm>
            <a:off x="7434920" y="4360391"/>
            <a:ext cx="859367" cy="259234"/>
          </a:xfrm>
          <a:prstGeom prst="straightConnector1">
            <a:avLst/>
          </a:prstGeom>
          <a:noFill/>
          <a:ln w="25400">
            <a:solidFill>
              <a:schemeClr val="tx1"/>
            </a:solidFill>
            <a:round/>
            <a:headEnd/>
            <a:tailEnd/>
          </a:ln>
          <a:effectLst/>
        </p:spPr>
      </p:cxnSp>
      <p:sp>
        <p:nvSpPr>
          <p:cNvPr id="361507" name="Text Box 35"/>
          <p:cNvSpPr txBox="1">
            <a:spLocks noChangeArrowheads="1"/>
          </p:cNvSpPr>
          <p:nvPr/>
        </p:nvSpPr>
        <p:spPr bwMode="auto">
          <a:xfrm>
            <a:off x="7996769" y="4619625"/>
            <a:ext cx="595035"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e1</a:t>
            </a:r>
          </a:p>
        </p:txBody>
      </p:sp>
      <p:cxnSp>
        <p:nvCxnSpPr>
          <p:cNvPr id="361508" name="AutoShape 36"/>
          <p:cNvCxnSpPr>
            <a:cxnSpLocks noChangeShapeType="1"/>
            <a:stCxn id="361500" idx="2"/>
            <a:endCxn id="361505" idx="0"/>
          </p:cNvCxnSpPr>
          <p:nvPr/>
        </p:nvCxnSpPr>
        <p:spPr bwMode="auto">
          <a:xfrm>
            <a:off x="6417926" y="5125566"/>
            <a:ext cx="961961" cy="256059"/>
          </a:xfrm>
          <a:prstGeom prst="straightConnector1">
            <a:avLst/>
          </a:prstGeom>
          <a:noFill/>
          <a:ln w="25400">
            <a:solidFill>
              <a:schemeClr val="tx1"/>
            </a:solidFill>
            <a:round/>
            <a:headEnd/>
            <a:tailEnd/>
          </a:ln>
          <a:effectLst/>
        </p:spPr>
      </p:cxnSp>
      <p:sp>
        <p:nvSpPr>
          <p:cNvPr id="361509" name="Rectangle 37"/>
          <p:cNvSpPr>
            <a:spLocks noChangeArrowheads="1"/>
          </p:cNvSpPr>
          <p:nvPr/>
        </p:nvSpPr>
        <p:spPr bwMode="auto">
          <a:xfrm>
            <a:off x="8051801" y="6194425"/>
            <a:ext cx="476412" cy="502766"/>
          </a:xfrm>
          <a:prstGeom prst="rect">
            <a:avLst/>
          </a:prstGeom>
          <a:noFill/>
          <a:ln w="9525">
            <a:solidFill>
              <a:schemeClr val="tx1"/>
            </a:solidFill>
            <a:miter lim="800000"/>
            <a:headEnd/>
            <a:tailEnd/>
          </a:ln>
          <a:effectLst/>
        </p:spPr>
        <p:txBody>
          <a:bodyPr wrap="none">
            <a:spAutoFit/>
          </a:bodyPr>
          <a:lstStyle/>
          <a:p>
            <a:r>
              <a:rPr lang="en-US" sz="2667" i="1"/>
              <a:t>d</a:t>
            </a:r>
            <a:r>
              <a:rPr lang="en-US" sz="2667" baseline="-25000"/>
              <a:t>6</a:t>
            </a:r>
          </a:p>
        </p:txBody>
      </p:sp>
      <p:cxnSp>
        <p:nvCxnSpPr>
          <p:cNvPr id="361510" name="AutoShape 38"/>
          <p:cNvCxnSpPr>
            <a:cxnSpLocks noChangeShapeType="1"/>
            <a:stCxn id="361505" idx="2"/>
            <a:endCxn id="361509" idx="0"/>
          </p:cNvCxnSpPr>
          <p:nvPr/>
        </p:nvCxnSpPr>
        <p:spPr bwMode="auto">
          <a:xfrm>
            <a:off x="7379887" y="5884391"/>
            <a:ext cx="910120" cy="310034"/>
          </a:xfrm>
          <a:prstGeom prst="straightConnector1">
            <a:avLst/>
          </a:prstGeom>
          <a:noFill/>
          <a:ln w="25400">
            <a:solidFill>
              <a:schemeClr val="tx1"/>
            </a:solidFill>
            <a:round/>
            <a:headEnd/>
            <a:tailEnd/>
          </a:ln>
          <a:effectLst/>
        </p:spPr>
      </p:cxnSp>
      <p:sp>
        <p:nvSpPr>
          <p:cNvPr id="361511" name="Rectangle 39"/>
          <p:cNvSpPr>
            <a:spLocks noChangeArrowheads="1"/>
          </p:cNvSpPr>
          <p:nvPr/>
        </p:nvSpPr>
        <p:spPr bwMode="auto">
          <a:xfrm>
            <a:off x="9844619" y="6194425"/>
            <a:ext cx="476412" cy="502766"/>
          </a:xfrm>
          <a:prstGeom prst="rect">
            <a:avLst/>
          </a:prstGeom>
          <a:noFill/>
          <a:ln w="9525">
            <a:solidFill>
              <a:schemeClr val="tx1"/>
            </a:solidFill>
            <a:miter lim="800000"/>
            <a:headEnd/>
            <a:tailEnd/>
          </a:ln>
          <a:effectLst/>
        </p:spPr>
        <p:txBody>
          <a:bodyPr wrap="none">
            <a:spAutoFit/>
          </a:bodyPr>
          <a:lstStyle/>
          <a:p>
            <a:r>
              <a:rPr lang="en-US" sz="2667" i="1"/>
              <a:t>d</a:t>
            </a:r>
            <a:r>
              <a:rPr lang="en-US" sz="2667" baseline="-25000"/>
              <a:t>7</a:t>
            </a:r>
          </a:p>
        </p:txBody>
      </p:sp>
      <p:cxnSp>
        <p:nvCxnSpPr>
          <p:cNvPr id="361512" name="AutoShape 40"/>
          <p:cNvCxnSpPr>
            <a:cxnSpLocks noChangeShapeType="1"/>
            <a:stCxn id="361505" idx="2"/>
            <a:endCxn id="361511" idx="0"/>
          </p:cNvCxnSpPr>
          <p:nvPr/>
        </p:nvCxnSpPr>
        <p:spPr bwMode="auto">
          <a:xfrm>
            <a:off x="7379887" y="5884391"/>
            <a:ext cx="2702938" cy="310034"/>
          </a:xfrm>
          <a:prstGeom prst="straightConnector1">
            <a:avLst/>
          </a:prstGeom>
          <a:noFill/>
          <a:ln w="25400">
            <a:solidFill>
              <a:schemeClr val="tx1"/>
            </a:solidFill>
            <a:round/>
            <a:headEnd/>
            <a:tailEnd/>
          </a:ln>
          <a:effectLst/>
        </p:spPr>
      </p:cxnSp>
      <p:sp>
        <p:nvSpPr>
          <p:cNvPr id="361513" name="Text Box 41"/>
          <p:cNvSpPr txBox="1">
            <a:spLocks noChangeArrowheads="1"/>
          </p:cNvSpPr>
          <p:nvPr/>
        </p:nvSpPr>
        <p:spPr bwMode="auto">
          <a:xfrm>
            <a:off x="7082369" y="6194425"/>
            <a:ext cx="595035"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e1</a:t>
            </a:r>
          </a:p>
        </p:txBody>
      </p:sp>
      <p:cxnSp>
        <p:nvCxnSpPr>
          <p:cNvPr id="361514" name="AutoShape 42"/>
          <p:cNvCxnSpPr>
            <a:cxnSpLocks noChangeShapeType="1"/>
            <a:stCxn id="361505" idx="2"/>
            <a:endCxn id="361513" idx="0"/>
          </p:cNvCxnSpPr>
          <p:nvPr/>
        </p:nvCxnSpPr>
        <p:spPr bwMode="auto">
          <a:xfrm>
            <a:off x="7379887" y="5884391"/>
            <a:ext cx="0" cy="310034"/>
          </a:xfrm>
          <a:prstGeom prst="straightConnector1">
            <a:avLst/>
          </a:prstGeom>
          <a:noFill/>
          <a:ln w="25400">
            <a:solidFill>
              <a:schemeClr val="tx1"/>
            </a:solidFill>
            <a:round/>
            <a:headEnd/>
            <a:tailEnd/>
          </a:ln>
          <a:effectLst/>
        </p:spPr>
      </p:cxnSp>
      <p:sp>
        <p:nvSpPr>
          <p:cNvPr id="361515" name="Text Box 43"/>
          <p:cNvSpPr txBox="1">
            <a:spLocks noChangeArrowheads="1"/>
          </p:cNvSpPr>
          <p:nvPr/>
        </p:nvSpPr>
        <p:spPr bwMode="auto">
          <a:xfrm>
            <a:off x="8534401" y="6096001"/>
            <a:ext cx="1140056" cy="748795"/>
          </a:xfrm>
          <a:prstGeom prst="rect">
            <a:avLst/>
          </a:prstGeom>
          <a:noFill/>
          <a:ln w="9525">
            <a:noFill/>
            <a:miter lim="800000"/>
            <a:headEnd/>
            <a:tailEnd/>
          </a:ln>
          <a:effectLst/>
        </p:spPr>
        <p:txBody>
          <a:bodyPr wrap="none">
            <a:spAutoFit/>
          </a:bodyPr>
          <a:lstStyle/>
          <a:p>
            <a:r>
              <a:rPr lang="en-US" sz="2133" i="1"/>
              <a:t>gen</a:t>
            </a:r>
            <a:r>
              <a:rPr lang="en-US" sz="2133"/>
              <a:t>={</a:t>
            </a:r>
            <a:r>
              <a:rPr lang="en-US" sz="2133" i="1"/>
              <a:t>d</a:t>
            </a:r>
            <a:r>
              <a:rPr lang="en-US" sz="2133" baseline="-25000"/>
              <a:t>6</a:t>
            </a:r>
            <a:r>
              <a:rPr lang="en-US" sz="2133"/>
              <a:t>}</a:t>
            </a:r>
            <a:br>
              <a:rPr lang="en-US" sz="2133"/>
            </a:br>
            <a:r>
              <a:rPr lang="en-US" sz="2133" i="1"/>
              <a:t>kill</a:t>
            </a:r>
            <a:r>
              <a:rPr lang="en-US" sz="2133"/>
              <a:t>={</a:t>
            </a:r>
            <a:r>
              <a:rPr lang="en-US" sz="2133" i="1"/>
              <a:t>d</a:t>
            </a:r>
            <a:r>
              <a:rPr lang="en-US" sz="2133" baseline="-25000"/>
              <a:t>3</a:t>
            </a:r>
            <a:r>
              <a:rPr lang="en-US" sz="2133"/>
              <a:t>}</a:t>
            </a:r>
          </a:p>
        </p:txBody>
      </p:sp>
      <p:sp>
        <p:nvSpPr>
          <p:cNvPr id="361516" name="Text Box 44"/>
          <p:cNvSpPr txBox="1">
            <a:spLocks noChangeArrowheads="1"/>
          </p:cNvSpPr>
          <p:nvPr/>
        </p:nvSpPr>
        <p:spPr bwMode="auto">
          <a:xfrm>
            <a:off x="10381518" y="6037501"/>
            <a:ext cx="1343638" cy="748795"/>
          </a:xfrm>
          <a:prstGeom prst="rect">
            <a:avLst/>
          </a:prstGeom>
          <a:noFill/>
          <a:ln w="9525">
            <a:noFill/>
            <a:miter lim="800000"/>
            <a:headEnd/>
            <a:tailEnd/>
          </a:ln>
          <a:effectLst/>
        </p:spPr>
        <p:txBody>
          <a:bodyPr wrap="none">
            <a:spAutoFit/>
          </a:bodyPr>
          <a:lstStyle/>
          <a:p>
            <a:r>
              <a:rPr lang="en-US" sz="2133" i="1" dirty="0"/>
              <a:t>gen</a:t>
            </a:r>
            <a:r>
              <a:rPr lang="en-US" sz="2133" dirty="0"/>
              <a:t>={</a:t>
            </a:r>
            <a:r>
              <a:rPr lang="en-US" sz="2133" i="1" dirty="0"/>
              <a:t>d</a:t>
            </a:r>
            <a:r>
              <a:rPr lang="en-US" sz="2133" baseline="-25000" dirty="0"/>
              <a:t>7</a:t>
            </a:r>
            <a:r>
              <a:rPr lang="en-US" sz="2133" dirty="0"/>
              <a:t>}</a:t>
            </a:r>
            <a:br>
              <a:rPr lang="en-US" sz="2133" dirty="0"/>
            </a:br>
            <a:r>
              <a:rPr lang="en-US" sz="2133" i="1" dirty="0"/>
              <a:t>kill</a:t>
            </a:r>
            <a:r>
              <a:rPr lang="en-US" sz="2133" dirty="0"/>
              <a:t>={</a:t>
            </a:r>
            <a:r>
              <a:rPr lang="en-US" sz="2133" i="1" dirty="0"/>
              <a:t>d</a:t>
            </a:r>
            <a:r>
              <a:rPr lang="en-US" sz="2133" baseline="-25000" dirty="0"/>
              <a:t>1</a:t>
            </a:r>
            <a:r>
              <a:rPr lang="en-US" sz="2133" dirty="0"/>
              <a:t>,</a:t>
            </a:r>
            <a:r>
              <a:rPr lang="en-US" sz="2133" i="1" dirty="0"/>
              <a:t>d</a:t>
            </a:r>
            <a:r>
              <a:rPr lang="en-US" sz="2133" baseline="-25000" dirty="0"/>
              <a:t>4</a:t>
            </a:r>
            <a:r>
              <a:rPr lang="en-US" sz="2133" dirty="0"/>
              <a:t>}</a:t>
            </a:r>
          </a:p>
        </p:txBody>
      </p:sp>
      <p:sp>
        <p:nvSpPr>
          <p:cNvPr id="361517" name="Text Box 45"/>
          <p:cNvSpPr txBox="1">
            <a:spLocks noChangeArrowheads="1"/>
          </p:cNvSpPr>
          <p:nvPr/>
        </p:nvSpPr>
        <p:spPr bwMode="auto">
          <a:xfrm>
            <a:off x="3736082" y="5334001"/>
            <a:ext cx="1646605" cy="748795"/>
          </a:xfrm>
          <a:prstGeom prst="rect">
            <a:avLst/>
          </a:prstGeom>
          <a:noFill/>
          <a:ln w="9525">
            <a:noFill/>
            <a:miter lim="800000"/>
            <a:headEnd/>
            <a:tailEnd/>
          </a:ln>
          <a:effectLst/>
        </p:spPr>
        <p:txBody>
          <a:bodyPr wrap="none">
            <a:spAutoFit/>
          </a:bodyPr>
          <a:lstStyle/>
          <a:p>
            <a:pPr algn="r"/>
            <a:r>
              <a:rPr lang="en-US" sz="2133" i="1"/>
              <a:t>gen</a:t>
            </a:r>
            <a:r>
              <a:rPr lang="en-US" sz="2133"/>
              <a:t>={</a:t>
            </a:r>
            <a:r>
              <a:rPr lang="en-US" sz="2133" i="1"/>
              <a:t>d</a:t>
            </a:r>
            <a:r>
              <a:rPr lang="en-US" sz="2133" baseline="-25000"/>
              <a:t>4</a:t>
            </a:r>
            <a:r>
              <a:rPr lang="en-US" sz="2133"/>
              <a:t>,</a:t>
            </a:r>
            <a:r>
              <a:rPr lang="en-US" sz="2133" i="1"/>
              <a:t>d</a:t>
            </a:r>
            <a:r>
              <a:rPr lang="en-US" sz="2133" baseline="-25000"/>
              <a:t>5</a:t>
            </a:r>
            <a:r>
              <a:rPr lang="en-US" sz="2133"/>
              <a:t>}</a:t>
            </a:r>
            <a:br>
              <a:rPr lang="en-US" sz="2133"/>
            </a:br>
            <a:r>
              <a:rPr lang="en-US" sz="2133" i="1"/>
              <a:t>kill</a:t>
            </a:r>
            <a:r>
              <a:rPr lang="en-US" sz="2133"/>
              <a:t>={</a:t>
            </a:r>
            <a:r>
              <a:rPr lang="en-US" sz="2133" i="1"/>
              <a:t>d</a:t>
            </a:r>
            <a:r>
              <a:rPr lang="en-US" sz="2133" baseline="-25000"/>
              <a:t>1</a:t>
            </a:r>
            <a:r>
              <a:rPr lang="en-US" sz="2133"/>
              <a:t>,</a:t>
            </a:r>
            <a:r>
              <a:rPr lang="en-US" sz="2133" i="1"/>
              <a:t>d</a:t>
            </a:r>
            <a:r>
              <a:rPr lang="en-US" sz="2133" baseline="-25000"/>
              <a:t>2</a:t>
            </a:r>
            <a:r>
              <a:rPr lang="en-US" sz="2133"/>
              <a:t>,</a:t>
            </a:r>
            <a:r>
              <a:rPr lang="en-US" sz="2133" i="1"/>
              <a:t>d</a:t>
            </a:r>
            <a:r>
              <a:rPr lang="en-US" sz="2133" baseline="-25000"/>
              <a:t>7</a:t>
            </a:r>
            <a:r>
              <a:rPr lang="en-US" sz="2133"/>
              <a:t>}</a:t>
            </a:r>
          </a:p>
        </p:txBody>
      </p:sp>
      <p:sp>
        <p:nvSpPr>
          <p:cNvPr id="361518" name="Text Box 46"/>
          <p:cNvSpPr txBox="1">
            <a:spLocks noChangeArrowheads="1"/>
          </p:cNvSpPr>
          <p:nvPr/>
        </p:nvSpPr>
        <p:spPr bwMode="auto">
          <a:xfrm>
            <a:off x="4281995" y="4543426"/>
            <a:ext cx="2048959" cy="748795"/>
          </a:xfrm>
          <a:prstGeom prst="rect">
            <a:avLst/>
          </a:prstGeom>
          <a:noFill/>
          <a:ln w="9525">
            <a:noFill/>
            <a:miter lim="800000"/>
            <a:headEnd/>
            <a:tailEnd/>
          </a:ln>
          <a:effectLst/>
        </p:spPr>
        <p:txBody>
          <a:bodyPr wrap="none">
            <a:spAutoFit/>
          </a:bodyPr>
          <a:lstStyle/>
          <a:p>
            <a:pPr algn="r"/>
            <a:r>
              <a:rPr lang="en-US" sz="2133" i="1"/>
              <a:t>gen</a:t>
            </a:r>
            <a:r>
              <a:rPr lang="en-US" sz="2133"/>
              <a:t>={</a:t>
            </a:r>
            <a:r>
              <a:rPr lang="en-US" sz="2133" i="1"/>
              <a:t>d</a:t>
            </a:r>
            <a:r>
              <a:rPr lang="en-US" sz="2133" baseline="-25000"/>
              <a:t>4</a:t>
            </a:r>
            <a:r>
              <a:rPr lang="en-US" sz="2133"/>
              <a:t>,</a:t>
            </a:r>
            <a:r>
              <a:rPr lang="en-US" sz="2133" i="1"/>
              <a:t>d</a:t>
            </a:r>
            <a:r>
              <a:rPr lang="en-US" sz="2133" baseline="-25000"/>
              <a:t>5</a:t>
            </a:r>
            <a:r>
              <a:rPr lang="en-US" sz="2133"/>
              <a:t>,</a:t>
            </a:r>
            <a:r>
              <a:rPr lang="en-US" sz="2133" i="1"/>
              <a:t>d</a:t>
            </a:r>
            <a:r>
              <a:rPr lang="en-US" sz="2133" baseline="-25000"/>
              <a:t>6</a:t>
            </a:r>
            <a:r>
              <a:rPr lang="en-US" sz="2133"/>
              <a:t>,</a:t>
            </a:r>
            <a:r>
              <a:rPr lang="en-US" sz="2133" i="1"/>
              <a:t>d</a:t>
            </a:r>
            <a:r>
              <a:rPr lang="en-US" sz="2133" baseline="-25000"/>
              <a:t>7</a:t>
            </a:r>
            <a:r>
              <a:rPr lang="en-US" sz="2133"/>
              <a:t>}</a:t>
            </a:r>
            <a:br>
              <a:rPr lang="en-US" sz="2133"/>
            </a:br>
            <a:r>
              <a:rPr lang="en-US" sz="2133" i="1"/>
              <a:t>kill</a:t>
            </a:r>
            <a:r>
              <a:rPr lang="en-US" sz="2133"/>
              <a:t>={</a:t>
            </a:r>
            <a:r>
              <a:rPr lang="en-US" sz="2133" i="1"/>
              <a:t>d</a:t>
            </a:r>
            <a:r>
              <a:rPr lang="en-US" sz="2133" baseline="-25000"/>
              <a:t>1</a:t>
            </a:r>
            <a:r>
              <a:rPr lang="en-US" sz="2133"/>
              <a:t>,</a:t>
            </a:r>
            <a:r>
              <a:rPr lang="en-US" sz="2133" i="1"/>
              <a:t>d</a:t>
            </a:r>
            <a:r>
              <a:rPr lang="en-US" sz="2133" baseline="-25000"/>
              <a:t>2</a:t>
            </a:r>
            <a:r>
              <a:rPr lang="en-US" sz="2133"/>
              <a:t>}</a:t>
            </a:r>
          </a:p>
        </p:txBody>
      </p:sp>
      <p:sp>
        <p:nvSpPr>
          <p:cNvPr id="361519" name="Text Box 47"/>
          <p:cNvSpPr txBox="1">
            <a:spLocks noChangeArrowheads="1"/>
          </p:cNvSpPr>
          <p:nvPr/>
        </p:nvSpPr>
        <p:spPr bwMode="auto">
          <a:xfrm>
            <a:off x="5196395" y="3781426"/>
            <a:ext cx="2048959" cy="748795"/>
          </a:xfrm>
          <a:prstGeom prst="rect">
            <a:avLst/>
          </a:prstGeom>
          <a:noFill/>
          <a:ln w="9525">
            <a:noFill/>
            <a:miter lim="800000"/>
            <a:headEnd/>
            <a:tailEnd/>
          </a:ln>
          <a:effectLst/>
        </p:spPr>
        <p:txBody>
          <a:bodyPr wrap="none">
            <a:spAutoFit/>
          </a:bodyPr>
          <a:lstStyle/>
          <a:p>
            <a:pPr algn="r"/>
            <a:r>
              <a:rPr lang="en-US" sz="2133" i="1"/>
              <a:t>gen</a:t>
            </a:r>
            <a:r>
              <a:rPr lang="en-US" sz="2133"/>
              <a:t>={</a:t>
            </a:r>
            <a:r>
              <a:rPr lang="en-US" sz="2133" i="1"/>
              <a:t>d</a:t>
            </a:r>
            <a:r>
              <a:rPr lang="en-US" sz="2133" baseline="-25000"/>
              <a:t>4</a:t>
            </a:r>
            <a:r>
              <a:rPr lang="en-US" sz="2133"/>
              <a:t>,</a:t>
            </a:r>
            <a:r>
              <a:rPr lang="en-US" sz="2133" i="1"/>
              <a:t>d</a:t>
            </a:r>
            <a:r>
              <a:rPr lang="en-US" sz="2133" baseline="-25000"/>
              <a:t>5</a:t>
            </a:r>
            <a:r>
              <a:rPr lang="en-US" sz="2133"/>
              <a:t>,</a:t>
            </a:r>
            <a:r>
              <a:rPr lang="en-US" sz="2133" i="1"/>
              <a:t>d</a:t>
            </a:r>
            <a:r>
              <a:rPr lang="en-US" sz="2133" baseline="-25000"/>
              <a:t>6</a:t>
            </a:r>
            <a:r>
              <a:rPr lang="en-US" sz="2133"/>
              <a:t>,</a:t>
            </a:r>
            <a:r>
              <a:rPr lang="en-US" sz="2133" i="1"/>
              <a:t>d</a:t>
            </a:r>
            <a:r>
              <a:rPr lang="en-US" sz="2133" baseline="-25000"/>
              <a:t>7</a:t>
            </a:r>
            <a:r>
              <a:rPr lang="en-US" sz="2133"/>
              <a:t>}</a:t>
            </a:r>
            <a:br>
              <a:rPr lang="en-US" sz="2133"/>
            </a:br>
            <a:r>
              <a:rPr lang="en-US" sz="2133" i="1"/>
              <a:t>kill</a:t>
            </a:r>
            <a:r>
              <a:rPr lang="en-US" sz="2133"/>
              <a:t>={</a:t>
            </a:r>
            <a:r>
              <a:rPr lang="en-US" sz="2133" i="1"/>
              <a:t>d</a:t>
            </a:r>
            <a:r>
              <a:rPr lang="en-US" sz="2133" baseline="-25000"/>
              <a:t>1</a:t>
            </a:r>
            <a:r>
              <a:rPr lang="en-US" sz="2133"/>
              <a:t>,</a:t>
            </a:r>
            <a:r>
              <a:rPr lang="en-US" sz="2133" i="1"/>
              <a:t>d</a:t>
            </a:r>
            <a:r>
              <a:rPr lang="en-US" sz="2133" baseline="-25000"/>
              <a:t>2</a:t>
            </a:r>
            <a:r>
              <a:rPr lang="en-US" sz="2133"/>
              <a:t>}</a:t>
            </a:r>
          </a:p>
        </p:txBody>
      </p:sp>
      <p:sp>
        <p:nvSpPr>
          <p:cNvPr id="361520" name="Text Box 48"/>
          <p:cNvSpPr txBox="1">
            <a:spLocks noChangeArrowheads="1"/>
          </p:cNvSpPr>
          <p:nvPr/>
        </p:nvSpPr>
        <p:spPr bwMode="auto">
          <a:xfrm>
            <a:off x="7672917" y="5257801"/>
            <a:ext cx="1443024" cy="748795"/>
          </a:xfrm>
          <a:prstGeom prst="rect">
            <a:avLst/>
          </a:prstGeom>
          <a:noFill/>
          <a:ln w="9525">
            <a:noFill/>
            <a:miter lim="800000"/>
            <a:headEnd/>
            <a:tailEnd/>
          </a:ln>
          <a:effectLst/>
        </p:spPr>
        <p:txBody>
          <a:bodyPr wrap="none">
            <a:spAutoFit/>
          </a:bodyPr>
          <a:lstStyle/>
          <a:p>
            <a:r>
              <a:rPr lang="en-US" sz="2133" i="1"/>
              <a:t>gen</a:t>
            </a:r>
            <a:r>
              <a:rPr lang="en-US" sz="2133"/>
              <a:t>={</a:t>
            </a:r>
            <a:r>
              <a:rPr lang="en-US" sz="2133" i="1"/>
              <a:t>d</a:t>
            </a:r>
            <a:r>
              <a:rPr lang="en-US" sz="2133" baseline="-25000"/>
              <a:t>6</a:t>
            </a:r>
            <a:r>
              <a:rPr lang="en-US" sz="2133"/>
              <a:t>,</a:t>
            </a:r>
            <a:r>
              <a:rPr lang="en-US" sz="2133" i="1"/>
              <a:t>d</a:t>
            </a:r>
            <a:r>
              <a:rPr lang="en-US" sz="2133" baseline="-25000"/>
              <a:t>7</a:t>
            </a:r>
            <a:r>
              <a:rPr lang="en-US" sz="2133"/>
              <a:t>}</a:t>
            </a:r>
            <a:br>
              <a:rPr lang="en-US" sz="2133"/>
            </a:br>
            <a:r>
              <a:rPr lang="en-US" sz="2133" i="1"/>
              <a:t>kill</a:t>
            </a:r>
            <a:r>
              <a:rPr lang="en-US" sz="2133"/>
              <a:t>={}</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Rules for computing </a:t>
            </a:r>
            <a:r>
              <a:rPr lang="en-US" dirty="0" err="1"/>
              <a:t>trans</a:t>
            </a:r>
            <a:r>
              <a:rPr lang="en-US" baseline="-25000" dirty="0" err="1"/>
              <a:t>S</a:t>
            </a:r>
            <a:endParaRPr lang="en-US" dirty="0"/>
          </a:p>
        </p:txBody>
      </p:sp>
      <p:sp>
        <p:nvSpPr>
          <p:cNvPr id="3" name="Content Placeholder 2"/>
          <p:cNvSpPr>
            <a:spLocks noGrp="1"/>
          </p:cNvSpPr>
          <p:nvPr>
            <p:ph idx="1"/>
          </p:nvPr>
        </p:nvSpPr>
        <p:spPr/>
        <p:txBody>
          <a:bodyPr>
            <a:normAutofit/>
          </a:bodyPr>
          <a:lstStyle/>
          <a:p>
            <a:r>
              <a:rPr lang="en-US" dirty="0"/>
              <a:t>if s: p:= &amp; a or p:= &amp;a+/- c, where ‘a’ is array then </a:t>
            </a:r>
          </a:p>
          <a:p>
            <a:pPr lvl="1"/>
            <a:r>
              <a:rPr lang="en-US" dirty="0" err="1"/>
              <a:t>trans</a:t>
            </a:r>
            <a:r>
              <a:rPr lang="en-US" baseline="-25000" dirty="0" err="1"/>
              <a:t>S</a:t>
            </a:r>
            <a:r>
              <a:rPr lang="en-US" dirty="0"/>
              <a:t> (S) = (S – {(</a:t>
            </a:r>
            <a:r>
              <a:rPr lang="en-US" dirty="0" err="1"/>
              <a:t>p,b</a:t>
            </a:r>
            <a:r>
              <a:rPr lang="en-US" dirty="0"/>
              <a:t>) | any variable b}) U (</a:t>
            </a:r>
            <a:r>
              <a:rPr lang="en-US" dirty="0" err="1"/>
              <a:t>p,a</a:t>
            </a:r>
            <a:r>
              <a:rPr lang="en-US" dirty="0"/>
              <a:t>)</a:t>
            </a:r>
          </a:p>
          <a:p>
            <a:r>
              <a:rPr lang="en-US" dirty="0"/>
              <a:t>If s: p: = q +/- c for pointer q and c is non-zero</a:t>
            </a:r>
          </a:p>
          <a:p>
            <a:pPr lvl="1"/>
            <a:r>
              <a:rPr lang="en-US" dirty="0" err="1"/>
              <a:t>trans</a:t>
            </a:r>
            <a:r>
              <a:rPr lang="en-US" baseline="-25000" dirty="0" err="1"/>
              <a:t>S</a:t>
            </a:r>
            <a:r>
              <a:rPr lang="en-US" dirty="0"/>
              <a:t> (S) = (S – {(</a:t>
            </a:r>
            <a:r>
              <a:rPr lang="en-US" dirty="0" err="1"/>
              <a:t>p,b</a:t>
            </a:r>
            <a:r>
              <a:rPr lang="en-US" dirty="0"/>
              <a:t>) | any variable b}) U </a:t>
            </a:r>
          </a:p>
          <a:p>
            <a:pPr lvl="1">
              <a:buNone/>
            </a:pPr>
            <a:r>
              <a:rPr lang="en-US" dirty="0"/>
              <a:t>	{(</a:t>
            </a:r>
            <a:r>
              <a:rPr lang="en-US" dirty="0" err="1"/>
              <a:t>p,b</a:t>
            </a:r>
            <a:r>
              <a:rPr lang="en-US" dirty="0"/>
              <a:t>) | (</a:t>
            </a:r>
            <a:r>
              <a:rPr lang="en-US" dirty="0" err="1"/>
              <a:t>q,b</a:t>
            </a:r>
            <a:r>
              <a:rPr lang="en-US" dirty="0"/>
              <a:t>) is in S and b is any variable}</a:t>
            </a:r>
          </a:p>
          <a:p>
            <a:pPr lvl="1"/>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Alias computation</a:t>
            </a:r>
          </a:p>
        </p:txBody>
      </p:sp>
      <p:sp>
        <p:nvSpPr>
          <p:cNvPr id="3" name="Content Placeholder 2"/>
          <p:cNvSpPr>
            <a:spLocks noGrp="1"/>
          </p:cNvSpPr>
          <p:nvPr>
            <p:ph idx="1"/>
          </p:nvPr>
        </p:nvSpPr>
        <p:spPr/>
        <p:txBody>
          <a:bodyPr/>
          <a:lstStyle/>
          <a:p>
            <a:pPr marL="457189" lvl="1" indent="-457189">
              <a:buFont typeface="Arial"/>
              <a:buChar char="•"/>
            </a:pPr>
            <a:r>
              <a:rPr lang="en-US" dirty="0"/>
              <a:t>If s: p:= q then </a:t>
            </a:r>
          </a:p>
          <a:p>
            <a:pPr marL="990575" lvl="2" indent="-457189"/>
            <a:r>
              <a:rPr lang="en-US" dirty="0" err="1"/>
              <a:t>trans</a:t>
            </a:r>
            <a:r>
              <a:rPr lang="en-US" baseline="-25000" dirty="0" err="1"/>
              <a:t>S</a:t>
            </a:r>
            <a:r>
              <a:rPr lang="en-US" dirty="0"/>
              <a:t> (S) = (S – {(</a:t>
            </a:r>
            <a:r>
              <a:rPr lang="en-US" dirty="0" err="1"/>
              <a:t>p,b</a:t>
            </a:r>
            <a:r>
              <a:rPr lang="en-US" dirty="0"/>
              <a:t>) | any variable b}) U {(</a:t>
            </a:r>
            <a:r>
              <a:rPr lang="en-US" dirty="0" err="1"/>
              <a:t>p,b</a:t>
            </a:r>
            <a:r>
              <a:rPr lang="en-US" dirty="0"/>
              <a:t>) | (</a:t>
            </a:r>
            <a:r>
              <a:rPr lang="en-US" dirty="0" err="1"/>
              <a:t>q,b</a:t>
            </a:r>
            <a:r>
              <a:rPr lang="en-US" dirty="0"/>
              <a:t>) is in S}</a:t>
            </a:r>
          </a:p>
          <a:p>
            <a:pPr marL="457189" lvl="1" indent="-457189"/>
            <a:r>
              <a:rPr lang="en-US" dirty="0"/>
              <a:t>If s assigns to pointer p another expression then </a:t>
            </a:r>
          </a:p>
          <a:p>
            <a:pPr marL="990575" lvl="2" indent="-457189"/>
            <a:r>
              <a:rPr lang="en-US" dirty="0" err="1"/>
              <a:t>trans</a:t>
            </a:r>
            <a:r>
              <a:rPr lang="en-US" baseline="-25000" dirty="0" err="1"/>
              <a:t>S</a:t>
            </a:r>
            <a:r>
              <a:rPr lang="en-US" dirty="0"/>
              <a:t> (S) = (S – {(</a:t>
            </a:r>
            <a:r>
              <a:rPr lang="en-US" dirty="0" err="1"/>
              <a:t>p,b</a:t>
            </a:r>
            <a:r>
              <a:rPr lang="en-US" dirty="0"/>
              <a:t>) | any variable b})</a:t>
            </a:r>
          </a:p>
          <a:p>
            <a:pPr marL="457189" lvl="1" indent="-457189"/>
            <a:r>
              <a:rPr lang="en-US" dirty="0"/>
              <a:t>If s is not an assignment to a pointer then</a:t>
            </a:r>
          </a:p>
          <a:p>
            <a:pPr marL="990575" lvl="2" indent="-457189"/>
            <a:r>
              <a:rPr lang="en-US" dirty="0" err="1"/>
              <a:t>trans</a:t>
            </a:r>
            <a:r>
              <a:rPr lang="en-US" baseline="-25000" dirty="0" err="1"/>
              <a:t>S</a:t>
            </a:r>
            <a:r>
              <a:rPr lang="en-US" dirty="0"/>
              <a:t> (S) = S </a:t>
            </a:r>
          </a:p>
          <a:p>
            <a:pPr marL="457189" lvl="1" indent="-457189"/>
            <a:endParaRPr lang="en-US" dirty="0"/>
          </a:p>
          <a:p>
            <a:pPr marL="990575" lvl="2" indent="-457189"/>
            <a:endParaRPr lang="en-US" dirty="0"/>
          </a:p>
          <a:p>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Data-flow equations</a:t>
            </a:r>
          </a:p>
        </p:txBody>
      </p:sp>
      <p:sp>
        <p:nvSpPr>
          <p:cNvPr id="3" name="Content Placeholder 2"/>
          <p:cNvSpPr>
            <a:spLocks noGrp="1"/>
          </p:cNvSpPr>
          <p:nvPr>
            <p:ph idx="1"/>
          </p:nvPr>
        </p:nvSpPr>
        <p:spPr/>
        <p:txBody>
          <a:bodyPr/>
          <a:lstStyle/>
          <a:p>
            <a:pPr marL="457189" lvl="1" indent="-457189">
              <a:buFont typeface="Arial"/>
              <a:buChar char="•"/>
            </a:pPr>
            <a:r>
              <a:rPr lang="en-US" dirty="0"/>
              <a:t>out[B] = </a:t>
            </a:r>
            <a:r>
              <a:rPr lang="en-US" dirty="0" err="1"/>
              <a:t>trans</a:t>
            </a:r>
            <a:r>
              <a:rPr lang="en-US" baseline="-25000" dirty="0" err="1"/>
              <a:t>B</a:t>
            </a:r>
            <a:r>
              <a:rPr lang="en-US" dirty="0"/>
              <a:t> (in[B])</a:t>
            </a:r>
          </a:p>
          <a:p>
            <a:pPr marL="457189" lvl="1" indent="-457189">
              <a:buFont typeface="Arial"/>
              <a:buChar char="•"/>
            </a:pPr>
            <a:r>
              <a:rPr lang="en-US" dirty="0"/>
              <a:t>in[B] = U out(P) where P is a predecessor block</a:t>
            </a:r>
          </a:p>
          <a:p>
            <a:r>
              <a:rPr lang="en-US" dirty="0" err="1"/>
              <a:t>trans</a:t>
            </a:r>
            <a:r>
              <a:rPr lang="en-US" baseline="-25000" dirty="0" err="1"/>
              <a:t>B</a:t>
            </a:r>
            <a:r>
              <a:rPr lang="en-US" dirty="0"/>
              <a:t> (S) = </a:t>
            </a:r>
            <a:r>
              <a:rPr lang="en-US" dirty="0" err="1"/>
              <a:t>trans</a:t>
            </a:r>
            <a:r>
              <a:rPr lang="en-US" baseline="-25000" dirty="0" err="1"/>
              <a:t>sk</a:t>
            </a:r>
            <a:r>
              <a:rPr lang="en-US" dirty="0"/>
              <a:t> (trans</a:t>
            </a:r>
            <a:r>
              <a:rPr lang="en-US" baseline="-25000" dirty="0"/>
              <a:t>sk-1</a:t>
            </a:r>
            <a:r>
              <a:rPr lang="en-US" dirty="0"/>
              <a:t> (trans</a:t>
            </a:r>
            <a:r>
              <a:rPr lang="en-US" baseline="-25000" dirty="0"/>
              <a:t>sk-2 </a:t>
            </a:r>
            <a:r>
              <a:rPr lang="en-US" dirty="0"/>
              <a:t> …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7287" y="438187"/>
            <a:ext cx="10972800" cy="1143000"/>
          </a:xfrm>
        </p:spPr>
        <p:txBody>
          <a:bodyPr/>
          <a:lstStyle/>
          <a:p>
            <a:r>
              <a:rPr lang="en-US" dirty="0"/>
              <a:t>Example</a:t>
            </a:r>
          </a:p>
        </p:txBody>
      </p:sp>
      <p:sp>
        <p:nvSpPr>
          <p:cNvPr id="58" name="Content Placeholder 57"/>
          <p:cNvSpPr>
            <a:spLocks noGrp="1"/>
          </p:cNvSpPr>
          <p:nvPr>
            <p:ph idx="1"/>
          </p:nvPr>
        </p:nvSpPr>
        <p:spPr/>
        <p:txBody>
          <a:bodyPr/>
          <a:lstStyle/>
          <a:p>
            <a:pPr>
              <a:buNone/>
            </a:pPr>
            <a:endParaRPr lang="en-US" dirty="0"/>
          </a:p>
        </p:txBody>
      </p:sp>
      <p:sp>
        <p:nvSpPr>
          <p:cNvPr id="4" name="Rectangle 3"/>
          <p:cNvSpPr/>
          <p:nvPr/>
        </p:nvSpPr>
        <p:spPr>
          <a:xfrm>
            <a:off x="2946396" y="1417640"/>
            <a:ext cx="4064000" cy="6905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q := &amp; c</a:t>
            </a:r>
          </a:p>
        </p:txBody>
      </p:sp>
      <p:sp>
        <p:nvSpPr>
          <p:cNvPr id="5" name="Rectangle 4"/>
          <p:cNvSpPr/>
          <p:nvPr/>
        </p:nvSpPr>
        <p:spPr>
          <a:xfrm>
            <a:off x="7010400" y="2514600"/>
            <a:ext cx="2743200" cy="9144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p := &amp; c</a:t>
            </a:r>
          </a:p>
          <a:p>
            <a:pPr algn="ctr"/>
            <a:r>
              <a:rPr lang="en-US" sz="2400" dirty="0"/>
              <a:t>q := &amp; (a[2])</a:t>
            </a:r>
          </a:p>
        </p:txBody>
      </p:sp>
      <p:sp>
        <p:nvSpPr>
          <p:cNvPr id="6" name="Rectangle 5"/>
          <p:cNvSpPr/>
          <p:nvPr/>
        </p:nvSpPr>
        <p:spPr>
          <a:xfrm>
            <a:off x="3098800" y="2514601"/>
            <a:ext cx="2743200" cy="6905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p := &amp; (a[0])</a:t>
            </a:r>
          </a:p>
        </p:txBody>
      </p:sp>
      <p:sp>
        <p:nvSpPr>
          <p:cNvPr id="7" name="Rectangle 6"/>
          <p:cNvSpPr/>
          <p:nvPr/>
        </p:nvSpPr>
        <p:spPr>
          <a:xfrm>
            <a:off x="4470400" y="3875885"/>
            <a:ext cx="2743200" cy="6905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p := p+1</a:t>
            </a:r>
          </a:p>
        </p:txBody>
      </p:sp>
      <p:sp>
        <p:nvSpPr>
          <p:cNvPr id="8" name="Rectangle 7"/>
          <p:cNvSpPr/>
          <p:nvPr/>
        </p:nvSpPr>
        <p:spPr>
          <a:xfrm>
            <a:off x="4673604" y="4891881"/>
            <a:ext cx="2743200" cy="690561"/>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400" dirty="0"/>
              <a:t>p := q</a:t>
            </a:r>
          </a:p>
        </p:txBody>
      </p:sp>
      <p:cxnSp>
        <p:nvCxnSpPr>
          <p:cNvPr id="25" name="Curved Connector 24"/>
          <p:cNvCxnSpPr/>
          <p:nvPr/>
        </p:nvCxnSpPr>
        <p:spPr>
          <a:xfrm rot="16200000" flipV="1">
            <a:off x="2479277" y="2575320"/>
            <a:ext cx="2458244" cy="1524003"/>
          </a:xfrm>
          <a:prstGeom prst="curvedConnector3">
            <a:avLst>
              <a:gd name="adj1" fmla="val -77620"/>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9" name="Straight Arrow Connector 38"/>
          <p:cNvCxnSpPr>
            <a:stCxn id="4" idx="2"/>
            <a:endCxn id="6" idx="0"/>
          </p:cNvCxnSpPr>
          <p:nvPr/>
        </p:nvCxnSpPr>
        <p:spPr>
          <a:xfrm rot="5400000">
            <a:off x="4521199" y="2057403"/>
            <a:ext cx="406400" cy="50799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1" name="Straight Arrow Connector 40"/>
          <p:cNvCxnSpPr/>
          <p:nvPr/>
        </p:nvCxnSpPr>
        <p:spPr>
          <a:xfrm>
            <a:off x="6502400" y="2108200"/>
            <a:ext cx="711200" cy="4064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6" idx="2"/>
          </p:cNvCxnSpPr>
          <p:nvPr/>
        </p:nvCxnSpPr>
        <p:spPr>
          <a:xfrm rot="16200000" flipH="1">
            <a:off x="4541439" y="3134123"/>
            <a:ext cx="670723" cy="812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p:nvPr/>
        </p:nvCxnSpPr>
        <p:spPr>
          <a:xfrm rot="10800000" flipV="1">
            <a:off x="6908802" y="3429000"/>
            <a:ext cx="812799" cy="44688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7" idx="2"/>
          </p:cNvCxnSpPr>
          <p:nvPr/>
        </p:nvCxnSpPr>
        <p:spPr>
          <a:xfrm rot="5400000">
            <a:off x="5679283" y="4729163"/>
            <a:ext cx="325435" cy="211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9" name="Shape 48"/>
          <p:cNvCxnSpPr>
            <a:endCxn id="7" idx="3"/>
          </p:cNvCxnSpPr>
          <p:nvPr/>
        </p:nvCxnSpPr>
        <p:spPr>
          <a:xfrm rot="5400000" flipH="1" flipV="1">
            <a:off x="6329763" y="4698604"/>
            <a:ext cx="1361276" cy="406400"/>
          </a:xfrm>
          <a:prstGeom prst="curvedConnector4">
            <a:avLst>
              <a:gd name="adj1" fmla="val -38046"/>
              <a:gd name="adj2" fmla="val 200610"/>
            </a:avLst>
          </a:prstGeom>
          <a:ln>
            <a:tailEnd type="arrow"/>
          </a:ln>
        </p:spPr>
        <p:style>
          <a:lnRef idx="2">
            <a:schemeClr val="accent1"/>
          </a:lnRef>
          <a:fillRef idx="0">
            <a:schemeClr val="accent1"/>
          </a:fillRef>
          <a:effectRef idx="1">
            <a:schemeClr val="accent1"/>
          </a:effectRef>
          <a:fontRef idx="minor">
            <a:schemeClr val="tx1"/>
          </a:fontRef>
        </p:style>
      </p:cxnSp>
      <p:sp>
        <p:nvSpPr>
          <p:cNvPr id="52" name="TextBox 51"/>
          <p:cNvSpPr txBox="1"/>
          <p:nvPr/>
        </p:nvSpPr>
        <p:spPr>
          <a:xfrm>
            <a:off x="7061205" y="1600201"/>
            <a:ext cx="711199" cy="461665"/>
          </a:xfrm>
          <a:prstGeom prst="rect">
            <a:avLst/>
          </a:prstGeom>
          <a:noFill/>
        </p:spPr>
        <p:txBody>
          <a:bodyPr wrap="square" rtlCol="0">
            <a:spAutoFit/>
          </a:bodyPr>
          <a:lstStyle/>
          <a:p>
            <a:r>
              <a:rPr lang="en-US" sz="2400" dirty="0"/>
              <a:t>B1</a:t>
            </a:r>
          </a:p>
        </p:txBody>
      </p:sp>
      <p:sp>
        <p:nvSpPr>
          <p:cNvPr id="53" name="TextBox 52"/>
          <p:cNvSpPr txBox="1"/>
          <p:nvPr/>
        </p:nvSpPr>
        <p:spPr>
          <a:xfrm>
            <a:off x="9753601" y="2712720"/>
            <a:ext cx="711199" cy="461665"/>
          </a:xfrm>
          <a:prstGeom prst="rect">
            <a:avLst/>
          </a:prstGeom>
          <a:noFill/>
        </p:spPr>
        <p:txBody>
          <a:bodyPr wrap="square" rtlCol="0">
            <a:spAutoFit/>
          </a:bodyPr>
          <a:lstStyle/>
          <a:p>
            <a:r>
              <a:rPr lang="en-US" sz="2400" dirty="0"/>
              <a:t>B2</a:t>
            </a:r>
          </a:p>
        </p:txBody>
      </p:sp>
      <p:sp>
        <p:nvSpPr>
          <p:cNvPr id="54" name="TextBox 53"/>
          <p:cNvSpPr txBox="1"/>
          <p:nvPr/>
        </p:nvSpPr>
        <p:spPr>
          <a:xfrm>
            <a:off x="5840942" y="2514602"/>
            <a:ext cx="711199" cy="461665"/>
          </a:xfrm>
          <a:prstGeom prst="rect">
            <a:avLst/>
          </a:prstGeom>
          <a:noFill/>
        </p:spPr>
        <p:txBody>
          <a:bodyPr wrap="square" rtlCol="0">
            <a:spAutoFit/>
          </a:bodyPr>
          <a:lstStyle/>
          <a:p>
            <a:r>
              <a:rPr lang="en-US" sz="2400" dirty="0"/>
              <a:t>B3</a:t>
            </a:r>
          </a:p>
        </p:txBody>
      </p:sp>
      <p:sp>
        <p:nvSpPr>
          <p:cNvPr id="55" name="TextBox 54"/>
          <p:cNvSpPr txBox="1"/>
          <p:nvPr/>
        </p:nvSpPr>
        <p:spPr>
          <a:xfrm>
            <a:off x="7366001" y="3875885"/>
            <a:ext cx="711199" cy="461665"/>
          </a:xfrm>
          <a:prstGeom prst="rect">
            <a:avLst/>
          </a:prstGeom>
          <a:noFill/>
        </p:spPr>
        <p:txBody>
          <a:bodyPr wrap="square" rtlCol="0">
            <a:spAutoFit/>
          </a:bodyPr>
          <a:lstStyle/>
          <a:p>
            <a:r>
              <a:rPr lang="en-US" sz="2400" dirty="0"/>
              <a:t>B4</a:t>
            </a:r>
          </a:p>
        </p:txBody>
      </p:sp>
      <p:sp>
        <p:nvSpPr>
          <p:cNvPr id="56" name="TextBox 55"/>
          <p:cNvSpPr txBox="1"/>
          <p:nvPr/>
        </p:nvSpPr>
        <p:spPr>
          <a:xfrm>
            <a:off x="7721599" y="5090000"/>
            <a:ext cx="711199" cy="461665"/>
          </a:xfrm>
          <a:prstGeom prst="rect">
            <a:avLst/>
          </a:prstGeom>
          <a:noFill/>
        </p:spPr>
        <p:txBody>
          <a:bodyPr wrap="square" rtlCol="0">
            <a:spAutoFit/>
          </a:bodyPr>
          <a:lstStyle/>
          <a:p>
            <a:r>
              <a:rPr lang="en-US" sz="2400" dirty="0"/>
              <a:t>B5</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3" name="Content Placeholder 2"/>
          <p:cNvSpPr>
            <a:spLocks noGrp="1"/>
          </p:cNvSpPr>
          <p:nvPr>
            <p:ph idx="1"/>
          </p:nvPr>
        </p:nvSpPr>
        <p:spPr/>
        <p:txBody>
          <a:bodyPr>
            <a:normAutofit/>
          </a:bodyPr>
          <a:lstStyle/>
          <a:p>
            <a:r>
              <a:rPr lang="en-US" dirty="0"/>
              <a:t>Out[B1] = trans</a:t>
            </a:r>
            <a:r>
              <a:rPr lang="en-US" baseline="-25000" dirty="0"/>
              <a:t>B1</a:t>
            </a:r>
            <a:r>
              <a:rPr lang="en-US" dirty="0"/>
              <a:t> (</a:t>
            </a:r>
            <a:r>
              <a:rPr lang="el-GR" dirty="0"/>
              <a:t>Φ</a:t>
            </a:r>
            <a:r>
              <a:rPr lang="en-US" dirty="0"/>
              <a:t>)</a:t>
            </a:r>
            <a:r>
              <a:rPr lang="en-US" baseline="-25000" dirty="0"/>
              <a:t> </a:t>
            </a:r>
          </a:p>
          <a:p>
            <a:r>
              <a:rPr lang="en-US" dirty="0"/>
              <a:t>B1 has one statement and hence </a:t>
            </a:r>
          </a:p>
          <a:p>
            <a:pPr>
              <a:buNone/>
            </a:pPr>
            <a:r>
              <a:rPr lang="en-US" dirty="0"/>
              <a:t>Out[B1] = trans</a:t>
            </a:r>
            <a:r>
              <a:rPr lang="en-US" baseline="-25000" dirty="0"/>
              <a:t>B1</a:t>
            </a:r>
            <a:r>
              <a:rPr lang="en-US" dirty="0"/>
              <a:t> (</a:t>
            </a:r>
            <a:r>
              <a:rPr lang="el-GR" dirty="0"/>
              <a:t>Φ</a:t>
            </a:r>
            <a:r>
              <a:rPr lang="en-US" dirty="0"/>
              <a:t>)</a:t>
            </a:r>
            <a:r>
              <a:rPr lang="en-US" baseline="-25000" dirty="0"/>
              <a:t> </a:t>
            </a:r>
            <a:r>
              <a:rPr lang="en-US" dirty="0"/>
              <a:t> = {(</a:t>
            </a:r>
            <a:r>
              <a:rPr lang="en-US" dirty="0" err="1"/>
              <a:t>q,c</a:t>
            </a:r>
            <a:r>
              <a:rPr lang="en-US" dirty="0"/>
              <a:t>)}</a:t>
            </a:r>
          </a:p>
          <a:p>
            <a:r>
              <a:rPr lang="en-US" dirty="0"/>
              <a:t>p:= &amp; c replace all pairs of p with (</a:t>
            </a:r>
            <a:r>
              <a:rPr lang="en-US" dirty="0" err="1"/>
              <a:t>p,c</a:t>
            </a:r>
            <a:r>
              <a:rPr lang="en-US" dirty="0"/>
              <a:t>)</a:t>
            </a:r>
          </a:p>
          <a:p>
            <a:r>
              <a:rPr lang="en-US" dirty="0"/>
              <a:t>q replaces (</a:t>
            </a:r>
            <a:r>
              <a:rPr lang="en-US" dirty="0" err="1"/>
              <a:t>q,a</a:t>
            </a:r>
            <a:r>
              <a:rPr lang="en-US" dirty="0"/>
              <a:t>)</a:t>
            </a:r>
          </a:p>
          <a:p>
            <a:pPr>
              <a:buNone/>
            </a:pPr>
            <a:r>
              <a:rPr lang="en-US" dirty="0"/>
              <a:t>Out[B2] = trans</a:t>
            </a:r>
            <a:r>
              <a:rPr lang="en-US" baseline="-25000" dirty="0"/>
              <a:t>B2</a:t>
            </a:r>
            <a:r>
              <a:rPr lang="en-US" dirty="0"/>
              <a:t> ((</a:t>
            </a:r>
            <a:r>
              <a:rPr lang="en-US" dirty="0" err="1"/>
              <a:t>q,c</a:t>
            </a:r>
            <a:r>
              <a:rPr lang="en-US" dirty="0"/>
              <a:t>))</a:t>
            </a:r>
            <a:r>
              <a:rPr lang="en-US" baseline="-25000" dirty="0"/>
              <a:t> </a:t>
            </a:r>
            <a:r>
              <a:rPr lang="en-US" dirty="0"/>
              <a:t> = {(</a:t>
            </a:r>
            <a:r>
              <a:rPr lang="en-US" dirty="0" err="1"/>
              <a:t>p,c</a:t>
            </a:r>
            <a:r>
              <a:rPr lang="en-US" dirty="0"/>
              <a:t>), (</a:t>
            </a:r>
            <a:r>
              <a:rPr lang="en-US" dirty="0" err="1"/>
              <a:t>q,a</a:t>
            </a:r>
            <a:r>
              <a:rPr lang="en-US" dirty="0"/>
              <a:t>)}</a:t>
            </a:r>
          </a:p>
          <a:p>
            <a:pPr>
              <a:buNone/>
            </a:pPr>
            <a:endParaRPr lang="en-US" dirty="0"/>
          </a:p>
          <a:p>
            <a:pPr>
              <a:buNone/>
            </a:pP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a:t>
            </a:r>
          </a:p>
        </p:txBody>
      </p:sp>
      <p:graphicFrame>
        <p:nvGraphicFramePr>
          <p:cNvPr id="5" name="Content Placeholder 4"/>
          <p:cNvGraphicFramePr>
            <a:graphicFrameLocks noGrp="1"/>
          </p:cNvGraphicFramePr>
          <p:nvPr>
            <p:ph idx="1"/>
          </p:nvPr>
        </p:nvGraphicFramePr>
        <p:xfrm>
          <a:off x="1117600" y="1600200"/>
          <a:ext cx="9956800" cy="3684692"/>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3368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gridCol w="3860800">
                  <a:extLst>
                    <a:ext uri="{9D8B030D-6E8A-4147-A177-3AD203B41FA5}">
                      <a16:colId xmlns:a16="http://schemas.microsoft.com/office/drawing/2014/main" val="20003"/>
                    </a:ext>
                  </a:extLst>
                </a:gridCol>
              </a:tblGrid>
              <a:tr h="494453">
                <a:tc>
                  <a:txBody>
                    <a:bodyPr/>
                    <a:lstStyle/>
                    <a:p>
                      <a:r>
                        <a:rPr lang="en-US" sz="2400" dirty="0"/>
                        <a:t>Block</a:t>
                      </a:r>
                    </a:p>
                  </a:txBody>
                  <a:tcPr marL="121920" marR="121920" marT="60960" marB="60960"/>
                </a:tc>
                <a:tc>
                  <a:txBody>
                    <a:bodyPr/>
                    <a:lstStyle/>
                    <a:p>
                      <a:r>
                        <a:rPr lang="en-US" sz="2400" dirty="0"/>
                        <a:t>in[ ]</a:t>
                      </a:r>
                    </a:p>
                  </a:txBody>
                  <a:tcPr marL="121920" marR="121920" marT="60960" marB="60960"/>
                </a:tc>
                <a:tc>
                  <a:txBody>
                    <a:bodyPr/>
                    <a:lstStyle/>
                    <a:p>
                      <a:r>
                        <a:rPr lang="en-US" sz="2400" dirty="0"/>
                        <a:t>out [ ]</a:t>
                      </a:r>
                    </a:p>
                  </a:txBody>
                  <a:tcPr marL="121920" marR="121920" marT="60960" marB="60960"/>
                </a:tc>
                <a:tc>
                  <a:txBody>
                    <a:bodyPr/>
                    <a:lstStyle/>
                    <a:p>
                      <a:r>
                        <a:rPr lang="en-US" sz="2400" dirty="0"/>
                        <a:t>trans [ ]</a:t>
                      </a:r>
                    </a:p>
                  </a:txBody>
                  <a:tcPr marL="121920" marR="121920" marT="60960" marB="60960"/>
                </a:tc>
                <a:extLst>
                  <a:ext uri="{0D108BD9-81ED-4DB2-BD59-A6C34878D82A}">
                    <a16:rowId xmlns:a16="http://schemas.microsoft.com/office/drawing/2014/main" val="10000"/>
                  </a:ext>
                </a:extLst>
              </a:tr>
              <a:tr h="494453">
                <a:tc>
                  <a:txBody>
                    <a:bodyPr/>
                    <a:lstStyle/>
                    <a:p>
                      <a:r>
                        <a:rPr lang="en-US" sz="2400" dirty="0"/>
                        <a:t>B1</a:t>
                      </a:r>
                    </a:p>
                  </a:txBody>
                  <a:tcPr marL="121920" marR="121920" marT="60960" marB="60960"/>
                </a:tc>
                <a:tc>
                  <a:txBody>
                    <a:bodyPr/>
                    <a:lstStyle/>
                    <a:p>
                      <a:r>
                        <a:rPr lang="el-GR" sz="2400" dirty="0"/>
                        <a:t>Φ</a:t>
                      </a:r>
                      <a:endParaRPr lang="en-US" sz="2400" dirty="0"/>
                    </a:p>
                  </a:txBody>
                  <a:tcPr marL="121920" marR="121920" marT="60960" marB="60960"/>
                </a:tc>
                <a:tc>
                  <a:txBody>
                    <a:bodyPr/>
                    <a:lstStyle/>
                    <a:p>
                      <a:r>
                        <a:rPr lang="en-US" sz="2400" dirty="0"/>
                        <a:t>{(</a:t>
                      </a:r>
                      <a:r>
                        <a:rPr lang="en-US" sz="2400" dirty="0" err="1"/>
                        <a:t>q,c</a:t>
                      </a:r>
                      <a:r>
                        <a:rPr lang="en-US" sz="2400" dirty="0"/>
                        <a:t>)}</a:t>
                      </a:r>
                    </a:p>
                  </a:txBody>
                  <a:tcPr marL="121920" marR="121920" marT="60960" marB="60960"/>
                </a:tc>
                <a:tc>
                  <a:txBody>
                    <a:bodyPr/>
                    <a:lstStyle/>
                    <a:p>
                      <a:r>
                        <a:rPr lang="en-US" sz="2400" dirty="0"/>
                        <a:t>{(</a:t>
                      </a:r>
                      <a:r>
                        <a:rPr lang="en-US" sz="2400" dirty="0" err="1"/>
                        <a:t>q,c</a:t>
                      </a:r>
                      <a:r>
                        <a:rPr lang="en-US" sz="2400" dirty="0"/>
                        <a:t>)}</a:t>
                      </a:r>
                    </a:p>
                  </a:txBody>
                  <a:tcPr marL="121920" marR="121920" marT="60960" marB="60960"/>
                </a:tc>
                <a:extLst>
                  <a:ext uri="{0D108BD9-81ED-4DB2-BD59-A6C34878D82A}">
                    <a16:rowId xmlns:a16="http://schemas.microsoft.com/office/drawing/2014/main" val="10001"/>
                  </a:ext>
                </a:extLst>
              </a:tr>
              <a:tr h="494453">
                <a:tc>
                  <a:txBody>
                    <a:bodyPr/>
                    <a:lstStyle/>
                    <a:p>
                      <a:r>
                        <a:rPr lang="en-US" sz="2400" dirty="0"/>
                        <a:t>B2</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q,c</a:t>
                      </a:r>
                      <a:r>
                        <a:rPr lang="en-US" sz="2400" dirty="0"/>
                        <a:t>)}</a:t>
                      </a:r>
                    </a:p>
                  </a:txBody>
                  <a:tcPr marL="121920" marR="121920" marT="60960" marB="60960"/>
                </a:tc>
                <a:tc>
                  <a:txBody>
                    <a:bodyPr/>
                    <a:lstStyle/>
                    <a:p>
                      <a:r>
                        <a:rPr lang="en-US" sz="2400" dirty="0"/>
                        <a:t>{(</a:t>
                      </a:r>
                      <a:r>
                        <a:rPr lang="en-US" sz="2400" dirty="0" err="1"/>
                        <a:t>p,c</a:t>
                      </a:r>
                      <a:r>
                        <a:rPr lang="en-US" sz="2400" dirty="0"/>
                        <a:t>), (</a:t>
                      </a:r>
                      <a:r>
                        <a:rPr lang="en-US" sz="2400" dirty="0" err="1"/>
                        <a:t>q,a</a:t>
                      </a:r>
                      <a:r>
                        <a:rPr lang="en-US" sz="2400" dirty="0"/>
                        <a:t>)}</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p,c</a:t>
                      </a:r>
                      <a:r>
                        <a:rPr lang="en-US" sz="2400" dirty="0"/>
                        <a:t>), (</a:t>
                      </a:r>
                      <a:r>
                        <a:rPr lang="en-US" sz="2400" dirty="0" err="1"/>
                        <a:t>q,a</a:t>
                      </a:r>
                      <a:r>
                        <a:rPr lang="en-US" sz="2400" dirty="0"/>
                        <a:t>)}</a:t>
                      </a:r>
                    </a:p>
                  </a:txBody>
                  <a:tcPr marL="121920" marR="121920" marT="60960" marB="60960"/>
                </a:tc>
                <a:extLst>
                  <a:ext uri="{0D108BD9-81ED-4DB2-BD59-A6C34878D82A}">
                    <a16:rowId xmlns:a16="http://schemas.microsoft.com/office/drawing/2014/main" val="10002"/>
                  </a:ext>
                </a:extLst>
              </a:tr>
              <a:tr h="494453">
                <a:tc>
                  <a:txBody>
                    <a:bodyPr/>
                    <a:lstStyle/>
                    <a:p>
                      <a:r>
                        <a:rPr lang="en-US" sz="2400" dirty="0"/>
                        <a:t>B3</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q,c</a:t>
                      </a:r>
                      <a:r>
                        <a:rPr lang="en-US" sz="2400" dirty="0"/>
                        <a:t>)}</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 (</a:t>
                      </a:r>
                      <a:r>
                        <a:rPr lang="en-US" sz="2400" dirty="0" err="1"/>
                        <a:t>q,c</a:t>
                      </a:r>
                      <a:r>
                        <a:rPr lang="en-US" sz="2400" dirty="0"/>
                        <a:t>)}</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 (</a:t>
                      </a:r>
                      <a:r>
                        <a:rPr lang="en-US" sz="2400" dirty="0" err="1"/>
                        <a:t>q,c</a:t>
                      </a:r>
                      <a:r>
                        <a:rPr lang="en-US" sz="2400" dirty="0"/>
                        <a:t>)}</a:t>
                      </a:r>
                    </a:p>
                  </a:txBody>
                  <a:tcPr marL="121920" marR="121920" marT="60960" marB="60960"/>
                </a:tc>
                <a:extLst>
                  <a:ext uri="{0D108BD9-81ED-4DB2-BD59-A6C34878D82A}">
                    <a16:rowId xmlns:a16="http://schemas.microsoft.com/office/drawing/2014/main" val="10003"/>
                  </a:ext>
                </a:extLst>
              </a:tr>
              <a:tr h="853440">
                <a:tc>
                  <a:txBody>
                    <a:bodyPr/>
                    <a:lstStyle/>
                    <a:p>
                      <a:r>
                        <a:rPr lang="en-US" sz="2400" dirty="0"/>
                        <a:t>B4</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 (</a:t>
                      </a:r>
                      <a:r>
                        <a:rPr lang="en-US" sz="2400" dirty="0" err="1"/>
                        <a:t>q,c</a:t>
                      </a:r>
                      <a:r>
                        <a:rPr lang="en-US" sz="2400" dirty="0"/>
                        <a:t>),</a:t>
                      </a:r>
                      <a:r>
                        <a:rPr lang="en-US" sz="2400" baseline="0" dirty="0"/>
                        <a:t> </a:t>
                      </a:r>
                      <a:r>
                        <a:rPr lang="en-US" sz="2400" dirty="0"/>
                        <a:t>(</a:t>
                      </a:r>
                      <a:r>
                        <a:rPr lang="en-US" sz="2400" dirty="0" err="1"/>
                        <a:t>p,c</a:t>
                      </a:r>
                      <a:r>
                        <a:rPr lang="en-US" sz="2400" dirty="0"/>
                        <a:t>), (</a:t>
                      </a:r>
                      <a:r>
                        <a:rPr lang="en-US" sz="2400" dirty="0" err="1"/>
                        <a:t>q,a</a:t>
                      </a:r>
                      <a:r>
                        <a:rPr lang="en-US" sz="2400" dirty="0"/>
                        <a:t>)}</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 (</a:t>
                      </a:r>
                      <a:r>
                        <a:rPr lang="en-US" sz="2400" dirty="0" err="1"/>
                        <a:t>q,c</a:t>
                      </a:r>
                      <a:r>
                        <a:rPr lang="en-US" sz="2400" dirty="0"/>
                        <a:t>),</a:t>
                      </a:r>
                      <a:r>
                        <a:rPr lang="en-US" sz="2400" baseline="0" dirty="0"/>
                        <a:t> </a:t>
                      </a:r>
                      <a:r>
                        <a:rPr lang="en-US" sz="2400" dirty="0"/>
                        <a:t>(</a:t>
                      </a:r>
                      <a:r>
                        <a:rPr lang="en-US" sz="2400" dirty="0" err="1"/>
                        <a:t>q,a</a:t>
                      </a:r>
                      <a:r>
                        <a:rPr lang="en-US" sz="2400" dirty="0"/>
                        <a:t>)}</a:t>
                      </a:r>
                    </a:p>
                    <a:p>
                      <a:endParaRPr lang="en-US" sz="24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 (</a:t>
                      </a:r>
                      <a:r>
                        <a:rPr lang="en-US" sz="2400" dirty="0" err="1"/>
                        <a:t>q,c</a:t>
                      </a:r>
                      <a:r>
                        <a:rPr lang="en-US" sz="2400" dirty="0"/>
                        <a:t>),</a:t>
                      </a:r>
                      <a:r>
                        <a:rPr lang="en-US" sz="2400" baseline="0" dirty="0"/>
                        <a:t> </a:t>
                      </a:r>
                      <a:r>
                        <a:rPr lang="en-US" sz="2400" dirty="0"/>
                        <a:t>(</a:t>
                      </a:r>
                      <a:r>
                        <a:rPr lang="en-US" sz="2400" dirty="0" err="1"/>
                        <a:t>q,a</a:t>
                      </a:r>
                      <a:r>
                        <a:rPr lang="en-US" sz="2400" dirty="0"/>
                        <a:t>)}</a:t>
                      </a:r>
                    </a:p>
                    <a:p>
                      <a:endParaRPr lang="en-US" sz="2400" dirty="0"/>
                    </a:p>
                  </a:txBody>
                  <a:tcPr marL="121920" marR="121920" marT="60960" marB="60960"/>
                </a:tc>
                <a:extLst>
                  <a:ext uri="{0D108BD9-81ED-4DB2-BD59-A6C34878D82A}">
                    <a16:rowId xmlns:a16="http://schemas.microsoft.com/office/drawing/2014/main" val="10004"/>
                  </a:ext>
                </a:extLst>
              </a:tr>
              <a:tr h="853440">
                <a:tc>
                  <a:txBody>
                    <a:bodyPr/>
                    <a:lstStyle/>
                    <a:p>
                      <a:r>
                        <a:rPr lang="en-US" sz="2400" dirty="0"/>
                        <a:t>B5</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 (</a:t>
                      </a:r>
                      <a:r>
                        <a:rPr lang="en-US" sz="2400" dirty="0" err="1"/>
                        <a:t>q,c</a:t>
                      </a:r>
                      <a:r>
                        <a:rPr lang="en-US" sz="2400" dirty="0"/>
                        <a:t>),</a:t>
                      </a:r>
                      <a:r>
                        <a:rPr lang="en-US" sz="2400" baseline="0" dirty="0"/>
                        <a:t> </a:t>
                      </a:r>
                      <a:r>
                        <a:rPr lang="en-US" sz="2400" dirty="0"/>
                        <a:t>(</a:t>
                      </a:r>
                      <a:r>
                        <a:rPr lang="en-US" sz="2400" dirty="0" err="1"/>
                        <a:t>q,a</a:t>
                      </a:r>
                      <a:r>
                        <a:rPr lang="en-US" sz="2400" dirty="0"/>
                        <a:t>)}</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 (</a:t>
                      </a:r>
                      <a:r>
                        <a:rPr lang="en-US" sz="2400" dirty="0" err="1"/>
                        <a:t>q,c</a:t>
                      </a:r>
                      <a:r>
                        <a:rPr lang="en-US" sz="2400" dirty="0"/>
                        <a:t>),</a:t>
                      </a:r>
                      <a:r>
                        <a:rPr lang="en-US" sz="2400" baseline="0" dirty="0"/>
                        <a:t> </a:t>
                      </a:r>
                      <a:r>
                        <a:rPr lang="en-US" sz="2400" dirty="0"/>
                        <a:t>(</a:t>
                      </a:r>
                      <a:r>
                        <a:rPr lang="en-US" sz="2400" dirty="0" err="1"/>
                        <a:t>p,c</a:t>
                      </a:r>
                      <a:r>
                        <a:rPr lang="en-US" sz="2400" dirty="0"/>
                        <a:t>), (</a:t>
                      </a:r>
                      <a:r>
                        <a:rPr lang="en-US" sz="2400" dirty="0" err="1"/>
                        <a:t>q,a</a:t>
                      </a:r>
                      <a:r>
                        <a:rPr lang="en-US" sz="2400" dirty="0"/>
                        <a:t>)}</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 (</a:t>
                      </a:r>
                      <a:r>
                        <a:rPr lang="en-US" sz="2400" dirty="0" err="1"/>
                        <a:t>q,c</a:t>
                      </a:r>
                      <a:r>
                        <a:rPr lang="en-US" sz="2400" dirty="0"/>
                        <a:t>),</a:t>
                      </a:r>
                      <a:r>
                        <a:rPr lang="en-US" sz="2400" baseline="0" dirty="0"/>
                        <a:t> </a:t>
                      </a:r>
                      <a:r>
                        <a:rPr lang="en-US" sz="2400" dirty="0"/>
                        <a:t>(</a:t>
                      </a:r>
                      <a:r>
                        <a:rPr lang="en-US" sz="2400" dirty="0" err="1"/>
                        <a:t>p,c</a:t>
                      </a:r>
                      <a:r>
                        <a:rPr lang="en-US" sz="2400" dirty="0"/>
                        <a:t>), (</a:t>
                      </a:r>
                      <a:r>
                        <a:rPr lang="en-US" sz="2400" dirty="0" err="1"/>
                        <a:t>q,a</a:t>
                      </a:r>
                      <a:r>
                        <a:rPr lang="en-US" sz="2400" dirty="0"/>
                        <a:t>)}</a:t>
                      </a:r>
                    </a:p>
                    <a:p>
                      <a:endParaRPr lang="en-US" sz="2400" dirty="0"/>
                    </a:p>
                  </a:txBody>
                  <a:tcPr marL="121920" marR="121920" marT="60960" marB="60960"/>
                </a:tc>
                <a:extLst>
                  <a:ext uri="{0D108BD9-81ED-4DB2-BD59-A6C34878D82A}">
                    <a16:rowId xmlns:a16="http://schemas.microsoft.com/office/drawing/2014/main" val="10005"/>
                  </a:ext>
                </a:extLst>
              </a:tr>
            </a:tbl>
          </a:graphicData>
        </a:graphic>
      </p:graphicFrame>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 II pass</a:t>
            </a: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337503971"/>
              </p:ext>
            </p:extLst>
          </p:nvPr>
        </p:nvGraphicFramePr>
        <p:xfrm>
          <a:off x="1117600" y="1600200"/>
          <a:ext cx="9956800" cy="3684692"/>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2336800">
                  <a:extLst>
                    <a:ext uri="{9D8B030D-6E8A-4147-A177-3AD203B41FA5}">
                      <a16:colId xmlns:a16="http://schemas.microsoft.com/office/drawing/2014/main" val="20001"/>
                    </a:ext>
                  </a:extLst>
                </a:gridCol>
                <a:gridCol w="2540000">
                  <a:extLst>
                    <a:ext uri="{9D8B030D-6E8A-4147-A177-3AD203B41FA5}">
                      <a16:colId xmlns:a16="http://schemas.microsoft.com/office/drawing/2014/main" val="20002"/>
                    </a:ext>
                  </a:extLst>
                </a:gridCol>
                <a:gridCol w="3860800">
                  <a:extLst>
                    <a:ext uri="{9D8B030D-6E8A-4147-A177-3AD203B41FA5}">
                      <a16:colId xmlns:a16="http://schemas.microsoft.com/office/drawing/2014/main" val="20003"/>
                    </a:ext>
                  </a:extLst>
                </a:gridCol>
              </a:tblGrid>
              <a:tr h="494453">
                <a:tc>
                  <a:txBody>
                    <a:bodyPr/>
                    <a:lstStyle/>
                    <a:p>
                      <a:r>
                        <a:rPr lang="en-US" sz="2400" dirty="0"/>
                        <a:t>Block</a:t>
                      </a:r>
                    </a:p>
                  </a:txBody>
                  <a:tcPr marL="121920" marR="121920" marT="60960" marB="60960"/>
                </a:tc>
                <a:tc>
                  <a:txBody>
                    <a:bodyPr/>
                    <a:lstStyle/>
                    <a:p>
                      <a:r>
                        <a:rPr lang="en-US" sz="2400" dirty="0"/>
                        <a:t>in[ ]</a:t>
                      </a:r>
                    </a:p>
                  </a:txBody>
                  <a:tcPr marL="121920" marR="121920" marT="60960" marB="60960"/>
                </a:tc>
                <a:tc>
                  <a:txBody>
                    <a:bodyPr/>
                    <a:lstStyle/>
                    <a:p>
                      <a:r>
                        <a:rPr lang="en-US" sz="2400" dirty="0"/>
                        <a:t>out [ ]</a:t>
                      </a:r>
                    </a:p>
                  </a:txBody>
                  <a:tcPr marL="121920" marR="121920" marT="60960" marB="60960"/>
                </a:tc>
                <a:tc>
                  <a:txBody>
                    <a:bodyPr/>
                    <a:lstStyle/>
                    <a:p>
                      <a:r>
                        <a:rPr lang="en-US" sz="2400" dirty="0"/>
                        <a:t>trans [ ]</a:t>
                      </a:r>
                    </a:p>
                  </a:txBody>
                  <a:tcPr marL="121920" marR="121920" marT="60960" marB="60960"/>
                </a:tc>
                <a:extLst>
                  <a:ext uri="{0D108BD9-81ED-4DB2-BD59-A6C34878D82A}">
                    <a16:rowId xmlns:a16="http://schemas.microsoft.com/office/drawing/2014/main" val="10000"/>
                  </a:ext>
                </a:extLst>
              </a:tr>
              <a:tr h="494453">
                <a:tc>
                  <a:txBody>
                    <a:bodyPr/>
                    <a:lstStyle/>
                    <a:p>
                      <a:r>
                        <a:rPr lang="en-US" sz="2400" dirty="0"/>
                        <a:t>B1</a:t>
                      </a:r>
                    </a:p>
                  </a:txBody>
                  <a:tcPr marL="121920" marR="121920" marT="60960" marB="60960"/>
                </a:tc>
                <a:tc>
                  <a:txBody>
                    <a:bodyPr/>
                    <a:lstStyle/>
                    <a:p>
                      <a:r>
                        <a:rPr lang="el-GR" sz="2400" dirty="0"/>
                        <a:t>Φ</a:t>
                      </a:r>
                      <a:endParaRPr lang="en-US" sz="2400" dirty="0"/>
                    </a:p>
                  </a:txBody>
                  <a:tcPr marL="121920" marR="121920" marT="60960" marB="60960"/>
                </a:tc>
                <a:tc>
                  <a:txBody>
                    <a:bodyPr/>
                    <a:lstStyle/>
                    <a:p>
                      <a:r>
                        <a:rPr lang="en-US" sz="2400" dirty="0"/>
                        <a:t>{(</a:t>
                      </a:r>
                      <a:r>
                        <a:rPr lang="en-US" sz="2400" dirty="0" err="1"/>
                        <a:t>p,a</a:t>
                      </a:r>
                      <a:r>
                        <a:rPr lang="en-US" sz="2400" dirty="0"/>
                        <a:t>), (</a:t>
                      </a:r>
                      <a:r>
                        <a:rPr lang="en-US" sz="2400" dirty="0" err="1"/>
                        <a:t>q,c</a:t>
                      </a:r>
                      <a:r>
                        <a:rPr lang="en-US" sz="2400" dirty="0"/>
                        <a:t>)}</a:t>
                      </a:r>
                    </a:p>
                  </a:txBody>
                  <a:tcPr marL="121920" marR="121920" marT="60960" marB="60960"/>
                </a:tc>
                <a:tc>
                  <a:txBody>
                    <a:bodyPr/>
                    <a:lstStyle/>
                    <a:p>
                      <a:r>
                        <a:rPr lang="en-US" sz="2400" dirty="0"/>
                        <a:t>{(</a:t>
                      </a:r>
                      <a:r>
                        <a:rPr lang="en-US" sz="2400" dirty="0" err="1"/>
                        <a:t>p,a</a:t>
                      </a:r>
                      <a:r>
                        <a:rPr lang="en-US" sz="2400" dirty="0"/>
                        <a:t>), (</a:t>
                      </a:r>
                      <a:r>
                        <a:rPr lang="en-US" sz="2400" dirty="0" err="1"/>
                        <a:t>q,c</a:t>
                      </a:r>
                      <a:r>
                        <a:rPr lang="en-US" sz="2400" dirty="0"/>
                        <a:t>)}</a:t>
                      </a:r>
                    </a:p>
                  </a:txBody>
                  <a:tcPr marL="121920" marR="121920" marT="60960" marB="60960"/>
                </a:tc>
                <a:extLst>
                  <a:ext uri="{0D108BD9-81ED-4DB2-BD59-A6C34878D82A}">
                    <a16:rowId xmlns:a16="http://schemas.microsoft.com/office/drawing/2014/main" val="10001"/>
                  </a:ext>
                </a:extLst>
              </a:tr>
              <a:tr h="494453">
                <a:tc>
                  <a:txBody>
                    <a:bodyPr/>
                    <a:lstStyle/>
                    <a:p>
                      <a:r>
                        <a:rPr lang="en-US" sz="2400" dirty="0"/>
                        <a:t>B2</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a:t>
                      </a:r>
                      <a:r>
                        <a:rPr lang="en-US" sz="2400" dirty="0" err="1"/>
                        <a:t>q,c</a:t>
                      </a:r>
                      <a:r>
                        <a:rPr lang="en-US" sz="2400" dirty="0"/>
                        <a:t>)}</a:t>
                      </a:r>
                    </a:p>
                  </a:txBody>
                  <a:tcPr marL="121920" marR="121920" marT="60960" marB="60960"/>
                </a:tc>
                <a:tc>
                  <a:txBody>
                    <a:bodyPr/>
                    <a:lstStyle/>
                    <a:p>
                      <a:r>
                        <a:rPr lang="en-US" sz="2400" dirty="0"/>
                        <a:t>{(</a:t>
                      </a:r>
                      <a:r>
                        <a:rPr lang="en-US" sz="2400" dirty="0" err="1"/>
                        <a:t>p,c</a:t>
                      </a:r>
                      <a:r>
                        <a:rPr lang="en-US" sz="2400" dirty="0"/>
                        <a:t>), (</a:t>
                      </a:r>
                      <a:r>
                        <a:rPr lang="en-US" sz="2400" dirty="0" err="1"/>
                        <a:t>q,a</a:t>
                      </a:r>
                      <a:r>
                        <a:rPr lang="en-US" sz="2400" dirty="0"/>
                        <a:t>)}</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p,c</a:t>
                      </a:r>
                      <a:r>
                        <a:rPr lang="en-US" sz="2400" dirty="0"/>
                        <a:t>), (</a:t>
                      </a:r>
                      <a:r>
                        <a:rPr lang="en-US" sz="2400" dirty="0" err="1"/>
                        <a:t>q,a</a:t>
                      </a:r>
                      <a:r>
                        <a:rPr lang="en-US" sz="2400" dirty="0"/>
                        <a:t>)}</a:t>
                      </a:r>
                    </a:p>
                  </a:txBody>
                  <a:tcPr marL="121920" marR="121920" marT="60960" marB="60960"/>
                </a:tc>
                <a:extLst>
                  <a:ext uri="{0D108BD9-81ED-4DB2-BD59-A6C34878D82A}">
                    <a16:rowId xmlns:a16="http://schemas.microsoft.com/office/drawing/2014/main" val="10002"/>
                  </a:ext>
                </a:extLst>
              </a:tr>
              <a:tr h="494453">
                <a:tc>
                  <a:txBody>
                    <a:bodyPr/>
                    <a:lstStyle/>
                    <a:p>
                      <a:r>
                        <a:rPr lang="en-US" sz="2400" dirty="0"/>
                        <a:t>B3</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a:t>
                      </a:r>
                      <a:r>
                        <a:rPr lang="en-US" sz="2400" dirty="0" err="1"/>
                        <a:t>q,c</a:t>
                      </a:r>
                      <a:r>
                        <a:rPr lang="en-US" sz="2400" dirty="0"/>
                        <a:t>)}</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 (</a:t>
                      </a:r>
                      <a:r>
                        <a:rPr lang="en-US" sz="2400" dirty="0" err="1"/>
                        <a:t>q,c</a:t>
                      </a:r>
                      <a:r>
                        <a:rPr lang="en-US" sz="2400" dirty="0"/>
                        <a:t>)}</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 (</a:t>
                      </a:r>
                      <a:r>
                        <a:rPr lang="en-US" sz="2400" dirty="0" err="1"/>
                        <a:t>q,c</a:t>
                      </a:r>
                      <a:r>
                        <a:rPr lang="en-US" sz="2400" dirty="0"/>
                        <a:t>)}</a:t>
                      </a:r>
                    </a:p>
                  </a:txBody>
                  <a:tcPr marL="121920" marR="121920" marT="60960" marB="60960"/>
                </a:tc>
                <a:extLst>
                  <a:ext uri="{0D108BD9-81ED-4DB2-BD59-A6C34878D82A}">
                    <a16:rowId xmlns:a16="http://schemas.microsoft.com/office/drawing/2014/main" val="10003"/>
                  </a:ext>
                </a:extLst>
              </a:tr>
              <a:tr h="853440">
                <a:tc>
                  <a:txBody>
                    <a:bodyPr/>
                    <a:lstStyle/>
                    <a:p>
                      <a:r>
                        <a:rPr lang="en-US" sz="2400" dirty="0"/>
                        <a:t>B4</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 (</a:t>
                      </a:r>
                      <a:r>
                        <a:rPr lang="en-US" sz="2400" dirty="0" err="1"/>
                        <a:t>q,c</a:t>
                      </a:r>
                      <a:r>
                        <a:rPr lang="en-US" sz="2400" dirty="0"/>
                        <a:t>),</a:t>
                      </a:r>
                      <a:r>
                        <a:rPr lang="en-US" sz="2400" baseline="0" dirty="0"/>
                        <a:t> </a:t>
                      </a:r>
                      <a:r>
                        <a:rPr lang="en-US" sz="2400" dirty="0"/>
                        <a:t>(</a:t>
                      </a:r>
                      <a:r>
                        <a:rPr lang="en-US" sz="2400" dirty="0" err="1"/>
                        <a:t>p,c</a:t>
                      </a:r>
                      <a:r>
                        <a:rPr lang="en-US" sz="2400" dirty="0"/>
                        <a:t>), (</a:t>
                      </a:r>
                      <a:r>
                        <a:rPr lang="en-US" sz="2400" dirty="0" err="1"/>
                        <a:t>q,a</a:t>
                      </a:r>
                      <a:r>
                        <a:rPr lang="en-US" sz="2400" dirty="0"/>
                        <a:t>)}</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 (</a:t>
                      </a:r>
                      <a:r>
                        <a:rPr lang="en-US" sz="2400" dirty="0" err="1"/>
                        <a:t>q,c</a:t>
                      </a:r>
                      <a:r>
                        <a:rPr lang="en-US" sz="2400" dirty="0"/>
                        <a:t>),</a:t>
                      </a:r>
                      <a:r>
                        <a:rPr lang="en-US" sz="2400" baseline="0" dirty="0"/>
                        <a:t> </a:t>
                      </a:r>
                      <a:r>
                        <a:rPr lang="en-US" sz="2400" dirty="0"/>
                        <a:t>(</a:t>
                      </a:r>
                      <a:r>
                        <a:rPr lang="en-US" sz="2400" dirty="0" err="1"/>
                        <a:t>q,a</a:t>
                      </a:r>
                      <a:r>
                        <a:rPr lang="en-US" sz="2400" dirty="0"/>
                        <a:t>)}</a:t>
                      </a:r>
                    </a:p>
                    <a:p>
                      <a:endParaRPr lang="en-US" sz="24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 (</a:t>
                      </a:r>
                      <a:r>
                        <a:rPr lang="en-US" sz="2400" dirty="0" err="1"/>
                        <a:t>q,c</a:t>
                      </a:r>
                      <a:r>
                        <a:rPr lang="en-US" sz="2400" dirty="0"/>
                        <a:t>),</a:t>
                      </a:r>
                      <a:r>
                        <a:rPr lang="en-US" sz="2400" baseline="0" dirty="0"/>
                        <a:t> </a:t>
                      </a:r>
                      <a:r>
                        <a:rPr lang="en-US" sz="2400" dirty="0"/>
                        <a:t>(</a:t>
                      </a:r>
                      <a:r>
                        <a:rPr lang="en-US" sz="2400" dirty="0" err="1"/>
                        <a:t>q,a</a:t>
                      </a:r>
                      <a:r>
                        <a:rPr lang="en-US" sz="2400" dirty="0"/>
                        <a:t>)}</a:t>
                      </a:r>
                    </a:p>
                    <a:p>
                      <a:endParaRPr lang="en-US" sz="2400" dirty="0"/>
                    </a:p>
                  </a:txBody>
                  <a:tcPr marL="121920" marR="121920" marT="60960" marB="60960"/>
                </a:tc>
                <a:extLst>
                  <a:ext uri="{0D108BD9-81ED-4DB2-BD59-A6C34878D82A}">
                    <a16:rowId xmlns:a16="http://schemas.microsoft.com/office/drawing/2014/main" val="10004"/>
                  </a:ext>
                </a:extLst>
              </a:tr>
              <a:tr h="853440">
                <a:tc>
                  <a:txBody>
                    <a:bodyPr/>
                    <a:lstStyle/>
                    <a:p>
                      <a:r>
                        <a:rPr lang="en-US" sz="2400" dirty="0"/>
                        <a:t>B5</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 (</a:t>
                      </a:r>
                      <a:r>
                        <a:rPr lang="en-US" sz="2400" dirty="0" err="1"/>
                        <a:t>q,c</a:t>
                      </a:r>
                      <a:r>
                        <a:rPr lang="en-US" sz="2400" dirty="0"/>
                        <a:t>),</a:t>
                      </a:r>
                      <a:r>
                        <a:rPr lang="en-US" sz="2400" baseline="0" dirty="0"/>
                        <a:t> </a:t>
                      </a:r>
                      <a:r>
                        <a:rPr lang="en-US" sz="2400" dirty="0"/>
                        <a:t>(</a:t>
                      </a:r>
                      <a:r>
                        <a:rPr lang="en-US" sz="2400" dirty="0" err="1"/>
                        <a:t>q,a</a:t>
                      </a:r>
                      <a:r>
                        <a:rPr lang="en-US" sz="2400" dirty="0"/>
                        <a:t>)}</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 (</a:t>
                      </a:r>
                      <a:r>
                        <a:rPr lang="en-US" sz="2400" dirty="0" err="1"/>
                        <a:t>q,c</a:t>
                      </a:r>
                      <a:r>
                        <a:rPr lang="en-US" sz="2400" dirty="0"/>
                        <a:t>),</a:t>
                      </a:r>
                      <a:r>
                        <a:rPr lang="en-US" sz="2400" baseline="0" dirty="0"/>
                        <a:t> </a:t>
                      </a:r>
                      <a:r>
                        <a:rPr lang="en-US" sz="2400" dirty="0"/>
                        <a:t>(</a:t>
                      </a:r>
                      <a:r>
                        <a:rPr lang="en-US" sz="2400" dirty="0" err="1"/>
                        <a:t>p,c</a:t>
                      </a:r>
                      <a:r>
                        <a:rPr lang="en-US" sz="2400" dirty="0"/>
                        <a:t>), (</a:t>
                      </a:r>
                      <a:r>
                        <a:rPr lang="en-US" sz="2400" dirty="0" err="1"/>
                        <a:t>q,a</a:t>
                      </a:r>
                      <a:r>
                        <a:rPr lang="en-US" sz="2400" dirty="0"/>
                        <a:t>)}</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400" dirty="0"/>
                        <a:t>{(</a:t>
                      </a:r>
                      <a:r>
                        <a:rPr lang="en-US" sz="2400" dirty="0" err="1"/>
                        <a:t>p,a</a:t>
                      </a:r>
                      <a:r>
                        <a:rPr lang="en-US" sz="2400" dirty="0"/>
                        <a:t>), (</a:t>
                      </a:r>
                      <a:r>
                        <a:rPr lang="en-US" sz="2400" dirty="0" err="1"/>
                        <a:t>q,c</a:t>
                      </a:r>
                      <a:r>
                        <a:rPr lang="en-US" sz="2400" dirty="0"/>
                        <a:t>),</a:t>
                      </a:r>
                      <a:r>
                        <a:rPr lang="en-US" sz="2400" baseline="0" dirty="0"/>
                        <a:t> </a:t>
                      </a:r>
                      <a:r>
                        <a:rPr lang="en-US" sz="2400" dirty="0"/>
                        <a:t>(</a:t>
                      </a:r>
                      <a:r>
                        <a:rPr lang="en-US" sz="2400" dirty="0" err="1"/>
                        <a:t>p,c</a:t>
                      </a:r>
                      <a:r>
                        <a:rPr lang="en-US" sz="2400" dirty="0"/>
                        <a:t>), (</a:t>
                      </a:r>
                      <a:r>
                        <a:rPr lang="en-US" sz="2400" dirty="0" err="1"/>
                        <a:t>q,a</a:t>
                      </a:r>
                      <a:r>
                        <a:rPr lang="en-US" sz="2400" dirty="0"/>
                        <a:t>)}</a:t>
                      </a:r>
                    </a:p>
                    <a:p>
                      <a:endParaRPr lang="en-US" sz="2400" dirty="0"/>
                    </a:p>
                  </a:txBody>
                  <a:tcPr marL="121920" marR="121920" marT="60960" marB="60960"/>
                </a:tc>
                <a:extLst>
                  <a:ext uri="{0D108BD9-81ED-4DB2-BD59-A6C34878D82A}">
                    <a16:rowId xmlns:a16="http://schemas.microsoft.com/office/drawing/2014/main" val="10005"/>
                  </a:ext>
                </a:extLst>
              </a:tr>
            </a:tbl>
          </a:graphicData>
        </a:graphic>
      </p:graphicFrame>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Usage</a:t>
            </a:r>
          </a:p>
        </p:txBody>
      </p:sp>
      <p:sp>
        <p:nvSpPr>
          <p:cNvPr id="3" name="Content Placeholder 2"/>
          <p:cNvSpPr>
            <a:spLocks noGrp="1"/>
          </p:cNvSpPr>
          <p:nvPr>
            <p:ph idx="1"/>
          </p:nvPr>
        </p:nvSpPr>
        <p:spPr/>
        <p:txBody>
          <a:bodyPr/>
          <a:lstStyle/>
          <a:p>
            <a:r>
              <a:rPr lang="en-US" dirty="0"/>
              <a:t>For live variable analysis</a:t>
            </a:r>
          </a:p>
          <a:p>
            <a:r>
              <a:rPr lang="en-US" dirty="0"/>
              <a:t>Dead variable analysis</a:t>
            </a:r>
          </a:p>
          <a:p>
            <a:r>
              <a:rPr lang="en-US" dirty="0"/>
              <a:t>Reaching definitions</a:t>
            </a: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a:t>
            </a:r>
          </a:p>
        </p:txBody>
      </p:sp>
      <p:sp>
        <p:nvSpPr>
          <p:cNvPr id="3" name="Content Placeholder 2"/>
          <p:cNvSpPr>
            <a:spLocks noGrp="1"/>
          </p:cNvSpPr>
          <p:nvPr>
            <p:ph idx="1"/>
          </p:nvPr>
        </p:nvSpPr>
        <p:spPr/>
        <p:txBody>
          <a:bodyPr/>
          <a:lstStyle/>
          <a:p>
            <a:r>
              <a:rPr lang="en-US" dirty="0"/>
              <a:t>Iterative data flow equations for reaching definitions, available expression and live variable analysis</a:t>
            </a:r>
          </a:p>
          <a:p>
            <a:r>
              <a:rPr lang="en-US" dirty="0"/>
              <a:t>Algorithm and examples were discussed</a:t>
            </a:r>
          </a:p>
          <a:p>
            <a:r>
              <a:rPr lang="en-US" dirty="0"/>
              <a:t>Algorithm for Common sub-expression and copy propagation</a:t>
            </a:r>
          </a:p>
          <a:p>
            <a:r>
              <a:rPr lang="en-US" dirty="0"/>
              <a:t>Identified unreachable code and eliminated</a:t>
            </a:r>
          </a:p>
          <a:p>
            <a:r>
              <a:rPr lang="en-US" dirty="0"/>
              <a:t>Code motion and loop invariant computation identified</a:t>
            </a:r>
          </a:p>
          <a:p>
            <a:r>
              <a:rPr lang="en-US" dirty="0"/>
              <a:t>Loop optimizations</a:t>
            </a:r>
          </a:p>
          <a:p>
            <a:r>
              <a:rPr lang="en-US" dirty="0"/>
              <a:t>Dealing with aliases and its impact</a:t>
            </a:r>
          </a:p>
          <a:p>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p:txBody>
          <a:bodyPr>
            <a:noAutofit/>
          </a:bodyPr>
          <a:lstStyle/>
          <a:p>
            <a:r>
              <a:rPr lang="en-US" sz="3733" dirty="0"/>
              <a:t>Using Bit-Vectors to Compute Reaching Definitions</a:t>
            </a:r>
          </a:p>
        </p:txBody>
      </p:sp>
      <p:sp>
        <p:nvSpPr>
          <p:cNvPr id="362499" name="Text Box 3"/>
          <p:cNvSpPr txBox="1">
            <a:spLocks noChangeArrowheads="1"/>
          </p:cNvSpPr>
          <p:nvPr/>
        </p:nvSpPr>
        <p:spPr bwMode="auto">
          <a:xfrm>
            <a:off x="9042401" y="1752600"/>
            <a:ext cx="2741456" cy="4154984"/>
          </a:xfrm>
          <a:prstGeom prst="rect">
            <a:avLst/>
          </a:prstGeom>
          <a:noFill/>
          <a:ln w="9525">
            <a:solidFill>
              <a:schemeClr val="tx1"/>
            </a:solidFill>
            <a:miter lim="800000"/>
            <a:headEnd/>
            <a:tailEnd/>
          </a:ln>
          <a:effectLst/>
        </p:spPr>
        <p:txBody>
          <a:bodyPr wrap="none">
            <a:spAutoFit/>
          </a:bodyPr>
          <a:lstStyle/>
          <a:p>
            <a:r>
              <a:rPr lang="en-US" sz="2400" i="1"/>
              <a:t>d</a:t>
            </a:r>
            <a:r>
              <a:rPr lang="en-US" sz="2400" baseline="-25000"/>
              <a:t>1</a:t>
            </a:r>
            <a:r>
              <a:rPr lang="en-US" sz="2400"/>
              <a:t>: </a:t>
            </a:r>
            <a:r>
              <a:rPr lang="en-US" sz="2400" b="1">
                <a:latin typeface="Courier New" pitchFamily="49" charset="0"/>
              </a:rPr>
              <a:t>i := m-1;</a:t>
            </a:r>
            <a:br>
              <a:rPr lang="en-US" sz="2400" b="1">
                <a:latin typeface="Courier New" pitchFamily="49" charset="0"/>
              </a:rPr>
            </a:br>
            <a:r>
              <a:rPr lang="en-US" sz="2400" i="1"/>
              <a:t>d</a:t>
            </a:r>
            <a:r>
              <a:rPr lang="en-US" sz="2400" baseline="-25000"/>
              <a:t>2</a:t>
            </a:r>
            <a:r>
              <a:rPr lang="en-US" sz="2400"/>
              <a:t>: </a:t>
            </a:r>
            <a:r>
              <a:rPr lang="en-US" sz="2400" b="1">
                <a:latin typeface="Courier New" pitchFamily="49" charset="0"/>
              </a:rPr>
              <a:t>j := n;</a:t>
            </a:r>
            <a:br>
              <a:rPr lang="en-US" sz="2400" b="1">
                <a:latin typeface="Courier New" pitchFamily="49" charset="0"/>
              </a:rPr>
            </a:br>
            <a:r>
              <a:rPr lang="en-US" sz="2400" i="1"/>
              <a:t>d</a:t>
            </a:r>
            <a:r>
              <a:rPr lang="en-US" sz="2400" baseline="-25000"/>
              <a:t>3</a:t>
            </a:r>
            <a:r>
              <a:rPr lang="en-US" sz="2400"/>
              <a:t>: </a:t>
            </a:r>
            <a:r>
              <a:rPr lang="en-US" sz="2400" b="1">
                <a:latin typeface="Courier New" pitchFamily="49" charset="0"/>
              </a:rPr>
              <a:t>a := u1;</a:t>
            </a:r>
            <a:br>
              <a:rPr lang="en-US" sz="2400" b="1">
                <a:latin typeface="Courier New" pitchFamily="49" charset="0"/>
              </a:rPr>
            </a:br>
            <a:r>
              <a:rPr lang="en-US" sz="2400"/>
              <a:t>     </a:t>
            </a:r>
            <a:r>
              <a:rPr lang="en-US" sz="2400" b="1">
                <a:latin typeface="Courier New" pitchFamily="49" charset="0"/>
              </a:rPr>
              <a:t>do</a:t>
            </a:r>
            <a:br>
              <a:rPr lang="en-US" sz="2400" b="1">
                <a:latin typeface="Courier New" pitchFamily="49" charset="0"/>
              </a:rPr>
            </a:br>
            <a:r>
              <a:rPr lang="en-US" sz="2400" i="1"/>
              <a:t>d</a:t>
            </a:r>
            <a:r>
              <a:rPr lang="en-US" sz="2400" baseline="-25000"/>
              <a:t>4</a:t>
            </a:r>
            <a:r>
              <a:rPr lang="en-US" sz="2400"/>
              <a:t>: </a:t>
            </a:r>
            <a:r>
              <a:rPr lang="en-US" sz="2400" b="1">
                <a:latin typeface="Courier New" pitchFamily="49" charset="0"/>
              </a:rPr>
              <a:t>  i := i+1;</a:t>
            </a:r>
            <a:br>
              <a:rPr lang="en-US" sz="2400" b="1">
                <a:latin typeface="Courier New" pitchFamily="49" charset="0"/>
              </a:rPr>
            </a:br>
            <a:r>
              <a:rPr lang="en-US" sz="2400" i="1"/>
              <a:t>d</a:t>
            </a:r>
            <a:r>
              <a:rPr lang="en-US" sz="2400" baseline="-25000"/>
              <a:t>5</a:t>
            </a:r>
            <a:r>
              <a:rPr lang="en-US" sz="2400"/>
              <a:t>: </a:t>
            </a:r>
            <a:r>
              <a:rPr lang="en-US" sz="2400" b="1">
                <a:latin typeface="Courier New" pitchFamily="49" charset="0"/>
              </a:rPr>
              <a:t>  j := j-1;</a:t>
            </a:r>
            <a:br>
              <a:rPr lang="en-US" sz="2400" b="1">
                <a:latin typeface="Courier New" pitchFamily="49" charset="0"/>
              </a:rPr>
            </a:br>
            <a:r>
              <a:rPr lang="en-US" sz="2400"/>
              <a:t>     </a:t>
            </a:r>
            <a:r>
              <a:rPr lang="en-US" sz="2400" b="1">
                <a:latin typeface="Courier New" pitchFamily="49" charset="0"/>
              </a:rPr>
              <a:t>  if e1 then</a:t>
            </a:r>
            <a:br>
              <a:rPr lang="en-US" sz="2400" b="1">
                <a:latin typeface="Courier New" pitchFamily="49" charset="0"/>
              </a:rPr>
            </a:br>
            <a:r>
              <a:rPr lang="en-US" sz="2400" i="1"/>
              <a:t>d</a:t>
            </a:r>
            <a:r>
              <a:rPr lang="en-US" sz="2400" baseline="-25000"/>
              <a:t>6</a:t>
            </a:r>
            <a:r>
              <a:rPr lang="en-US" sz="2400"/>
              <a:t>: </a:t>
            </a:r>
            <a:r>
              <a:rPr lang="en-US" sz="2400" b="1">
                <a:latin typeface="Courier New" pitchFamily="49" charset="0"/>
              </a:rPr>
              <a:t>    a := u2</a:t>
            </a:r>
            <a:br>
              <a:rPr lang="en-US" sz="2400" b="1">
                <a:latin typeface="Courier New" pitchFamily="49" charset="0"/>
              </a:rPr>
            </a:br>
            <a:r>
              <a:rPr lang="en-US" sz="2400"/>
              <a:t>     </a:t>
            </a:r>
            <a:r>
              <a:rPr lang="en-US" sz="2400" b="1">
                <a:latin typeface="Courier New" pitchFamily="49" charset="0"/>
              </a:rPr>
              <a:t>  else</a:t>
            </a:r>
          </a:p>
          <a:p>
            <a:r>
              <a:rPr lang="en-US" sz="2400" i="1"/>
              <a:t>d</a:t>
            </a:r>
            <a:r>
              <a:rPr lang="en-US" sz="2400" baseline="-25000"/>
              <a:t>7</a:t>
            </a:r>
            <a:r>
              <a:rPr lang="en-US" sz="2400"/>
              <a:t>: </a:t>
            </a:r>
            <a:r>
              <a:rPr lang="en-US" sz="2400" b="1">
                <a:latin typeface="Courier New" pitchFamily="49" charset="0"/>
              </a:rPr>
              <a:t>    i := u3</a:t>
            </a:r>
            <a:br>
              <a:rPr lang="en-US" sz="2400" b="1">
                <a:latin typeface="Courier New" pitchFamily="49" charset="0"/>
              </a:rPr>
            </a:br>
            <a:r>
              <a:rPr lang="en-US" sz="2400"/>
              <a:t>     </a:t>
            </a:r>
            <a:r>
              <a:rPr lang="en-US" sz="2400" b="1">
                <a:latin typeface="Courier New" pitchFamily="49" charset="0"/>
              </a:rPr>
              <a:t>while e2</a:t>
            </a:r>
          </a:p>
        </p:txBody>
      </p:sp>
      <p:sp>
        <p:nvSpPr>
          <p:cNvPr id="362500" name="Text Box 4"/>
          <p:cNvSpPr txBox="1">
            <a:spLocks noChangeArrowheads="1"/>
          </p:cNvSpPr>
          <p:nvPr/>
        </p:nvSpPr>
        <p:spPr bwMode="auto">
          <a:xfrm>
            <a:off x="2766485" y="3908425"/>
            <a:ext cx="389850"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a:t>
            </a:r>
          </a:p>
        </p:txBody>
      </p:sp>
      <p:sp>
        <p:nvSpPr>
          <p:cNvPr id="362502" name="Rectangle 6"/>
          <p:cNvSpPr>
            <a:spLocks noChangeArrowheads="1"/>
          </p:cNvSpPr>
          <p:nvPr/>
        </p:nvSpPr>
        <p:spPr bwMode="auto">
          <a:xfrm>
            <a:off x="1750485" y="4695825"/>
            <a:ext cx="476412" cy="502766"/>
          </a:xfrm>
          <a:prstGeom prst="rect">
            <a:avLst/>
          </a:prstGeom>
          <a:noFill/>
          <a:ln w="9525">
            <a:solidFill>
              <a:schemeClr val="tx1"/>
            </a:solidFill>
            <a:miter lim="800000"/>
            <a:headEnd/>
            <a:tailEnd/>
          </a:ln>
          <a:effectLst/>
        </p:spPr>
        <p:txBody>
          <a:bodyPr wrap="none">
            <a:spAutoFit/>
          </a:bodyPr>
          <a:lstStyle/>
          <a:p>
            <a:r>
              <a:rPr lang="en-US" sz="2667" i="1"/>
              <a:t>d</a:t>
            </a:r>
            <a:r>
              <a:rPr lang="en-US" sz="2667" baseline="-25000"/>
              <a:t>1</a:t>
            </a:r>
          </a:p>
        </p:txBody>
      </p:sp>
      <p:sp>
        <p:nvSpPr>
          <p:cNvPr id="362504" name="Rectangle 8"/>
          <p:cNvSpPr>
            <a:spLocks noChangeArrowheads="1"/>
          </p:cNvSpPr>
          <p:nvPr/>
        </p:nvSpPr>
        <p:spPr bwMode="auto">
          <a:xfrm>
            <a:off x="3606801" y="4695825"/>
            <a:ext cx="476412" cy="502766"/>
          </a:xfrm>
          <a:prstGeom prst="rect">
            <a:avLst/>
          </a:prstGeom>
          <a:noFill/>
          <a:ln w="9525">
            <a:solidFill>
              <a:schemeClr val="tx1"/>
            </a:solidFill>
            <a:miter lim="800000"/>
            <a:headEnd/>
            <a:tailEnd/>
          </a:ln>
          <a:effectLst/>
        </p:spPr>
        <p:txBody>
          <a:bodyPr wrap="none">
            <a:spAutoFit/>
          </a:bodyPr>
          <a:lstStyle/>
          <a:p>
            <a:r>
              <a:rPr lang="en-US" sz="2667" i="1"/>
              <a:t>d</a:t>
            </a:r>
            <a:r>
              <a:rPr lang="en-US" sz="2667" baseline="-25000"/>
              <a:t>2</a:t>
            </a:r>
          </a:p>
        </p:txBody>
      </p:sp>
      <p:cxnSp>
        <p:nvCxnSpPr>
          <p:cNvPr id="362506" name="AutoShape 10"/>
          <p:cNvCxnSpPr>
            <a:cxnSpLocks noChangeShapeType="1"/>
            <a:stCxn id="362500" idx="2"/>
            <a:endCxn id="362502" idx="0"/>
          </p:cNvCxnSpPr>
          <p:nvPr/>
        </p:nvCxnSpPr>
        <p:spPr bwMode="auto">
          <a:xfrm flipH="1">
            <a:off x="1988691" y="4411191"/>
            <a:ext cx="972719" cy="284634"/>
          </a:xfrm>
          <a:prstGeom prst="straightConnector1">
            <a:avLst/>
          </a:prstGeom>
          <a:noFill/>
          <a:ln w="25400">
            <a:solidFill>
              <a:schemeClr val="tx1"/>
            </a:solidFill>
            <a:round/>
            <a:headEnd/>
            <a:tailEnd/>
          </a:ln>
          <a:effectLst/>
        </p:spPr>
      </p:cxnSp>
      <p:cxnSp>
        <p:nvCxnSpPr>
          <p:cNvPr id="362507" name="AutoShape 11"/>
          <p:cNvCxnSpPr>
            <a:cxnSpLocks noChangeShapeType="1"/>
            <a:stCxn id="362500" idx="2"/>
            <a:endCxn id="362504" idx="0"/>
          </p:cNvCxnSpPr>
          <p:nvPr/>
        </p:nvCxnSpPr>
        <p:spPr bwMode="auto">
          <a:xfrm>
            <a:off x="2961410" y="4411191"/>
            <a:ext cx="883597" cy="284634"/>
          </a:xfrm>
          <a:prstGeom prst="straightConnector1">
            <a:avLst/>
          </a:prstGeom>
          <a:noFill/>
          <a:ln w="25400">
            <a:solidFill>
              <a:schemeClr val="tx1"/>
            </a:solidFill>
            <a:round/>
            <a:headEnd/>
            <a:tailEnd/>
          </a:ln>
          <a:effectLst/>
        </p:spPr>
      </p:cxnSp>
      <p:cxnSp>
        <p:nvCxnSpPr>
          <p:cNvPr id="362508" name="AutoShape 12"/>
          <p:cNvCxnSpPr>
            <a:cxnSpLocks noChangeShapeType="1"/>
            <a:stCxn id="362509" idx="2"/>
            <a:endCxn id="362500" idx="0"/>
          </p:cNvCxnSpPr>
          <p:nvPr/>
        </p:nvCxnSpPr>
        <p:spPr bwMode="auto">
          <a:xfrm flipH="1">
            <a:off x="2961410" y="3649191"/>
            <a:ext cx="958850" cy="259234"/>
          </a:xfrm>
          <a:prstGeom prst="straightConnector1">
            <a:avLst/>
          </a:prstGeom>
          <a:noFill/>
          <a:ln w="25400">
            <a:solidFill>
              <a:schemeClr val="tx1"/>
            </a:solidFill>
            <a:round/>
            <a:headEnd/>
            <a:tailEnd/>
          </a:ln>
          <a:effectLst/>
        </p:spPr>
      </p:cxnSp>
      <p:sp>
        <p:nvSpPr>
          <p:cNvPr id="362509" name="Text Box 13"/>
          <p:cNvSpPr txBox="1">
            <a:spLocks noChangeArrowheads="1"/>
          </p:cNvSpPr>
          <p:nvPr/>
        </p:nvSpPr>
        <p:spPr bwMode="auto">
          <a:xfrm>
            <a:off x="3725335" y="3146425"/>
            <a:ext cx="389850"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a:t>
            </a:r>
          </a:p>
        </p:txBody>
      </p:sp>
      <p:sp>
        <p:nvSpPr>
          <p:cNvPr id="362510" name="Rectangle 14"/>
          <p:cNvSpPr>
            <a:spLocks noChangeArrowheads="1"/>
          </p:cNvSpPr>
          <p:nvPr/>
        </p:nvSpPr>
        <p:spPr bwMode="auto">
          <a:xfrm>
            <a:off x="4565652" y="3908425"/>
            <a:ext cx="476412" cy="502766"/>
          </a:xfrm>
          <a:prstGeom prst="rect">
            <a:avLst/>
          </a:prstGeom>
          <a:noFill/>
          <a:ln w="9525">
            <a:solidFill>
              <a:schemeClr val="tx1"/>
            </a:solidFill>
            <a:miter lim="800000"/>
            <a:headEnd/>
            <a:tailEnd/>
          </a:ln>
          <a:effectLst/>
        </p:spPr>
        <p:txBody>
          <a:bodyPr wrap="none">
            <a:spAutoFit/>
          </a:bodyPr>
          <a:lstStyle/>
          <a:p>
            <a:r>
              <a:rPr lang="en-US" sz="2667" i="1"/>
              <a:t>d</a:t>
            </a:r>
            <a:r>
              <a:rPr lang="en-US" sz="2667" baseline="-25000"/>
              <a:t>3</a:t>
            </a:r>
          </a:p>
        </p:txBody>
      </p:sp>
      <p:cxnSp>
        <p:nvCxnSpPr>
          <p:cNvPr id="362511" name="AutoShape 15"/>
          <p:cNvCxnSpPr>
            <a:cxnSpLocks noChangeShapeType="1"/>
            <a:stCxn id="362509" idx="2"/>
            <a:endCxn id="362510" idx="0"/>
          </p:cNvCxnSpPr>
          <p:nvPr/>
        </p:nvCxnSpPr>
        <p:spPr bwMode="auto">
          <a:xfrm>
            <a:off x="3920260" y="3649191"/>
            <a:ext cx="883598" cy="259234"/>
          </a:xfrm>
          <a:prstGeom prst="straightConnector1">
            <a:avLst/>
          </a:prstGeom>
          <a:noFill/>
          <a:ln w="25400">
            <a:solidFill>
              <a:schemeClr val="tx1"/>
            </a:solidFill>
            <a:round/>
            <a:headEnd/>
            <a:tailEnd/>
          </a:ln>
          <a:effectLst/>
        </p:spPr>
      </p:cxnSp>
      <p:cxnSp>
        <p:nvCxnSpPr>
          <p:cNvPr id="362514" name="AutoShape 18"/>
          <p:cNvCxnSpPr>
            <a:cxnSpLocks noChangeShapeType="1"/>
            <a:stCxn id="362515" idx="2"/>
            <a:endCxn id="362509" idx="0"/>
          </p:cNvCxnSpPr>
          <p:nvPr/>
        </p:nvCxnSpPr>
        <p:spPr bwMode="auto">
          <a:xfrm flipH="1">
            <a:off x="3920260" y="2887191"/>
            <a:ext cx="980017" cy="259234"/>
          </a:xfrm>
          <a:prstGeom prst="straightConnector1">
            <a:avLst/>
          </a:prstGeom>
          <a:noFill/>
          <a:ln w="25400">
            <a:solidFill>
              <a:schemeClr val="tx1"/>
            </a:solidFill>
            <a:round/>
            <a:headEnd/>
            <a:tailEnd/>
          </a:ln>
          <a:effectLst/>
        </p:spPr>
      </p:cxnSp>
      <p:sp>
        <p:nvSpPr>
          <p:cNvPr id="362515" name="Text Box 19"/>
          <p:cNvSpPr txBox="1">
            <a:spLocks noChangeArrowheads="1"/>
          </p:cNvSpPr>
          <p:nvPr/>
        </p:nvSpPr>
        <p:spPr bwMode="auto">
          <a:xfrm>
            <a:off x="4705352" y="2384425"/>
            <a:ext cx="389850"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a:t>
            </a:r>
          </a:p>
        </p:txBody>
      </p:sp>
      <p:cxnSp>
        <p:nvCxnSpPr>
          <p:cNvPr id="362516" name="AutoShape 20"/>
          <p:cNvCxnSpPr>
            <a:cxnSpLocks noChangeShapeType="1"/>
            <a:stCxn id="362515" idx="2"/>
            <a:endCxn id="362518" idx="0"/>
          </p:cNvCxnSpPr>
          <p:nvPr/>
        </p:nvCxnSpPr>
        <p:spPr bwMode="auto">
          <a:xfrm>
            <a:off x="4900277" y="2887191"/>
            <a:ext cx="2534643" cy="970434"/>
          </a:xfrm>
          <a:prstGeom prst="straightConnector1">
            <a:avLst/>
          </a:prstGeom>
          <a:noFill/>
          <a:ln w="25400">
            <a:solidFill>
              <a:schemeClr val="tx1"/>
            </a:solidFill>
            <a:round/>
            <a:headEnd/>
            <a:tailEnd/>
          </a:ln>
          <a:effectLst/>
        </p:spPr>
      </p:cxnSp>
      <p:sp>
        <p:nvSpPr>
          <p:cNvPr id="362517" name="Text Box 21"/>
          <p:cNvSpPr txBox="1">
            <a:spLocks noChangeArrowheads="1"/>
          </p:cNvSpPr>
          <p:nvPr/>
        </p:nvSpPr>
        <p:spPr bwMode="auto">
          <a:xfrm>
            <a:off x="3749801" y="2336801"/>
            <a:ext cx="1048685" cy="584775"/>
          </a:xfrm>
          <a:prstGeom prst="rect">
            <a:avLst/>
          </a:prstGeom>
          <a:noFill/>
          <a:ln w="9525">
            <a:noFill/>
            <a:miter lim="800000"/>
            <a:headEnd/>
            <a:tailEnd/>
          </a:ln>
          <a:effectLst/>
        </p:spPr>
        <p:txBody>
          <a:bodyPr wrap="none">
            <a:spAutoFit/>
          </a:bodyPr>
          <a:lstStyle/>
          <a:p>
            <a:pPr algn="r"/>
            <a:r>
              <a:rPr lang="en-US" sz="1600" b="1">
                <a:latin typeface="Courier New" pitchFamily="49" charset="0"/>
              </a:rPr>
              <a:t>0011111</a:t>
            </a:r>
            <a:br>
              <a:rPr lang="en-US" sz="1600" b="1">
                <a:latin typeface="Courier New" pitchFamily="49" charset="0"/>
              </a:rPr>
            </a:br>
            <a:r>
              <a:rPr lang="en-US" sz="1600" b="1">
                <a:latin typeface="Courier New" pitchFamily="49" charset="0"/>
              </a:rPr>
              <a:t>1100000</a:t>
            </a:r>
          </a:p>
        </p:txBody>
      </p:sp>
      <p:sp>
        <p:nvSpPr>
          <p:cNvPr id="362518" name="Text Box 22"/>
          <p:cNvSpPr txBox="1">
            <a:spLocks noChangeArrowheads="1"/>
          </p:cNvSpPr>
          <p:nvPr/>
        </p:nvSpPr>
        <p:spPr bwMode="auto">
          <a:xfrm>
            <a:off x="7137402" y="3857625"/>
            <a:ext cx="595035"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do</a:t>
            </a:r>
          </a:p>
        </p:txBody>
      </p:sp>
      <p:sp>
        <p:nvSpPr>
          <p:cNvPr id="362519" name="Text Box 23"/>
          <p:cNvSpPr txBox="1">
            <a:spLocks noChangeArrowheads="1"/>
          </p:cNvSpPr>
          <p:nvPr/>
        </p:nvSpPr>
        <p:spPr bwMode="auto">
          <a:xfrm>
            <a:off x="5264152" y="5384800"/>
            <a:ext cx="389850"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a:t>
            </a:r>
          </a:p>
        </p:txBody>
      </p:sp>
      <p:sp>
        <p:nvSpPr>
          <p:cNvPr id="362521" name="Rectangle 25"/>
          <p:cNvSpPr>
            <a:spLocks noChangeArrowheads="1"/>
          </p:cNvSpPr>
          <p:nvPr/>
        </p:nvSpPr>
        <p:spPr bwMode="auto">
          <a:xfrm>
            <a:off x="4248152" y="6194425"/>
            <a:ext cx="476412" cy="502766"/>
          </a:xfrm>
          <a:prstGeom prst="rect">
            <a:avLst/>
          </a:prstGeom>
          <a:noFill/>
          <a:ln w="9525">
            <a:solidFill>
              <a:schemeClr val="tx1"/>
            </a:solidFill>
            <a:miter lim="800000"/>
            <a:headEnd/>
            <a:tailEnd/>
          </a:ln>
          <a:effectLst/>
        </p:spPr>
        <p:txBody>
          <a:bodyPr wrap="none">
            <a:spAutoFit/>
          </a:bodyPr>
          <a:lstStyle/>
          <a:p>
            <a:r>
              <a:rPr lang="en-US" sz="2667" i="1"/>
              <a:t>d</a:t>
            </a:r>
            <a:r>
              <a:rPr lang="en-US" sz="2667" baseline="-25000"/>
              <a:t>4</a:t>
            </a:r>
          </a:p>
        </p:txBody>
      </p:sp>
      <p:cxnSp>
        <p:nvCxnSpPr>
          <p:cNvPr id="362522" name="AutoShape 26"/>
          <p:cNvCxnSpPr>
            <a:cxnSpLocks noChangeShapeType="1"/>
            <a:stCxn id="362519" idx="2"/>
            <a:endCxn id="362521" idx="0"/>
          </p:cNvCxnSpPr>
          <p:nvPr/>
        </p:nvCxnSpPr>
        <p:spPr bwMode="auto">
          <a:xfrm flipH="1">
            <a:off x="4486358" y="5887566"/>
            <a:ext cx="972719" cy="306859"/>
          </a:xfrm>
          <a:prstGeom prst="straightConnector1">
            <a:avLst/>
          </a:prstGeom>
          <a:noFill/>
          <a:ln w="25400">
            <a:solidFill>
              <a:schemeClr val="tx1"/>
            </a:solidFill>
            <a:round/>
            <a:headEnd/>
            <a:tailEnd/>
          </a:ln>
          <a:effectLst/>
        </p:spPr>
      </p:cxnSp>
      <p:cxnSp>
        <p:nvCxnSpPr>
          <p:cNvPr id="362523" name="AutoShape 27"/>
          <p:cNvCxnSpPr>
            <a:cxnSpLocks noChangeShapeType="1"/>
            <a:stCxn id="362524" idx="2"/>
            <a:endCxn id="362519" idx="0"/>
          </p:cNvCxnSpPr>
          <p:nvPr/>
        </p:nvCxnSpPr>
        <p:spPr bwMode="auto">
          <a:xfrm flipH="1">
            <a:off x="5459077" y="5125566"/>
            <a:ext cx="958849" cy="259234"/>
          </a:xfrm>
          <a:prstGeom prst="straightConnector1">
            <a:avLst/>
          </a:prstGeom>
          <a:noFill/>
          <a:ln w="25400">
            <a:solidFill>
              <a:schemeClr val="tx1"/>
            </a:solidFill>
            <a:round/>
            <a:headEnd/>
            <a:tailEnd/>
          </a:ln>
          <a:effectLst/>
        </p:spPr>
      </p:cxnSp>
      <p:sp>
        <p:nvSpPr>
          <p:cNvPr id="362524" name="Text Box 28"/>
          <p:cNvSpPr txBox="1">
            <a:spLocks noChangeArrowheads="1"/>
          </p:cNvSpPr>
          <p:nvPr/>
        </p:nvSpPr>
        <p:spPr bwMode="auto">
          <a:xfrm>
            <a:off x="6223001" y="4622800"/>
            <a:ext cx="389850"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a:t>
            </a:r>
          </a:p>
        </p:txBody>
      </p:sp>
      <p:cxnSp>
        <p:nvCxnSpPr>
          <p:cNvPr id="362525" name="AutoShape 29"/>
          <p:cNvCxnSpPr>
            <a:cxnSpLocks noChangeShapeType="1"/>
            <a:stCxn id="362518" idx="2"/>
            <a:endCxn id="362524" idx="0"/>
          </p:cNvCxnSpPr>
          <p:nvPr/>
        </p:nvCxnSpPr>
        <p:spPr bwMode="auto">
          <a:xfrm flipH="1">
            <a:off x="6417926" y="4360391"/>
            <a:ext cx="1016994" cy="262409"/>
          </a:xfrm>
          <a:prstGeom prst="straightConnector1">
            <a:avLst/>
          </a:prstGeom>
          <a:noFill/>
          <a:ln w="25400">
            <a:solidFill>
              <a:schemeClr val="tx1"/>
            </a:solidFill>
            <a:round/>
            <a:headEnd/>
            <a:tailEnd/>
          </a:ln>
          <a:effectLst/>
        </p:spPr>
      </p:cxnSp>
      <p:sp>
        <p:nvSpPr>
          <p:cNvPr id="362527" name="Rectangle 31"/>
          <p:cNvSpPr>
            <a:spLocks noChangeArrowheads="1"/>
          </p:cNvSpPr>
          <p:nvPr/>
        </p:nvSpPr>
        <p:spPr bwMode="auto">
          <a:xfrm>
            <a:off x="6121401" y="6194425"/>
            <a:ext cx="476412" cy="502766"/>
          </a:xfrm>
          <a:prstGeom prst="rect">
            <a:avLst/>
          </a:prstGeom>
          <a:noFill/>
          <a:ln w="9525">
            <a:solidFill>
              <a:schemeClr val="tx1"/>
            </a:solidFill>
            <a:miter lim="800000"/>
            <a:headEnd/>
            <a:tailEnd/>
          </a:ln>
          <a:effectLst/>
        </p:spPr>
        <p:txBody>
          <a:bodyPr wrap="none">
            <a:spAutoFit/>
          </a:bodyPr>
          <a:lstStyle/>
          <a:p>
            <a:r>
              <a:rPr lang="en-US" sz="2667" i="1"/>
              <a:t>d</a:t>
            </a:r>
            <a:r>
              <a:rPr lang="en-US" sz="2667" baseline="-25000"/>
              <a:t>5</a:t>
            </a:r>
          </a:p>
        </p:txBody>
      </p:sp>
      <p:cxnSp>
        <p:nvCxnSpPr>
          <p:cNvPr id="362528" name="AutoShape 32"/>
          <p:cNvCxnSpPr>
            <a:cxnSpLocks noChangeShapeType="1"/>
            <a:stCxn id="362519" idx="2"/>
            <a:endCxn id="362527" idx="0"/>
          </p:cNvCxnSpPr>
          <p:nvPr/>
        </p:nvCxnSpPr>
        <p:spPr bwMode="auto">
          <a:xfrm>
            <a:off x="5459077" y="5887566"/>
            <a:ext cx="900530" cy="306859"/>
          </a:xfrm>
          <a:prstGeom prst="straightConnector1">
            <a:avLst/>
          </a:prstGeom>
          <a:noFill/>
          <a:ln w="25400">
            <a:solidFill>
              <a:schemeClr val="tx1"/>
            </a:solidFill>
            <a:round/>
            <a:headEnd/>
            <a:tailEnd/>
          </a:ln>
          <a:effectLst/>
        </p:spPr>
      </p:cxnSp>
      <p:sp>
        <p:nvSpPr>
          <p:cNvPr id="362529" name="Text Box 33"/>
          <p:cNvSpPr txBox="1">
            <a:spLocks noChangeArrowheads="1"/>
          </p:cNvSpPr>
          <p:nvPr/>
        </p:nvSpPr>
        <p:spPr bwMode="auto">
          <a:xfrm>
            <a:off x="7082369" y="5381625"/>
            <a:ext cx="595035"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if</a:t>
            </a:r>
          </a:p>
        </p:txBody>
      </p:sp>
      <p:cxnSp>
        <p:nvCxnSpPr>
          <p:cNvPr id="362530" name="AutoShape 34"/>
          <p:cNvCxnSpPr>
            <a:cxnSpLocks noChangeShapeType="1"/>
            <a:stCxn id="362518" idx="2"/>
            <a:endCxn id="362531" idx="0"/>
          </p:cNvCxnSpPr>
          <p:nvPr/>
        </p:nvCxnSpPr>
        <p:spPr bwMode="auto">
          <a:xfrm>
            <a:off x="7434920" y="4360391"/>
            <a:ext cx="859367" cy="259234"/>
          </a:xfrm>
          <a:prstGeom prst="straightConnector1">
            <a:avLst/>
          </a:prstGeom>
          <a:noFill/>
          <a:ln w="25400">
            <a:solidFill>
              <a:schemeClr val="tx1"/>
            </a:solidFill>
            <a:round/>
            <a:headEnd/>
            <a:tailEnd/>
          </a:ln>
          <a:effectLst/>
        </p:spPr>
      </p:cxnSp>
      <p:sp>
        <p:nvSpPr>
          <p:cNvPr id="362531" name="Text Box 35"/>
          <p:cNvSpPr txBox="1">
            <a:spLocks noChangeArrowheads="1"/>
          </p:cNvSpPr>
          <p:nvPr/>
        </p:nvSpPr>
        <p:spPr bwMode="auto">
          <a:xfrm>
            <a:off x="7996769" y="4619625"/>
            <a:ext cx="595035"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e1</a:t>
            </a:r>
          </a:p>
        </p:txBody>
      </p:sp>
      <p:cxnSp>
        <p:nvCxnSpPr>
          <p:cNvPr id="362532" name="AutoShape 36"/>
          <p:cNvCxnSpPr>
            <a:cxnSpLocks noChangeShapeType="1"/>
            <a:stCxn id="362524" idx="2"/>
            <a:endCxn id="362529" idx="0"/>
          </p:cNvCxnSpPr>
          <p:nvPr/>
        </p:nvCxnSpPr>
        <p:spPr bwMode="auto">
          <a:xfrm>
            <a:off x="6417926" y="5125566"/>
            <a:ext cx="961961" cy="256059"/>
          </a:xfrm>
          <a:prstGeom prst="straightConnector1">
            <a:avLst/>
          </a:prstGeom>
          <a:noFill/>
          <a:ln w="25400">
            <a:solidFill>
              <a:schemeClr val="tx1"/>
            </a:solidFill>
            <a:round/>
            <a:headEnd/>
            <a:tailEnd/>
          </a:ln>
          <a:effectLst/>
        </p:spPr>
      </p:cxnSp>
      <p:sp>
        <p:nvSpPr>
          <p:cNvPr id="362533" name="Rectangle 37"/>
          <p:cNvSpPr>
            <a:spLocks noChangeArrowheads="1"/>
          </p:cNvSpPr>
          <p:nvPr/>
        </p:nvSpPr>
        <p:spPr bwMode="auto">
          <a:xfrm>
            <a:off x="8051801" y="6194425"/>
            <a:ext cx="476412" cy="502766"/>
          </a:xfrm>
          <a:prstGeom prst="rect">
            <a:avLst/>
          </a:prstGeom>
          <a:noFill/>
          <a:ln w="9525">
            <a:solidFill>
              <a:schemeClr val="tx1"/>
            </a:solidFill>
            <a:miter lim="800000"/>
            <a:headEnd/>
            <a:tailEnd/>
          </a:ln>
          <a:effectLst/>
        </p:spPr>
        <p:txBody>
          <a:bodyPr wrap="none">
            <a:spAutoFit/>
          </a:bodyPr>
          <a:lstStyle/>
          <a:p>
            <a:r>
              <a:rPr lang="en-US" sz="2667" i="1"/>
              <a:t>d</a:t>
            </a:r>
            <a:r>
              <a:rPr lang="en-US" sz="2667" baseline="-25000"/>
              <a:t>6</a:t>
            </a:r>
          </a:p>
        </p:txBody>
      </p:sp>
      <p:cxnSp>
        <p:nvCxnSpPr>
          <p:cNvPr id="362534" name="AutoShape 38"/>
          <p:cNvCxnSpPr>
            <a:cxnSpLocks noChangeShapeType="1"/>
            <a:stCxn id="362529" idx="2"/>
            <a:endCxn id="362533" idx="0"/>
          </p:cNvCxnSpPr>
          <p:nvPr/>
        </p:nvCxnSpPr>
        <p:spPr bwMode="auto">
          <a:xfrm>
            <a:off x="7379887" y="5884391"/>
            <a:ext cx="910120" cy="310034"/>
          </a:xfrm>
          <a:prstGeom prst="straightConnector1">
            <a:avLst/>
          </a:prstGeom>
          <a:noFill/>
          <a:ln w="25400">
            <a:solidFill>
              <a:schemeClr val="tx1"/>
            </a:solidFill>
            <a:round/>
            <a:headEnd/>
            <a:tailEnd/>
          </a:ln>
          <a:effectLst/>
        </p:spPr>
      </p:cxnSp>
      <p:sp>
        <p:nvSpPr>
          <p:cNvPr id="362535" name="Rectangle 39"/>
          <p:cNvSpPr>
            <a:spLocks noChangeArrowheads="1"/>
          </p:cNvSpPr>
          <p:nvPr/>
        </p:nvSpPr>
        <p:spPr bwMode="auto">
          <a:xfrm>
            <a:off x="9844619" y="6194425"/>
            <a:ext cx="476412" cy="502766"/>
          </a:xfrm>
          <a:prstGeom prst="rect">
            <a:avLst/>
          </a:prstGeom>
          <a:noFill/>
          <a:ln w="9525">
            <a:solidFill>
              <a:schemeClr val="tx1"/>
            </a:solidFill>
            <a:miter lim="800000"/>
            <a:headEnd/>
            <a:tailEnd/>
          </a:ln>
          <a:effectLst/>
        </p:spPr>
        <p:txBody>
          <a:bodyPr wrap="none">
            <a:spAutoFit/>
          </a:bodyPr>
          <a:lstStyle/>
          <a:p>
            <a:r>
              <a:rPr lang="en-US" sz="2667" i="1"/>
              <a:t>d</a:t>
            </a:r>
            <a:r>
              <a:rPr lang="en-US" sz="2667" baseline="-25000"/>
              <a:t>7</a:t>
            </a:r>
          </a:p>
        </p:txBody>
      </p:sp>
      <p:cxnSp>
        <p:nvCxnSpPr>
          <p:cNvPr id="362536" name="AutoShape 40"/>
          <p:cNvCxnSpPr>
            <a:cxnSpLocks noChangeShapeType="1"/>
            <a:stCxn id="362529" idx="2"/>
            <a:endCxn id="362535" idx="0"/>
          </p:cNvCxnSpPr>
          <p:nvPr/>
        </p:nvCxnSpPr>
        <p:spPr bwMode="auto">
          <a:xfrm>
            <a:off x="7379887" y="5884391"/>
            <a:ext cx="2702938" cy="310034"/>
          </a:xfrm>
          <a:prstGeom prst="straightConnector1">
            <a:avLst/>
          </a:prstGeom>
          <a:noFill/>
          <a:ln w="25400">
            <a:solidFill>
              <a:schemeClr val="tx1"/>
            </a:solidFill>
            <a:round/>
            <a:headEnd/>
            <a:tailEnd/>
          </a:ln>
          <a:effectLst/>
        </p:spPr>
      </p:cxnSp>
      <p:sp>
        <p:nvSpPr>
          <p:cNvPr id="362537" name="Text Box 41"/>
          <p:cNvSpPr txBox="1">
            <a:spLocks noChangeArrowheads="1"/>
          </p:cNvSpPr>
          <p:nvPr/>
        </p:nvSpPr>
        <p:spPr bwMode="auto">
          <a:xfrm>
            <a:off x="7082369" y="6194425"/>
            <a:ext cx="595035" cy="502766"/>
          </a:xfrm>
          <a:prstGeom prst="rect">
            <a:avLst/>
          </a:prstGeom>
          <a:noFill/>
          <a:ln w="9525">
            <a:solidFill>
              <a:schemeClr val="tx1"/>
            </a:solidFill>
            <a:miter lim="800000"/>
            <a:headEnd/>
            <a:tailEnd/>
          </a:ln>
          <a:effectLst/>
        </p:spPr>
        <p:txBody>
          <a:bodyPr wrap="none">
            <a:spAutoFit/>
          </a:bodyPr>
          <a:lstStyle/>
          <a:p>
            <a:r>
              <a:rPr lang="en-US" sz="2667" b="1">
                <a:latin typeface="Courier New" pitchFamily="49" charset="0"/>
              </a:rPr>
              <a:t>e1</a:t>
            </a:r>
          </a:p>
        </p:txBody>
      </p:sp>
      <p:cxnSp>
        <p:nvCxnSpPr>
          <p:cNvPr id="362538" name="AutoShape 42"/>
          <p:cNvCxnSpPr>
            <a:cxnSpLocks noChangeShapeType="1"/>
            <a:stCxn id="362529" idx="2"/>
            <a:endCxn id="362537" idx="0"/>
          </p:cNvCxnSpPr>
          <p:nvPr/>
        </p:nvCxnSpPr>
        <p:spPr bwMode="auto">
          <a:xfrm>
            <a:off x="7379887" y="5884391"/>
            <a:ext cx="0" cy="310034"/>
          </a:xfrm>
          <a:prstGeom prst="straightConnector1">
            <a:avLst/>
          </a:prstGeom>
          <a:noFill/>
          <a:ln w="25400">
            <a:solidFill>
              <a:schemeClr val="tx1"/>
            </a:solidFill>
            <a:round/>
            <a:headEnd/>
            <a:tailEnd/>
          </a:ln>
          <a:effectLst/>
        </p:spPr>
      </p:cxnSp>
      <p:sp>
        <p:nvSpPr>
          <p:cNvPr id="362545" name="Text Box 49"/>
          <p:cNvSpPr txBox="1">
            <a:spLocks noChangeArrowheads="1"/>
          </p:cNvSpPr>
          <p:nvPr/>
        </p:nvSpPr>
        <p:spPr bwMode="auto">
          <a:xfrm>
            <a:off x="2799417" y="3124201"/>
            <a:ext cx="1048685" cy="584775"/>
          </a:xfrm>
          <a:prstGeom prst="rect">
            <a:avLst/>
          </a:prstGeom>
          <a:noFill/>
          <a:ln w="9525">
            <a:noFill/>
            <a:miter lim="800000"/>
            <a:headEnd/>
            <a:tailEnd/>
          </a:ln>
          <a:effectLst/>
        </p:spPr>
        <p:txBody>
          <a:bodyPr wrap="none">
            <a:spAutoFit/>
          </a:bodyPr>
          <a:lstStyle/>
          <a:p>
            <a:pPr algn="r"/>
            <a:r>
              <a:rPr lang="en-US" sz="1600" b="1">
                <a:latin typeface="Courier New" pitchFamily="49" charset="0"/>
              </a:rPr>
              <a:t>1110000</a:t>
            </a:r>
            <a:br>
              <a:rPr lang="en-US" sz="1600" b="1">
                <a:latin typeface="Courier New" pitchFamily="49" charset="0"/>
              </a:rPr>
            </a:br>
            <a:r>
              <a:rPr lang="en-US" sz="1600" b="1">
                <a:latin typeface="Courier New" pitchFamily="49" charset="0"/>
              </a:rPr>
              <a:t>0001111</a:t>
            </a:r>
          </a:p>
        </p:txBody>
      </p:sp>
      <p:sp>
        <p:nvSpPr>
          <p:cNvPr id="362546" name="Text Box 50"/>
          <p:cNvSpPr txBox="1">
            <a:spLocks noChangeArrowheads="1"/>
          </p:cNvSpPr>
          <p:nvPr/>
        </p:nvSpPr>
        <p:spPr bwMode="auto">
          <a:xfrm>
            <a:off x="1783417" y="3886201"/>
            <a:ext cx="1048685" cy="584775"/>
          </a:xfrm>
          <a:prstGeom prst="rect">
            <a:avLst/>
          </a:prstGeom>
          <a:noFill/>
          <a:ln w="9525">
            <a:noFill/>
            <a:miter lim="800000"/>
            <a:headEnd/>
            <a:tailEnd/>
          </a:ln>
          <a:effectLst/>
        </p:spPr>
        <p:txBody>
          <a:bodyPr wrap="none">
            <a:spAutoFit/>
          </a:bodyPr>
          <a:lstStyle/>
          <a:p>
            <a:pPr algn="r"/>
            <a:r>
              <a:rPr lang="en-US" sz="1600" b="1">
                <a:latin typeface="Courier New" pitchFamily="49" charset="0"/>
              </a:rPr>
              <a:t>1100000</a:t>
            </a:r>
            <a:br>
              <a:rPr lang="en-US" sz="1600" b="1">
                <a:latin typeface="Courier New" pitchFamily="49" charset="0"/>
              </a:rPr>
            </a:br>
            <a:r>
              <a:rPr lang="en-US" sz="1600" b="1">
                <a:latin typeface="Courier New" pitchFamily="49" charset="0"/>
              </a:rPr>
              <a:t>0001101</a:t>
            </a:r>
          </a:p>
        </p:txBody>
      </p:sp>
      <p:sp>
        <p:nvSpPr>
          <p:cNvPr id="362547" name="Text Box 51"/>
          <p:cNvSpPr txBox="1">
            <a:spLocks noChangeArrowheads="1"/>
          </p:cNvSpPr>
          <p:nvPr/>
        </p:nvSpPr>
        <p:spPr bwMode="auto">
          <a:xfrm>
            <a:off x="780117" y="4648201"/>
            <a:ext cx="1048685" cy="584775"/>
          </a:xfrm>
          <a:prstGeom prst="rect">
            <a:avLst/>
          </a:prstGeom>
          <a:noFill/>
          <a:ln w="9525">
            <a:noFill/>
            <a:miter lim="800000"/>
            <a:headEnd/>
            <a:tailEnd/>
          </a:ln>
          <a:effectLst/>
        </p:spPr>
        <p:txBody>
          <a:bodyPr wrap="none">
            <a:spAutoFit/>
          </a:bodyPr>
          <a:lstStyle/>
          <a:p>
            <a:pPr algn="r"/>
            <a:r>
              <a:rPr lang="en-US" sz="1600" b="1">
                <a:latin typeface="Courier New" pitchFamily="49" charset="0"/>
              </a:rPr>
              <a:t>1000000</a:t>
            </a:r>
            <a:br>
              <a:rPr lang="en-US" sz="1600" b="1">
                <a:latin typeface="Courier New" pitchFamily="49" charset="0"/>
              </a:rPr>
            </a:br>
            <a:r>
              <a:rPr lang="en-US" sz="1600" b="1">
                <a:latin typeface="Courier New" pitchFamily="49" charset="0"/>
              </a:rPr>
              <a:t>0001001</a:t>
            </a:r>
          </a:p>
        </p:txBody>
      </p:sp>
      <p:sp>
        <p:nvSpPr>
          <p:cNvPr id="362548" name="Text Box 52"/>
          <p:cNvSpPr txBox="1">
            <a:spLocks noChangeArrowheads="1"/>
          </p:cNvSpPr>
          <p:nvPr/>
        </p:nvSpPr>
        <p:spPr bwMode="auto">
          <a:xfrm>
            <a:off x="2596217" y="4648201"/>
            <a:ext cx="1048685" cy="584775"/>
          </a:xfrm>
          <a:prstGeom prst="rect">
            <a:avLst/>
          </a:prstGeom>
          <a:noFill/>
          <a:ln w="9525">
            <a:noFill/>
            <a:miter lim="800000"/>
            <a:headEnd/>
            <a:tailEnd/>
          </a:ln>
          <a:effectLst/>
        </p:spPr>
        <p:txBody>
          <a:bodyPr wrap="none">
            <a:spAutoFit/>
          </a:bodyPr>
          <a:lstStyle/>
          <a:p>
            <a:pPr algn="r"/>
            <a:r>
              <a:rPr lang="en-US" sz="1600" b="1">
                <a:latin typeface="Courier New" pitchFamily="49" charset="0"/>
              </a:rPr>
              <a:t>0100000</a:t>
            </a:r>
            <a:br>
              <a:rPr lang="en-US" sz="1600" b="1">
                <a:latin typeface="Courier New" pitchFamily="49" charset="0"/>
              </a:rPr>
            </a:br>
            <a:r>
              <a:rPr lang="en-US" sz="1600" b="1">
                <a:latin typeface="Courier New" pitchFamily="49" charset="0"/>
              </a:rPr>
              <a:t>0000100</a:t>
            </a:r>
          </a:p>
        </p:txBody>
      </p:sp>
      <p:sp>
        <p:nvSpPr>
          <p:cNvPr id="362549" name="Text Box 53"/>
          <p:cNvSpPr txBox="1">
            <a:spLocks noChangeArrowheads="1"/>
          </p:cNvSpPr>
          <p:nvPr/>
        </p:nvSpPr>
        <p:spPr bwMode="auto">
          <a:xfrm>
            <a:off x="3612217" y="3886201"/>
            <a:ext cx="1048685" cy="584775"/>
          </a:xfrm>
          <a:prstGeom prst="rect">
            <a:avLst/>
          </a:prstGeom>
          <a:noFill/>
          <a:ln w="9525">
            <a:noFill/>
            <a:miter lim="800000"/>
            <a:headEnd/>
            <a:tailEnd/>
          </a:ln>
          <a:effectLst/>
        </p:spPr>
        <p:txBody>
          <a:bodyPr wrap="none">
            <a:spAutoFit/>
          </a:bodyPr>
          <a:lstStyle/>
          <a:p>
            <a:pPr algn="r"/>
            <a:r>
              <a:rPr lang="en-US" sz="1600" b="1">
                <a:latin typeface="Courier New" pitchFamily="49" charset="0"/>
              </a:rPr>
              <a:t>0010000</a:t>
            </a:r>
            <a:br>
              <a:rPr lang="en-US" sz="1600" b="1">
                <a:latin typeface="Courier New" pitchFamily="49" charset="0"/>
              </a:rPr>
            </a:br>
            <a:r>
              <a:rPr lang="en-US" sz="1600" b="1">
                <a:latin typeface="Courier New" pitchFamily="49" charset="0"/>
              </a:rPr>
              <a:t>0000010</a:t>
            </a:r>
          </a:p>
        </p:txBody>
      </p:sp>
      <p:sp>
        <p:nvSpPr>
          <p:cNvPr id="362550" name="Text Box 54"/>
          <p:cNvSpPr txBox="1">
            <a:spLocks noChangeArrowheads="1"/>
          </p:cNvSpPr>
          <p:nvPr/>
        </p:nvSpPr>
        <p:spPr bwMode="auto">
          <a:xfrm>
            <a:off x="6164917" y="3886201"/>
            <a:ext cx="1048685" cy="584775"/>
          </a:xfrm>
          <a:prstGeom prst="rect">
            <a:avLst/>
          </a:prstGeom>
          <a:noFill/>
          <a:ln w="9525">
            <a:noFill/>
            <a:miter lim="800000"/>
            <a:headEnd/>
            <a:tailEnd/>
          </a:ln>
          <a:effectLst/>
        </p:spPr>
        <p:txBody>
          <a:bodyPr wrap="none">
            <a:spAutoFit/>
          </a:bodyPr>
          <a:lstStyle/>
          <a:p>
            <a:pPr algn="r"/>
            <a:r>
              <a:rPr lang="en-US" sz="1600" b="1">
                <a:latin typeface="Courier New" pitchFamily="49" charset="0"/>
              </a:rPr>
              <a:t>0001111</a:t>
            </a:r>
            <a:br>
              <a:rPr lang="en-US" sz="1600" b="1">
                <a:latin typeface="Courier New" pitchFamily="49" charset="0"/>
              </a:rPr>
            </a:br>
            <a:r>
              <a:rPr lang="en-US" sz="1600" b="1">
                <a:latin typeface="Courier New" pitchFamily="49" charset="0"/>
              </a:rPr>
              <a:t>1100000</a:t>
            </a:r>
          </a:p>
        </p:txBody>
      </p:sp>
      <p:sp>
        <p:nvSpPr>
          <p:cNvPr id="362551" name="Text Box 55"/>
          <p:cNvSpPr txBox="1">
            <a:spLocks noChangeArrowheads="1"/>
          </p:cNvSpPr>
          <p:nvPr/>
        </p:nvSpPr>
        <p:spPr bwMode="auto">
          <a:xfrm>
            <a:off x="5237817" y="4572001"/>
            <a:ext cx="1048685" cy="584775"/>
          </a:xfrm>
          <a:prstGeom prst="rect">
            <a:avLst/>
          </a:prstGeom>
          <a:noFill/>
          <a:ln w="9525">
            <a:noFill/>
            <a:miter lim="800000"/>
            <a:headEnd/>
            <a:tailEnd/>
          </a:ln>
          <a:effectLst/>
        </p:spPr>
        <p:txBody>
          <a:bodyPr wrap="none">
            <a:spAutoFit/>
          </a:bodyPr>
          <a:lstStyle/>
          <a:p>
            <a:pPr algn="r"/>
            <a:r>
              <a:rPr lang="en-US" sz="1600" b="1">
                <a:latin typeface="Courier New" pitchFamily="49" charset="0"/>
              </a:rPr>
              <a:t>0001111</a:t>
            </a:r>
            <a:br>
              <a:rPr lang="en-US" sz="1600" b="1">
                <a:latin typeface="Courier New" pitchFamily="49" charset="0"/>
              </a:rPr>
            </a:br>
            <a:r>
              <a:rPr lang="en-US" sz="1600" b="1">
                <a:latin typeface="Courier New" pitchFamily="49" charset="0"/>
              </a:rPr>
              <a:t>1100000</a:t>
            </a:r>
          </a:p>
        </p:txBody>
      </p:sp>
      <p:sp>
        <p:nvSpPr>
          <p:cNvPr id="362552" name="Text Box 56"/>
          <p:cNvSpPr txBox="1">
            <a:spLocks noChangeArrowheads="1"/>
          </p:cNvSpPr>
          <p:nvPr/>
        </p:nvSpPr>
        <p:spPr bwMode="auto">
          <a:xfrm>
            <a:off x="4221817" y="5334001"/>
            <a:ext cx="1048685" cy="584775"/>
          </a:xfrm>
          <a:prstGeom prst="rect">
            <a:avLst/>
          </a:prstGeom>
          <a:noFill/>
          <a:ln w="9525">
            <a:noFill/>
            <a:miter lim="800000"/>
            <a:headEnd/>
            <a:tailEnd/>
          </a:ln>
          <a:effectLst/>
        </p:spPr>
        <p:txBody>
          <a:bodyPr wrap="none">
            <a:spAutoFit/>
          </a:bodyPr>
          <a:lstStyle/>
          <a:p>
            <a:pPr algn="r"/>
            <a:r>
              <a:rPr lang="en-US" sz="1600" b="1">
                <a:latin typeface="Courier New" pitchFamily="49" charset="0"/>
              </a:rPr>
              <a:t>0001100</a:t>
            </a:r>
            <a:br>
              <a:rPr lang="en-US" sz="1600" b="1">
                <a:latin typeface="Courier New" pitchFamily="49" charset="0"/>
              </a:rPr>
            </a:br>
            <a:r>
              <a:rPr lang="en-US" sz="1600" b="1">
                <a:latin typeface="Courier New" pitchFamily="49" charset="0"/>
              </a:rPr>
              <a:t>1100001</a:t>
            </a:r>
          </a:p>
        </p:txBody>
      </p:sp>
      <p:sp>
        <p:nvSpPr>
          <p:cNvPr id="362553" name="Text Box 57"/>
          <p:cNvSpPr txBox="1">
            <a:spLocks noChangeArrowheads="1"/>
          </p:cNvSpPr>
          <p:nvPr/>
        </p:nvSpPr>
        <p:spPr bwMode="auto">
          <a:xfrm>
            <a:off x="3307417" y="6172201"/>
            <a:ext cx="1048685" cy="584775"/>
          </a:xfrm>
          <a:prstGeom prst="rect">
            <a:avLst/>
          </a:prstGeom>
          <a:noFill/>
          <a:ln w="9525">
            <a:noFill/>
            <a:miter lim="800000"/>
            <a:headEnd/>
            <a:tailEnd/>
          </a:ln>
          <a:effectLst/>
        </p:spPr>
        <p:txBody>
          <a:bodyPr wrap="none">
            <a:spAutoFit/>
          </a:bodyPr>
          <a:lstStyle/>
          <a:p>
            <a:pPr algn="r"/>
            <a:r>
              <a:rPr lang="en-US" sz="1600" b="1">
                <a:latin typeface="Courier New" pitchFamily="49" charset="0"/>
              </a:rPr>
              <a:t>0001000</a:t>
            </a:r>
            <a:br>
              <a:rPr lang="en-US" sz="1600" b="1">
                <a:latin typeface="Courier New" pitchFamily="49" charset="0"/>
              </a:rPr>
            </a:br>
            <a:r>
              <a:rPr lang="en-US" sz="1600" b="1">
                <a:latin typeface="Courier New" pitchFamily="49" charset="0"/>
              </a:rPr>
              <a:t>1000001</a:t>
            </a:r>
          </a:p>
        </p:txBody>
      </p:sp>
      <p:sp>
        <p:nvSpPr>
          <p:cNvPr id="362554" name="Text Box 58"/>
          <p:cNvSpPr txBox="1">
            <a:spLocks noChangeArrowheads="1"/>
          </p:cNvSpPr>
          <p:nvPr/>
        </p:nvSpPr>
        <p:spPr bwMode="auto">
          <a:xfrm>
            <a:off x="5148917" y="6172201"/>
            <a:ext cx="1048685" cy="584775"/>
          </a:xfrm>
          <a:prstGeom prst="rect">
            <a:avLst/>
          </a:prstGeom>
          <a:noFill/>
          <a:ln w="9525">
            <a:noFill/>
            <a:miter lim="800000"/>
            <a:headEnd/>
            <a:tailEnd/>
          </a:ln>
          <a:effectLst/>
        </p:spPr>
        <p:txBody>
          <a:bodyPr wrap="none">
            <a:spAutoFit/>
          </a:bodyPr>
          <a:lstStyle/>
          <a:p>
            <a:pPr algn="r"/>
            <a:r>
              <a:rPr lang="en-US" sz="1600" b="1">
                <a:latin typeface="Courier New" pitchFamily="49" charset="0"/>
              </a:rPr>
              <a:t>0000100</a:t>
            </a:r>
            <a:br>
              <a:rPr lang="en-US" sz="1600" b="1">
                <a:latin typeface="Courier New" pitchFamily="49" charset="0"/>
              </a:rPr>
            </a:br>
            <a:r>
              <a:rPr lang="en-US" sz="1600" b="1">
                <a:latin typeface="Courier New" pitchFamily="49" charset="0"/>
              </a:rPr>
              <a:t>0100000</a:t>
            </a:r>
          </a:p>
        </p:txBody>
      </p:sp>
      <p:sp>
        <p:nvSpPr>
          <p:cNvPr id="362555" name="Text Box 59"/>
          <p:cNvSpPr txBox="1">
            <a:spLocks noChangeArrowheads="1"/>
          </p:cNvSpPr>
          <p:nvPr/>
        </p:nvSpPr>
        <p:spPr bwMode="auto">
          <a:xfrm>
            <a:off x="8590617" y="6172201"/>
            <a:ext cx="1048685" cy="584775"/>
          </a:xfrm>
          <a:prstGeom prst="rect">
            <a:avLst/>
          </a:prstGeom>
          <a:noFill/>
          <a:ln w="9525">
            <a:noFill/>
            <a:miter lim="800000"/>
            <a:headEnd/>
            <a:tailEnd/>
          </a:ln>
          <a:effectLst/>
        </p:spPr>
        <p:txBody>
          <a:bodyPr wrap="none">
            <a:spAutoFit/>
          </a:bodyPr>
          <a:lstStyle/>
          <a:p>
            <a:pPr algn="r"/>
            <a:r>
              <a:rPr lang="en-US" sz="1600" b="1">
                <a:latin typeface="Courier New" pitchFamily="49" charset="0"/>
              </a:rPr>
              <a:t>0000010</a:t>
            </a:r>
            <a:br>
              <a:rPr lang="en-US" sz="1600" b="1">
                <a:latin typeface="Courier New" pitchFamily="49" charset="0"/>
              </a:rPr>
            </a:br>
            <a:r>
              <a:rPr lang="en-US" sz="1600" b="1">
                <a:latin typeface="Courier New" pitchFamily="49" charset="0"/>
              </a:rPr>
              <a:t>0010000</a:t>
            </a:r>
          </a:p>
        </p:txBody>
      </p:sp>
      <p:sp>
        <p:nvSpPr>
          <p:cNvPr id="362556" name="Text Box 60"/>
          <p:cNvSpPr txBox="1">
            <a:spLocks noChangeArrowheads="1"/>
          </p:cNvSpPr>
          <p:nvPr/>
        </p:nvSpPr>
        <p:spPr bwMode="auto">
          <a:xfrm>
            <a:off x="10330517" y="6172201"/>
            <a:ext cx="1048685" cy="584775"/>
          </a:xfrm>
          <a:prstGeom prst="rect">
            <a:avLst/>
          </a:prstGeom>
          <a:noFill/>
          <a:ln w="9525">
            <a:noFill/>
            <a:miter lim="800000"/>
            <a:headEnd/>
            <a:tailEnd/>
          </a:ln>
          <a:effectLst/>
        </p:spPr>
        <p:txBody>
          <a:bodyPr wrap="none">
            <a:spAutoFit/>
          </a:bodyPr>
          <a:lstStyle/>
          <a:p>
            <a:pPr algn="r"/>
            <a:r>
              <a:rPr lang="en-US" sz="1600" b="1">
                <a:latin typeface="Courier New" pitchFamily="49" charset="0"/>
              </a:rPr>
              <a:t>0000001</a:t>
            </a:r>
            <a:br>
              <a:rPr lang="en-US" sz="1600" b="1">
                <a:latin typeface="Courier New" pitchFamily="49" charset="0"/>
              </a:rPr>
            </a:br>
            <a:r>
              <a:rPr lang="en-US" sz="1600" b="1">
                <a:latin typeface="Courier New" pitchFamily="49" charset="0"/>
              </a:rPr>
              <a:t>1001000</a:t>
            </a:r>
          </a:p>
        </p:txBody>
      </p:sp>
      <p:sp>
        <p:nvSpPr>
          <p:cNvPr id="362557" name="Text Box 61"/>
          <p:cNvSpPr txBox="1">
            <a:spLocks noChangeArrowheads="1"/>
          </p:cNvSpPr>
          <p:nvPr/>
        </p:nvSpPr>
        <p:spPr bwMode="auto">
          <a:xfrm>
            <a:off x="7790517" y="5334001"/>
            <a:ext cx="1048685" cy="584775"/>
          </a:xfrm>
          <a:prstGeom prst="rect">
            <a:avLst/>
          </a:prstGeom>
          <a:noFill/>
          <a:ln w="9525">
            <a:noFill/>
            <a:miter lim="800000"/>
            <a:headEnd/>
            <a:tailEnd/>
          </a:ln>
          <a:effectLst/>
        </p:spPr>
        <p:txBody>
          <a:bodyPr wrap="none">
            <a:spAutoFit/>
          </a:bodyPr>
          <a:lstStyle/>
          <a:p>
            <a:pPr algn="r"/>
            <a:r>
              <a:rPr lang="en-US" sz="1600" b="1">
                <a:latin typeface="Courier New" pitchFamily="49" charset="0"/>
              </a:rPr>
              <a:t>0000011</a:t>
            </a:r>
            <a:br>
              <a:rPr lang="en-US" sz="1600" b="1">
                <a:latin typeface="Courier New" pitchFamily="49" charset="0"/>
              </a:rPr>
            </a:br>
            <a:r>
              <a:rPr lang="en-US" sz="1600" b="1">
                <a:latin typeface="Courier New" pitchFamily="49" charset="0"/>
              </a:rPr>
              <a:t>0000000</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937</TotalTime>
  <Words>5723</Words>
  <Application>Microsoft Office PowerPoint</Application>
  <PresentationFormat>Widescreen</PresentationFormat>
  <Paragraphs>757</Paragraphs>
  <Slides>88</Slides>
  <Notes>7</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88</vt:i4>
      </vt:variant>
    </vt:vector>
  </HeadingPairs>
  <TitlesOfParts>
    <vt:vector size="96" baseType="lpstr">
      <vt:lpstr>Arial</vt:lpstr>
      <vt:lpstr>Calibri</vt:lpstr>
      <vt:lpstr>Calibri Light</vt:lpstr>
      <vt:lpstr>Courier New</vt:lpstr>
      <vt:lpstr>Times New Roman</vt:lpstr>
      <vt:lpstr>Verdana</vt:lpstr>
      <vt:lpstr>Wingdings</vt:lpstr>
      <vt:lpstr>Office Theme</vt:lpstr>
      <vt:lpstr>Iterative Data flow analysis</vt:lpstr>
      <vt:lpstr>Iterative solution to data-flow equations</vt:lpstr>
      <vt:lpstr>Iterative solution to data-flow equations</vt:lpstr>
      <vt:lpstr>Iterative algorithm – reaching definitions</vt:lpstr>
      <vt:lpstr>Algorithm</vt:lpstr>
      <vt:lpstr>Algorithm</vt:lpstr>
      <vt:lpstr>Example</vt:lpstr>
      <vt:lpstr>Example Reaching Definitions</vt:lpstr>
      <vt:lpstr>Using Bit-Vectors to Compute Reaching Definitions</vt:lpstr>
      <vt:lpstr>Example</vt:lpstr>
      <vt:lpstr>Example</vt:lpstr>
      <vt:lpstr>Example</vt:lpstr>
      <vt:lpstr>Available Expression</vt:lpstr>
      <vt:lpstr>Available Expression</vt:lpstr>
      <vt:lpstr>Available expressions</vt:lpstr>
      <vt:lpstr>Example</vt:lpstr>
      <vt:lpstr>Algorithm for Available expressions</vt:lpstr>
      <vt:lpstr>Available Expression - algorithm</vt:lpstr>
      <vt:lpstr>Algorithm – Available expressions</vt:lpstr>
      <vt:lpstr>Algorithm</vt:lpstr>
      <vt:lpstr>Live-Variable analysis</vt:lpstr>
      <vt:lpstr>Live-variable analysis</vt:lpstr>
      <vt:lpstr>Live-variable analysis</vt:lpstr>
      <vt:lpstr>Algorithm</vt:lpstr>
      <vt:lpstr>Algorithm</vt:lpstr>
      <vt:lpstr>Example: Liveness</vt:lpstr>
      <vt:lpstr>Computation of use [ ] and def[ ]</vt:lpstr>
      <vt:lpstr>Example</vt:lpstr>
      <vt:lpstr>Example</vt:lpstr>
      <vt:lpstr>DU/UD Chains</vt:lpstr>
      <vt:lpstr>Example: DU/UD Chains</vt:lpstr>
      <vt:lpstr>Global Common Sub-expression elimination</vt:lpstr>
      <vt:lpstr>Algorithm</vt:lpstr>
      <vt:lpstr>Algorithm</vt:lpstr>
      <vt:lpstr>Observations of the algorithm</vt:lpstr>
      <vt:lpstr>Example</vt:lpstr>
      <vt:lpstr>Example – Value numbering based</vt:lpstr>
      <vt:lpstr>Copy Propagation</vt:lpstr>
      <vt:lpstr>Copy Propagation</vt:lpstr>
      <vt:lpstr>Forward Copy Propagation</vt:lpstr>
      <vt:lpstr>Copy Propagation</vt:lpstr>
      <vt:lpstr>Example</vt:lpstr>
      <vt:lpstr>Algorithm – Copy Propagation</vt:lpstr>
      <vt:lpstr>Algorithm</vt:lpstr>
      <vt:lpstr>Constant Propagation</vt:lpstr>
      <vt:lpstr>Unreachable Code Elimination</vt:lpstr>
      <vt:lpstr>Loop invariant computation</vt:lpstr>
      <vt:lpstr>Algorithm</vt:lpstr>
      <vt:lpstr>Algorithm</vt:lpstr>
      <vt:lpstr>Performing Code motion</vt:lpstr>
      <vt:lpstr>Conditions ‘s’ x:= y+z</vt:lpstr>
      <vt:lpstr>Algorithm</vt:lpstr>
      <vt:lpstr>Algorithm</vt:lpstr>
      <vt:lpstr>Algorithm</vt:lpstr>
      <vt:lpstr> Illegal code motion</vt:lpstr>
      <vt:lpstr>Loop Transformation and Aliases </vt:lpstr>
      <vt:lpstr>Induction variable elimination</vt:lpstr>
      <vt:lpstr>Induction variable identification algorithm</vt:lpstr>
      <vt:lpstr>Algorithm</vt:lpstr>
      <vt:lpstr>Algorithm</vt:lpstr>
      <vt:lpstr>Strength reduction – induction variables</vt:lpstr>
      <vt:lpstr>Algorithm</vt:lpstr>
      <vt:lpstr>Algorithm</vt:lpstr>
      <vt:lpstr>Quicksort CFG</vt:lpstr>
      <vt:lpstr>Example</vt:lpstr>
      <vt:lpstr>Quicksort CFG</vt:lpstr>
      <vt:lpstr>Elimination of induction variable</vt:lpstr>
      <vt:lpstr>Algorithm</vt:lpstr>
      <vt:lpstr>Algorithm</vt:lpstr>
      <vt:lpstr>Quicksort CFG</vt:lpstr>
      <vt:lpstr>Dealing with aliases</vt:lpstr>
      <vt:lpstr>Dealing with aliases</vt:lpstr>
      <vt:lpstr>Dealing with aliases</vt:lpstr>
      <vt:lpstr>Effects of pointer assignments</vt:lpstr>
      <vt:lpstr>Pointer can point to</vt:lpstr>
      <vt:lpstr>Pointer can point to</vt:lpstr>
      <vt:lpstr>Pointer can point to</vt:lpstr>
      <vt:lpstr>Alias computation</vt:lpstr>
      <vt:lpstr>Alias computation</vt:lpstr>
      <vt:lpstr>Rules for computing transS</vt:lpstr>
      <vt:lpstr>Alias computation</vt:lpstr>
      <vt:lpstr>Data-flow equations</vt:lpstr>
      <vt:lpstr>Example</vt:lpstr>
      <vt:lpstr>Example </vt:lpstr>
      <vt:lpstr>Example</vt:lpstr>
      <vt:lpstr>Example – II pass</vt:lpstr>
      <vt:lpstr>Usage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Iterative Data flow analysis</dc:title>
  <dc:creator>sitara k</dc:creator>
  <cp:lastModifiedBy>sitara k</cp:lastModifiedBy>
  <cp:revision>23</cp:revision>
  <dcterms:created xsi:type="dcterms:W3CDTF">2021-11-21T15:30:19Z</dcterms:created>
  <dcterms:modified xsi:type="dcterms:W3CDTF">2022-04-18T02:28:19Z</dcterms:modified>
</cp:coreProperties>
</file>