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764" r:id="rId3"/>
    <p:sldId id="774" r:id="rId4"/>
    <p:sldId id="766" r:id="rId5"/>
    <p:sldId id="767" r:id="rId6"/>
    <p:sldId id="768" r:id="rId7"/>
    <p:sldId id="801" r:id="rId8"/>
    <p:sldId id="798" r:id="rId9"/>
    <p:sldId id="800" r:id="rId10"/>
    <p:sldId id="769" r:id="rId11"/>
    <p:sldId id="770" r:id="rId12"/>
    <p:sldId id="797" r:id="rId13"/>
    <p:sldId id="7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B1122-2D1E-4077-AD02-882F91E357DD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DDFFF-47B6-49DB-9A41-1D6CA7BC90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995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81EC-0C5D-4D4F-9BCB-179B2D63F93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EB33-84C2-4B17-BB06-681FE9BF9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0F728-D9A8-4CED-8080-500CE0101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B38FB-4E69-4152-9204-542497062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A7A61-1732-49ED-AE0E-E3165A79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FCF8A-C91F-4FEE-8B78-719460DE5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13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B470-06C4-46CE-BEB7-A68E6EDA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A48E0-26E6-416A-BFF2-300EE1A88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4DF3D-908C-4F92-B193-6264834B3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8D3B-E157-4AED-9DA3-45EFE01E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536D-158D-46D3-803E-51A347FC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58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E0C75F-FB38-4E61-A89B-53714C4DE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58BEE-F6EE-48B3-A10A-2B59C2F9D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F891-A883-4260-BC5F-5B3F852F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E713-3435-42F6-97EA-CD1091CA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90081-E5F4-4C09-AE8C-F9D89E225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564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F38B-DA0A-41DF-9383-A3B94183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00B16-A5B7-4766-AE50-AAFC64689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928C2-FF2B-4AFD-8DBD-2BCF7FEC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4C230-763F-4D1B-A7C8-F33A3891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F666-5947-445D-B3EB-942BA4DF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5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A88E-B827-4E0D-BA6B-22F01E6A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E1AD3-D0C2-4296-95FF-09625AC14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1478F-7A78-4B5E-9D84-3FED907B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7BA29-B8C4-4954-B9A1-D815386C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F29C7-0DBA-4B85-B65B-6413C1893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81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CCFC-DD16-40AE-A22A-E2982ACA2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26BE-DEAD-4273-88BE-BA798DF6D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65DC2-F856-4AF9-BF0F-B158E624C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1A7AE-3267-4A2C-81AA-FDA02EFE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E6878-9022-4685-9CF3-5FB690DB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2B583-4DAB-41BF-A610-DDB36003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94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8A28-F462-4906-A561-7BB365C3C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2545A-A4B2-4D99-AFC5-1666266218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68ADD-C0DA-4A47-B0CC-D5ACA6D31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456A7-3422-43C3-B3DF-08450FA4A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EFE8B-9646-4CFC-9B0C-C1F534511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04B6C-5A83-42EE-AA78-739F0B0F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E775D8-2C65-47DE-AD57-75803202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5F395-CBBB-4B87-AD6A-AC247D77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23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897C-66EC-48A9-8918-CCE560516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ECF38-3055-4347-9E48-E587F5D8A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60C6A-919B-4B0B-9A84-ED935960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8C846A-8B23-4967-AE25-BCBC623F1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038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6DF2FD-90A1-48CA-A068-05219E7F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079B64-BBBE-42F9-BB8E-0C439DD3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F4102-78B1-4E61-BF70-7E469409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7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21FAD-D8BB-4940-BCDF-A0A2F5373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15D5-1438-4085-B3FA-3997BC129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81B61-AA95-4CF8-9704-F58458785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A657B-2B2A-49A4-974A-C7BF82773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4FF8F-8F5D-44AE-AF86-339FFD6AA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91972-5774-4213-AA49-DAAA55BC2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93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F23C7-F650-4EAE-ACAC-ED6BCDA0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2BB28B-D888-42CE-9A17-AC941C44D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CFCEF-50B9-4D6D-AAC2-DF762528B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9B237-49C4-4FA9-A7E8-159B0691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B7D13-416E-45E0-AB6E-E70C96BD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CB0BA-5E8E-47F0-BAEC-AABC45880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09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02558-6978-4158-8662-FDDFA710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B8CD4-30CD-4964-A7A4-40B8E4EA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4685-B003-40C5-8B21-5BC82C226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39E6B-3FDC-4493-81ED-1C1A9985D4F7}" type="datetimeFigureOut">
              <a:rPr lang="en-IN" smtClean="0"/>
              <a:t>18-04-2023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1DC3F-6375-4E06-91F0-27B0395D8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AF501-EBDC-4AD0-8D9E-D5121640F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AA018-917B-4E9C-AB4E-55FAE056A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82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24B2-C057-4BC0-BD28-31354CDC58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Loops in Flow graphs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B55A0-0BE5-4834-B04D-C74D9FDE7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79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(Inner) Loops Example</a:t>
            </a:r>
          </a:p>
        </p:txBody>
      </p:sp>
      <p:sp>
        <p:nvSpPr>
          <p:cNvPr id="338947" name="Oval 3"/>
          <p:cNvSpPr>
            <a:spLocks noChangeArrowheads="1"/>
          </p:cNvSpPr>
          <p:nvPr/>
        </p:nvSpPr>
        <p:spPr bwMode="auto">
          <a:xfrm>
            <a:off x="2743200" y="2362200"/>
            <a:ext cx="4064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1</a:t>
            </a:r>
          </a:p>
        </p:txBody>
      </p:sp>
      <p:sp>
        <p:nvSpPr>
          <p:cNvPr id="338948" name="Oval 4"/>
          <p:cNvSpPr>
            <a:spLocks noChangeArrowheads="1"/>
          </p:cNvSpPr>
          <p:nvPr/>
        </p:nvSpPr>
        <p:spPr bwMode="auto">
          <a:xfrm>
            <a:off x="2133600" y="2743200"/>
            <a:ext cx="4064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2</a:t>
            </a:r>
          </a:p>
        </p:txBody>
      </p:sp>
      <p:sp>
        <p:nvSpPr>
          <p:cNvPr id="338949" name="Oval 5"/>
          <p:cNvSpPr>
            <a:spLocks noChangeArrowheads="1"/>
          </p:cNvSpPr>
          <p:nvPr/>
        </p:nvSpPr>
        <p:spPr bwMode="auto">
          <a:xfrm>
            <a:off x="2743200" y="31242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3</a:t>
            </a:r>
          </a:p>
        </p:txBody>
      </p:sp>
      <p:sp>
        <p:nvSpPr>
          <p:cNvPr id="338950" name="Oval 6"/>
          <p:cNvSpPr>
            <a:spLocks noChangeArrowheads="1"/>
          </p:cNvSpPr>
          <p:nvPr/>
        </p:nvSpPr>
        <p:spPr bwMode="auto">
          <a:xfrm>
            <a:off x="2743200" y="37338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4</a:t>
            </a:r>
          </a:p>
        </p:txBody>
      </p:sp>
      <p:sp>
        <p:nvSpPr>
          <p:cNvPr id="338951" name="Oval 7"/>
          <p:cNvSpPr>
            <a:spLocks noChangeArrowheads="1"/>
          </p:cNvSpPr>
          <p:nvPr/>
        </p:nvSpPr>
        <p:spPr bwMode="auto">
          <a:xfrm>
            <a:off x="2133600" y="41148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5</a:t>
            </a:r>
          </a:p>
        </p:txBody>
      </p:sp>
      <p:sp>
        <p:nvSpPr>
          <p:cNvPr id="338952" name="Oval 8"/>
          <p:cNvSpPr>
            <a:spLocks noChangeArrowheads="1"/>
          </p:cNvSpPr>
          <p:nvPr/>
        </p:nvSpPr>
        <p:spPr bwMode="auto">
          <a:xfrm>
            <a:off x="3352800" y="41148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6</a:t>
            </a:r>
          </a:p>
        </p:txBody>
      </p:sp>
      <p:sp>
        <p:nvSpPr>
          <p:cNvPr id="338953" name="Oval 9"/>
          <p:cNvSpPr>
            <a:spLocks noChangeArrowheads="1"/>
          </p:cNvSpPr>
          <p:nvPr/>
        </p:nvSpPr>
        <p:spPr bwMode="auto">
          <a:xfrm>
            <a:off x="2743200" y="44958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7</a:t>
            </a:r>
          </a:p>
        </p:txBody>
      </p:sp>
      <p:sp>
        <p:nvSpPr>
          <p:cNvPr id="338954" name="Oval 10"/>
          <p:cNvSpPr>
            <a:spLocks noChangeArrowheads="1"/>
          </p:cNvSpPr>
          <p:nvPr/>
        </p:nvSpPr>
        <p:spPr bwMode="auto">
          <a:xfrm>
            <a:off x="2743200" y="51054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8</a:t>
            </a:r>
          </a:p>
        </p:txBody>
      </p:sp>
      <p:sp>
        <p:nvSpPr>
          <p:cNvPr id="338955" name="Oval 11"/>
          <p:cNvSpPr>
            <a:spLocks noChangeArrowheads="1"/>
          </p:cNvSpPr>
          <p:nvPr/>
        </p:nvSpPr>
        <p:spPr bwMode="auto">
          <a:xfrm>
            <a:off x="2133600" y="54864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9</a:t>
            </a:r>
          </a:p>
        </p:txBody>
      </p:sp>
      <p:sp>
        <p:nvSpPr>
          <p:cNvPr id="338956" name="Oval 12"/>
          <p:cNvSpPr>
            <a:spLocks noChangeArrowheads="1"/>
          </p:cNvSpPr>
          <p:nvPr/>
        </p:nvSpPr>
        <p:spPr bwMode="auto">
          <a:xfrm>
            <a:off x="3352800" y="54864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10</a:t>
            </a:r>
          </a:p>
        </p:txBody>
      </p:sp>
      <p:cxnSp>
        <p:nvCxnSpPr>
          <p:cNvPr id="338957" name="AutoShape 13"/>
          <p:cNvCxnSpPr>
            <a:cxnSpLocks noChangeShapeType="1"/>
            <a:stCxn id="338947" idx="4"/>
            <a:endCxn id="338949" idx="0"/>
          </p:cNvCxnSpPr>
          <p:nvPr/>
        </p:nvCxnSpPr>
        <p:spPr bwMode="auto">
          <a:xfrm rot="5400000">
            <a:off x="2717800" y="2895600"/>
            <a:ext cx="457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958" name="AutoShape 14"/>
          <p:cNvCxnSpPr>
            <a:cxnSpLocks noChangeShapeType="1"/>
            <a:stCxn id="338947" idx="2"/>
            <a:endCxn id="338948" idx="0"/>
          </p:cNvCxnSpPr>
          <p:nvPr/>
        </p:nvCxnSpPr>
        <p:spPr bwMode="auto">
          <a:xfrm rot="10800000" flipV="1">
            <a:off x="2336800" y="2514600"/>
            <a:ext cx="406400" cy="2286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959" name="AutoShape 15"/>
          <p:cNvCxnSpPr>
            <a:cxnSpLocks noChangeShapeType="1"/>
            <a:stCxn id="338948" idx="4"/>
            <a:endCxn id="338949" idx="2"/>
          </p:cNvCxnSpPr>
          <p:nvPr/>
        </p:nvCxnSpPr>
        <p:spPr bwMode="auto">
          <a:xfrm rot="16200000" flipH="1">
            <a:off x="2425700" y="2959100"/>
            <a:ext cx="228600" cy="4064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960" name="AutoShape 16"/>
          <p:cNvCxnSpPr>
            <a:cxnSpLocks noChangeShapeType="1"/>
            <a:stCxn id="338949" idx="4"/>
            <a:endCxn id="338950" idx="0"/>
          </p:cNvCxnSpPr>
          <p:nvPr/>
        </p:nvCxnSpPr>
        <p:spPr bwMode="auto">
          <a:xfrm rot="5400000">
            <a:off x="2794000" y="3581400"/>
            <a:ext cx="304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961" name="AutoShape 17"/>
          <p:cNvCxnSpPr>
            <a:cxnSpLocks noChangeShapeType="1"/>
            <a:stCxn id="338953" idx="4"/>
            <a:endCxn id="338954" idx="0"/>
          </p:cNvCxnSpPr>
          <p:nvPr/>
        </p:nvCxnSpPr>
        <p:spPr bwMode="auto">
          <a:xfrm rot="5400000">
            <a:off x="2794000" y="4953000"/>
            <a:ext cx="304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962" name="AutoShape 18"/>
          <p:cNvCxnSpPr>
            <a:cxnSpLocks noChangeShapeType="1"/>
            <a:stCxn id="338950" idx="2"/>
            <a:endCxn id="338951" idx="0"/>
          </p:cNvCxnSpPr>
          <p:nvPr/>
        </p:nvCxnSpPr>
        <p:spPr bwMode="auto">
          <a:xfrm rot="10800000" flipV="1">
            <a:off x="2336800" y="3886200"/>
            <a:ext cx="406400" cy="2286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963" name="AutoShape 19"/>
          <p:cNvCxnSpPr>
            <a:cxnSpLocks noChangeShapeType="1"/>
            <a:stCxn id="338950" idx="6"/>
            <a:endCxn id="338952" idx="0"/>
          </p:cNvCxnSpPr>
          <p:nvPr/>
        </p:nvCxnSpPr>
        <p:spPr bwMode="auto">
          <a:xfrm>
            <a:off x="3149600" y="3886200"/>
            <a:ext cx="406400" cy="2286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964" name="AutoShape 20"/>
          <p:cNvCxnSpPr>
            <a:cxnSpLocks noChangeShapeType="1"/>
            <a:stCxn id="338951" idx="4"/>
            <a:endCxn id="338953" idx="2"/>
          </p:cNvCxnSpPr>
          <p:nvPr/>
        </p:nvCxnSpPr>
        <p:spPr bwMode="auto">
          <a:xfrm rot="16200000" flipH="1">
            <a:off x="2425700" y="4330700"/>
            <a:ext cx="228600" cy="4064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965" name="AutoShape 21"/>
          <p:cNvCxnSpPr>
            <a:cxnSpLocks noChangeShapeType="1"/>
            <a:stCxn id="338952" idx="4"/>
            <a:endCxn id="338953" idx="6"/>
          </p:cNvCxnSpPr>
          <p:nvPr/>
        </p:nvCxnSpPr>
        <p:spPr bwMode="auto">
          <a:xfrm rot="5400000">
            <a:off x="3238500" y="4330700"/>
            <a:ext cx="228600" cy="4064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966" name="AutoShape 22"/>
          <p:cNvCxnSpPr>
            <a:cxnSpLocks noChangeShapeType="1"/>
            <a:stCxn id="338954" idx="2"/>
            <a:endCxn id="338955" idx="0"/>
          </p:cNvCxnSpPr>
          <p:nvPr/>
        </p:nvCxnSpPr>
        <p:spPr bwMode="auto">
          <a:xfrm rot="10800000" flipV="1">
            <a:off x="2336800" y="5257800"/>
            <a:ext cx="406400" cy="2286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967" name="AutoShape 23"/>
          <p:cNvCxnSpPr>
            <a:cxnSpLocks noChangeShapeType="1"/>
            <a:stCxn id="338954" idx="6"/>
            <a:endCxn id="338956" idx="0"/>
          </p:cNvCxnSpPr>
          <p:nvPr/>
        </p:nvCxnSpPr>
        <p:spPr bwMode="auto">
          <a:xfrm>
            <a:off x="3149600" y="5257800"/>
            <a:ext cx="406400" cy="2286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968" name="AutoShape 24"/>
          <p:cNvCxnSpPr>
            <a:cxnSpLocks noChangeShapeType="1"/>
            <a:stCxn id="338956" idx="6"/>
            <a:endCxn id="338953" idx="5"/>
          </p:cNvCxnSpPr>
          <p:nvPr/>
        </p:nvCxnSpPr>
        <p:spPr bwMode="auto">
          <a:xfrm flipH="1" flipV="1">
            <a:off x="3090333" y="4756149"/>
            <a:ext cx="668867" cy="882651"/>
          </a:xfrm>
          <a:prstGeom prst="curvedConnector4">
            <a:avLst>
              <a:gd name="adj1" fmla="val -45569"/>
              <a:gd name="adj2" fmla="val 56116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969" name="AutoShape 25"/>
          <p:cNvCxnSpPr>
            <a:cxnSpLocks noChangeShapeType="1"/>
            <a:stCxn id="338955" idx="2"/>
            <a:endCxn id="338947" idx="1"/>
          </p:cNvCxnSpPr>
          <p:nvPr/>
        </p:nvCxnSpPr>
        <p:spPr bwMode="auto">
          <a:xfrm rot="10800000" flipH="1">
            <a:off x="2133600" y="2406650"/>
            <a:ext cx="668867" cy="3232151"/>
          </a:xfrm>
          <a:prstGeom prst="curvedConnector4">
            <a:avLst>
              <a:gd name="adj1" fmla="val -45569"/>
              <a:gd name="adj2" fmla="val 10844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970" name="AutoShape 26"/>
          <p:cNvCxnSpPr>
            <a:cxnSpLocks noChangeShapeType="1"/>
            <a:stCxn id="338954" idx="4"/>
            <a:endCxn id="338949" idx="7"/>
          </p:cNvCxnSpPr>
          <p:nvPr/>
        </p:nvCxnSpPr>
        <p:spPr bwMode="auto">
          <a:xfrm rot="5400000" flipH="1" flipV="1">
            <a:off x="1897593" y="4217459"/>
            <a:ext cx="2241551" cy="143933"/>
          </a:xfrm>
          <a:prstGeom prst="curvedConnector5">
            <a:avLst>
              <a:gd name="adj1" fmla="val -24718"/>
              <a:gd name="adj2" fmla="val 1064704"/>
              <a:gd name="adj3" fmla="val 112181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971" name="AutoShape 27"/>
          <p:cNvCxnSpPr>
            <a:cxnSpLocks noChangeShapeType="1"/>
            <a:stCxn id="338950" idx="2"/>
            <a:endCxn id="338949" idx="3"/>
          </p:cNvCxnSpPr>
          <p:nvPr/>
        </p:nvCxnSpPr>
        <p:spPr bwMode="auto">
          <a:xfrm rot="10800000" flipH="1">
            <a:off x="2743200" y="3384549"/>
            <a:ext cx="59267" cy="501651"/>
          </a:xfrm>
          <a:prstGeom prst="curvedConnector4">
            <a:avLst>
              <a:gd name="adj1" fmla="val -514287"/>
              <a:gd name="adj2" fmla="val 6075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972" name="AutoShape 28"/>
          <p:cNvCxnSpPr>
            <a:cxnSpLocks noChangeShapeType="1"/>
            <a:stCxn id="338953" idx="5"/>
            <a:endCxn id="338950" idx="7"/>
          </p:cNvCxnSpPr>
          <p:nvPr/>
        </p:nvCxnSpPr>
        <p:spPr bwMode="auto">
          <a:xfrm rot="5400000" flipH="1" flipV="1">
            <a:off x="2602443" y="4266142"/>
            <a:ext cx="977900" cy="2117"/>
          </a:xfrm>
          <a:prstGeom prst="curvedConnector5">
            <a:avLst>
              <a:gd name="adj1" fmla="val -27921"/>
              <a:gd name="adj2" fmla="val 41499995"/>
              <a:gd name="adj3" fmla="val 127921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8973" name="Oval 29"/>
          <p:cNvSpPr>
            <a:spLocks noChangeArrowheads="1"/>
          </p:cNvSpPr>
          <p:nvPr/>
        </p:nvSpPr>
        <p:spPr bwMode="auto">
          <a:xfrm>
            <a:off x="7518400" y="23622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1</a:t>
            </a:r>
          </a:p>
        </p:txBody>
      </p:sp>
      <p:sp>
        <p:nvSpPr>
          <p:cNvPr id="338974" name="Oval 30"/>
          <p:cNvSpPr>
            <a:spLocks noChangeArrowheads="1"/>
          </p:cNvSpPr>
          <p:nvPr/>
        </p:nvSpPr>
        <p:spPr bwMode="auto">
          <a:xfrm>
            <a:off x="6908800" y="28194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2</a:t>
            </a:r>
          </a:p>
        </p:txBody>
      </p:sp>
      <p:sp>
        <p:nvSpPr>
          <p:cNvPr id="338975" name="Oval 31"/>
          <p:cNvSpPr>
            <a:spLocks noChangeArrowheads="1"/>
          </p:cNvSpPr>
          <p:nvPr/>
        </p:nvSpPr>
        <p:spPr bwMode="auto">
          <a:xfrm>
            <a:off x="8128000" y="28194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3</a:t>
            </a:r>
          </a:p>
        </p:txBody>
      </p:sp>
      <p:sp>
        <p:nvSpPr>
          <p:cNvPr id="338976" name="Oval 32"/>
          <p:cNvSpPr>
            <a:spLocks noChangeArrowheads="1"/>
          </p:cNvSpPr>
          <p:nvPr/>
        </p:nvSpPr>
        <p:spPr bwMode="auto">
          <a:xfrm>
            <a:off x="8128000" y="32766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4</a:t>
            </a:r>
          </a:p>
        </p:txBody>
      </p:sp>
      <p:sp>
        <p:nvSpPr>
          <p:cNvPr id="338977" name="Oval 33"/>
          <p:cNvSpPr>
            <a:spLocks noChangeArrowheads="1"/>
          </p:cNvSpPr>
          <p:nvPr/>
        </p:nvSpPr>
        <p:spPr bwMode="auto">
          <a:xfrm>
            <a:off x="8128000" y="37338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 dirty="0"/>
              <a:t>6</a:t>
            </a:r>
          </a:p>
        </p:txBody>
      </p:sp>
      <p:sp>
        <p:nvSpPr>
          <p:cNvPr id="338978" name="Oval 34"/>
          <p:cNvSpPr>
            <a:spLocks noChangeArrowheads="1"/>
          </p:cNvSpPr>
          <p:nvPr/>
        </p:nvSpPr>
        <p:spPr bwMode="auto">
          <a:xfrm>
            <a:off x="7518400" y="37338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5</a:t>
            </a:r>
          </a:p>
        </p:txBody>
      </p:sp>
      <p:sp>
        <p:nvSpPr>
          <p:cNvPr id="338979" name="Oval 35"/>
          <p:cNvSpPr>
            <a:spLocks noChangeArrowheads="1"/>
          </p:cNvSpPr>
          <p:nvPr/>
        </p:nvSpPr>
        <p:spPr bwMode="auto">
          <a:xfrm>
            <a:off x="8737600" y="37338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7</a:t>
            </a:r>
          </a:p>
        </p:txBody>
      </p:sp>
      <p:sp>
        <p:nvSpPr>
          <p:cNvPr id="338980" name="Oval 36"/>
          <p:cNvSpPr>
            <a:spLocks noChangeArrowheads="1"/>
          </p:cNvSpPr>
          <p:nvPr/>
        </p:nvSpPr>
        <p:spPr bwMode="auto">
          <a:xfrm>
            <a:off x="8737600" y="41910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8</a:t>
            </a:r>
          </a:p>
        </p:txBody>
      </p:sp>
      <p:sp>
        <p:nvSpPr>
          <p:cNvPr id="338981" name="Oval 37"/>
          <p:cNvSpPr>
            <a:spLocks noChangeArrowheads="1"/>
          </p:cNvSpPr>
          <p:nvPr/>
        </p:nvSpPr>
        <p:spPr bwMode="auto">
          <a:xfrm>
            <a:off x="8128000" y="46482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9</a:t>
            </a:r>
          </a:p>
        </p:txBody>
      </p:sp>
      <p:sp>
        <p:nvSpPr>
          <p:cNvPr id="338982" name="Oval 38"/>
          <p:cNvSpPr>
            <a:spLocks noChangeArrowheads="1"/>
          </p:cNvSpPr>
          <p:nvPr/>
        </p:nvSpPr>
        <p:spPr bwMode="auto">
          <a:xfrm>
            <a:off x="9347200" y="46482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10</a:t>
            </a:r>
          </a:p>
        </p:txBody>
      </p:sp>
      <p:cxnSp>
        <p:nvCxnSpPr>
          <p:cNvPr id="338983" name="AutoShape 39"/>
          <p:cNvCxnSpPr>
            <a:cxnSpLocks noChangeShapeType="1"/>
            <a:stCxn id="338973" idx="3"/>
            <a:endCxn id="338974" idx="7"/>
          </p:cNvCxnSpPr>
          <p:nvPr/>
        </p:nvCxnSpPr>
        <p:spPr bwMode="auto">
          <a:xfrm flipH="1">
            <a:off x="7255934" y="2622551"/>
            <a:ext cx="321733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984" name="AutoShape 40"/>
          <p:cNvCxnSpPr>
            <a:cxnSpLocks noChangeShapeType="1"/>
            <a:stCxn id="338973" idx="5"/>
            <a:endCxn id="338975" idx="1"/>
          </p:cNvCxnSpPr>
          <p:nvPr/>
        </p:nvCxnSpPr>
        <p:spPr bwMode="auto">
          <a:xfrm>
            <a:off x="7865534" y="2622551"/>
            <a:ext cx="321733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985" name="AutoShape 41"/>
          <p:cNvCxnSpPr>
            <a:cxnSpLocks noChangeShapeType="1"/>
            <a:stCxn id="338975" idx="4"/>
            <a:endCxn id="338976" idx="0"/>
          </p:cNvCxnSpPr>
          <p:nvPr/>
        </p:nvCxnSpPr>
        <p:spPr bwMode="auto">
          <a:xfrm>
            <a:off x="8331200" y="3124200"/>
            <a:ext cx="0" cy="152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986" name="AutoShape 42"/>
          <p:cNvCxnSpPr>
            <a:cxnSpLocks noChangeShapeType="1"/>
            <a:stCxn id="338976" idx="4"/>
            <a:endCxn id="338977" idx="0"/>
          </p:cNvCxnSpPr>
          <p:nvPr/>
        </p:nvCxnSpPr>
        <p:spPr bwMode="auto">
          <a:xfrm>
            <a:off x="8331200" y="3581400"/>
            <a:ext cx="0" cy="152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987" name="AutoShape 43"/>
          <p:cNvCxnSpPr>
            <a:cxnSpLocks noChangeShapeType="1"/>
            <a:stCxn id="338976" idx="3"/>
            <a:endCxn id="338978" idx="7"/>
          </p:cNvCxnSpPr>
          <p:nvPr/>
        </p:nvCxnSpPr>
        <p:spPr bwMode="auto">
          <a:xfrm flipH="1">
            <a:off x="7865534" y="3536951"/>
            <a:ext cx="321733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988" name="AutoShape 44"/>
          <p:cNvCxnSpPr>
            <a:cxnSpLocks noChangeShapeType="1"/>
            <a:stCxn id="338976" idx="5"/>
            <a:endCxn id="338979" idx="1"/>
          </p:cNvCxnSpPr>
          <p:nvPr/>
        </p:nvCxnSpPr>
        <p:spPr bwMode="auto">
          <a:xfrm>
            <a:off x="8475134" y="3536951"/>
            <a:ext cx="321733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989" name="AutoShape 45"/>
          <p:cNvCxnSpPr>
            <a:cxnSpLocks noChangeShapeType="1"/>
            <a:stCxn id="338979" idx="4"/>
            <a:endCxn id="338980" idx="0"/>
          </p:cNvCxnSpPr>
          <p:nvPr/>
        </p:nvCxnSpPr>
        <p:spPr bwMode="auto">
          <a:xfrm>
            <a:off x="8940800" y="4038600"/>
            <a:ext cx="0" cy="152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990" name="AutoShape 46"/>
          <p:cNvCxnSpPr>
            <a:cxnSpLocks noChangeShapeType="1"/>
            <a:stCxn id="338980" idx="3"/>
            <a:endCxn id="338981" idx="7"/>
          </p:cNvCxnSpPr>
          <p:nvPr/>
        </p:nvCxnSpPr>
        <p:spPr bwMode="auto">
          <a:xfrm flipH="1">
            <a:off x="8475134" y="4451351"/>
            <a:ext cx="321733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8991" name="AutoShape 47"/>
          <p:cNvCxnSpPr>
            <a:cxnSpLocks noChangeShapeType="1"/>
            <a:stCxn id="338980" idx="5"/>
            <a:endCxn id="338982" idx="1"/>
          </p:cNvCxnSpPr>
          <p:nvPr/>
        </p:nvCxnSpPr>
        <p:spPr bwMode="auto">
          <a:xfrm>
            <a:off x="9084734" y="4451351"/>
            <a:ext cx="321733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8992" name="Text Box 48"/>
          <p:cNvSpPr txBox="1">
            <a:spLocks noChangeArrowheads="1"/>
          </p:cNvSpPr>
          <p:nvPr/>
        </p:nvSpPr>
        <p:spPr bwMode="auto">
          <a:xfrm>
            <a:off x="2518835" y="6096001"/>
            <a:ext cx="6805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CFG</a:t>
            </a:r>
          </a:p>
        </p:txBody>
      </p:sp>
      <p:sp>
        <p:nvSpPr>
          <p:cNvPr id="338993" name="Text Box 49"/>
          <p:cNvSpPr txBox="1">
            <a:spLocks noChangeArrowheads="1"/>
          </p:cNvSpPr>
          <p:nvPr/>
        </p:nvSpPr>
        <p:spPr bwMode="auto">
          <a:xfrm>
            <a:off x="6908801" y="6096001"/>
            <a:ext cx="21095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Dominator tree</a:t>
            </a:r>
          </a:p>
        </p:txBody>
      </p:sp>
      <p:sp>
        <p:nvSpPr>
          <p:cNvPr id="338994" name="Oval 50"/>
          <p:cNvSpPr>
            <a:spLocks noChangeArrowheads="1"/>
          </p:cNvSpPr>
          <p:nvPr/>
        </p:nvSpPr>
        <p:spPr bwMode="auto">
          <a:xfrm rot="18900000">
            <a:off x="2722821" y="4365411"/>
            <a:ext cx="1319227" cy="1690411"/>
          </a:xfrm>
          <a:prstGeom prst="ellipse">
            <a:avLst/>
          </a:prstGeom>
          <a:noFill/>
          <a:ln w="38100">
            <a:solidFill>
              <a:srgbClr val="92D050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995" name="Text Box 51"/>
          <p:cNvSpPr txBox="1">
            <a:spLocks noChangeArrowheads="1"/>
          </p:cNvSpPr>
          <p:nvPr/>
        </p:nvSpPr>
        <p:spPr bwMode="auto">
          <a:xfrm>
            <a:off x="4470401" y="5105401"/>
            <a:ext cx="177638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</a:rPr>
              <a:t>Inner loop</a:t>
            </a:r>
            <a:br>
              <a:rPr lang="en-US" sz="2400" dirty="0">
                <a:solidFill>
                  <a:srgbClr val="92D050"/>
                </a:solidFill>
              </a:rPr>
            </a:br>
            <a:r>
              <a:rPr lang="en-US" sz="2400" dirty="0">
                <a:solidFill>
                  <a:srgbClr val="92D050"/>
                </a:solidFill>
              </a:rPr>
              <a:t>for 7 </a:t>
            </a:r>
            <a:r>
              <a:rPr lang="en-US" sz="2400" i="1" dirty="0" err="1">
                <a:solidFill>
                  <a:srgbClr val="92D050"/>
                </a:solidFill>
              </a:rPr>
              <a:t>dom</a:t>
            </a:r>
            <a:r>
              <a:rPr lang="en-US" sz="2400" dirty="0">
                <a:solidFill>
                  <a:srgbClr val="92D050"/>
                </a:solidFill>
              </a:rPr>
              <a:t> 10</a:t>
            </a:r>
          </a:p>
        </p:txBody>
      </p:sp>
      <p:sp>
        <p:nvSpPr>
          <p:cNvPr id="338996" name="Oval 52"/>
          <p:cNvSpPr>
            <a:spLocks noChangeArrowheads="1"/>
          </p:cNvSpPr>
          <p:nvPr/>
        </p:nvSpPr>
        <p:spPr bwMode="auto">
          <a:xfrm>
            <a:off x="2110576" y="2990104"/>
            <a:ext cx="2933111" cy="3024232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997" name="Text Box 53"/>
          <p:cNvSpPr txBox="1">
            <a:spLocks noChangeArrowheads="1"/>
          </p:cNvSpPr>
          <p:nvPr/>
        </p:nvSpPr>
        <p:spPr bwMode="auto">
          <a:xfrm>
            <a:off x="4542355" y="2705954"/>
            <a:ext cx="173682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Natural loop</a:t>
            </a:r>
            <a:br>
              <a:rPr lang="en-US" sz="2400" dirty="0"/>
            </a:br>
            <a:r>
              <a:rPr lang="en-US" sz="2400" dirty="0"/>
              <a:t>for 3 </a:t>
            </a:r>
            <a:r>
              <a:rPr lang="en-US" sz="2400" i="1" dirty="0" err="1"/>
              <a:t>dom</a:t>
            </a:r>
            <a:r>
              <a:rPr lang="en-US" sz="2400" dirty="0"/>
              <a:t> 4 </a:t>
            </a:r>
          </a:p>
        </p:txBody>
      </p:sp>
      <p:sp>
        <p:nvSpPr>
          <p:cNvPr id="6" name="Oval 3">
            <a:extLst>
              <a:ext uri="{FF2B5EF4-FFF2-40B4-BE49-F238E27FC236}">
                <a16:creationId xmlns:a16="http://schemas.microsoft.com/office/drawing/2014/main" id="{2618124F-0CDB-6BA5-E31D-3ABE67A87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0177" y="23622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1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9117F542-ACF1-5041-A9F9-081ACD3A3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577" y="27432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Pre-Headers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facilitate loop transformations, a compiler often adds a </a:t>
            </a:r>
            <a:r>
              <a:rPr lang="en-US" i="1"/>
              <a:t>preheader</a:t>
            </a:r>
            <a:r>
              <a:rPr lang="en-US"/>
              <a:t> to a loop</a:t>
            </a:r>
          </a:p>
          <a:p>
            <a:r>
              <a:rPr lang="en-US"/>
              <a:t>Code motion, strength reduction, and other loop transformations populate the preheader</a:t>
            </a:r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2438400" y="4848225"/>
            <a:ext cx="22352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Header</a:t>
            </a:r>
          </a:p>
        </p:txBody>
      </p:sp>
      <p:sp>
        <p:nvSpPr>
          <p:cNvPr id="340997" name="Freeform 5"/>
          <p:cNvSpPr>
            <a:spLocks/>
          </p:cNvSpPr>
          <p:nvPr/>
        </p:nvSpPr>
        <p:spPr bwMode="auto">
          <a:xfrm flipH="1" flipV="1">
            <a:off x="4673600" y="4848225"/>
            <a:ext cx="508000" cy="11430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336"/>
              </a:cxn>
              <a:cxn ang="0">
                <a:pos x="192" y="768"/>
              </a:cxn>
            </a:cxnLst>
            <a:rect l="0" t="0" r="r" b="b"/>
            <a:pathLst>
              <a:path w="192" h="768">
                <a:moveTo>
                  <a:pt x="192" y="0"/>
                </a:moveTo>
                <a:cubicBezTo>
                  <a:pt x="96" y="104"/>
                  <a:pt x="0" y="208"/>
                  <a:pt x="0" y="336"/>
                </a:cubicBezTo>
                <a:cubicBezTo>
                  <a:pt x="0" y="464"/>
                  <a:pt x="96" y="616"/>
                  <a:pt x="192" y="7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40998" name="Freeform 6"/>
          <p:cNvSpPr>
            <a:spLocks/>
          </p:cNvSpPr>
          <p:nvPr/>
        </p:nvSpPr>
        <p:spPr bwMode="auto">
          <a:xfrm flipV="1">
            <a:off x="1930400" y="4848225"/>
            <a:ext cx="508000" cy="11430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336"/>
              </a:cxn>
              <a:cxn ang="0">
                <a:pos x="192" y="768"/>
              </a:cxn>
            </a:cxnLst>
            <a:rect l="0" t="0" r="r" b="b"/>
            <a:pathLst>
              <a:path w="192" h="768">
                <a:moveTo>
                  <a:pt x="192" y="0"/>
                </a:moveTo>
                <a:cubicBezTo>
                  <a:pt x="96" y="104"/>
                  <a:pt x="0" y="208"/>
                  <a:pt x="0" y="336"/>
                </a:cubicBezTo>
                <a:cubicBezTo>
                  <a:pt x="0" y="464"/>
                  <a:pt x="96" y="616"/>
                  <a:pt x="192" y="7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40999" name="Line 7"/>
          <p:cNvSpPr>
            <a:spLocks noChangeShapeType="1"/>
          </p:cNvSpPr>
          <p:nvPr/>
        </p:nvSpPr>
        <p:spPr bwMode="auto">
          <a:xfrm flipH="1">
            <a:off x="3860800" y="4314825"/>
            <a:ext cx="406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41000" name="Line 8"/>
          <p:cNvSpPr>
            <a:spLocks noChangeShapeType="1"/>
          </p:cNvSpPr>
          <p:nvPr/>
        </p:nvSpPr>
        <p:spPr bwMode="auto">
          <a:xfrm>
            <a:off x="2844800" y="4314825"/>
            <a:ext cx="406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41001" name="Rectangle 9"/>
          <p:cNvSpPr>
            <a:spLocks noChangeArrowheads="1"/>
          </p:cNvSpPr>
          <p:nvPr/>
        </p:nvSpPr>
        <p:spPr bwMode="auto">
          <a:xfrm>
            <a:off x="7518400" y="4848225"/>
            <a:ext cx="22352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Header</a:t>
            </a:r>
          </a:p>
        </p:txBody>
      </p:sp>
      <p:sp>
        <p:nvSpPr>
          <p:cNvPr id="341002" name="Freeform 10"/>
          <p:cNvSpPr>
            <a:spLocks/>
          </p:cNvSpPr>
          <p:nvPr/>
        </p:nvSpPr>
        <p:spPr bwMode="auto">
          <a:xfrm flipH="1" flipV="1">
            <a:off x="9753600" y="4848225"/>
            <a:ext cx="508000" cy="11430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336"/>
              </a:cxn>
              <a:cxn ang="0">
                <a:pos x="192" y="768"/>
              </a:cxn>
            </a:cxnLst>
            <a:rect l="0" t="0" r="r" b="b"/>
            <a:pathLst>
              <a:path w="192" h="768">
                <a:moveTo>
                  <a:pt x="192" y="0"/>
                </a:moveTo>
                <a:cubicBezTo>
                  <a:pt x="96" y="104"/>
                  <a:pt x="0" y="208"/>
                  <a:pt x="0" y="336"/>
                </a:cubicBezTo>
                <a:cubicBezTo>
                  <a:pt x="0" y="464"/>
                  <a:pt x="96" y="616"/>
                  <a:pt x="192" y="7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41003" name="Freeform 11"/>
          <p:cNvSpPr>
            <a:spLocks/>
          </p:cNvSpPr>
          <p:nvPr/>
        </p:nvSpPr>
        <p:spPr bwMode="auto">
          <a:xfrm flipV="1">
            <a:off x="7010400" y="4848225"/>
            <a:ext cx="508000" cy="11430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0" y="336"/>
              </a:cxn>
              <a:cxn ang="0">
                <a:pos x="192" y="768"/>
              </a:cxn>
            </a:cxnLst>
            <a:rect l="0" t="0" r="r" b="b"/>
            <a:pathLst>
              <a:path w="192" h="768">
                <a:moveTo>
                  <a:pt x="192" y="0"/>
                </a:moveTo>
                <a:cubicBezTo>
                  <a:pt x="96" y="104"/>
                  <a:pt x="0" y="208"/>
                  <a:pt x="0" y="336"/>
                </a:cubicBezTo>
                <a:cubicBezTo>
                  <a:pt x="0" y="464"/>
                  <a:pt x="96" y="616"/>
                  <a:pt x="192" y="7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41004" name="Line 12"/>
          <p:cNvSpPr>
            <a:spLocks noChangeShapeType="1"/>
          </p:cNvSpPr>
          <p:nvPr/>
        </p:nvSpPr>
        <p:spPr bwMode="auto">
          <a:xfrm flipH="1">
            <a:off x="8636000" y="4543425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41006" name="Rectangle 14"/>
          <p:cNvSpPr>
            <a:spLocks noChangeArrowheads="1"/>
          </p:cNvSpPr>
          <p:nvPr/>
        </p:nvSpPr>
        <p:spPr bwMode="auto">
          <a:xfrm>
            <a:off x="7518400" y="4010025"/>
            <a:ext cx="2235200" cy="533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Preheader</a:t>
            </a:r>
          </a:p>
        </p:txBody>
      </p:sp>
      <p:sp>
        <p:nvSpPr>
          <p:cNvPr id="341007" name="Line 15"/>
          <p:cNvSpPr>
            <a:spLocks noChangeShapeType="1"/>
          </p:cNvSpPr>
          <p:nvPr/>
        </p:nvSpPr>
        <p:spPr bwMode="auto">
          <a:xfrm flipH="1">
            <a:off x="8940800" y="3476625"/>
            <a:ext cx="406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41008" name="Line 16"/>
          <p:cNvSpPr>
            <a:spLocks noChangeShapeType="1"/>
          </p:cNvSpPr>
          <p:nvPr/>
        </p:nvSpPr>
        <p:spPr bwMode="auto">
          <a:xfrm>
            <a:off x="7924800" y="3476625"/>
            <a:ext cx="406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41009" name="AutoShape 17"/>
          <p:cNvSpPr>
            <a:spLocks noChangeArrowheads="1"/>
          </p:cNvSpPr>
          <p:nvPr/>
        </p:nvSpPr>
        <p:spPr bwMode="auto">
          <a:xfrm>
            <a:off x="5486400" y="4314825"/>
            <a:ext cx="1016000" cy="990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Reducible flow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jumps to the middle of a loop from outside; the only entry to a loop is through the header</a:t>
            </a:r>
          </a:p>
          <a:p>
            <a:r>
              <a:rPr lang="en-US" dirty="0"/>
              <a:t>A flow graph is reducible if and only if we can partition the edges into two disjoint groups:</a:t>
            </a:r>
          </a:p>
          <a:p>
            <a:pPr lvl="1"/>
            <a:r>
              <a:rPr lang="en-US" dirty="0"/>
              <a:t>Forward edges form an acyclic graph where every node can be reached from the initial node G</a:t>
            </a:r>
          </a:p>
          <a:p>
            <a:pPr lvl="1"/>
            <a:r>
              <a:rPr lang="en-US" dirty="0"/>
              <a:t>Back edges consists of edges whose heads dominate their tails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Reducible flow graphs</a:t>
            </a: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2743200" y="2108200"/>
            <a:ext cx="4064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1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133600" y="2489200"/>
            <a:ext cx="4064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2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2743200" y="2794000"/>
            <a:ext cx="4064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3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743200" y="3479800"/>
            <a:ext cx="4064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4</a:t>
            </a:r>
          </a:p>
        </p:txBody>
      </p:sp>
      <p:cxnSp>
        <p:nvCxnSpPr>
          <p:cNvPr id="8" name="AutoShape 13"/>
          <p:cNvCxnSpPr>
            <a:cxnSpLocks noChangeShapeType="1"/>
            <a:stCxn id="4" idx="4"/>
            <a:endCxn id="6" idx="0"/>
          </p:cNvCxnSpPr>
          <p:nvPr/>
        </p:nvCxnSpPr>
        <p:spPr bwMode="auto">
          <a:xfrm rot="5400000">
            <a:off x="2755900" y="26035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" name="AutoShape 14"/>
          <p:cNvCxnSpPr>
            <a:cxnSpLocks noChangeShapeType="1"/>
            <a:stCxn id="4" idx="2"/>
            <a:endCxn id="5" idx="0"/>
          </p:cNvCxnSpPr>
          <p:nvPr/>
        </p:nvCxnSpPr>
        <p:spPr bwMode="auto">
          <a:xfrm rot="10800000" flipV="1">
            <a:off x="2336800" y="2260600"/>
            <a:ext cx="406400" cy="2286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0" name="AutoShape 15"/>
          <p:cNvCxnSpPr>
            <a:cxnSpLocks noChangeShapeType="1"/>
            <a:stCxn id="5" idx="4"/>
            <a:endCxn id="6" idx="2"/>
          </p:cNvCxnSpPr>
          <p:nvPr/>
        </p:nvCxnSpPr>
        <p:spPr bwMode="auto">
          <a:xfrm rot="16200000" flipH="1">
            <a:off x="2463800" y="2667000"/>
            <a:ext cx="152400" cy="4064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1" name="AutoShape 16"/>
          <p:cNvCxnSpPr>
            <a:cxnSpLocks noChangeShapeType="1"/>
            <a:stCxn id="6" idx="4"/>
            <a:endCxn id="7" idx="0"/>
          </p:cNvCxnSpPr>
          <p:nvPr/>
        </p:nvCxnSpPr>
        <p:spPr bwMode="auto">
          <a:xfrm rot="5400000">
            <a:off x="2755900" y="32893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2" name="AutoShape 19"/>
          <p:cNvCxnSpPr>
            <a:cxnSpLocks noChangeShapeType="1"/>
            <a:stCxn id="7" idx="6"/>
            <a:endCxn id="4" idx="6"/>
          </p:cNvCxnSpPr>
          <p:nvPr/>
        </p:nvCxnSpPr>
        <p:spPr bwMode="auto">
          <a:xfrm flipV="1">
            <a:off x="3149600" y="2260600"/>
            <a:ext cx="2117" cy="1371600"/>
          </a:xfrm>
          <a:prstGeom prst="curvedConnector3">
            <a:avLst>
              <a:gd name="adj1" fmla="val 14400000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" name="Text Box 48"/>
          <p:cNvSpPr txBox="1">
            <a:spLocks noChangeArrowheads="1"/>
          </p:cNvSpPr>
          <p:nvPr/>
        </p:nvSpPr>
        <p:spPr bwMode="auto">
          <a:xfrm>
            <a:off x="1658773" y="4013201"/>
            <a:ext cx="2108782" cy="91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667" dirty="0"/>
              <a:t>Example of a</a:t>
            </a:r>
            <a:br>
              <a:rPr lang="en-US" sz="2667" dirty="0"/>
            </a:br>
            <a:r>
              <a:rPr lang="en-US" sz="2667" dirty="0"/>
              <a:t>reducible CFG</a:t>
            </a:r>
          </a:p>
        </p:txBody>
      </p:sp>
      <p:sp>
        <p:nvSpPr>
          <p:cNvPr id="14" name="Oval 54"/>
          <p:cNvSpPr>
            <a:spLocks noChangeArrowheads="1"/>
          </p:cNvSpPr>
          <p:nvPr/>
        </p:nvSpPr>
        <p:spPr bwMode="auto">
          <a:xfrm>
            <a:off x="8636000" y="2870200"/>
            <a:ext cx="4064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1</a:t>
            </a:r>
          </a:p>
        </p:txBody>
      </p:sp>
      <p:sp>
        <p:nvSpPr>
          <p:cNvPr id="15" name="Oval 55"/>
          <p:cNvSpPr>
            <a:spLocks noChangeArrowheads="1"/>
          </p:cNvSpPr>
          <p:nvPr/>
        </p:nvSpPr>
        <p:spPr bwMode="auto">
          <a:xfrm>
            <a:off x="8026400" y="3419475"/>
            <a:ext cx="4064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2</a:t>
            </a:r>
          </a:p>
        </p:txBody>
      </p:sp>
      <p:sp>
        <p:nvSpPr>
          <p:cNvPr id="16" name="Oval 56"/>
          <p:cNvSpPr>
            <a:spLocks noChangeArrowheads="1"/>
          </p:cNvSpPr>
          <p:nvPr/>
        </p:nvSpPr>
        <p:spPr bwMode="auto">
          <a:xfrm>
            <a:off x="9245600" y="3419475"/>
            <a:ext cx="4064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3</a:t>
            </a:r>
          </a:p>
        </p:txBody>
      </p:sp>
      <p:cxnSp>
        <p:nvCxnSpPr>
          <p:cNvPr id="17" name="AutoShape 57"/>
          <p:cNvCxnSpPr>
            <a:cxnSpLocks noChangeShapeType="1"/>
            <a:stCxn id="14" idx="6"/>
            <a:endCxn id="16" idx="0"/>
          </p:cNvCxnSpPr>
          <p:nvPr/>
        </p:nvCxnSpPr>
        <p:spPr bwMode="auto">
          <a:xfrm>
            <a:off x="9042400" y="3022601"/>
            <a:ext cx="406400" cy="39687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8" name="AutoShape 58"/>
          <p:cNvCxnSpPr>
            <a:cxnSpLocks noChangeShapeType="1"/>
            <a:stCxn id="14" idx="2"/>
            <a:endCxn id="15" idx="0"/>
          </p:cNvCxnSpPr>
          <p:nvPr/>
        </p:nvCxnSpPr>
        <p:spPr bwMode="auto">
          <a:xfrm rot="10800000" flipV="1">
            <a:off x="8229600" y="3022601"/>
            <a:ext cx="406400" cy="396875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" name="AutoShape 59"/>
          <p:cNvCxnSpPr>
            <a:cxnSpLocks noChangeShapeType="1"/>
            <a:stCxn id="15" idx="5"/>
            <a:endCxn id="16" idx="3"/>
          </p:cNvCxnSpPr>
          <p:nvPr/>
        </p:nvCxnSpPr>
        <p:spPr bwMode="auto">
          <a:xfrm rot="16200000" flipH="1">
            <a:off x="8838407" y="3214952"/>
            <a:ext cx="1588" cy="931333"/>
          </a:xfrm>
          <a:prstGeom prst="curvedConnector3">
            <a:avLst>
              <a:gd name="adj1" fmla="val 7699995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60"/>
          <p:cNvCxnSpPr>
            <a:cxnSpLocks noChangeShapeType="1"/>
            <a:stCxn id="16" idx="2"/>
            <a:endCxn id="15" idx="6"/>
          </p:cNvCxnSpPr>
          <p:nvPr/>
        </p:nvCxnSpPr>
        <p:spPr bwMode="auto">
          <a:xfrm rot="10800000">
            <a:off x="8432800" y="3571875"/>
            <a:ext cx="812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2" name="Text Box 48"/>
          <p:cNvSpPr txBox="1">
            <a:spLocks noGrp="1" noChangeArrowheads="1"/>
          </p:cNvSpPr>
          <p:nvPr>
            <p:ph idx="1"/>
          </p:nvPr>
        </p:nvSpPr>
        <p:spPr bwMode="auto">
          <a:xfrm>
            <a:off x="6163443" y="4013200"/>
            <a:ext cx="2787622" cy="757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vl="1" algn="ctr">
              <a:buNone/>
            </a:pPr>
            <a:r>
              <a:rPr lang="en-US" dirty="0"/>
              <a:t>Example of a</a:t>
            </a:r>
            <a:br>
              <a:rPr lang="en-US" dirty="0"/>
            </a:br>
            <a:r>
              <a:rPr lang="en-US" dirty="0"/>
              <a:t>irreducible CFG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Flow Graph (CFG) is a graph, which may contain loops</a:t>
            </a:r>
          </a:p>
          <a:p>
            <a:r>
              <a:rPr lang="en-US" dirty="0"/>
              <a:t>Generally, a loop is a directed graph, whose nodes can reach all other nodes along some path</a:t>
            </a:r>
          </a:p>
          <a:p>
            <a:r>
              <a:rPr lang="en-US" dirty="0"/>
              <a:t>This includes “unstructured” loops, with multiple entry and multiple exit points</a:t>
            </a:r>
          </a:p>
          <a:p>
            <a:r>
              <a:rPr lang="en-US" dirty="0"/>
              <a:t>A structured loop which is called as a normal loop has one entry point, and (generally) a single point of exit</a:t>
            </a:r>
          </a:p>
          <a:p>
            <a:r>
              <a:rPr lang="en-US" dirty="0" err="1"/>
              <a:t>Goto</a:t>
            </a:r>
            <a:r>
              <a:rPr lang="en-US" dirty="0"/>
              <a:t> can create any loop; break creates additional exits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6400" y="2118520"/>
            <a:ext cx="11074400" cy="3952081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Tx/>
              <a:buNone/>
            </a:pPr>
            <a:endParaRPr lang="en-US" sz="2133" b="1" dirty="0"/>
          </a:p>
          <a:p>
            <a:pPr eaLnBrk="1" hangingPunct="1">
              <a:buFontTx/>
              <a:buNone/>
            </a:pPr>
            <a:endParaRPr lang="en-US" sz="2133" b="1" dirty="0"/>
          </a:p>
          <a:p>
            <a:pPr eaLnBrk="1" hangingPunct="1">
              <a:buFontTx/>
              <a:buNone/>
            </a:pPr>
            <a:endParaRPr lang="en-US" sz="2133" b="1" dirty="0"/>
          </a:p>
          <a:p>
            <a:pPr eaLnBrk="1" hangingPunct="1">
              <a:buFontTx/>
              <a:buNone/>
            </a:pPr>
            <a:endParaRPr lang="en-US" sz="2133" b="1" dirty="0"/>
          </a:p>
          <a:p>
            <a:pPr eaLnBrk="1" hangingPunct="1">
              <a:buFontTx/>
              <a:buNone/>
            </a:pPr>
            <a:endParaRPr lang="en-US" sz="2133" b="1" dirty="0"/>
          </a:p>
          <a:p>
            <a:pPr eaLnBrk="1" hangingPunct="1">
              <a:buFontTx/>
              <a:buNone/>
            </a:pPr>
            <a:endParaRPr lang="en-US" sz="2133" b="1" dirty="0"/>
          </a:p>
          <a:p>
            <a:pPr eaLnBrk="1" hangingPunct="1">
              <a:buFontTx/>
              <a:buNone/>
            </a:pPr>
            <a:endParaRPr lang="en-US" sz="2133" b="1" dirty="0"/>
          </a:p>
          <a:p>
            <a:pPr eaLnBrk="1" hangingPunct="1">
              <a:buFontTx/>
              <a:buNone/>
            </a:pPr>
            <a:endParaRPr lang="en-US" sz="2133" b="1" dirty="0"/>
          </a:p>
          <a:p>
            <a:pPr eaLnBrk="1" hangingPunct="1">
              <a:buFontTx/>
              <a:buNone/>
            </a:pPr>
            <a:endParaRPr lang="en-US" sz="2133" b="1" dirty="0"/>
          </a:p>
          <a:p>
            <a:pPr>
              <a:buNone/>
            </a:pPr>
            <a:r>
              <a:rPr lang="en-US" sz="2133" b="1" dirty="0"/>
              <a:t> Unstructured                                         		2 proper loops, one unstructured loop</a:t>
            </a:r>
          </a:p>
          <a:p>
            <a:pPr>
              <a:buNone/>
            </a:pPr>
            <a:r>
              <a:rPr lang="en-US" sz="2133" b="1" dirty="0"/>
              <a:t>       Loop: 2, 3, 4, 5                                       Loop1: 2, 3;  Loop2: 2, 4;  Loop3: 2, 3, 4</a:t>
            </a:r>
          </a:p>
        </p:txBody>
      </p:sp>
      <p:sp>
        <p:nvSpPr>
          <p:cNvPr id="12295" name="Oval 24"/>
          <p:cNvSpPr>
            <a:spLocks noChangeArrowheads="1"/>
          </p:cNvSpPr>
          <p:nvPr/>
        </p:nvSpPr>
        <p:spPr bwMode="auto">
          <a:xfrm>
            <a:off x="1930400" y="1828800"/>
            <a:ext cx="609600" cy="4572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1</a:t>
            </a:r>
          </a:p>
        </p:txBody>
      </p:sp>
      <p:sp>
        <p:nvSpPr>
          <p:cNvPr id="12296" name="Oval 25"/>
          <p:cNvSpPr>
            <a:spLocks noChangeArrowheads="1"/>
          </p:cNvSpPr>
          <p:nvPr/>
        </p:nvSpPr>
        <p:spPr bwMode="auto">
          <a:xfrm>
            <a:off x="1930400" y="2514600"/>
            <a:ext cx="609600" cy="4572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2</a:t>
            </a:r>
          </a:p>
        </p:txBody>
      </p:sp>
      <p:sp>
        <p:nvSpPr>
          <p:cNvPr id="12297" name="Line 26"/>
          <p:cNvSpPr>
            <a:spLocks noChangeShapeType="1"/>
          </p:cNvSpPr>
          <p:nvPr/>
        </p:nvSpPr>
        <p:spPr bwMode="auto">
          <a:xfrm>
            <a:off x="2235200" y="2286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2298" name="Oval 27"/>
          <p:cNvSpPr>
            <a:spLocks noChangeArrowheads="1"/>
          </p:cNvSpPr>
          <p:nvPr/>
        </p:nvSpPr>
        <p:spPr bwMode="auto">
          <a:xfrm>
            <a:off x="1930400" y="3200400"/>
            <a:ext cx="609600" cy="4572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3</a:t>
            </a:r>
          </a:p>
        </p:txBody>
      </p:sp>
      <p:sp>
        <p:nvSpPr>
          <p:cNvPr id="12299" name="Line 28"/>
          <p:cNvSpPr>
            <a:spLocks noChangeShapeType="1"/>
          </p:cNvSpPr>
          <p:nvPr/>
        </p:nvSpPr>
        <p:spPr bwMode="auto">
          <a:xfrm>
            <a:off x="2235200" y="2971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2300" name="Oval 29"/>
          <p:cNvSpPr>
            <a:spLocks noChangeArrowheads="1"/>
          </p:cNvSpPr>
          <p:nvPr/>
        </p:nvSpPr>
        <p:spPr bwMode="auto">
          <a:xfrm>
            <a:off x="1422400" y="3886200"/>
            <a:ext cx="609600" cy="4572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4</a:t>
            </a:r>
          </a:p>
        </p:txBody>
      </p:sp>
      <p:sp>
        <p:nvSpPr>
          <p:cNvPr id="12301" name="Line 30"/>
          <p:cNvSpPr>
            <a:spLocks noChangeShapeType="1"/>
          </p:cNvSpPr>
          <p:nvPr/>
        </p:nvSpPr>
        <p:spPr bwMode="auto">
          <a:xfrm flipH="1">
            <a:off x="1828800" y="3581400"/>
            <a:ext cx="203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cxnSp>
        <p:nvCxnSpPr>
          <p:cNvPr id="12302" name="AutoShape 31"/>
          <p:cNvCxnSpPr>
            <a:cxnSpLocks noChangeShapeType="1"/>
            <a:stCxn id="12300" idx="1"/>
            <a:endCxn id="12296" idx="2"/>
          </p:cNvCxnSpPr>
          <p:nvPr/>
        </p:nvCxnSpPr>
        <p:spPr bwMode="auto">
          <a:xfrm rot="-5400000">
            <a:off x="1116013" y="3138489"/>
            <a:ext cx="1209675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03" name="Oval 32"/>
          <p:cNvSpPr>
            <a:spLocks noChangeArrowheads="1"/>
          </p:cNvSpPr>
          <p:nvPr/>
        </p:nvSpPr>
        <p:spPr bwMode="auto">
          <a:xfrm>
            <a:off x="2438400" y="3886200"/>
            <a:ext cx="609600" cy="4572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5</a:t>
            </a:r>
          </a:p>
        </p:txBody>
      </p:sp>
      <p:sp>
        <p:nvSpPr>
          <p:cNvPr id="12304" name="Line 33"/>
          <p:cNvSpPr>
            <a:spLocks noChangeShapeType="1"/>
          </p:cNvSpPr>
          <p:nvPr/>
        </p:nvSpPr>
        <p:spPr bwMode="auto">
          <a:xfrm>
            <a:off x="2540000" y="3581400"/>
            <a:ext cx="203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2305" name="Oval 34"/>
          <p:cNvSpPr>
            <a:spLocks noChangeArrowheads="1"/>
          </p:cNvSpPr>
          <p:nvPr/>
        </p:nvSpPr>
        <p:spPr bwMode="auto">
          <a:xfrm>
            <a:off x="2438400" y="4648200"/>
            <a:ext cx="609600" cy="4572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6</a:t>
            </a:r>
          </a:p>
        </p:txBody>
      </p:sp>
      <p:sp>
        <p:nvSpPr>
          <p:cNvPr id="12306" name="Line 35"/>
          <p:cNvSpPr>
            <a:spLocks noChangeShapeType="1"/>
          </p:cNvSpPr>
          <p:nvPr/>
        </p:nvSpPr>
        <p:spPr bwMode="auto">
          <a:xfrm>
            <a:off x="2743200" y="44196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cxnSp>
        <p:nvCxnSpPr>
          <p:cNvPr id="12307" name="AutoShape 36"/>
          <p:cNvCxnSpPr>
            <a:cxnSpLocks noChangeShapeType="1"/>
            <a:stCxn id="12303" idx="7"/>
            <a:endCxn id="12298" idx="6"/>
          </p:cNvCxnSpPr>
          <p:nvPr/>
        </p:nvCxnSpPr>
        <p:spPr bwMode="auto">
          <a:xfrm rot="5400000" flipH="1">
            <a:off x="2487613" y="3481389"/>
            <a:ext cx="523875" cy="4191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08" name="Oval 37"/>
          <p:cNvSpPr>
            <a:spLocks noChangeArrowheads="1"/>
          </p:cNvSpPr>
          <p:nvPr/>
        </p:nvSpPr>
        <p:spPr bwMode="auto">
          <a:xfrm>
            <a:off x="7721600" y="1828800"/>
            <a:ext cx="609600" cy="4572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1</a:t>
            </a:r>
          </a:p>
        </p:txBody>
      </p:sp>
      <p:sp>
        <p:nvSpPr>
          <p:cNvPr id="12309" name="Oval 38"/>
          <p:cNvSpPr>
            <a:spLocks noChangeArrowheads="1"/>
          </p:cNvSpPr>
          <p:nvPr/>
        </p:nvSpPr>
        <p:spPr bwMode="auto">
          <a:xfrm>
            <a:off x="7823200" y="2514600"/>
            <a:ext cx="609600" cy="4572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2</a:t>
            </a:r>
          </a:p>
        </p:txBody>
      </p:sp>
      <p:sp>
        <p:nvSpPr>
          <p:cNvPr id="12310" name="Line 39"/>
          <p:cNvSpPr>
            <a:spLocks noChangeShapeType="1"/>
          </p:cNvSpPr>
          <p:nvPr/>
        </p:nvSpPr>
        <p:spPr bwMode="auto">
          <a:xfrm>
            <a:off x="8026400" y="22860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2311" name="Oval 40"/>
          <p:cNvSpPr>
            <a:spLocks noChangeArrowheads="1"/>
          </p:cNvSpPr>
          <p:nvPr/>
        </p:nvSpPr>
        <p:spPr bwMode="auto">
          <a:xfrm>
            <a:off x="7213600" y="3200400"/>
            <a:ext cx="609600" cy="4572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3</a:t>
            </a:r>
          </a:p>
        </p:txBody>
      </p:sp>
      <p:sp>
        <p:nvSpPr>
          <p:cNvPr id="12312" name="Line 41"/>
          <p:cNvSpPr>
            <a:spLocks noChangeShapeType="1"/>
          </p:cNvSpPr>
          <p:nvPr/>
        </p:nvSpPr>
        <p:spPr bwMode="auto">
          <a:xfrm flipH="1">
            <a:off x="7620000" y="2895600"/>
            <a:ext cx="203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cxnSp>
        <p:nvCxnSpPr>
          <p:cNvPr id="12313" name="AutoShape 42"/>
          <p:cNvCxnSpPr>
            <a:cxnSpLocks noChangeShapeType="1"/>
            <a:endCxn id="12309" idx="1"/>
          </p:cNvCxnSpPr>
          <p:nvPr/>
        </p:nvCxnSpPr>
        <p:spPr bwMode="auto">
          <a:xfrm rot="-5400000">
            <a:off x="7270751" y="2625726"/>
            <a:ext cx="685800" cy="596900"/>
          </a:xfrm>
          <a:prstGeom prst="curvedConnector3">
            <a:avLst>
              <a:gd name="adj1" fmla="val 14305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14" name="Oval 43"/>
          <p:cNvSpPr>
            <a:spLocks noChangeArrowheads="1"/>
          </p:cNvSpPr>
          <p:nvPr/>
        </p:nvSpPr>
        <p:spPr bwMode="auto">
          <a:xfrm>
            <a:off x="8229600" y="3200400"/>
            <a:ext cx="609600" cy="4572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4</a:t>
            </a:r>
          </a:p>
        </p:txBody>
      </p:sp>
      <p:sp>
        <p:nvSpPr>
          <p:cNvPr id="12315" name="Line 44"/>
          <p:cNvSpPr>
            <a:spLocks noChangeShapeType="1"/>
          </p:cNvSpPr>
          <p:nvPr/>
        </p:nvSpPr>
        <p:spPr bwMode="auto">
          <a:xfrm>
            <a:off x="8331200" y="2895600"/>
            <a:ext cx="203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12316" name="Oval 45"/>
          <p:cNvSpPr>
            <a:spLocks noChangeArrowheads="1"/>
          </p:cNvSpPr>
          <p:nvPr/>
        </p:nvSpPr>
        <p:spPr bwMode="auto">
          <a:xfrm>
            <a:off x="8229600" y="3962400"/>
            <a:ext cx="609600" cy="4572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5</a:t>
            </a:r>
          </a:p>
        </p:txBody>
      </p:sp>
      <p:sp>
        <p:nvSpPr>
          <p:cNvPr id="12317" name="Line 46"/>
          <p:cNvSpPr>
            <a:spLocks noChangeShapeType="1"/>
          </p:cNvSpPr>
          <p:nvPr/>
        </p:nvSpPr>
        <p:spPr bwMode="auto">
          <a:xfrm>
            <a:off x="8534400" y="37338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cxnSp>
        <p:nvCxnSpPr>
          <p:cNvPr id="12318" name="AutoShape 47"/>
          <p:cNvCxnSpPr>
            <a:cxnSpLocks noChangeShapeType="1"/>
            <a:stCxn id="12314" idx="7"/>
            <a:endCxn id="12309" idx="6"/>
          </p:cNvCxnSpPr>
          <p:nvPr/>
        </p:nvCxnSpPr>
        <p:spPr bwMode="auto">
          <a:xfrm rot="5400000" flipH="1">
            <a:off x="8329613" y="2846389"/>
            <a:ext cx="523875" cy="3175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319" name="Rectangle 48"/>
          <p:cNvSpPr>
            <a:spLocks noChangeArrowheads="1"/>
          </p:cNvSpPr>
          <p:nvPr/>
        </p:nvSpPr>
        <p:spPr bwMode="auto">
          <a:xfrm>
            <a:off x="2641601" y="2895600"/>
            <a:ext cx="1951688" cy="379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67" b="1"/>
              <a:t>How many loops?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Determining Loops in Flow Graphs: Dominators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Dominators: </a:t>
            </a:r>
            <a:r>
              <a:rPr lang="en-US" i="1" dirty="0"/>
              <a:t>d </a:t>
            </a:r>
            <a:r>
              <a:rPr lang="en-US" i="1" dirty="0" err="1"/>
              <a:t>dom</a:t>
            </a:r>
            <a:r>
              <a:rPr lang="en-US" i="1" dirty="0"/>
              <a:t> n</a:t>
            </a:r>
            <a:endParaRPr lang="en-US" dirty="0"/>
          </a:p>
          <a:p>
            <a:pPr lvl="1"/>
            <a:r>
              <a:rPr lang="en-US" dirty="0"/>
              <a:t>Node </a:t>
            </a:r>
            <a:r>
              <a:rPr lang="en-US" i="1" dirty="0"/>
              <a:t>d</a:t>
            </a:r>
            <a:r>
              <a:rPr lang="en-US" dirty="0"/>
              <a:t> of a CFG </a:t>
            </a:r>
            <a:r>
              <a:rPr lang="en-US" i="1" dirty="0"/>
              <a:t>dominates</a:t>
            </a:r>
            <a:r>
              <a:rPr lang="en-US" dirty="0"/>
              <a:t> node </a:t>
            </a:r>
            <a:r>
              <a:rPr lang="en-US" i="1" dirty="0"/>
              <a:t>n</a:t>
            </a:r>
            <a:r>
              <a:rPr lang="en-US" dirty="0"/>
              <a:t> if </a:t>
            </a:r>
            <a:r>
              <a:rPr lang="en-US" i="1" dirty="0"/>
              <a:t>every</a:t>
            </a:r>
            <a:r>
              <a:rPr lang="en-US" dirty="0"/>
              <a:t> path from the initial node of the CFG to </a:t>
            </a:r>
            <a:r>
              <a:rPr lang="en-US" i="1" dirty="0"/>
              <a:t>n</a:t>
            </a:r>
            <a:r>
              <a:rPr lang="en-US" dirty="0"/>
              <a:t> goes through </a:t>
            </a:r>
            <a:r>
              <a:rPr lang="en-US" i="1" dirty="0"/>
              <a:t>d</a:t>
            </a:r>
            <a:endParaRPr lang="en-US" dirty="0"/>
          </a:p>
          <a:p>
            <a:pPr lvl="1"/>
            <a:r>
              <a:rPr lang="en-US" dirty="0"/>
              <a:t>The loop entry dominates all nodes in the loop</a:t>
            </a:r>
          </a:p>
          <a:p>
            <a:r>
              <a:rPr lang="en-US" dirty="0"/>
              <a:t>The </a:t>
            </a:r>
            <a:r>
              <a:rPr lang="en-US" i="1" dirty="0"/>
              <a:t>immediate dominator m </a:t>
            </a:r>
            <a:r>
              <a:rPr lang="en-US" dirty="0"/>
              <a:t>of a node </a:t>
            </a:r>
            <a:r>
              <a:rPr lang="en-US" i="1" dirty="0"/>
              <a:t>n</a:t>
            </a:r>
            <a:r>
              <a:rPr lang="en-US" dirty="0"/>
              <a:t> is the last dominator on the path from the initial node to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d </a:t>
            </a:r>
            <a:r>
              <a:rPr lang="en-US" dirty="0">
                <a:sym typeface="Symbol" charset="2"/>
              </a:rPr>
              <a:t>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and </a:t>
            </a:r>
            <a:r>
              <a:rPr lang="en-US" i="1" dirty="0"/>
              <a:t>d </a:t>
            </a:r>
            <a:r>
              <a:rPr lang="en-US" i="1" dirty="0" err="1"/>
              <a:t>dom</a:t>
            </a:r>
            <a:r>
              <a:rPr lang="en-US" i="1" dirty="0"/>
              <a:t> n</a:t>
            </a:r>
            <a:r>
              <a:rPr lang="en-US" dirty="0"/>
              <a:t> then </a:t>
            </a:r>
            <a:r>
              <a:rPr lang="en-US" i="1" dirty="0"/>
              <a:t>d </a:t>
            </a:r>
            <a:r>
              <a:rPr lang="en-US" i="1" dirty="0" err="1"/>
              <a:t>dom</a:t>
            </a:r>
            <a:r>
              <a:rPr lang="en-US" i="1" dirty="0"/>
              <a:t> m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Dominator Trees</a:t>
            </a:r>
          </a:p>
        </p:txBody>
      </p:sp>
      <p:sp>
        <p:nvSpPr>
          <p:cNvPr id="336899" name="Oval 3"/>
          <p:cNvSpPr>
            <a:spLocks noChangeArrowheads="1"/>
          </p:cNvSpPr>
          <p:nvPr/>
        </p:nvSpPr>
        <p:spPr bwMode="auto">
          <a:xfrm>
            <a:off x="2743200" y="23622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1</a:t>
            </a:r>
          </a:p>
        </p:txBody>
      </p:sp>
      <p:sp>
        <p:nvSpPr>
          <p:cNvPr id="336901" name="Oval 5"/>
          <p:cNvSpPr>
            <a:spLocks noChangeArrowheads="1"/>
          </p:cNvSpPr>
          <p:nvPr/>
        </p:nvSpPr>
        <p:spPr bwMode="auto">
          <a:xfrm>
            <a:off x="2133600" y="27432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2</a:t>
            </a:r>
          </a:p>
        </p:txBody>
      </p:sp>
      <p:sp>
        <p:nvSpPr>
          <p:cNvPr id="336902" name="Oval 6"/>
          <p:cNvSpPr>
            <a:spLocks noChangeArrowheads="1"/>
          </p:cNvSpPr>
          <p:nvPr/>
        </p:nvSpPr>
        <p:spPr bwMode="auto">
          <a:xfrm>
            <a:off x="2743200" y="31242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3</a:t>
            </a:r>
          </a:p>
        </p:txBody>
      </p:sp>
      <p:sp>
        <p:nvSpPr>
          <p:cNvPr id="336903" name="Oval 7"/>
          <p:cNvSpPr>
            <a:spLocks noChangeArrowheads="1"/>
          </p:cNvSpPr>
          <p:nvPr/>
        </p:nvSpPr>
        <p:spPr bwMode="auto">
          <a:xfrm>
            <a:off x="2743200" y="37338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 dirty="0"/>
              <a:t>4</a:t>
            </a:r>
          </a:p>
        </p:txBody>
      </p:sp>
      <p:sp>
        <p:nvSpPr>
          <p:cNvPr id="336904" name="Oval 8"/>
          <p:cNvSpPr>
            <a:spLocks noChangeArrowheads="1"/>
          </p:cNvSpPr>
          <p:nvPr/>
        </p:nvSpPr>
        <p:spPr bwMode="auto">
          <a:xfrm>
            <a:off x="2133600" y="41148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5</a:t>
            </a:r>
          </a:p>
        </p:txBody>
      </p:sp>
      <p:sp>
        <p:nvSpPr>
          <p:cNvPr id="336905" name="Oval 9"/>
          <p:cNvSpPr>
            <a:spLocks noChangeArrowheads="1"/>
          </p:cNvSpPr>
          <p:nvPr/>
        </p:nvSpPr>
        <p:spPr bwMode="auto">
          <a:xfrm>
            <a:off x="3352800" y="41148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6</a:t>
            </a:r>
          </a:p>
        </p:txBody>
      </p:sp>
      <p:sp>
        <p:nvSpPr>
          <p:cNvPr id="336906" name="Oval 10"/>
          <p:cNvSpPr>
            <a:spLocks noChangeArrowheads="1"/>
          </p:cNvSpPr>
          <p:nvPr/>
        </p:nvSpPr>
        <p:spPr bwMode="auto">
          <a:xfrm>
            <a:off x="2743200" y="44958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7</a:t>
            </a:r>
          </a:p>
        </p:txBody>
      </p:sp>
      <p:sp>
        <p:nvSpPr>
          <p:cNvPr id="336907" name="Oval 11"/>
          <p:cNvSpPr>
            <a:spLocks noChangeArrowheads="1"/>
          </p:cNvSpPr>
          <p:nvPr/>
        </p:nvSpPr>
        <p:spPr bwMode="auto">
          <a:xfrm>
            <a:off x="2743200" y="51054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8</a:t>
            </a:r>
          </a:p>
        </p:txBody>
      </p:sp>
      <p:sp>
        <p:nvSpPr>
          <p:cNvPr id="336908" name="Oval 12"/>
          <p:cNvSpPr>
            <a:spLocks noChangeArrowheads="1"/>
          </p:cNvSpPr>
          <p:nvPr/>
        </p:nvSpPr>
        <p:spPr bwMode="auto">
          <a:xfrm>
            <a:off x="2133600" y="54864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9</a:t>
            </a:r>
          </a:p>
        </p:txBody>
      </p:sp>
      <p:sp>
        <p:nvSpPr>
          <p:cNvPr id="336909" name="Oval 13"/>
          <p:cNvSpPr>
            <a:spLocks noChangeArrowheads="1"/>
          </p:cNvSpPr>
          <p:nvPr/>
        </p:nvSpPr>
        <p:spPr bwMode="auto">
          <a:xfrm>
            <a:off x="3352800" y="54864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10</a:t>
            </a:r>
          </a:p>
        </p:txBody>
      </p:sp>
      <p:cxnSp>
        <p:nvCxnSpPr>
          <p:cNvPr id="336910" name="AutoShape 14"/>
          <p:cNvCxnSpPr>
            <a:cxnSpLocks noChangeShapeType="1"/>
            <a:stCxn id="336899" idx="4"/>
            <a:endCxn id="336902" idx="0"/>
          </p:cNvCxnSpPr>
          <p:nvPr/>
        </p:nvCxnSpPr>
        <p:spPr bwMode="auto">
          <a:xfrm rot="5400000">
            <a:off x="2717800" y="2895600"/>
            <a:ext cx="457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6911" name="AutoShape 15"/>
          <p:cNvCxnSpPr>
            <a:cxnSpLocks noChangeShapeType="1"/>
            <a:stCxn id="336899" idx="2"/>
            <a:endCxn id="336901" idx="0"/>
          </p:cNvCxnSpPr>
          <p:nvPr/>
        </p:nvCxnSpPr>
        <p:spPr bwMode="auto">
          <a:xfrm rot="10800000" flipV="1">
            <a:off x="2336800" y="2514600"/>
            <a:ext cx="406400" cy="2286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6912" name="AutoShape 16"/>
          <p:cNvCxnSpPr>
            <a:cxnSpLocks noChangeShapeType="1"/>
            <a:stCxn id="336901" idx="4"/>
            <a:endCxn id="336902" idx="2"/>
          </p:cNvCxnSpPr>
          <p:nvPr/>
        </p:nvCxnSpPr>
        <p:spPr bwMode="auto">
          <a:xfrm rot="16200000" flipH="1">
            <a:off x="2425700" y="2959100"/>
            <a:ext cx="228600" cy="4064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6913" name="AutoShape 17"/>
          <p:cNvCxnSpPr>
            <a:cxnSpLocks noChangeShapeType="1"/>
            <a:stCxn id="336902" idx="4"/>
            <a:endCxn id="336903" idx="0"/>
          </p:cNvCxnSpPr>
          <p:nvPr/>
        </p:nvCxnSpPr>
        <p:spPr bwMode="auto">
          <a:xfrm rot="5400000">
            <a:off x="2794000" y="3581400"/>
            <a:ext cx="304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6914" name="AutoShape 18"/>
          <p:cNvCxnSpPr>
            <a:cxnSpLocks noChangeShapeType="1"/>
            <a:stCxn id="336906" idx="4"/>
            <a:endCxn id="336907" idx="0"/>
          </p:cNvCxnSpPr>
          <p:nvPr/>
        </p:nvCxnSpPr>
        <p:spPr bwMode="auto">
          <a:xfrm rot="5400000">
            <a:off x="2794000" y="4953000"/>
            <a:ext cx="3048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6915" name="AutoShape 19"/>
          <p:cNvCxnSpPr>
            <a:cxnSpLocks noChangeShapeType="1"/>
            <a:stCxn id="336903" idx="2"/>
            <a:endCxn id="336904" idx="0"/>
          </p:cNvCxnSpPr>
          <p:nvPr/>
        </p:nvCxnSpPr>
        <p:spPr bwMode="auto">
          <a:xfrm rot="10800000" flipV="1">
            <a:off x="2336800" y="3886200"/>
            <a:ext cx="406400" cy="2286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6916" name="AutoShape 20"/>
          <p:cNvCxnSpPr>
            <a:cxnSpLocks noChangeShapeType="1"/>
            <a:stCxn id="336903" idx="6"/>
            <a:endCxn id="336905" idx="0"/>
          </p:cNvCxnSpPr>
          <p:nvPr/>
        </p:nvCxnSpPr>
        <p:spPr bwMode="auto">
          <a:xfrm>
            <a:off x="3149600" y="3886200"/>
            <a:ext cx="406400" cy="2286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6917" name="AutoShape 21"/>
          <p:cNvCxnSpPr>
            <a:cxnSpLocks noChangeShapeType="1"/>
            <a:stCxn id="336904" idx="4"/>
            <a:endCxn id="336906" idx="2"/>
          </p:cNvCxnSpPr>
          <p:nvPr/>
        </p:nvCxnSpPr>
        <p:spPr bwMode="auto">
          <a:xfrm rot="16200000" flipH="1">
            <a:off x="2425700" y="4330700"/>
            <a:ext cx="228600" cy="4064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6918" name="AutoShape 22"/>
          <p:cNvCxnSpPr>
            <a:cxnSpLocks noChangeShapeType="1"/>
            <a:stCxn id="336905" idx="4"/>
            <a:endCxn id="336906" idx="6"/>
          </p:cNvCxnSpPr>
          <p:nvPr/>
        </p:nvCxnSpPr>
        <p:spPr bwMode="auto">
          <a:xfrm rot="5400000">
            <a:off x="3238500" y="4330700"/>
            <a:ext cx="228600" cy="4064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6919" name="AutoShape 23"/>
          <p:cNvCxnSpPr>
            <a:cxnSpLocks noChangeShapeType="1"/>
            <a:stCxn id="336907" idx="2"/>
            <a:endCxn id="336908" idx="0"/>
          </p:cNvCxnSpPr>
          <p:nvPr/>
        </p:nvCxnSpPr>
        <p:spPr bwMode="auto">
          <a:xfrm rot="10800000" flipV="1">
            <a:off x="2336800" y="5257800"/>
            <a:ext cx="406400" cy="2286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6920" name="AutoShape 24"/>
          <p:cNvCxnSpPr>
            <a:cxnSpLocks noChangeShapeType="1"/>
            <a:stCxn id="336907" idx="6"/>
            <a:endCxn id="336909" idx="0"/>
          </p:cNvCxnSpPr>
          <p:nvPr/>
        </p:nvCxnSpPr>
        <p:spPr bwMode="auto">
          <a:xfrm>
            <a:off x="3149600" y="5257800"/>
            <a:ext cx="406400" cy="22860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6921" name="AutoShape 25"/>
          <p:cNvCxnSpPr>
            <a:cxnSpLocks noChangeShapeType="1"/>
            <a:stCxn id="336909" idx="6"/>
            <a:endCxn id="336906" idx="5"/>
          </p:cNvCxnSpPr>
          <p:nvPr/>
        </p:nvCxnSpPr>
        <p:spPr bwMode="auto">
          <a:xfrm flipH="1" flipV="1">
            <a:off x="3090333" y="4756149"/>
            <a:ext cx="668867" cy="882651"/>
          </a:xfrm>
          <a:prstGeom prst="curvedConnector4">
            <a:avLst>
              <a:gd name="adj1" fmla="val -45569"/>
              <a:gd name="adj2" fmla="val 56116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6922" name="AutoShape 26"/>
          <p:cNvCxnSpPr>
            <a:cxnSpLocks noChangeShapeType="1"/>
            <a:stCxn id="336908" idx="2"/>
            <a:endCxn id="336899" idx="1"/>
          </p:cNvCxnSpPr>
          <p:nvPr/>
        </p:nvCxnSpPr>
        <p:spPr bwMode="auto">
          <a:xfrm rot="10800000" flipH="1">
            <a:off x="2133600" y="2406650"/>
            <a:ext cx="668867" cy="3232151"/>
          </a:xfrm>
          <a:prstGeom prst="curvedConnector4">
            <a:avLst>
              <a:gd name="adj1" fmla="val -45569"/>
              <a:gd name="adj2" fmla="val 10844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6923" name="AutoShape 27"/>
          <p:cNvCxnSpPr>
            <a:cxnSpLocks noChangeShapeType="1"/>
            <a:stCxn id="336907" idx="4"/>
            <a:endCxn id="336902" idx="7"/>
          </p:cNvCxnSpPr>
          <p:nvPr/>
        </p:nvCxnSpPr>
        <p:spPr bwMode="auto">
          <a:xfrm rot="5400000" flipH="1" flipV="1">
            <a:off x="1897593" y="4217459"/>
            <a:ext cx="2241551" cy="143933"/>
          </a:xfrm>
          <a:prstGeom prst="curvedConnector5">
            <a:avLst>
              <a:gd name="adj1" fmla="val -24718"/>
              <a:gd name="adj2" fmla="val 1064704"/>
              <a:gd name="adj3" fmla="val 112181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6924" name="AutoShape 28"/>
          <p:cNvCxnSpPr>
            <a:cxnSpLocks noChangeShapeType="1"/>
            <a:stCxn id="336903" idx="2"/>
            <a:endCxn id="336902" idx="3"/>
          </p:cNvCxnSpPr>
          <p:nvPr/>
        </p:nvCxnSpPr>
        <p:spPr bwMode="auto">
          <a:xfrm rot="10800000" flipH="1">
            <a:off x="2743200" y="3384549"/>
            <a:ext cx="59267" cy="501651"/>
          </a:xfrm>
          <a:prstGeom prst="curvedConnector4">
            <a:avLst>
              <a:gd name="adj1" fmla="val -514287"/>
              <a:gd name="adj2" fmla="val 60759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6925" name="AutoShape 29"/>
          <p:cNvCxnSpPr>
            <a:cxnSpLocks noChangeShapeType="1"/>
            <a:stCxn id="336906" idx="5"/>
            <a:endCxn id="336903" idx="7"/>
          </p:cNvCxnSpPr>
          <p:nvPr/>
        </p:nvCxnSpPr>
        <p:spPr bwMode="auto">
          <a:xfrm rot="5400000" flipH="1" flipV="1">
            <a:off x="2602443" y="4266142"/>
            <a:ext cx="977900" cy="2117"/>
          </a:xfrm>
          <a:prstGeom prst="curvedConnector5">
            <a:avLst>
              <a:gd name="adj1" fmla="val -27921"/>
              <a:gd name="adj2" fmla="val 41499995"/>
              <a:gd name="adj3" fmla="val 127921"/>
            </a:avLst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6926" name="Oval 30"/>
          <p:cNvSpPr>
            <a:spLocks noChangeArrowheads="1"/>
          </p:cNvSpPr>
          <p:nvPr/>
        </p:nvSpPr>
        <p:spPr bwMode="auto">
          <a:xfrm>
            <a:off x="7518400" y="23622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1</a:t>
            </a:r>
          </a:p>
        </p:txBody>
      </p:sp>
      <p:sp>
        <p:nvSpPr>
          <p:cNvPr id="336927" name="Oval 31"/>
          <p:cNvSpPr>
            <a:spLocks noChangeArrowheads="1"/>
          </p:cNvSpPr>
          <p:nvPr/>
        </p:nvSpPr>
        <p:spPr bwMode="auto">
          <a:xfrm>
            <a:off x="6908800" y="28194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2</a:t>
            </a:r>
          </a:p>
        </p:txBody>
      </p:sp>
      <p:sp>
        <p:nvSpPr>
          <p:cNvPr id="336928" name="Oval 32"/>
          <p:cNvSpPr>
            <a:spLocks noChangeArrowheads="1"/>
          </p:cNvSpPr>
          <p:nvPr/>
        </p:nvSpPr>
        <p:spPr bwMode="auto">
          <a:xfrm>
            <a:off x="8128000" y="28194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3</a:t>
            </a:r>
          </a:p>
        </p:txBody>
      </p:sp>
      <p:sp>
        <p:nvSpPr>
          <p:cNvPr id="336929" name="Oval 33"/>
          <p:cNvSpPr>
            <a:spLocks noChangeArrowheads="1"/>
          </p:cNvSpPr>
          <p:nvPr/>
        </p:nvSpPr>
        <p:spPr bwMode="auto">
          <a:xfrm>
            <a:off x="8128000" y="32766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4</a:t>
            </a:r>
          </a:p>
        </p:txBody>
      </p:sp>
      <p:sp>
        <p:nvSpPr>
          <p:cNvPr id="336930" name="Oval 34"/>
          <p:cNvSpPr>
            <a:spLocks noChangeArrowheads="1"/>
          </p:cNvSpPr>
          <p:nvPr/>
        </p:nvSpPr>
        <p:spPr bwMode="auto">
          <a:xfrm>
            <a:off x="8128000" y="37338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6</a:t>
            </a:r>
          </a:p>
        </p:txBody>
      </p:sp>
      <p:sp>
        <p:nvSpPr>
          <p:cNvPr id="336931" name="Oval 35"/>
          <p:cNvSpPr>
            <a:spLocks noChangeArrowheads="1"/>
          </p:cNvSpPr>
          <p:nvPr/>
        </p:nvSpPr>
        <p:spPr bwMode="auto">
          <a:xfrm>
            <a:off x="7518400" y="37338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5</a:t>
            </a:r>
          </a:p>
        </p:txBody>
      </p:sp>
      <p:sp>
        <p:nvSpPr>
          <p:cNvPr id="336932" name="Oval 36"/>
          <p:cNvSpPr>
            <a:spLocks noChangeArrowheads="1"/>
          </p:cNvSpPr>
          <p:nvPr/>
        </p:nvSpPr>
        <p:spPr bwMode="auto">
          <a:xfrm>
            <a:off x="8737600" y="37338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7</a:t>
            </a:r>
          </a:p>
        </p:txBody>
      </p:sp>
      <p:sp>
        <p:nvSpPr>
          <p:cNvPr id="336933" name="Oval 37"/>
          <p:cNvSpPr>
            <a:spLocks noChangeArrowheads="1"/>
          </p:cNvSpPr>
          <p:nvPr/>
        </p:nvSpPr>
        <p:spPr bwMode="auto">
          <a:xfrm>
            <a:off x="8737600" y="41910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8</a:t>
            </a:r>
          </a:p>
        </p:txBody>
      </p:sp>
      <p:sp>
        <p:nvSpPr>
          <p:cNvPr id="336934" name="Oval 38"/>
          <p:cNvSpPr>
            <a:spLocks noChangeArrowheads="1"/>
          </p:cNvSpPr>
          <p:nvPr/>
        </p:nvSpPr>
        <p:spPr bwMode="auto">
          <a:xfrm>
            <a:off x="8128000" y="46482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9</a:t>
            </a:r>
          </a:p>
        </p:txBody>
      </p:sp>
      <p:sp>
        <p:nvSpPr>
          <p:cNvPr id="336935" name="Oval 39"/>
          <p:cNvSpPr>
            <a:spLocks noChangeArrowheads="1"/>
          </p:cNvSpPr>
          <p:nvPr/>
        </p:nvSpPr>
        <p:spPr bwMode="auto">
          <a:xfrm>
            <a:off x="9347200" y="4648200"/>
            <a:ext cx="406400" cy="304800"/>
          </a:xfrm>
          <a:prstGeom prst="ellipse">
            <a:avLst/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667"/>
              <a:t>10</a:t>
            </a:r>
          </a:p>
        </p:txBody>
      </p:sp>
      <p:cxnSp>
        <p:nvCxnSpPr>
          <p:cNvPr id="336936" name="AutoShape 40"/>
          <p:cNvCxnSpPr>
            <a:cxnSpLocks noChangeShapeType="1"/>
            <a:stCxn id="336926" idx="3"/>
            <a:endCxn id="336927" idx="7"/>
          </p:cNvCxnSpPr>
          <p:nvPr/>
        </p:nvCxnSpPr>
        <p:spPr bwMode="auto">
          <a:xfrm flipH="1">
            <a:off x="7255934" y="2622551"/>
            <a:ext cx="321733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6937" name="AutoShape 41"/>
          <p:cNvCxnSpPr>
            <a:cxnSpLocks noChangeShapeType="1"/>
            <a:stCxn id="336926" idx="5"/>
            <a:endCxn id="336928" idx="1"/>
          </p:cNvCxnSpPr>
          <p:nvPr/>
        </p:nvCxnSpPr>
        <p:spPr bwMode="auto">
          <a:xfrm>
            <a:off x="7865534" y="2622551"/>
            <a:ext cx="321733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6938" name="AutoShape 42"/>
          <p:cNvCxnSpPr>
            <a:cxnSpLocks noChangeShapeType="1"/>
            <a:stCxn id="336928" idx="4"/>
            <a:endCxn id="336929" idx="0"/>
          </p:cNvCxnSpPr>
          <p:nvPr/>
        </p:nvCxnSpPr>
        <p:spPr bwMode="auto">
          <a:xfrm>
            <a:off x="8331200" y="3124200"/>
            <a:ext cx="0" cy="152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6939" name="AutoShape 43"/>
          <p:cNvCxnSpPr>
            <a:cxnSpLocks noChangeShapeType="1"/>
            <a:stCxn id="336929" idx="4"/>
            <a:endCxn id="336930" idx="0"/>
          </p:cNvCxnSpPr>
          <p:nvPr/>
        </p:nvCxnSpPr>
        <p:spPr bwMode="auto">
          <a:xfrm>
            <a:off x="8331200" y="3581400"/>
            <a:ext cx="0" cy="152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6940" name="AutoShape 44"/>
          <p:cNvCxnSpPr>
            <a:cxnSpLocks noChangeShapeType="1"/>
            <a:stCxn id="336929" idx="3"/>
            <a:endCxn id="336931" idx="7"/>
          </p:cNvCxnSpPr>
          <p:nvPr/>
        </p:nvCxnSpPr>
        <p:spPr bwMode="auto">
          <a:xfrm flipH="1">
            <a:off x="7865534" y="3536951"/>
            <a:ext cx="321733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6941" name="AutoShape 45"/>
          <p:cNvCxnSpPr>
            <a:cxnSpLocks noChangeShapeType="1"/>
            <a:stCxn id="336929" idx="5"/>
            <a:endCxn id="336932" idx="1"/>
          </p:cNvCxnSpPr>
          <p:nvPr/>
        </p:nvCxnSpPr>
        <p:spPr bwMode="auto">
          <a:xfrm>
            <a:off x="8475134" y="3536951"/>
            <a:ext cx="321733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6942" name="AutoShape 46"/>
          <p:cNvCxnSpPr>
            <a:cxnSpLocks noChangeShapeType="1"/>
            <a:stCxn id="336932" idx="4"/>
            <a:endCxn id="336933" idx="0"/>
          </p:cNvCxnSpPr>
          <p:nvPr/>
        </p:nvCxnSpPr>
        <p:spPr bwMode="auto">
          <a:xfrm>
            <a:off x="8940800" y="4038600"/>
            <a:ext cx="0" cy="152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6943" name="AutoShape 47"/>
          <p:cNvCxnSpPr>
            <a:cxnSpLocks noChangeShapeType="1"/>
            <a:stCxn id="336933" idx="3"/>
            <a:endCxn id="336934" idx="7"/>
          </p:cNvCxnSpPr>
          <p:nvPr/>
        </p:nvCxnSpPr>
        <p:spPr bwMode="auto">
          <a:xfrm flipH="1">
            <a:off x="8475134" y="4451351"/>
            <a:ext cx="321733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36944" name="AutoShape 48"/>
          <p:cNvCxnSpPr>
            <a:cxnSpLocks noChangeShapeType="1"/>
            <a:stCxn id="336933" idx="5"/>
            <a:endCxn id="336935" idx="1"/>
          </p:cNvCxnSpPr>
          <p:nvPr/>
        </p:nvCxnSpPr>
        <p:spPr bwMode="auto">
          <a:xfrm>
            <a:off x="9084734" y="4451351"/>
            <a:ext cx="321733" cy="241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36945" name="Text Box 49"/>
          <p:cNvSpPr txBox="1">
            <a:spLocks noChangeArrowheads="1"/>
          </p:cNvSpPr>
          <p:nvPr/>
        </p:nvSpPr>
        <p:spPr bwMode="auto">
          <a:xfrm>
            <a:off x="2518835" y="6096001"/>
            <a:ext cx="6805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CFG</a:t>
            </a:r>
          </a:p>
        </p:txBody>
      </p:sp>
      <p:sp>
        <p:nvSpPr>
          <p:cNvPr id="336947" name="Text Box 51"/>
          <p:cNvSpPr txBox="1">
            <a:spLocks noChangeArrowheads="1"/>
          </p:cNvSpPr>
          <p:nvPr/>
        </p:nvSpPr>
        <p:spPr bwMode="auto">
          <a:xfrm>
            <a:off x="6908801" y="6096001"/>
            <a:ext cx="21095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Dominator tree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Loops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i="1" dirty="0"/>
              <a:t>Defined by two properties:</a:t>
            </a:r>
          </a:p>
          <a:p>
            <a:pPr lvl="1"/>
            <a:r>
              <a:rPr lang="en-US" i="1" dirty="0"/>
              <a:t>It must have a single-entry node, called the header. This entry node dominates all nodes in the loop, or it would not be the sole entry to the loop.</a:t>
            </a:r>
          </a:p>
          <a:p>
            <a:pPr lvl="1"/>
            <a:r>
              <a:rPr lang="en-US" i="1" dirty="0"/>
              <a:t>There must be a back edge that enters the loop header. Otherwise, it is not possible for the flow of control to return to the header directly from the loop.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Natural Loops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A </a:t>
            </a:r>
            <a:r>
              <a:rPr lang="en-US" i="1" dirty="0"/>
              <a:t>back edge</a:t>
            </a:r>
            <a:r>
              <a:rPr lang="en-US" dirty="0"/>
              <a:t> is an edge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</a:t>
            </a:r>
            <a:r>
              <a:rPr lang="en-US" i="1" dirty="0"/>
              <a:t>b</a:t>
            </a:r>
            <a:r>
              <a:rPr lang="en-US" dirty="0"/>
              <a:t> whose head </a:t>
            </a:r>
            <a:r>
              <a:rPr lang="en-US" i="1" dirty="0"/>
              <a:t>b</a:t>
            </a:r>
            <a:r>
              <a:rPr lang="en-US" dirty="0"/>
              <a:t> dominates its tail </a:t>
            </a:r>
            <a:r>
              <a:rPr lang="en-US" i="1" dirty="0"/>
              <a:t>a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Given a back edge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</a:t>
            </a:r>
            <a:r>
              <a:rPr lang="en-US" i="1" dirty="0"/>
              <a:t>d</a:t>
            </a: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i="1" dirty="0"/>
              <a:t>natural loop</a:t>
            </a:r>
            <a:r>
              <a:rPr lang="en-US" dirty="0"/>
              <a:t> consists of </a:t>
            </a:r>
            <a:r>
              <a:rPr lang="en-US" i="1" dirty="0"/>
              <a:t>d</a:t>
            </a:r>
            <a:r>
              <a:rPr lang="en-US" dirty="0"/>
              <a:t> plus the set of nodes that can reach </a:t>
            </a:r>
            <a:r>
              <a:rPr lang="en-US" i="1" dirty="0"/>
              <a:t>n</a:t>
            </a:r>
            <a:r>
              <a:rPr lang="en-US" dirty="0"/>
              <a:t> without going through </a:t>
            </a:r>
            <a:r>
              <a:rPr lang="en-US" i="1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i="1" dirty="0"/>
              <a:t>loop header </a:t>
            </a:r>
            <a:r>
              <a:rPr lang="en-US" dirty="0"/>
              <a:t>is node </a:t>
            </a:r>
            <a:r>
              <a:rPr lang="en-US" i="1" dirty="0"/>
              <a:t>d</a:t>
            </a:r>
          </a:p>
          <a:p>
            <a:pPr>
              <a:lnSpc>
                <a:spcPct val="90000"/>
              </a:lnSpc>
            </a:pPr>
            <a:r>
              <a:rPr lang="en-US" dirty="0"/>
              <a:t>Unless two loops have the same header, they are disjoint or one is nested within the other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nested loop is an </a:t>
            </a:r>
            <a:r>
              <a:rPr lang="en-US" i="1" dirty="0"/>
              <a:t>inner loop</a:t>
            </a:r>
            <a:r>
              <a:rPr lang="en-US" dirty="0"/>
              <a:t> if it contains no other loops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two natural loops have same header, but neither is nested within the other, they are combined and treated as a single loop</a:t>
            </a:r>
          </a:p>
        </p:txBody>
      </p:sp>
    </p:spTree>
    <p:extLst>
      <p:ext uri="{BB962C8B-B14F-4D97-AF65-F5344CB8AC3E}">
        <p14:creationId xmlns:p14="http://schemas.microsoft.com/office/powerpoint/2010/main" val="1032747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9624"/>
            <a:ext cx="10515600" cy="1325563"/>
          </a:xfrm>
        </p:spPr>
        <p:txBody>
          <a:bodyPr/>
          <a:lstStyle/>
          <a:p>
            <a:r>
              <a:rPr lang="en-US" dirty="0"/>
              <a:t>Algorithm for natural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447" y="2492187"/>
            <a:ext cx="10515600" cy="3112481"/>
          </a:xfrm>
        </p:spPr>
        <p:txBody>
          <a:bodyPr>
            <a:normAutofit/>
          </a:bodyPr>
          <a:lstStyle/>
          <a:p>
            <a:r>
              <a:rPr lang="en-US" sz="2400" dirty="0"/>
              <a:t>Each node in loop except for d is placed on stack and its predecessors are examined</a:t>
            </a:r>
          </a:p>
          <a:p>
            <a:r>
              <a:rPr lang="en-US" sz="2400" dirty="0"/>
              <a:t>Input: A flow graph G and a back edge n </a:t>
            </a:r>
            <a:r>
              <a:rPr lang="en-US" sz="2400" dirty="0">
                <a:sym typeface="Wingdings" pitchFamily="2" charset="2"/>
              </a:rPr>
              <a:t> d</a:t>
            </a:r>
          </a:p>
          <a:p>
            <a:r>
              <a:rPr lang="en-US" sz="2400" dirty="0">
                <a:sym typeface="Wingdings" pitchFamily="2" charset="2"/>
              </a:rPr>
              <a:t>Output: The set </a:t>
            </a:r>
            <a:r>
              <a:rPr lang="en-US" sz="2400" i="1" dirty="0">
                <a:sym typeface="Wingdings" pitchFamily="2" charset="2"/>
              </a:rPr>
              <a:t>loop</a:t>
            </a:r>
            <a:r>
              <a:rPr lang="en-US" sz="2400" dirty="0">
                <a:sym typeface="Wingdings" pitchFamily="2" charset="2"/>
              </a:rPr>
              <a:t> consisting of all nodes in the natural loop of n d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for natural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612341" cy="435133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stack := empty</a:t>
            </a:r>
          </a:p>
          <a:p>
            <a:pPr>
              <a:buNone/>
            </a:pPr>
            <a:r>
              <a:rPr lang="en-US" sz="2400" dirty="0"/>
              <a:t>loop := {d};</a:t>
            </a:r>
          </a:p>
          <a:p>
            <a:pPr>
              <a:buNone/>
            </a:pPr>
            <a:r>
              <a:rPr lang="en-US" sz="2400" dirty="0"/>
              <a:t>insert(n);</a:t>
            </a:r>
          </a:p>
          <a:p>
            <a:pPr>
              <a:buNone/>
            </a:pPr>
            <a:r>
              <a:rPr lang="en-US" sz="2400" dirty="0"/>
              <a:t>while stack not empty</a:t>
            </a:r>
          </a:p>
          <a:p>
            <a:pPr>
              <a:buNone/>
            </a:pPr>
            <a:r>
              <a:rPr lang="en-US" sz="2400" dirty="0"/>
              <a:t>{	</a:t>
            </a:r>
          </a:p>
          <a:p>
            <a:pPr>
              <a:buNone/>
            </a:pPr>
            <a:r>
              <a:rPr lang="en-US" sz="2400" dirty="0"/>
              <a:t>	pop m;</a:t>
            </a:r>
          </a:p>
          <a:p>
            <a:pPr>
              <a:buNone/>
            </a:pPr>
            <a:r>
              <a:rPr lang="en-US" sz="2400" dirty="0"/>
              <a:t>	for each predecessor p of m do</a:t>
            </a:r>
          </a:p>
          <a:p>
            <a:pPr>
              <a:buNone/>
            </a:pPr>
            <a:r>
              <a:rPr lang="en-US" sz="2400" dirty="0"/>
              <a:t>		insert(p);</a:t>
            </a:r>
          </a:p>
          <a:p>
            <a:pPr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6B363B-DE75-2190-9290-951076119B5F}"/>
              </a:ext>
            </a:extLst>
          </p:cNvPr>
          <p:cNvSpPr txBox="1">
            <a:spLocks/>
          </p:cNvSpPr>
          <p:nvPr/>
        </p:nvSpPr>
        <p:spPr>
          <a:xfrm>
            <a:off x="6884893" y="1895234"/>
            <a:ext cx="5141259" cy="27487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Procedure (insert m)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{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	if m is not in loop then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		loop := loop U {m};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	 push m onto stack;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2272</TotalTime>
  <Words>716</Words>
  <Application>Microsoft Office PowerPoint</Application>
  <PresentationFormat>Widescreen</PresentationFormat>
  <Paragraphs>141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Loops in Flow graphs </vt:lpstr>
      <vt:lpstr>Loops</vt:lpstr>
      <vt:lpstr>Loops</vt:lpstr>
      <vt:lpstr>Determining Loops in Flow Graphs: Dominators</vt:lpstr>
      <vt:lpstr>Dominator Trees</vt:lpstr>
      <vt:lpstr>Natural Loops</vt:lpstr>
      <vt:lpstr>Natural Loops</vt:lpstr>
      <vt:lpstr>Algorithm for natural loop</vt:lpstr>
      <vt:lpstr>Algorithm for natural loop</vt:lpstr>
      <vt:lpstr>Natural (Inner) Loops Example</vt:lpstr>
      <vt:lpstr>Pre-Headers</vt:lpstr>
      <vt:lpstr>Reducible flow graphs</vt:lpstr>
      <vt:lpstr>Reducible flow graphs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in Flow graphs </dc:title>
  <dc:creator>sitara k</dc:creator>
  <cp:lastModifiedBy>sitara k</cp:lastModifiedBy>
  <cp:revision>29</cp:revision>
  <dcterms:created xsi:type="dcterms:W3CDTF">2021-10-07T19:28:11Z</dcterms:created>
  <dcterms:modified xsi:type="dcterms:W3CDTF">2023-04-18T14:11:56Z</dcterms:modified>
</cp:coreProperties>
</file>