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gSitGVFbaW6pocgpZmcOX2SJGa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A54AC5-8BB4-481B-B474-2DB7C173D8F6}">
  <a:tblStyle styleId="{53A54AC5-8BB4-481B-B474-2DB7C173D8F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an example of case (3), notice how we go from Fig. 7.11(c) to Fig. 7.11(d). The nesting depth 2 of the called function exchange is one less than the depth 3 of the calling function partition. Thus, we start at the activation record for partition and follow 3􀀀2+1 = 2 access links, which takes us from partition's activation record to that of quicksort(1; 3) to that of sort. The access link for exchange therefore goes to the activation record for sort, as we see in Fig. 7.11(d).</a:t>
            </a:r>
            <a:endParaRPr/>
          </a:p>
        </p:txBody>
      </p:sp>
      <p:sp>
        <p:nvSpPr>
          <p:cNvPr id="231" name="Google Shape;23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Optional control link- referring some location somewhere which is referring some other module.</a:t>
            </a:r>
            <a:endParaRPr/>
          </a:p>
          <a:p>
            <a:pPr indent="0" lvl="0" marL="0" marR="0" rtl="0" algn="l">
              <a:lnSpc>
                <a:spcPct val="100000"/>
              </a:lnSpc>
              <a:spcBef>
                <a:spcPts val="0"/>
              </a:spcBef>
              <a:spcAft>
                <a:spcPts val="0"/>
              </a:spcAft>
              <a:buClr>
                <a:schemeClr val="dk1"/>
              </a:buClr>
              <a:buSzPts val="1200"/>
              <a:buFont typeface="Calibri"/>
              <a:buNone/>
            </a:pPr>
            <a:r>
              <a:rPr lang="en-US" sz="1200"/>
              <a:t>Optional access link referring some other area of memory.</a:t>
            </a:r>
            <a:endParaRPr/>
          </a:p>
          <a:p>
            <a:pPr indent="0" lvl="0" marL="0" marR="0" rtl="0" algn="l">
              <a:lnSpc>
                <a:spcPct val="100000"/>
              </a:lnSpc>
              <a:spcBef>
                <a:spcPts val="0"/>
              </a:spcBef>
              <a:spcAft>
                <a:spcPts val="0"/>
              </a:spcAft>
              <a:buClr>
                <a:schemeClr val="dk1"/>
              </a:buClr>
              <a:buSzPts val="1200"/>
              <a:buFont typeface="Calibri"/>
              <a:buNone/>
            </a:pPr>
            <a:r>
              <a:rPr lang="en-US" sz="1200"/>
              <a:t>Machine status stores register state, values, PC etc of calling function.</a:t>
            </a:r>
            <a:endParaRPr/>
          </a:p>
          <a:p>
            <a:pPr indent="0" lvl="0" marL="0" marR="0" rtl="0" algn="l">
              <a:lnSpc>
                <a:spcPct val="100000"/>
              </a:lnSpc>
              <a:spcBef>
                <a:spcPts val="0"/>
              </a:spcBef>
              <a:spcAft>
                <a:spcPts val="0"/>
              </a:spcAft>
              <a:buClr>
                <a:schemeClr val="dk1"/>
              </a:buClr>
              <a:buSzPts val="1200"/>
              <a:buFont typeface="Calibri"/>
              <a:buNone/>
            </a:pPr>
            <a:r>
              <a:rPr lang="en-US" sz="1200"/>
              <a:t>Local variables &amp; temporaries (t1, t2, ..) of called function.</a:t>
            </a:r>
            <a:endParaRPr/>
          </a:p>
          <a:p>
            <a:pPr indent="0" lvl="0" marL="0" marR="0" rtl="0" algn="l">
              <a:lnSpc>
                <a:spcPct val="100000"/>
              </a:lnSpc>
              <a:spcBef>
                <a:spcPts val="0"/>
              </a:spcBef>
              <a:spcAft>
                <a:spcPts val="0"/>
              </a:spcAft>
              <a:buClr>
                <a:schemeClr val="dk1"/>
              </a:buClr>
              <a:buSzPts val="1200"/>
              <a:buFont typeface="Calibri"/>
              <a:buNone/>
            </a:pPr>
            <a:r>
              <a:t/>
            </a:r>
            <a:endParaRPr sz="1200"/>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Run-time storage management</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Stack allocation</a:t>
            </a:r>
            <a:endParaRPr/>
          </a:p>
        </p:txBody>
      </p:sp>
      <p:sp>
        <p:nvSpPr>
          <p:cNvPr id="146" name="Google Shape;14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Stack allocation manages the run time storage as a stack</a:t>
            </a:r>
            <a:endParaRPr/>
          </a:p>
          <a:p>
            <a:pPr indent="-228600" lvl="1" marL="685800" rtl="0" algn="l">
              <a:lnSpc>
                <a:spcPct val="90000"/>
              </a:lnSpc>
              <a:spcBef>
                <a:spcPts val="500"/>
              </a:spcBef>
              <a:spcAft>
                <a:spcPts val="0"/>
              </a:spcAft>
              <a:buClr>
                <a:schemeClr val="dk1"/>
              </a:buClr>
              <a:buSzPts val="2400"/>
              <a:buChar char="•"/>
            </a:pPr>
            <a:r>
              <a:rPr lang="en-US"/>
              <a:t>The activation record is pushed on as a function is entered.</a:t>
            </a:r>
            <a:endParaRPr/>
          </a:p>
          <a:p>
            <a:pPr indent="-228600" lvl="1" marL="685800" rtl="0" algn="l">
              <a:lnSpc>
                <a:spcPct val="90000"/>
              </a:lnSpc>
              <a:spcBef>
                <a:spcPts val="500"/>
              </a:spcBef>
              <a:spcAft>
                <a:spcPts val="0"/>
              </a:spcAft>
              <a:buClr>
                <a:schemeClr val="dk1"/>
              </a:buClr>
              <a:buSzPts val="2400"/>
              <a:buChar char="•"/>
            </a:pPr>
            <a:r>
              <a:rPr lang="en-US"/>
              <a:t>The activation record is popped off as a function exits.</a:t>
            </a:r>
            <a:endParaRPr/>
          </a:p>
          <a:p>
            <a:pPr indent="-228600" lvl="1" marL="685800" rtl="0" algn="l">
              <a:lnSpc>
                <a:spcPct val="90000"/>
              </a:lnSpc>
              <a:spcBef>
                <a:spcPts val="500"/>
              </a:spcBef>
              <a:spcAft>
                <a:spcPts val="0"/>
              </a:spcAft>
              <a:buClr>
                <a:schemeClr val="dk1"/>
              </a:buClr>
              <a:buSzPts val="2400"/>
              <a:buChar char="•"/>
            </a:pPr>
            <a:r>
              <a:rPr lang="en-US"/>
              <a:t>Constraints:</a:t>
            </a:r>
            <a:endParaRPr/>
          </a:p>
          <a:p>
            <a:pPr indent="-228600" lvl="2" marL="1143000" rtl="0" algn="l">
              <a:lnSpc>
                <a:spcPct val="90000"/>
              </a:lnSpc>
              <a:spcBef>
                <a:spcPts val="500"/>
              </a:spcBef>
              <a:spcAft>
                <a:spcPts val="0"/>
              </a:spcAft>
              <a:buClr>
                <a:schemeClr val="dk1"/>
              </a:buClr>
              <a:buSzPts val="2400"/>
              <a:buChar char="•"/>
            </a:pPr>
            <a:r>
              <a:rPr lang="en-US" sz="2400"/>
              <a:t>values of locals cannot be retained when an activation ends.</a:t>
            </a:r>
            <a:endParaRPr/>
          </a:p>
          <a:p>
            <a:pPr indent="-228600" lvl="2" marL="1143000" rtl="0" algn="l">
              <a:lnSpc>
                <a:spcPct val="90000"/>
              </a:lnSpc>
              <a:spcBef>
                <a:spcPts val="500"/>
              </a:spcBef>
              <a:spcAft>
                <a:spcPts val="0"/>
              </a:spcAft>
              <a:buClr>
                <a:schemeClr val="dk1"/>
              </a:buClr>
              <a:buSzPts val="2400"/>
              <a:buChar char="•"/>
            </a:pPr>
            <a:r>
              <a:rPr lang="en-US" sz="2400"/>
              <a:t>A called activation cannot outlive a caller.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Heap allocation</a:t>
            </a:r>
            <a:endParaRPr/>
          </a:p>
        </p:txBody>
      </p:sp>
      <p:sp>
        <p:nvSpPr>
          <p:cNvPr id="152" name="Google Shape;15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Heap allocation -- allocates and deallocates storage as needed at runtime from a data area called as heap.</a:t>
            </a:r>
            <a:endParaRPr/>
          </a:p>
          <a:p>
            <a:pPr indent="-228600" lvl="1" marL="685800" rtl="0" algn="l">
              <a:lnSpc>
                <a:spcPct val="90000"/>
              </a:lnSpc>
              <a:spcBef>
                <a:spcPts val="500"/>
              </a:spcBef>
              <a:spcAft>
                <a:spcPts val="0"/>
              </a:spcAft>
              <a:buClr>
                <a:schemeClr val="dk1"/>
              </a:buClr>
              <a:buSzPts val="2400"/>
              <a:buChar char="•"/>
            </a:pPr>
            <a:r>
              <a:rPr lang="en-US"/>
              <a:t>Does not require the activation of procedures to be LIFO.</a:t>
            </a:r>
            <a:endParaRPr/>
          </a:p>
          <a:p>
            <a:pPr indent="-228600" lvl="1" marL="685800" rtl="0" algn="l">
              <a:lnSpc>
                <a:spcPct val="90000"/>
              </a:lnSpc>
              <a:spcBef>
                <a:spcPts val="500"/>
              </a:spcBef>
              <a:spcAft>
                <a:spcPts val="0"/>
              </a:spcAft>
              <a:buClr>
                <a:schemeClr val="dk1"/>
              </a:buClr>
              <a:buSzPts val="2400"/>
              <a:buChar char="•"/>
            </a:pPr>
            <a:r>
              <a:rPr lang="en-US"/>
              <a:t>Requires true dynamic memory management.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13141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58" name="Google Shape;158;p12"/>
          <p:cNvSpPr txBox="1"/>
          <p:nvPr>
            <p:ph idx="1" type="body"/>
          </p:nvPr>
        </p:nvSpPr>
        <p:spPr>
          <a:xfrm>
            <a:off x="960915" y="1762699"/>
            <a:ext cx="10838149" cy="49520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is stack memory managed?</a:t>
            </a:r>
            <a:endParaRPr/>
          </a:p>
          <a:p>
            <a:pPr indent="-228600" lvl="1" marL="685800" rtl="0" algn="l">
              <a:lnSpc>
                <a:spcPct val="90000"/>
              </a:lnSpc>
              <a:spcBef>
                <a:spcPts val="500"/>
              </a:spcBef>
              <a:spcAft>
                <a:spcPts val="0"/>
              </a:spcAft>
              <a:buClr>
                <a:schemeClr val="dk1"/>
              </a:buClr>
              <a:buSzPts val="2400"/>
              <a:buChar char="•"/>
            </a:pPr>
            <a:r>
              <a:rPr lang="en-US"/>
              <a:t>Everything must be done by the compiler.</a:t>
            </a:r>
            <a:endParaRPr/>
          </a:p>
          <a:p>
            <a:pPr indent="-228600" lvl="1" marL="685800" rtl="0" algn="l">
              <a:lnSpc>
                <a:spcPct val="90000"/>
              </a:lnSpc>
              <a:spcBef>
                <a:spcPts val="500"/>
              </a:spcBef>
              <a:spcAft>
                <a:spcPts val="0"/>
              </a:spcAft>
              <a:buClr>
                <a:schemeClr val="dk1"/>
              </a:buClr>
              <a:buSzPts val="2400"/>
              <a:buChar char="•"/>
            </a:pPr>
            <a:r>
              <a:rPr lang="en-US"/>
              <a:t>What makes this happen is known as </a:t>
            </a:r>
            <a:r>
              <a:rPr b="1" lang="en-US"/>
              <a:t>calling sequence </a:t>
            </a:r>
            <a:r>
              <a:rPr lang="en-US"/>
              <a:t>(how to implement a procedure call).</a:t>
            </a:r>
            <a:endParaRPr/>
          </a:p>
          <a:p>
            <a:pPr indent="-228600" lvl="2" marL="1143000" rtl="0" algn="l">
              <a:lnSpc>
                <a:spcPct val="90000"/>
              </a:lnSpc>
              <a:spcBef>
                <a:spcPts val="500"/>
              </a:spcBef>
              <a:spcAft>
                <a:spcPts val="0"/>
              </a:spcAft>
              <a:buClr>
                <a:schemeClr val="dk1"/>
              </a:buClr>
              <a:buSzPts val="2400"/>
              <a:buChar char="•"/>
            </a:pPr>
            <a:r>
              <a:rPr lang="en-US" sz="2400"/>
              <a:t>A calling sequence allocates an activation record and enters information into its fields (push the activation record).</a:t>
            </a:r>
            <a:endParaRPr/>
          </a:p>
          <a:p>
            <a:pPr indent="-228600" lvl="1" marL="685800" rtl="0" algn="l">
              <a:lnSpc>
                <a:spcPct val="90000"/>
              </a:lnSpc>
              <a:spcBef>
                <a:spcPts val="500"/>
              </a:spcBef>
              <a:spcAft>
                <a:spcPts val="0"/>
              </a:spcAft>
              <a:buClr>
                <a:schemeClr val="dk1"/>
              </a:buClr>
              <a:buSzPts val="2400"/>
              <a:buChar char="•"/>
            </a:pPr>
            <a:r>
              <a:rPr lang="en-US"/>
              <a:t>On the opposite of the calling sequence is the </a:t>
            </a:r>
            <a:r>
              <a:rPr b="1" lang="en-US"/>
              <a:t>return sequence.</a:t>
            </a:r>
            <a:endParaRPr/>
          </a:p>
          <a:p>
            <a:pPr indent="-228600" lvl="2" marL="1143000" rtl="0" algn="l">
              <a:lnSpc>
                <a:spcPct val="90000"/>
              </a:lnSpc>
              <a:spcBef>
                <a:spcPts val="500"/>
              </a:spcBef>
              <a:spcAft>
                <a:spcPts val="0"/>
              </a:spcAft>
              <a:buClr>
                <a:schemeClr val="dk1"/>
              </a:buClr>
              <a:buSzPts val="2400"/>
              <a:buChar char="•"/>
            </a:pPr>
            <a:r>
              <a:rPr lang="en-US" sz="2400"/>
              <a:t>Return sequence restores the state of the machine so that the calling procedure can continue execution.</a:t>
            </a:r>
            <a:endParaRPr/>
          </a:p>
          <a:p>
            <a:pPr indent="-50800" lvl="2" marL="1143000" rtl="0" algn="l">
              <a:lnSpc>
                <a:spcPct val="90000"/>
              </a:lnSpc>
              <a:spcBef>
                <a:spcPts val="500"/>
              </a:spcBef>
              <a:spcAft>
                <a:spcPts val="0"/>
              </a:spcAft>
              <a:buClr>
                <a:schemeClr val="dk1"/>
              </a:buClr>
              <a:buSzPts val="2800"/>
              <a:buNone/>
            </a:pPr>
            <a:r>
              <a:t/>
            </a:r>
            <a:endParaRPr sz="2800"/>
          </a:p>
          <a:p>
            <a:pPr indent="-50800" lvl="2" marL="1143000" rtl="0" algn="l">
              <a:lnSpc>
                <a:spcPct val="90000"/>
              </a:lnSpc>
              <a:spcBef>
                <a:spcPts val="500"/>
              </a:spcBef>
              <a:spcAft>
                <a:spcPts val="0"/>
              </a:spcAft>
              <a:buClr>
                <a:schemeClr val="dk1"/>
              </a:buClr>
              <a:buSzPts val="2800"/>
              <a:buNone/>
            </a:pPr>
            <a:r>
              <a:t/>
            </a:r>
            <a:endParaRPr sz="28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Sketch of a quicksort </a:t>
            </a:r>
            <a:br>
              <a:rPr lang="en-US" sz="3600"/>
            </a:br>
            <a:r>
              <a:rPr lang="en-US" sz="3600"/>
              <a:t>program</a:t>
            </a:r>
            <a:endParaRPr sz="3600"/>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5" name="Google Shape;165;p13"/>
          <p:cNvPicPr preferRelativeResize="0"/>
          <p:nvPr/>
        </p:nvPicPr>
        <p:blipFill rotWithShape="1">
          <a:blip r:embed="rId3">
            <a:alphaModFix/>
          </a:blip>
          <a:srcRect b="0" l="0" r="0" t="0"/>
          <a:stretch/>
        </p:blipFill>
        <p:spPr>
          <a:xfrm>
            <a:off x="5285508" y="104754"/>
            <a:ext cx="6650923" cy="67532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Activation tree representing calls during an execution of quicksort</a:t>
            </a:r>
            <a:endParaRPr sz="4000"/>
          </a:p>
        </p:txBody>
      </p:sp>
      <p:pic>
        <p:nvPicPr>
          <p:cNvPr id="171" name="Google Shape;171;p14"/>
          <p:cNvPicPr preferRelativeResize="0"/>
          <p:nvPr/>
        </p:nvPicPr>
        <p:blipFill rotWithShape="1">
          <a:blip r:embed="rId3">
            <a:alphaModFix/>
          </a:blip>
          <a:srcRect b="0" l="0" r="0" t="0"/>
          <a:stretch/>
        </p:blipFill>
        <p:spPr>
          <a:xfrm>
            <a:off x="1742233" y="1914949"/>
            <a:ext cx="8707533" cy="3374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5"/>
          <p:cNvPicPr preferRelativeResize="0"/>
          <p:nvPr/>
        </p:nvPicPr>
        <p:blipFill rotWithShape="1">
          <a:blip r:embed="rId3">
            <a:alphaModFix/>
          </a:blip>
          <a:srcRect b="0" l="0" r="0" t="0"/>
          <a:stretch/>
        </p:blipFill>
        <p:spPr>
          <a:xfrm>
            <a:off x="3192559" y="0"/>
            <a:ext cx="8913186" cy="6754091"/>
          </a:xfrm>
          <a:prstGeom prst="rect">
            <a:avLst/>
          </a:prstGeom>
          <a:noFill/>
          <a:ln>
            <a:noFill/>
          </a:ln>
        </p:spPr>
      </p:pic>
      <p:sp>
        <p:nvSpPr>
          <p:cNvPr id="177" name="Google Shape;177;p15"/>
          <p:cNvSpPr txBox="1"/>
          <p:nvPr>
            <p:ph type="title"/>
          </p:nvPr>
        </p:nvSpPr>
        <p:spPr>
          <a:xfrm>
            <a:off x="419100" y="0"/>
            <a:ext cx="4357255" cy="23204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Downward-growing stack of activation records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Calling sequence</a:t>
            </a:r>
            <a:endParaRPr/>
          </a:p>
        </p:txBody>
      </p:sp>
      <p:sp>
        <p:nvSpPr>
          <p:cNvPr id="183" name="Google Shape;183;p16"/>
          <p:cNvSpPr txBox="1"/>
          <p:nvPr>
            <p:ph idx="1" type="body"/>
          </p:nvPr>
        </p:nvSpPr>
        <p:spPr>
          <a:xfrm>
            <a:off x="609600" y="1600200"/>
            <a:ext cx="10972800" cy="48926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Procedure calls are implemented by what are known as calling sequences, which consists of code that allocates an activation record on the stack and enters information into its fields. </a:t>
            </a:r>
            <a:endParaRPr/>
          </a:p>
          <a:p>
            <a:pPr indent="-228600" lvl="1" marL="685800" rtl="0" algn="l">
              <a:lnSpc>
                <a:spcPct val="90000"/>
              </a:lnSpc>
              <a:spcBef>
                <a:spcPts val="500"/>
              </a:spcBef>
              <a:spcAft>
                <a:spcPts val="0"/>
              </a:spcAft>
              <a:buClr>
                <a:schemeClr val="dk1"/>
              </a:buClr>
              <a:buSzPts val="2400"/>
              <a:buChar char="•"/>
            </a:pPr>
            <a:r>
              <a:rPr lang="en-US"/>
              <a:t>The caller evaluates the actual parameters and push the actuals on the stack</a:t>
            </a:r>
            <a:endParaRPr/>
          </a:p>
          <a:p>
            <a:pPr indent="-228600" lvl="1" marL="685800" rtl="0" algn="l">
              <a:lnSpc>
                <a:spcPct val="90000"/>
              </a:lnSpc>
              <a:spcBef>
                <a:spcPts val="500"/>
              </a:spcBef>
              <a:spcAft>
                <a:spcPts val="0"/>
              </a:spcAft>
              <a:buClr>
                <a:schemeClr val="dk1"/>
              </a:buClr>
              <a:buSzPts val="2400"/>
              <a:buChar char="•"/>
            </a:pPr>
            <a:r>
              <a:rPr lang="en-US"/>
              <a:t>The caller saves return address and the old value of top_sp into the callee’s activation record. </a:t>
            </a:r>
            <a:endParaRPr/>
          </a:p>
          <a:p>
            <a:pPr indent="-228600" lvl="1" marL="685800" rtl="0" algn="l">
              <a:lnSpc>
                <a:spcPct val="90000"/>
              </a:lnSpc>
              <a:spcBef>
                <a:spcPts val="500"/>
              </a:spcBef>
              <a:spcAft>
                <a:spcPts val="0"/>
              </a:spcAft>
              <a:buClr>
                <a:schemeClr val="dk1"/>
              </a:buClr>
              <a:buSzPts val="2400"/>
              <a:buChar char="•"/>
            </a:pPr>
            <a:r>
              <a:rPr lang="en-US"/>
              <a:t>The caller then increments top_sp to the position after the caller's local data and temporaries and the callee's parameters and status fields.</a:t>
            </a:r>
            <a:endParaRPr/>
          </a:p>
          <a:p>
            <a:pPr indent="-228600" lvl="1" marL="685800" rtl="0" algn="l">
              <a:lnSpc>
                <a:spcPct val="90000"/>
              </a:lnSpc>
              <a:spcBef>
                <a:spcPts val="500"/>
              </a:spcBef>
              <a:spcAft>
                <a:spcPts val="0"/>
              </a:spcAft>
              <a:buClr>
                <a:schemeClr val="dk1"/>
              </a:buClr>
              <a:buSzPts val="2400"/>
              <a:buChar char="•"/>
            </a:pPr>
            <a:r>
              <a:rPr lang="en-US"/>
              <a:t>The callee saves registers and other status information</a:t>
            </a:r>
            <a:endParaRPr/>
          </a:p>
          <a:p>
            <a:pPr indent="-228600" lvl="1" marL="685800" rtl="0" algn="l">
              <a:lnSpc>
                <a:spcPct val="90000"/>
              </a:lnSpc>
              <a:spcBef>
                <a:spcPts val="500"/>
              </a:spcBef>
              <a:spcAft>
                <a:spcPts val="0"/>
              </a:spcAft>
              <a:buClr>
                <a:schemeClr val="dk1"/>
              </a:buClr>
              <a:buSzPts val="2400"/>
              <a:buChar char="•"/>
            </a:pPr>
            <a:r>
              <a:rPr lang="en-US"/>
              <a:t>The callee initializes local variables &amp; begin execution.</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Return sequence</a:t>
            </a:r>
            <a:endParaRPr/>
          </a:p>
        </p:txBody>
      </p:sp>
      <p:sp>
        <p:nvSpPr>
          <p:cNvPr id="189" name="Google Shape;18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return sequence is similar code to restore the state of the machine so the calling procedure can continue its execution after the call.</a:t>
            </a:r>
            <a:endParaRPr/>
          </a:p>
          <a:p>
            <a:pPr indent="-228600" lvl="1" marL="685800" rtl="0" algn="l">
              <a:lnSpc>
                <a:spcPct val="90000"/>
              </a:lnSpc>
              <a:spcBef>
                <a:spcPts val="500"/>
              </a:spcBef>
              <a:spcAft>
                <a:spcPts val="0"/>
              </a:spcAft>
              <a:buClr>
                <a:schemeClr val="dk1"/>
              </a:buClr>
              <a:buSzPts val="2400"/>
              <a:buChar char="•"/>
            </a:pPr>
            <a:r>
              <a:rPr lang="en-US"/>
              <a:t>The callee places a return value next to the activation record of the caller.</a:t>
            </a:r>
            <a:endParaRPr/>
          </a:p>
          <a:p>
            <a:pPr indent="-228600" lvl="1" marL="685800" rtl="0" algn="l">
              <a:lnSpc>
                <a:spcPct val="90000"/>
              </a:lnSpc>
              <a:spcBef>
                <a:spcPts val="500"/>
              </a:spcBef>
              <a:spcAft>
                <a:spcPts val="0"/>
              </a:spcAft>
              <a:buClr>
                <a:schemeClr val="dk1"/>
              </a:buClr>
              <a:buSzPts val="2400"/>
              <a:buChar char="•"/>
            </a:pPr>
            <a:r>
              <a:rPr lang="en-US"/>
              <a:t>Using information in the machine-status field, the callee restores top_sp and other registers, and then branches to the return address that the caller placed in the status field.</a:t>
            </a:r>
            <a:endParaRPr/>
          </a:p>
          <a:p>
            <a:pPr indent="-228600" lvl="1" marL="685800" rtl="0" algn="l">
              <a:lnSpc>
                <a:spcPct val="90000"/>
              </a:lnSpc>
              <a:spcBef>
                <a:spcPts val="500"/>
              </a:spcBef>
              <a:spcAft>
                <a:spcPts val="0"/>
              </a:spcAft>
              <a:buClr>
                <a:schemeClr val="dk1"/>
              </a:buClr>
              <a:buSzPts val="2400"/>
              <a:buChar char="•"/>
            </a:pPr>
            <a:r>
              <a:rPr lang="en-US"/>
              <a:t>The caller copies the return value to its activation record.</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5" name="Google Shape;195;p18"/>
          <p:cNvPicPr preferRelativeResize="0"/>
          <p:nvPr/>
        </p:nvPicPr>
        <p:blipFill rotWithShape="1">
          <a:blip r:embed="rId3">
            <a:alphaModFix/>
          </a:blip>
          <a:srcRect b="0" l="0" r="0" t="0"/>
          <a:stretch/>
        </p:blipFill>
        <p:spPr>
          <a:xfrm>
            <a:off x="2539576" y="1027906"/>
            <a:ext cx="9652424" cy="5624571"/>
          </a:xfrm>
          <a:prstGeom prst="rect">
            <a:avLst/>
          </a:prstGeom>
          <a:noFill/>
          <a:ln>
            <a:noFill/>
          </a:ln>
        </p:spPr>
      </p:pic>
      <p:sp>
        <p:nvSpPr>
          <p:cNvPr id="196" name="Google Shape;196;p18"/>
          <p:cNvSpPr txBox="1"/>
          <p:nvPr>
            <p:ph type="title"/>
          </p:nvPr>
        </p:nvSpPr>
        <p:spPr>
          <a:xfrm>
            <a:off x="838200" y="23105"/>
            <a:ext cx="10515600" cy="13270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Division of tasks between caller and callee</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9"/>
          <p:cNvPicPr preferRelativeResize="0"/>
          <p:nvPr/>
        </p:nvPicPr>
        <p:blipFill rotWithShape="1">
          <a:blip r:embed="rId3">
            <a:alphaModFix/>
          </a:blip>
          <a:srcRect b="0" l="0" r="0" t="0"/>
          <a:stretch/>
        </p:blipFill>
        <p:spPr>
          <a:xfrm>
            <a:off x="4870886" y="354690"/>
            <a:ext cx="7257762" cy="6129237"/>
          </a:xfrm>
          <a:prstGeom prst="rect">
            <a:avLst/>
          </a:prstGeom>
          <a:noFill/>
          <a:ln>
            <a:noFill/>
          </a:ln>
        </p:spPr>
      </p:pic>
      <p:sp>
        <p:nvSpPr>
          <p:cNvPr id="202" name="Google Shape;202;p19"/>
          <p:cNvSpPr txBox="1"/>
          <p:nvPr>
            <p:ph type="title"/>
          </p:nvPr>
        </p:nvSpPr>
        <p:spPr>
          <a:xfrm>
            <a:off x="838200" y="374073"/>
            <a:ext cx="5063836" cy="13166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Variable-Length Data on the Stack</a:t>
            </a:r>
            <a:endParaRPr sz="4000"/>
          </a:p>
        </p:txBody>
      </p:sp>
      <p:sp>
        <p:nvSpPr>
          <p:cNvPr id="203" name="Google Shape;203;p19"/>
          <p:cNvSpPr txBox="1"/>
          <p:nvPr>
            <p:ph idx="1" type="body"/>
          </p:nvPr>
        </p:nvSpPr>
        <p:spPr>
          <a:xfrm>
            <a:off x="548267" y="1911638"/>
            <a:ext cx="4322619"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sz="2400"/>
              <a:t>run-time memory-management system must deal frequently with the allocation of space for objects the sizes of which are not known at compile time, but which are local to a procedure and thus may be allocated on the stack</a:t>
            </a:r>
            <a:endParaRPr/>
          </a:p>
          <a:p>
            <a:pPr indent="-228600" lvl="0" marL="228600" rtl="0" algn="l">
              <a:lnSpc>
                <a:spcPct val="90000"/>
              </a:lnSpc>
              <a:spcBef>
                <a:spcPts val="1000"/>
              </a:spcBef>
              <a:spcAft>
                <a:spcPts val="0"/>
              </a:spcAft>
              <a:buClr>
                <a:schemeClr val="dk1"/>
              </a:buClr>
              <a:buSzPct val="100000"/>
              <a:buChar char="•"/>
            </a:pPr>
            <a:r>
              <a:rPr lang="en-US" sz="2400"/>
              <a:t>The storage for these arrays is not part of the activation record for p.</a:t>
            </a:r>
            <a:endParaRPr/>
          </a:p>
          <a:p>
            <a:pPr indent="-228600" lvl="0" marL="228600" rtl="0" algn="l">
              <a:lnSpc>
                <a:spcPct val="90000"/>
              </a:lnSpc>
              <a:spcBef>
                <a:spcPts val="1000"/>
              </a:spcBef>
              <a:spcAft>
                <a:spcPts val="0"/>
              </a:spcAft>
              <a:buClr>
                <a:schemeClr val="dk1"/>
              </a:buClr>
              <a:buSzPct val="100000"/>
              <a:buChar char="•"/>
            </a:pPr>
            <a:r>
              <a:rPr lang="en-US" sz="2400"/>
              <a:t>A pointer to the beginning of each array appears in the activation record itself</a:t>
            </a:r>
            <a:endParaRPr/>
          </a:p>
          <a:p>
            <a:pPr indent="-87629" lvl="0" marL="228600" rtl="0" algn="l">
              <a:lnSpc>
                <a:spcPct val="90000"/>
              </a:lnSpc>
              <a:spcBef>
                <a:spcPts val="1000"/>
              </a:spcBef>
              <a:spcAft>
                <a:spcPts val="0"/>
              </a:spcAft>
              <a:buClr>
                <a:schemeClr val="dk1"/>
              </a:buClr>
              <a:buSzPct val="1000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Run-time storage management</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need to use memory to store:</a:t>
            </a:r>
            <a:endParaRPr/>
          </a:p>
          <a:p>
            <a:pPr indent="-228600" lvl="1" marL="685800" rtl="0" algn="l">
              <a:lnSpc>
                <a:spcPct val="90000"/>
              </a:lnSpc>
              <a:spcBef>
                <a:spcPts val="500"/>
              </a:spcBef>
              <a:spcAft>
                <a:spcPts val="0"/>
              </a:spcAft>
              <a:buClr>
                <a:schemeClr val="dk1"/>
              </a:buClr>
              <a:buSzPts val="2400"/>
              <a:buChar char="•"/>
            </a:pPr>
            <a:r>
              <a:rPr lang="en-US"/>
              <a:t>code</a:t>
            </a:r>
            <a:endParaRPr/>
          </a:p>
          <a:p>
            <a:pPr indent="-228600" lvl="1" marL="685800" rtl="0" algn="l">
              <a:lnSpc>
                <a:spcPct val="90000"/>
              </a:lnSpc>
              <a:spcBef>
                <a:spcPts val="500"/>
              </a:spcBef>
              <a:spcAft>
                <a:spcPts val="0"/>
              </a:spcAft>
              <a:buClr>
                <a:schemeClr val="dk1"/>
              </a:buClr>
              <a:buSzPts val="2400"/>
              <a:buChar char="•"/>
            </a:pPr>
            <a:r>
              <a:rPr lang="en-US"/>
              <a:t>static data (global variables)</a:t>
            </a:r>
            <a:endParaRPr/>
          </a:p>
          <a:p>
            <a:pPr indent="-228600" lvl="1" marL="685800" rtl="0" algn="l">
              <a:lnSpc>
                <a:spcPct val="90000"/>
              </a:lnSpc>
              <a:spcBef>
                <a:spcPts val="500"/>
              </a:spcBef>
              <a:spcAft>
                <a:spcPts val="0"/>
              </a:spcAft>
              <a:buClr>
                <a:schemeClr val="dk1"/>
              </a:buClr>
              <a:buSzPts val="2400"/>
              <a:buChar char="•"/>
            </a:pPr>
            <a:r>
              <a:rPr lang="en-US"/>
              <a:t>dynamic data objects</a:t>
            </a:r>
            <a:endParaRPr/>
          </a:p>
          <a:p>
            <a:pPr indent="-228600" lvl="2" marL="1143000" rtl="0" algn="l">
              <a:lnSpc>
                <a:spcPct val="90000"/>
              </a:lnSpc>
              <a:spcBef>
                <a:spcPts val="500"/>
              </a:spcBef>
              <a:spcAft>
                <a:spcPts val="0"/>
              </a:spcAft>
              <a:buClr>
                <a:schemeClr val="dk1"/>
              </a:buClr>
              <a:buSzPts val="2000"/>
              <a:buChar char="•"/>
            </a:pPr>
            <a:r>
              <a:rPr lang="en-US"/>
              <a:t>data that are used when executing a certain procedure.</a:t>
            </a:r>
            <a:endParaRPr/>
          </a:p>
          <a:p>
            <a:pPr indent="-228600" lvl="2" marL="1143000" rtl="0" algn="l">
              <a:lnSpc>
                <a:spcPct val="90000"/>
              </a:lnSpc>
              <a:spcBef>
                <a:spcPts val="500"/>
              </a:spcBef>
              <a:spcAft>
                <a:spcPts val="0"/>
              </a:spcAft>
              <a:buClr>
                <a:schemeClr val="dk1"/>
              </a:buClr>
              <a:buSzPts val="2000"/>
              <a:buChar char="•"/>
            </a:pPr>
            <a:r>
              <a:rPr lang="en-US"/>
              <a:t>Dynamically allocated objects (malloc, free).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Access to non-local data</a:t>
            </a:r>
            <a:endParaRPr/>
          </a:p>
        </p:txBody>
      </p:sp>
      <p:sp>
        <p:nvSpPr>
          <p:cNvPr id="209" name="Google Shape;209;p20"/>
          <p:cNvSpPr txBox="1"/>
          <p:nvPr>
            <p:ph idx="1" type="body"/>
          </p:nvPr>
        </p:nvSpPr>
        <p:spPr>
          <a:xfrm>
            <a:off x="838201" y="1578167"/>
            <a:ext cx="10112566"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Nonlocal variables in C (without nested procedures):</a:t>
            </a:r>
            <a:endParaRPr/>
          </a:p>
          <a:p>
            <a:pPr indent="-228600" lvl="1" marL="685800" rtl="0" algn="l">
              <a:lnSpc>
                <a:spcPct val="90000"/>
              </a:lnSpc>
              <a:spcBef>
                <a:spcPts val="500"/>
              </a:spcBef>
              <a:spcAft>
                <a:spcPts val="0"/>
              </a:spcAft>
              <a:buClr>
                <a:schemeClr val="dk1"/>
              </a:buClr>
              <a:buSzPts val="2400"/>
              <a:buChar char="•"/>
            </a:pPr>
            <a:r>
              <a:rPr lang="en-US"/>
              <a:t>Still have nested scopes (blocks).</a:t>
            </a:r>
            <a:endParaRPr/>
          </a:p>
          <a:p>
            <a:pPr indent="-228600" lvl="1" marL="685800" rtl="0" algn="l">
              <a:lnSpc>
                <a:spcPct val="90000"/>
              </a:lnSpc>
              <a:spcBef>
                <a:spcPts val="500"/>
              </a:spcBef>
              <a:spcAft>
                <a:spcPts val="0"/>
              </a:spcAft>
              <a:buClr>
                <a:schemeClr val="dk1"/>
              </a:buClr>
              <a:buSzPts val="2400"/>
              <a:buChar char="•"/>
            </a:pPr>
            <a:r>
              <a:rPr lang="en-US"/>
              <a:t>Solution:</a:t>
            </a:r>
            <a:endParaRPr sz="2933"/>
          </a:p>
          <a:p>
            <a:pPr indent="-228600" lvl="2" marL="1143000" rtl="0" algn="l">
              <a:lnSpc>
                <a:spcPct val="90000"/>
              </a:lnSpc>
              <a:spcBef>
                <a:spcPts val="500"/>
              </a:spcBef>
              <a:spcAft>
                <a:spcPts val="0"/>
              </a:spcAft>
              <a:buClr>
                <a:schemeClr val="dk1"/>
              </a:buClr>
              <a:buSzPts val="2400"/>
              <a:buChar char="•"/>
            </a:pPr>
            <a:r>
              <a:rPr lang="en-US" sz="2400"/>
              <a:t>All data declared outside procedures are static.</a:t>
            </a:r>
            <a:endParaRPr/>
          </a:p>
          <a:p>
            <a:pPr indent="-228600" lvl="2" marL="1143000" rtl="0" algn="l">
              <a:lnSpc>
                <a:spcPct val="90000"/>
              </a:lnSpc>
              <a:spcBef>
                <a:spcPts val="500"/>
              </a:spcBef>
              <a:spcAft>
                <a:spcPts val="0"/>
              </a:spcAft>
              <a:buClr>
                <a:schemeClr val="dk1"/>
              </a:buClr>
              <a:buSzPts val="2400"/>
              <a:buChar char="•"/>
            </a:pPr>
            <a:r>
              <a:rPr lang="en-US" sz="2400"/>
              <a:t>Other names must be at the activation record at the top of the stack which can be accessed from top_sp.</a:t>
            </a:r>
            <a:endParaRPr/>
          </a:p>
          <a:p>
            <a:pPr indent="-228600" lvl="3" marL="1600200" rtl="0" algn="l">
              <a:lnSpc>
                <a:spcPct val="90000"/>
              </a:lnSpc>
              <a:spcBef>
                <a:spcPts val="500"/>
              </a:spcBef>
              <a:spcAft>
                <a:spcPts val="0"/>
              </a:spcAft>
              <a:buClr>
                <a:schemeClr val="dk1"/>
              </a:buClr>
              <a:buSzPts val="2400"/>
              <a:buChar char="•"/>
            </a:pPr>
            <a:r>
              <a:rPr lang="en-US" sz="2400"/>
              <a:t>Treat a block as a parameter-less procedure</a:t>
            </a:r>
            <a:endParaRPr/>
          </a:p>
          <a:p>
            <a:pPr indent="-228600" lvl="3" marL="1600200" rtl="0" algn="l">
              <a:lnSpc>
                <a:spcPct val="90000"/>
              </a:lnSpc>
              <a:spcBef>
                <a:spcPts val="500"/>
              </a:spcBef>
              <a:spcAft>
                <a:spcPts val="0"/>
              </a:spcAft>
              <a:buClr>
                <a:schemeClr val="dk1"/>
              </a:buClr>
              <a:buSzPts val="2400"/>
              <a:buChar char="•"/>
            </a:pPr>
            <a:r>
              <a:rPr lang="en-US" sz="2400"/>
              <a:t>Allocates space for all blocks in a procedure.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Access to non-local variables</a:t>
            </a:r>
            <a:endParaRPr/>
          </a:p>
        </p:txBody>
      </p:sp>
      <p:sp>
        <p:nvSpPr>
          <p:cNvPr id="215" name="Google Shape;21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p is nested immediately within q in the source text, then the access link in an activation record for p points to the access link in the record for the most recent activation of q.</a:t>
            </a:r>
            <a:endParaRPr/>
          </a:p>
          <a:p>
            <a:pPr indent="-228600" lvl="0" marL="228600" rtl="0" algn="l">
              <a:lnSpc>
                <a:spcPct val="90000"/>
              </a:lnSpc>
              <a:spcBef>
                <a:spcPts val="1000"/>
              </a:spcBef>
              <a:spcAft>
                <a:spcPts val="0"/>
              </a:spcAft>
              <a:buClr>
                <a:schemeClr val="dk1"/>
              </a:buClr>
              <a:buSzPts val="2800"/>
              <a:buChar char="•"/>
            </a:pPr>
            <a:r>
              <a:rPr lang="en-US"/>
              <a:t>A procedure p at nesting depth n_p accesses a non-local a at nesting depth n_a: (1) following n_p – n_a links and (2) using the relative offset in the activation record.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2"/>
          <p:cNvPicPr preferRelativeResize="0"/>
          <p:nvPr/>
        </p:nvPicPr>
        <p:blipFill rotWithShape="1">
          <a:blip r:embed="rId3">
            <a:alphaModFix/>
          </a:blip>
          <a:srcRect b="0" l="0" r="0" t="0"/>
          <a:stretch/>
        </p:blipFill>
        <p:spPr>
          <a:xfrm>
            <a:off x="5544034" y="387675"/>
            <a:ext cx="5969132" cy="5874832"/>
          </a:xfrm>
          <a:prstGeom prst="rect">
            <a:avLst/>
          </a:prstGeom>
          <a:noFill/>
          <a:ln>
            <a:noFill/>
          </a:ln>
        </p:spPr>
      </p:pic>
      <p:sp>
        <p:nvSpPr>
          <p:cNvPr id="221" name="Google Shape;221;p22"/>
          <p:cNvSpPr txBox="1"/>
          <p:nvPr>
            <p:ph type="title"/>
          </p:nvPr>
        </p:nvSpPr>
        <p:spPr>
          <a:xfrm>
            <a:off x="838200" y="374073"/>
            <a:ext cx="5063836" cy="13166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Pascal Program with nested procedure</a:t>
            </a:r>
            <a:endParaRPr sz="4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838200" y="135083"/>
            <a:ext cx="10515600" cy="1122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Access Links for finding storage</a:t>
            </a:r>
            <a:endParaRPr/>
          </a:p>
        </p:txBody>
      </p:sp>
      <p:pic>
        <p:nvPicPr>
          <p:cNvPr id="227" name="Google Shape;227;p23"/>
          <p:cNvPicPr preferRelativeResize="0"/>
          <p:nvPr/>
        </p:nvPicPr>
        <p:blipFill rotWithShape="1">
          <a:blip r:embed="rId3">
            <a:alphaModFix/>
          </a:blip>
          <a:srcRect b="0" l="0" r="0" t="0"/>
          <a:stretch/>
        </p:blipFill>
        <p:spPr>
          <a:xfrm>
            <a:off x="2000664" y="1174449"/>
            <a:ext cx="8525327" cy="56835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idx="1" type="body"/>
          </p:nvPr>
        </p:nvSpPr>
        <p:spPr>
          <a:xfrm>
            <a:off x="716973" y="477982"/>
            <a:ext cx="10920845" cy="6078682"/>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sz="2600"/>
              <a:t>The code for setting up the access link in the called procedure depends on whether or not the called procedure p is nested within the caller q</a:t>
            </a:r>
            <a:endParaRPr/>
          </a:p>
          <a:p>
            <a:pPr indent="-228600" lvl="1" marL="685800" rtl="0" algn="l">
              <a:lnSpc>
                <a:spcPct val="90000"/>
              </a:lnSpc>
              <a:spcBef>
                <a:spcPts val="500"/>
              </a:spcBef>
              <a:spcAft>
                <a:spcPts val="0"/>
              </a:spcAft>
              <a:buClr>
                <a:schemeClr val="dk1"/>
              </a:buClr>
              <a:buSzPct val="100000"/>
              <a:buChar char="•"/>
            </a:pPr>
            <a:r>
              <a:rPr lang="en-US"/>
              <a:t>Procedure p is at a higher nesting depth than q. Then p must be defined immediately within q, or the call by q would not be at a position that is within the scope of the procedure name p. Thus, the nesting depth of p is exactly one greater than that of q, and the access link from p must lead to q. It is a simple matter for the calling sequence to include a step that places in the access link for p a pointer to the activation record of q.</a:t>
            </a:r>
            <a:endParaRPr/>
          </a:p>
          <a:p>
            <a:pPr indent="-228600" lvl="2" marL="1143000" rtl="0" algn="l">
              <a:lnSpc>
                <a:spcPct val="90000"/>
              </a:lnSpc>
              <a:spcBef>
                <a:spcPts val="500"/>
              </a:spcBef>
              <a:spcAft>
                <a:spcPts val="0"/>
              </a:spcAft>
              <a:buClr>
                <a:schemeClr val="dk1"/>
              </a:buClr>
              <a:buSzPct val="100000"/>
              <a:buChar char="•"/>
            </a:pPr>
            <a:r>
              <a:rPr lang="en-US"/>
              <a:t>Examples include the call of quicksort by sort to set up Fig. (a), and the call of partition by quicksort to create Fig. (c).</a:t>
            </a:r>
            <a:endParaRPr/>
          </a:p>
          <a:p>
            <a:pPr indent="-228600" lvl="1" marL="685800" rtl="0" algn="l">
              <a:lnSpc>
                <a:spcPct val="90000"/>
              </a:lnSpc>
              <a:spcBef>
                <a:spcPts val="500"/>
              </a:spcBef>
              <a:spcAft>
                <a:spcPts val="0"/>
              </a:spcAft>
              <a:buClr>
                <a:schemeClr val="dk1"/>
              </a:buClr>
              <a:buSzPct val="100000"/>
              <a:buChar char="•"/>
            </a:pPr>
            <a:r>
              <a:rPr lang="en-US"/>
              <a:t>The nesting depth np of p is less than or equal to the nesting depth nq of q. In order for the call within q to be in the scope of name p, procedure q must be nested within some procedure r, while p is a procedure defined immediately within r. The top activation record for r can  therefore be found by following the chain of access links, starting in the activation record for q, for nq - np + 1 hops. Then, the access link for p must go to this activation of r. This case includes recursive calls, where p = q. In that case, the chain of access links is followed for one hop, and the access links for p and q are the same. An example is the call of quicksort(1; 3) by quicksort(1; 9) to set up Fig. (b). It also includes the case of mutually recursive calls, where two or more procedures are defined within a common parent.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Parameter Passing</a:t>
            </a:r>
            <a:endParaRPr/>
          </a:p>
        </p:txBody>
      </p:sp>
      <p:sp>
        <p:nvSpPr>
          <p:cNvPr id="239" name="Google Shape;23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method to associate actual parameters with formal parameters.</a:t>
            </a:r>
            <a:endParaRPr/>
          </a:p>
          <a:p>
            <a:pPr indent="-228600" lvl="0" marL="228600" rtl="0" algn="l">
              <a:lnSpc>
                <a:spcPct val="90000"/>
              </a:lnSpc>
              <a:spcBef>
                <a:spcPts val="1000"/>
              </a:spcBef>
              <a:spcAft>
                <a:spcPts val="0"/>
              </a:spcAft>
              <a:buClr>
                <a:schemeClr val="dk1"/>
              </a:buClr>
              <a:buSzPts val="2800"/>
              <a:buChar char="•"/>
            </a:pPr>
            <a:r>
              <a:rPr lang="en-US"/>
              <a:t>The parameter passing method will effect the code generated.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Techniques</a:t>
            </a:r>
            <a:endParaRPr/>
          </a:p>
        </p:txBody>
      </p:sp>
      <p:sp>
        <p:nvSpPr>
          <p:cNvPr id="245" name="Google Shape;24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Call by value</a:t>
            </a:r>
            <a:endParaRPr/>
          </a:p>
          <a:p>
            <a:pPr indent="-228600" lvl="0" marL="228600" rtl="0" algn="l">
              <a:lnSpc>
                <a:spcPct val="90000"/>
              </a:lnSpc>
              <a:spcBef>
                <a:spcPts val="1000"/>
              </a:spcBef>
              <a:spcAft>
                <a:spcPts val="0"/>
              </a:spcAft>
              <a:buClr>
                <a:schemeClr val="dk1"/>
              </a:buClr>
              <a:buSzPts val="2800"/>
              <a:buChar char="•"/>
            </a:pPr>
            <a:r>
              <a:rPr lang="en-US"/>
              <a:t>Call by reference</a:t>
            </a:r>
            <a:endParaRPr/>
          </a:p>
          <a:p>
            <a:pPr indent="-228600" lvl="0" marL="228600" rtl="0" algn="l">
              <a:lnSpc>
                <a:spcPct val="90000"/>
              </a:lnSpc>
              <a:spcBef>
                <a:spcPts val="1000"/>
              </a:spcBef>
              <a:spcAft>
                <a:spcPts val="0"/>
              </a:spcAft>
              <a:buClr>
                <a:schemeClr val="dk1"/>
              </a:buClr>
              <a:buSzPts val="2800"/>
              <a:buChar char="•"/>
            </a:pPr>
            <a:r>
              <a:rPr lang="en-US"/>
              <a:t>Call by copy-restore</a:t>
            </a:r>
            <a:endParaRPr/>
          </a:p>
          <a:p>
            <a:pPr indent="-228600" lvl="0" marL="228600" rtl="0" algn="l">
              <a:lnSpc>
                <a:spcPct val="90000"/>
              </a:lnSpc>
              <a:spcBef>
                <a:spcPts val="1000"/>
              </a:spcBef>
              <a:spcAft>
                <a:spcPts val="0"/>
              </a:spcAft>
              <a:buClr>
                <a:schemeClr val="dk1"/>
              </a:buClr>
              <a:buSzPts val="2800"/>
              <a:buChar char="•"/>
            </a:pPr>
            <a:r>
              <a:rPr lang="en-US"/>
              <a:t>Call by name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Call by value</a:t>
            </a:r>
            <a:endParaRPr/>
          </a:p>
        </p:txBody>
      </p:sp>
      <p:sp>
        <p:nvSpPr>
          <p:cNvPr id="251" name="Google Shape;25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actual parameters are evaluated and their r-values are passed to the called procedure.</a:t>
            </a:r>
            <a:endParaRPr/>
          </a:p>
          <a:p>
            <a:pPr indent="-228600" lvl="0" marL="228600" rtl="0" algn="l">
              <a:lnSpc>
                <a:spcPct val="90000"/>
              </a:lnSpc>
              <a:spcBef>
                <a:spcPts val="1000"/>
              </a:spcBef>
              <a:spcAft>
                <a:spcPts val="0"/>
              </a:spcAft>
              <a:buClr>
                <a:schemeClr val="dk1"/>
              </a:buClr>
              <a:buSzPts val="2800"/>
              <a:buChar char="•"/>
            </a:pPr>
            <a:r>
              <a:rPr lang="en-US"/>
              <a:t>Implementation:</a:t>
            </a:r>
            <a:endParaRPr/>
          </a:p>
          <a:p>
            <a:pPr indent="-228600" lvl="1" marL="685800" rtl="0" algn="l">
              <a:lnSpc>
                <a:spcPct val="90000"/>
              </a:lnSpc>
              <a:spcBef>
                <a:spcPts val="500"/>
              </a:spcBef>
              <a:spcAft>
                <a:spcPts val="0"/>
              </a:spcAft>
              <a:buClr>
                <a:schemeClr val="dk1"/>
              </a:buClr>
              <a:buSzPts val="2400"/>
              <a:buChar char="•"/>
            </a:pPr>
            <a:r>
              <a:rPr lang="en-US"/>
              <a:t>a formal parameter is treated like a local name, so the storage for the formals is in the activation record of the called procedure.</a:t>
            </a:r>
            <a:endParaRPr/>
          </a:p>
          <a:p>
            <a:pPr indent="-228600" lvl="1" marL="685800" rtl="0" algn="l">
              <a:lnSpc>
                <a:spcPct val="90000"/>
              </a:lnSpc>
              <a:spcBef>
                <a:spcPts val="500"/>
              </a:spcBef>
              <a:spcAft>
                <a:spcPts val="0"/>
              </a:spcAft>
              <a:buClr>
                <a:schemeClr val="dk1"/>
              </a:buClr>
              <a:buSzPts val="2400"/>
              <a:buChar char="•"/>
            </a:pPr>
            <a:r>
              <a:rPr lang="en-US"/>
              <a:t>The caller evaluates the actual parameters and places their r-values in the storage for the formals.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C &amp; Pascal</a:t>
            </a:r>
            <a:endParaRPr/>
          </a:p>
        </p:txBody>
      </p:sp>
      <p:sp>
        <p:nvSpPr>
          <p:cNvPr id="257" name="Google Shape;25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lang="en-US" sz="2400"/>
              <a:t>Swap(int a, int b)</a:t>
            </a:r>
            <a:endParaRPr/>
          </a:p>
          <a:p>
            <a:pPr indent="-228600" lvl="0" marL="228600" rtl="0" algn="l">
              <a:lnSpc>
                <a:spcPct val="90000"/>
              </a:lnSpc>
              <a:spcBef>
                <a:spcPts val="1000"/>
              </a:spcBef>
              <a:spcAft>
                <a:spcPts val="0"/>
              </a:spcAft>
              <a:buClr>
                <a:schemeClr val="dk1"/>
              </a:buClr>
              <a:buSzPts val="2400"/>
              <a:buNone/>
            </a:pPr>
            <a:r>
              <a:rPr lang="en-US" sz="2400"/>
              <a:t>{	int temp;</a:t>
            </a:r>
            <a:endParaRPr/>
          </a:p>
          <a:p>
            <a:pPr indent="-228600" lvl="0" marL="228600" rtl="0" algn="l">
              <a:lnSpc>
                <a:spcPct val="90000"/>
              </a:lnSpc>
              <a:spcBef>
                <a:spcPts val="1000"/>
              </a:spcBef>
              <a:spcAft>
                <a:spcPts val="0"/>
              </a:spcAft>
              <a:buClr>
                <a:schemeClr val="dk1"/>
              </a:buClr>
              <a:buSzPts val="2400"/>
              <a:buNone/>
            </a:pPr>
            <a:r>
              <a:rPr lang="en-US" sz="2400"/>
              <a:t>	temp = a; a = b; b = temp;</a:t>
            </a:r>
            <a:endParaRPr/>
          </a:p>
          <a:p>
            <a:pPr indent="-228600" lvl="0" marL="228600" rtl="0" algn="l">
              <a:lnSpc>
                <a:spcPct val="90000"/>
              </a:lnSpc>
              <a:spcBef>
                <a:spcPts val="1000"/>
              </a:spcBef>
              <a:spcAft>
                <a:spcPts val="0"/>
              </a:spcAft>
              <a:buClr>
                <a:schemeClr val="dk1"/>
              </a:buClr>
              <a:buSzPts val="2400"/>
              <a:buNone/>
            </a:pPr>
            <a:r>
              <a:rPr lang="en-US" sz="2400"/>
              <a:t>}</a:t>
            </a:r>
            <a:endParaRPr/>
          </a:p>
          <a:p>
            <a:pPr indent="-228600" lvl="0" marL="228600" rtl="0" algn="l">
              <a:lnSpc>
                <a:spcPct val="90000"/>
              </a:lnSpc>
              <a:spcBef>
                <a:spcPts val="1000"/>
              </a:spcBef>
              <a:spcAft>
                <a:spcPts val="0"/>
              </a:spcAft>
              <a:buClr>
                <a:schemeClr val="dk1"/>
              </a:buClr>
              <a:buSzPts val="2400"/>
              <a:buNone/>
            </a:pPr>
            <a:r>
              <a:rPr lang="en-US" sz="2400"/>
              <a:t>Void main()</a:t>
            </a:r>
            <a:endParaRPr/>
          </a:p>
          <a:p>
            <a:pPr indent="-228600" lvl="0" marL="228600" rtl="0" algn="l">
              <a:lnSpc>
                <a:spcPct val="90000"/>
              </a:lnSpc>
              <a:spcBef>
                <a:spcPts val="1000"/>
              </a:spcBef>
              <a:spcAft>
                <a:spcPts val="0"/>
              </a:spcAft>
              <a:buClr>
                <a:schemeClr val="dk1"/>
              </a:buClr>
              <a:buSzPts val="2400"/>
              <a:buNone/>
            </a:pPr>
            <a:r>
              <a:rPr lang="en-US" sz="2400"/>
              <a:t>{int a = 1, b = 2;</a:t>
            </a:r>
            <a:endParaRPr/>
          </a:p>
          <a:p>
            <a:pPr indent="-228600" lvl="0" marL="228600" rtl="0" algn="l">
              <a:lnSpc>
                <a:spcPct val="90000"/>
              </a:lnSpc>
              <a:spcBef>
                <a:spcPts val="1000"/>
              </a:spcBef>
              <a:spcAft>
                <a:spcPts val="0"/>
              </a:spcAft>
              <a:buClr>
                <a:schemeClr val="dk1"/>
              </a:buClr>
              <a:buSzPts val="2400"/>
              <a:buNone/>
            </a:pPr>
            <a:r>
              <a:rPr lang="en-US" sz="2400"/>
              <a:t>Swap(a, b); printf(“%d \t %d”, a, b);</a:t>
            </a:r>
            <a:endParaRPr/>
          </a:p>
          <a:p>
            <a:pPr indent="-228600" lvl="0" marL="228600" rtl="0" algn="l">
              <a:lnSpc>
                <a:spcPct val="90000"/>
              </a:lnSpc>
              <a:spcBef>
                <a:spcPts val="1000"/>
              </a:spcBef>
              <a:spcAft>
                <a:spcPts val="0"/>
              </a:spcAft>
              <a:buClr>
                <a:schemeClr val="dk1"/>
              </a:buClr>
              <a:buSzPts val="2400"/>
              <a:buNone/>
            </a:pPr>
            <a:r>
              <a:rPr lang="en-US" sz="2400"/>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Call by reference</a:t>
            </a:r>
            <a:endParaRPr/>
          </a:p>
        </p:txBody>
      </p:sp>
      <p:sp>
        <p:nvSpPr>
          <p:cNvPr id="263" name="Google Shape;26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Referred as call-by address or call-by-location.</a:t>
            </a:r>
            <a:endParaRPr/>
          </a:p>
          <a:p>
            <a:pPr indent="-228600" lvl="0" marL="228600" rtl="0" algn="l">
              <a:lnSpc>
                <a:spcPct val="90000"/>
              </a:lnSpc>
              <a:spcBef>
                <a:spcPts val="1000"/>
              </a:spcBef>
              <a:spcAft>
                <a:spcPts val="0"/>
              </a:spcAft>
              <a:buClr>
                <a:schemeClr val="dk1"/>
              </a:buClr>
              <a:buSzPts val="2800"/>
              <a:buChar char="•"/>
            </a:pPr>
            <a:r>
              <a:rPr lang="en-US"/>
              <a:t>The caller passes to the called procedure a pointer to the storage address of each actual parameter.</a:t>
            </a:r>
            <a:endParaRPr/>
          </a:p>
          <a:p>
            <a:pPr indent="-228600" lvl="1" marL="685800" rtl="0" algn="l">
              <a:lnSpc>
                <a:spcPct val="90000"/>
              </a:lnSpc>
              <a:spcBef>
                <a:spcPts val="500"/>
              </a:spcBef>
              <a:spcAft>
                <a:spcPts val="0"/>
              </a:spcAft>
              <a:buClr>
                <a:schemeClr val="dk1"/>
              </a:buClr>
              <a:buSzPts val="2400"/>
              <a:buChar char="•"/>
            </a:pPr>
            <a:r>
              <a:rPr lang="en-US"/>
              <a:t>Actual parameter must have an address -- only variables make sense, an expression will not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Run-time memory</a:t>
            </a:r>
            <a:endParaRPr/>
          </a:p>
        </p:txBody>
      </p:sp>
      <p:graphicFrame>
        <p:nvGraphicFramePr>
          <p:cNvPr id="101" name="Google Shape;101;p3"/>
          <p:cNvGraphicFramePr/>
          <p:nvPr/>
        </p:nvGraphicFramePr>
        <p:xfrm>
          <a:off x="2641600" y="1600200"/>
          <a:ext cx="3000000" cy="3000000"/>
        </p:xfrm>
        <a:graphic>
          <a:graphicData uri="http://schemas.openxmlformats.org/drawingml/2006/table">
            <a:tbl>
              <a:tblPr bandRow="1" firstRow="1">
                <a:noFill/>
                <a:tableStyleId>{53A54AC5-8BB4-481B-B474-2DB7C173D8F6}</a:tableStyleId>
              </a:tblPr>
              <a:tblGrid>
                <a:gridCol w="6705600"/>
              </a:tblGrid>
              <a:tr h="494450">
                <a:tc>
                  <a:txBody>
                    <a:bodyPr/>
                    <a:lstStyle/>
                    <a:p>
                      <a:pPr indent="0" lvl="0" marL="0" marR="0" rtl="0" algn="l">
                        <a:spcBef>
                          <a:spcPts val="0"/>
                        </a:spcBef>
                        <a:spcAft>
                          <a:spcPts val="0"/>
                        </a:spcAft>
                        <a:buNone/>
                      </a:pPr>
                      <a:r>
                        <a:rPr lang="en-US" sz="2400" u="none" cap="none" strike="noStrike"/>
                        <a:t>Memory Layout</a:t>
                      </a:r>
                      <a:endParaRPr sz="2400"/>
                    </a:p>
                  </a:txBody>
                  <a:tcPr marT="60950" marB="60950" marR="121925" marL="121925"/>
                </a:tc>
              </a:tr>
              <a:tr h="494450">
                <a:tc>
                  <a:txBody>
                    <a:bodyPr/>
                    <a:lstStyle/>
                    <a:p>
                      <a:pPr indent="0" lvl="0" marL="0" marR="0" rtl="0" algn="l">
                        <a:spcBef>
                          <a:spcPts val="0"/>
                        </a:spcBef>
                        <a:spcAft>
                          <a:spcPts val="0"/>
                        </a:spcAft>
                        <a:buNone/>
                      </a:pPr>
                      <a:r>
                        <a:rPr lang="en-US" sz="2400"/>
                        <a:t>Code</a:t>
                      </a:r>
                      <a:endParaRPr/>
                    </a:p>
                  </a:txBody>
                  <a:tcPr marT="60950" marB="60950" marR="121925" marL="121925"/>
                </a:tc>
              </a:tr>
              <a:tr h="494450">
                <a:tc>
                  <a:txBody>
                    <a:bodyPr/>
                    <a:lstStyle/>
                    <a:p>
                      <a:pPr indent="0" lvl="0" marL="0" marR="0" rtl="0" algn="l">
                        <a:spcBef>
                          <a:spcPts val="0"/>
                        </a:spcBef>
                        <a:spcAft>
                          <a:spcPts val="0"/>
                        </a:spcAft>
                        <a:buNone/>
                      </a:pPr>
                      <a:r>
                        <a:rPr lang="en-US" sz="2400"/>
                        <a:t>Static</a:t>
                      </a:r>
                      <a:r>
                        <a:rPr lang="en-US" sz="2400"/>
                        <a:t> data (Global variables)</a:t>
                      </a:r>
                      <a:endParaRPr sz="2400"/>
                    </a:p>
                  </a:txBody>
                  <a:tcPr marT="60950" marB="60950" marR="121925" marL="121925"/>
                </a:tc>
              </a:tr>
              <a:tr h="494450">
                <a:tc>
                  <a:txBody>
                    <a:bodyPr/>
                    <a:lstStyle/>
                    <a:p>
                      <a:pPr indent="0" lvl="0" marL="0" marR="0" rtl="0" algn="l">
                        <a:spcBef>
                          <a:spcPts val="0"/>
                        </a:spcBef>
                        <a:spcAft>
                          <a:spcPts val="0"/>
                        </a:spcAft>
                        <a:buNone/>
                      </a:pPr>
                      <a:r>
                        <a:rPr lang="en-US" sz="2400"/>
                        <a:t>Stack</a:t>
                      </a:r>
                      <a:r>
                        <a:rPr lang="en-US" sz="2400"/>
                        <a:t> memory (for procedures)</a:t>
                      </a:r>
                      <a:endParaRPr sz="2400"/>
                    </a:p>
                  </a:txBody>
                  <a:tcPr marT="60950" marB="60950" marR="121925" marL="121925"/>
                </a:tc>
              </a:tr>
              <a:tr h="494450">
                <a:tc>
                  <a:txBody>
                    <a:bodyPr/>
                    <a:lstStyle/>
                    <a:p>
                      <a:pPr indent="0" lvl="0" marL="0" marR="0" rtl="0" algn="l">
                        <a:spcBef>
                          <a:spcPts val="0"/>
                        </a:spcBef>
                        <a:spcAft>
                          <a:spcPts val="0"/>
                        </a:spcAft>
                        <a:buNone/>
                      </a:pPr>
                      <a:r>
                        <a:t/>
                      </a:r>
                      <a:endParaRPr sz="2400"/>
                    </a:p>
                  </a:txBody>
                  <a:tcPr marT="60950" marB="60950" marR="121925" marL="121925"/>
                </a:tc>
              </a:tr>
              <a:tr h="494450">
                <a:tc>
                  <a:txBody>
                    <a:bodyPr/>
                    <a:lstStyle/>
                    <a:p>
                      <a:pPr indent="0" lvl="0" marL="0" marR="0" rtl="0" algn="l">
                        <a:spcBef>
                          <a:spcPts val="0"/>
                        </a:spcBef>
                        <a:spcAft>
                          <a:spcPts val="0"/>
                        </a:spcAft>
                        <a:buNone/>
                      </a:pPr>
                      <a:r>
                        <a:t/>
                      </a:r>
                      <a:endParaRPr sz="2400"/>
                    </a:p>
                  </a:txBody>
                  <a:tcPr marT="60950" marB="60950" marR="121925" marL="121925"/>
                </a:tc>
              </a:tr>
              <a:tr h="494450">
                <a:tc>
                  <a:txBody>
                    <a:bodyPr/>
                    <a:lstStyle/>
                    <a:p>
                      <a:pPr indent="0" lvl="0" marL="0" marR="0" rtl="0" algn="l">
                        <a:spcBef>
                          <a:spcPts val="0"/>
                        </a:spcBef>
                        <a:spcAft>
                          <a:spcPts val="0"/>
                        </a:spcAft>
                        <a:buNone/>
                      </a:pPr>
                      <a:r>
                        <a:t/>
                      </a:r>
                      <a:endParaRPr sz="2400"/>
                    </a:p>
                  </a:txBody>
                  <a:tcPr marT="60950" marB="60950" marR="121925" marL="121925"/>
                </a:tc>
              </a:tr>
              <a:tr h="494450">
                <a:tc>
                  <a:txBody>
                    <a:bodyPr/>
                    <a:lstStyle/>
                    <a:p>
                      <a:pPr indent="0" lvl="0" marL="0" marR="0" rtl="0" algn="l">
                        <a:spcBef>
                          <a:spcPts val="0"/>
                        </a:spcBef>
                        <a:spcAft>
                          <a:spcPts val="0"/>
                        </a:spcAft>
                        <a:buNone/>
                      </a:pPr>
                      <a:r>
                        <a:t/>
                      </a:r>
                      <a:endParaRPr sz="2400"/>
                    </a:p>
                  </a:txBody>
                  <a:tcPr marT="60950" marB="60950" marR="121925" marL="121925"/>
                </a:tc>
              </a:tr>
              <a:tr h="494450">
                <a:tc>
                  <a:txBody>
                    <a:bodyPr/>
                    <a:lstStyle/>
                    <a:p>
                      <a:pPr indent="0" lvl="0" marL="0" marR="0" rtl="0" algn="l">
                        <a:spcBef>
                          <a:spcPts val="0"/>
                        </a:spcBef>
                        <a:spcAft>
                          <a:spcPts val="0"/>
                        </a:spcAft>
                        <a:buNone/>
                      </a:pPr>
                      <a:r>
                        <a:t/>
                      </a:r>
                      <a:endParaRPr sz="2400"/>
                    </a:p>
                  </a:txBody>
                  <a:tcPr marT="60950" marB="60950" marR="121925" marL="121925"/>
                </a:tc>
              </a:tr>
              <a:tr h="494450">
                <a:tc>
                  <a:txBody>
                    <a:bodyPr/>
                    <a:lstStyle/>
                    <a:p>
                      <a:pPr indent="0" lvl="0" marL="0" marR="0" rtl="0" algn="l">
                        <a:spcBef>
                          <a:spcPts val="0"/>
                        </a:spcBef>
                        <a:spcAft>
                          <a:spcPts val="0"/>
                        </a:spcAft>
                        <a:buNone/>
                      </a:pPr>
                      <a:r>
                        <a:rPr lang="en-US" sz="2400"/>
                        <a:t>Heap</a:t>
                      </a:r>
                      <a:r>
                        <a:rPr lang="en-US" sz="2400"/>
                        <a:t> memory(Dynamic allocation) </a:t>
                      </a:r>
                      <a:endParaRPr sz="2400"/>
                    </a:p>
                  </a:txBody>
                  <a:tcPr marT="60950" marB="60950" marR="121925" marL="121925"/>
                </a:tc>
              </a:tr>
            </a:tbl>
          </a:graphicData>
        </a:graphic>
      </p:graphicFrame>
      <p:cxnSp>
        <p:nvCxnSpPr>
          <p:cNvPr id="102" name="Google Shape;102;p3"/>
          <p:cNvCxnSpPr/>
          <p:nvPr/>
        </p:nvCxnSpPr>
        <p:spPr>
          <a:xfrm rot="5400000">
            <a:off x="6553200" y="3784600"/>
            <a:ext cx="508000" cy="2117"/>
          </a:xfrm>
          <a:prstGeom prst="straightConnector1">
            <a:avLst/>
          </a:prstGeom>
          <a:noFill/>
          <a:ln cap="flat" cmpd="sng" w="12700">
            <a:solidFill>
              <a:schemeClr val="accent1"/>
            </a:solidFill>
            <a:prstDash val="solid"/>
            <a:miter lim="800000"/>
            <a:headEnd len="sm" w="sm" type="none"/>
            <a:tailEnd len="med" w="med" type="stealth"/>
          </a:ln>
        </p:spPr>
      </p:cxnSp>
      <p:cxnSp>
        <p:nvCxnSpPr>
          <p:cNvPr id="103" name="Google Shape;103;p3"/>
          <p:cNvCxnSpPr/>
          <p:nvPr/>
        </p:nvCxnSpPr>
        <p:spPr>
          <a:xfrm rot="-5400000">
            <a:off x="6756400" y="5816600"/>
            <a:ext cx="508000" cy="2117"/>
          </a:xfrm>
          <a:prstGeom prst="straightConnector1">
            <a:avLst/>
          </a:prstGeom>
          <a:noFill/>
          <a:ln cap="flat" cmpd="sng" w="12700">
            <a:solidFill>
              <a:schemeClr val="accent1"/>
            </a:solidFill>
            <a:prstDash val="solid"/>
            <a:miter lim="800000"/>
            <a:headEnd len="sm" w="sm"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C++</a:t>
            </a:r>
            <a:endParaRPr/>
          </a:p>
        </p:txBody>
      </p:sp>
      <p:sp>
        <p:nvSpPr>
          <p:cNvPr id="269" name="Google Shape;26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lang="en-US" sz="2400"/>
              <a:t>Swap(int * a, int * b)</a:t>
            </a:r>
            <a:endParaRPr/>
          </a:p>
          <a:p>
            <a:pPr indent="-228600" lvl="0" marL="228600" rtl="0" algn="l">
              <a:lnSpc>
                <a:spcPct val="90000"/>
              </a:lnSpc>
              <a:spcBef>
                <a:spcPts val="1000"/>
              </a:spcBef>
              <a:spcAft>
                <a:spcPts val="0"/>
              </a:spcAft>
              <a:buClr>
                <a:schemeClr val="dk1"/>
              </a:buClr>
              <a:buSzPts val="2400"/>
              <a:buNone/>
            </a:pPr>
            <a:r>
              <a:rPr lang="en-US" sz="2400"/>
              <a:t>{	int temp;</a:t>
            </a:r>
            <a:endParaRPr/>
          </a:p>
          <a:p>
            <a:pPr indent="-228600" lvl="0" marL="228600" rtl="0" algn="l">
              <a:lnSpc>
                <a:spcPct val="90000"/>
              </a:lnSpc>
              <a:spcBef>
                <a:spcPts val="1000"/>
              </a:spcBef>
              <a:spcAft>
                <a:spcPts val="0"/>
              </a:spcAft>
              <a:buClr>
                <a:schemeClr val="dk1"/>
              </a:buClr>
              <a:buSzPts val="2400"/>
              <a:buNone/>
            </a:pPr>
            <a:r>
              <a:rPr lang="en-US" sz="2400"/>
              <a:t>	temp = *a; *a = *b; *b = temp;</a:t>
            </a:r>
            <a:endParaRPr/>
          </a:p>
          <a:p>
            <a:pPr indent="-228600" lvl="0" marL="228600" rtl="0" algn="l">
              <a:lnSpc>
                <a:spcPct val="90000"/>
              </a:lnSpc>
              <a:spcBef>
                <a:spcPts val="1000"/>
              </a:spcBef>
              <a:spcAft>
                <a:spcPts val="0"/>
              </a:spcAft>
              <a:buClr>
                <a:schemeClr val="dk1"/>
              </a:buClr>
              <a:buSzPts val="2400"/>
              <a:buNone/>
            </a:pPr>
            <a:r>
              <a:rPr lang="en-US" sz="2400"/>
              <a:t>}</a:t>
            </a:r>
            <a:endParaRPr/>
          </a:p>
          <a:p>
            <a:pPr indent="-228600" lvl="0" marL="228600" rtl="0" algn="l">
              <a:lnSpc>
                <a:spcPct val="90000"/>
              </a:lnSpc>
              <a:spcBef>
                <a:spcPts val="1000"/>
              </a:spcBef>
              <a:spcAft>
                <a:spcPts val="0"/>
              </a:spcAft>
              <a:buClr>
                <a:schemeClr val="dk1"/>
              </a:buClr>
              <a:buSzPts val="2400"/>
              <a:buNone/>
            </a:pPr>
            <a:r>
              <a:rPr lang="en-US" sz="2400"/>
              <a:t>void main()</a:t>
            </a:r>
            <a:endParaRPr/>
          </a:p>
          <a:p>
            <a:pPr indent="-228600" lvl="0" marL="228600" rtl="0" algn="l">
              <a:lnSpc>
                <a:spcPct val="90000"/>
              </a:lnSpc>
              <a:spcBef>
                <a:spcPts val="1000"/>
              </a:spcBef>
              <a:spcAft>
                <a:spcPts val="0"/>
              </a:spcAft>
              <a:buClr>
                <a:schemeClr val="dk1"/>
              </a:buClr>
              <a:buSzPts val="2400"/>
              <a:buNone/>
            </a:pPr>
            <a:r>
              <a:rPr lang="en-US" sz="2400"/>
              <a:t>{</a:t>
            </a:r>
            <a:endParaRPr/>
          </a:p>
          <a:p>
            <a:pPr indent="-228600" lvl="0" marL="228600" rtl="0" algn="l">
              <a:lnSpc>
                <a:spcPct val="90000"/>
              </a:lnSpc>
              <a:spcBef>
                <a:spcPts val="1000"/>
              </a:spcBef>
              <a:spcAft>
                <a:spcPts val="0"/>
              </a:spcAft>
              <a:buClr>
                <a:schemeClr val="dk1"/>
              </a:buClr>
              <a:buSzPts val="2400"/>
              <a:buNone/>
            </a:pPr>
            <a:r>
              <a:rPr lang="en-US" sz="2400"/>
              <a:t>int a = 1, b = 2;</a:t>
            </a:r>
            <a:endParaRPr/>
          </a:p>
          <a:p>
            <a:pPr indent="-228600" lvl="0" marL="228600" rtl="0" algn="l">
              <a:lnSpc>
                <a:spcPct val="90000"/>
              </a:lnSpc>
              <a:spcBef>
                <a:spcPts val="1000"/>
              </a:spcBef>
              <a:spcAft>
                <a:spcPts val="0"/>
              </a:spcAft>
              <a:buClr>
                <a:schemeClr val="dk1"/>
              </a:buClr>
              <a:buSzPts val="2400"/>
              <a:buNone/>
            </a:pPr>
            <a:r>
              <a:rPr lang="en-US" sz="2400"/>
              <a:t>Swap(&amp;a, &amp;b); printf(“%d \t %d”, a, b);</a:t>
            </a:r>
            <a:endParaRPr/>
          </a:p>
          <a:p>
            <a:pPr indent="-228600" lvl="0" marL="228600" rtl="0" algn="l">
              <a:lnSpc>
                <a:spcPct val="90000"/>
              </a:lnSpc>
              <a:spcBef>
                <a:spcPts val="1000"/>
              </a:spcBef>
              <a:spcAft>
                <a:spcPts val="0"/>
              </a:spcAft>
              <a:buClr>
                <a:schemeClr val="dk1"/>
              </a:buClr>
              <a:buSzPts val="2400"/>
              <a:buNone/>
            </a:pPr>
            <a:r>
              <a:rPr lang="en-US" sz="2400"/>
              <a:t>}</a:t>
            </a:r>
            <a:endParaRPr/>
          </a:p>
          <a:p>
            <a:pPr indent="-2286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Call by Copy-Restore</a:t>
            </a:r>
            <a:endParaRPr/>
          </a:p>
        </p:txBody>
      </p:sp>
      <p:sp>
        <p:nvSpPr>
          <p:cNvPr id="275" name="Google Shape;275;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hybrid between call-by-value and call-by-reference.</a:t>
            </a:r>
            <a:endParaRPr/>
          </a:p>
          <a:p>
            <a:pPr indent="-228600" lvl="1" marL="685800" rtl="0" algn="l">
              <a:lnSpc>
                <a:spcPct val="90000"/>
              </a:lnSpc>
              <a:spcBef>
                <a:spcPts val="500"/>
              </a:spcBef>
              <a:spcAft>
                <a:spcPts val="0"/>
              </a:spcAft>
              <a:buClr>
                <a:schemeClr val="dk1"/>
              </a:buClr>
              <a:buSzPts val="2400"/>
              <a:buChar char="•"/>
            </a:pPr>
            <a:r>
              <a:rPr lang="en-US"/>
              <a:t>The actual parameters are evaluated and its r-values are passed to the called procedure as in call-by-value.</a:t>
            </a:r>
            <a:endParaRPr/>
          </a:p>
          <a:p>
            <a:pPr indent="-228600" lvl="1" marL="685800" rtl="0" algn="l">
              <a:lnSpc>
                <a:spcPct val="90000"/>
              </a:lnSpc>
              <a:spcBef>
                <a:spcPts val="500"/>
              </a:spcBef>
              <a:spcAft>
                <a:spcPts val="0"/>
              </a:spcAft>
              <a:buClr>
                <a:schemeClr val="dk1"/>
              </a:buClr>
              <a:buSzPts val="2400"/>
              <a:buChar char="•"/>
            </a:pPr>
            <a:r>
              <a:rPr lang="en-US"/>
              <a:t>When the control returns, the r-value of the formal parameters are copied back into the l-value of the actuals. Only actuals having l-values are copied.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81" name="Google Shape;28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Swap(i, a[i]) works correctly using copy-restore</a:t>
            </a:r>
            <a:endParaRPr/>
          </a:p>
          <a:p>
            <a:pPr indent="-228600" lvl="0" marL="228600" rtl="0" algn="l">
              <a:lnSpc>
                <a:spcPct val="90000"/>
              </a:lnSpc>
              <a:spcBef>
                <a:spcPts val="1000"/>
              </a:spcBef>
              <a:spcAft>
                <a:spcPts val="0"/>
              </a:spcAft>
              <a:buClr>
                <a:schemeClr val="dk1"/>
              </a:buClr>
              <a:buSzPts val="2800"/>
              <a:buChar char="•"/>
            </a:pPr>
            <a:r>
              <a:rPr lang="en-US"/>
              <a:t>Location of a[i] is computed and preserved by the calling program before initiating the call</a:t>
            </a:r>
            <a:endParaRPr/>
          </a:p>
          <a:p>
            <a:pPr indent="-228600" lvl="0" marL="228600" rtl="0" algn="l">
              <a:lnSpc>
                <a:spcPct val="90000"/>
              </a:lnSpc>
              <a:spcBef>
                <a:spcPts val="1000"/>
              </a:spcBef>
              <a:spcAft>
                <a:spcPts val="0"/>
              </a:spcAft>
              <a:buClr>
                <a:schemeClr val="dk1"/>
              </a:buClr>
              <a:buSzPts val="2800"/>
              <a:buChar char="•"/>
            </a:pPr>
            <a:r>
              <a:rPr lang="en-US"/>
              <a:t>Used by Fortran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Call by name</a:t>
            </a:r>
            <a:endParaRPr/>
          </a:p>
        </p:txBody>
      </p:sp>
      <p:sp>
        <p:nvSpPr>
          <p:cNvPr id="287" name="Google Shape;28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Defined by the copy-rule of Algol</a:t>
            </a:r>
            <a:endParaRPr/>
          </a:p>
          <a:p>
            <a:pPr indent="-228600" lvl="1" marL="685800" rtl="0" algn="l">
              <a:lnSpc>
                <a:spcPct val="90000"/>
              </a:lnSpc>
              <a:spcBef>
                <a:spcPts val="500"/>
              </a:spcBef>
              <a:spcAft>
                <a:spcPts val="0"/>
              </a:spcAft>
              <a:buClr>
                <a:schemeClr val="dk1"/>
              </a:buClr>
              <a:buSzPts val="2400"/>
              <a:buChar char="•"/>
            </a:pPr>
            <a:r>
              <a:rPr lang="en-US"/>
              <a:t>Procedure is considered as if it were a macro. The actual parameters are literally substituted with the formal as a macro-expansion.</a:t>
            </a:r>
            <a:endParaRPr/>
          </a:p>
          <a:p>
            <a:pPr indent="-228600" lvl="1" marL="685800" rtl="0" algn="l">
              <a:lnSpc>
                <a:spcPct val="90000"/>
              </a:lnSpc>
              <a:spcBef>
                <a:spcPts val="500"/>
              </a:spcBef>
              <a:spcAft>
                <a:spcPts val="0"/>
              </a:spcAft>
              <a:buClr>
                <a:schemeClr val="dk1"/>
              </a:buClr>
              <a:buSzPts val="2400"/>
              <a:buChar char="•"/>
            </a:pPr>
            <a:r>
              <a:rPr lang="en-US"/>
              <a:t>Local names of called procedures are kept distinct. May be renamed.</a:t>
            </a:r>
            <a:endParaRPr/>
          </a:p>
          <a:p>
            <a:pPr indent="-228600" lvl="1" marL="685800" rtl="0" algn="l">
              <a:lnSpc>
                <a:spcPct val="90000"/>
              </a:lnSpc>
              <a:spcBef>
                <a:spcPts val="500"/>
              </a:spcBef>
              <a:spcAft>
                <a:spcPts val="0"/>
              </a:spcAft>
              <a:buClr>
                <a:schemeClr val="dk1"/>
              </a:buClr>
              <a:buSzPts val="2400"/>
              <a:buChar char="•"/>
            </a:pPr>
            <a:r>
              <a:rPr lang="en-US"/>
              <a:t>Actual parameters are surrounded by parentheses to preserve integrity if necessary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93" name="Google Shape;29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x : = f(A) + f(B)</a:t>
            </a:r>
            <a:endParaRPr/>
          </a:p>
          <a:p>
            <a:pPr indent="-228600" lvl="0" marL="228600" rtl="0" algn="l">
              <a:lnSpc>
                <a:spcPct val="90000"/>
              </a:lnSpc>
              <a:spcBef>
                <a:spcPts val="1000"/>
              </a:spcBef>
              <a:spcAft>
                <a:spcPts val="0"/>
              </a:spcAft>
              <a:buClr>
                <a:schemeClr val="dk1"/>
              </a:buClr>
              <a:buSzPts val="2800"/>
              <a:buChar char="•"/>
            </a:pPr>
            <a:r>
              <a:rPr lang="en-US"/>
              <a:t>A , B are expressions</a:t>
            </a:r>
            <a:endParaRPr/>
          </a:p>
          <a:p>
            <a:pPr indent="-228600" lvl="0" marL="228600" rtl="0" algn="l">
              <a:lnSpc>
                <a:spcPct val="90000"/>
              </a:lnSpc>
              <a:spcBef>
                <a:spcPts val="1000"/>
              </a:spcBef>
              <a:spcAft>
                <a:spcPts val="0"/>
              </a:spcAft>
              <a:buClr>
                <a:schemeClr val="dk1"/>
              </a:buClr>
              <a:buSzPts val="2800"/>
              <a:buChar char="•"/>
            </a:pPr>
            <a:r>
              <a:rPr lang="en-US"/>
              <a:t>Substitution of expressions A and B in the formal parameter leads to call by name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a:t>
            </a:r>
            <a:endParaRPr/>
          </a:p>
        </p:txBody>
      </p:sp>
      <p:sp>
        <p:nvSpPr>
          <p:cNvPr id="299" name="Google Shape;29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Run-time storage management </a:t>
            </a:r>
            <a:endParaRPr/>
          </a:p>
          <a:p>
            <a:pPr indent="-228600" lvl="0" marL="228600" rtl="0" algn="l">
              <a:lnSpc>
                <a:spcPct val="90000"/>
              </a:lnSpc>
              <a:spcBef>
                <a:spcPts val="1000"/>
              </a:spcBef>
              <a:spcAft>
                <a:spcPts val="0"/>
              </a:spcAft>
              <a:buClr>
                <a:schemeClr val="dk1"/>
              </a:buClr>
              <a:buSzPts val="2800"/>
              <a:buChar char="•"/>
            </a:pPr>
            <a:r>
              <a:rPr lang="en-US"/>
              <a:t>Static, Stack, Heap allocation</a:t>
            </a:r>
            <a:endParaRPr/>
          </a:p>
          <a:p>
            <a:pPr indent="-228600" lvl="0" marL="228600" rtl="0" algn="l">
              <a:lnSpc>
                <a:spcPct val="90000"/>
              </a:lnSpc>
              <a:spcBef>
                <a:spcPts val="1000"/>
              </a:spcBef>
              <a:spcAft>
                <a:spcPts val="0"/>
              </a:spcAft>
              <a:buClr>
                <a:schemeClr val="dk1"/>
              </a:buClr>
              <a:buSzPts val="2800"/>
              <a:buChar char="•"/>
            </a:pPr>
            <a:r>
              <a:rPr lang="en-US"/>
              <a:t>Parameter Passing techniques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Activation Record</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also called frames</a:t>
            </a:r>
            <a:endParaRPr/>
          </a:p>
          <a:p>
            <a:pPr indent="-228600" lvl="0" marL="228600" rtl="0" algn="l">
              <a:lnSpc>
                <a:spcPct val="90000"/>
              </a:lnSpc>
              <a:spcBef>
                <a:spcPts val="1000"/>
              </a:spcBef>
              <a:spcAft>
                <a:spcPts val="0"/>
              </a:spcAft>
              <a:buClr>
                <a:schemeClr val="dk1"/>
              </a:buClr>
              <a:buSzPts val="2800"/>
              <a:buChar char="•"/>
            </a:pPr>
            <a:r>
              <a:rPr lang="en-US"/>
              <a:t>Information needed by a single execution of a procedure</a:t>
            </a:r>
            <a:endParaRPr/>
          </a:p>
          <a:p>
            <a:pPr indent="-228600" lvl="0" marL="228600" rtl="0" algn="l">
              <a:lnSpc>
                <a:spcPct val="90000"/>
              </a:lnSpc>
              <a:spcBef>
                <a:spcPts val="1000"/>
              </a:spcBef>
              <a:spcAft>
                <a:spcPts val="0"/>
              </a:spcAft>
              <a:buClr>
                <a:schemeClr val="dk1"/>
              </a:buClr>
              <a:buSzPts val="2800"/>
              <a:buChar char="•"/>
            </a:pPr>
            <a:r>
              <a:rPr lang="en-US"/>
              <a:t>A general activation record has seven fields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Activation record fields</a:t>
            </a:r>
            <a:endParaRPr/>
          </a:p>
        </p:txBody>
      </p:sp>
      <p:graphicFrame>
        <p:nvGraphicFramePr>
          <p:cNvPr id="116" name="Google Shape;116;p5"/>
          <p:cNvGraphicFramePr/>
          <p:nvPr/>
        </p:nvGraphicFramePr>
        <p:xfrm>
          <a:off x="2641600" y="1600200"/>
          <a:ext cx="3000000" cy="3000000"/>
        </p:xfrm>
        <a:graphic>
          <a:graphicData uri="http://schemas.openxmlformats.org/drawingml/2006/table">
            <a:tbl>
              <a:tblPr bandRow="1" firstRow="1">
                <a:noFill/>
                <a:tableStyleId>{53A54AC5-8BB4-481B-B474-2DB7C173D8F6}</a:tableStyleId>
              </a:tblPr>
              <a:tblGrid>
                <a:gridCol w="4673600"/>
              </a:tblGrid>
              <a:tr h="494450">
                <a:tc>
                  <a:txBody>
                    <a:bodyPr/>
                    <a:lstStyle/>
                    <a:p>
                      <a:pPr indent="0" lvl="0" marL="0" marR="0" rtl="0" algn="l">
                        <a:spcBef>
                          <a:spcPts val="0"/>
                        </a:spcBef>
                        <a:spcAft>
                          <a:spcPts val="0"/>
                        </a:spcAft>
                        <a:buNone/>
                      </a:pPr>
                      <a:r>
                        <a:rPr lang="en-US" sz="2400"/>
                        <a:t>Activation record</a:t>
                      </a:r>
                      <a:endParaRPr/>
                    </a:p>
                  </a:txBody>
                  <a:tcPr marT="60950" marB="60950" marR="121925" marL="121925"/>
                </a:tc>
              </a:tr>
              <a:tr h="494450">
                <a:tc>
                  <a:txBody>
                    <a:bodyPr/>
                    <a:lstStyle/>
                    <a:p>
                      <a:pPr indent="0" lvl="0" marL="0" marR="0" rtl="0" algn="l">
                        <a:spcBef>
                          <a:spcPts val="0"/>
                        </a:spcBef>
                        <a:spcAft>
                          <a:spcPts val="0"/>
                        </a:spcAft>
                        <a:buNone/>
                      </a:pPr>
                      <a:r>
                        <a:rPr lang="en-US" sz="2400"/>
                        <a:t>Return</a:t>
                      </a:r>
                      <a:r>
                        <a:rPr lang="en-US" sz="2400"/>
                        <a:t> value</a:t>
                      </a:r>
                      <a:endParaRPr sz="2400"/>
                    </a:p>
                  </a:txBody>
                  <a:tcPr marT="60950" marB="60950" marR="121925" marL="121925"/>
                </a:tc>
              </a:tr>
              <a:tr h="494450">
                <a:tc>
                  <a:txBody>
                    <a:bodyPr/>
                    <a:lstStyle/>
                    <a:p>
                      <a:pPr indent="0" lvl="0" marL="0" marR="0" rtl="0" algn="l">
                        <a:spcBef>
                          <a:spcPts val="0"/>
                        </a:spcBef>
                        <a:spcAft>
                          <a:spcPts val="0"/>
                        </a:spcAft>
                        <a:buNone/>
                      </a:pPr>
                      <a:r>
                        <a:rPr lang="en-US" sz="2400"/>
                        <a:t>Actual parameters</a:t>
                      </a:r>
                      <a:endParaRPr/>
                    </a:p>
                  </a:txBody>
                  <a:tcPr marT="60950" marB="60950" marR="121925" marL="121925"/>
                </a:tc>
              </a:tr>
              <a:tr h="494450">
                <a:tc>
                  <a:txBody>
                    <a:bodyPr/>
                    <a:lstStyle/>
                    <a:p>
                      <a:pPr indent="0" lvl="0" marL="0" marR="0" rtl="0" algn="l">
                        <a:spcBef>
                          <a:spcPts val="0"/>
                        </a:spcBef>
                        <a:spcAft>
                          <a:spcPts val="0"/>
                        </a:spcAft>
                        <a:buNone/>
                      </a:pPr>
                      <a:r>
                        <a:rPr lang="en-US" sz="2400"/>
                        <a:t>Optional control link</a:t>
                      </a:r>
                      <a:endParaRPr/>
                    </a:p>
                  </a:txBody>
                  <a:tcPr marT="60950" marB="60950" marR="121925" marL="121925"/>
                </a:tc>
              </a:tr>
              <a:tr h="494450">
                <a:tc>
                  <a:txBody>
                    <a:bodyPr/>
                    <a:lstStyle/>
                    <a:p>
                      <a:pPr indent="0" lvl="0" marL="0" marR="0" rtl="0" algn="l">
                        <a:spcBef>
                          <a:spcPts val="0"/>
                        </a:spcBef>
                        <a:spcAft>
                          <a:spcPts val="0"/>
                        </a:spcAft>
                        <a:buNone/>
                      </a:pPr>
                      <a:r>
                        <a:rPr lang="en-US" sz="2400"/>
                        <a:t>Optional access link</a:t>
                      </a:r>
                      <a:endParaRPr/>
                    </a:p>
                  </a:txBody>
                  <a:tcPr marT="60950" marB="60950" marR="121925" marL="121925"/>
                </a:tc>
              </a:tr>
              <a:tr h="494450">
                <a:tc>
                  <a:txBody>
                    <a:bodyPr/>
                    <a:lstStyle/>
                    <a:p>
                      <a:pPr indent="0" lvl="0" marL="0" marR="0" rtl="0" algn="l">
                        <a:spcBef>
                          <a:spcPts val="0"/>
                        </a:spcBef>
                        <a:spcAft>
                          <a:spcPts val="0"/>
                        </a:spcAft>
                        <a:buNone/>
                      </a:pPr>
                      <a:r>
                        <a:rPr lang="en-US" sz="2400"/>
                        <a:t>Machine</a:t>
                      </a:r>
                      <a:r>
                        <a:rPr lang="en-US" sz="2400"/>
                        <a:t> status</a:t>
                      </a:r>
                      <a:endParaRPr sz="2400"/>
                    </a:p>
                  </a:txBody>
                  <a:tcPr marT="60950" marB="60950" marR="121925" marL="121925"/>
                </a:tc>
              </a:tr>
              <a:tr h="494450">
                <a:tc>
                  <a:txBody>
                    <a:bodyPr/>
                    <a:lstStyle/>
                    <a:p>
                      <a:pPr indent="0" lvl="0" marL="0" marR="0" rtl="0" algn="l">
                        <a:spcBef>
                          <a:spcPts val="0"/>
                        </a:spcBef>
                        <a:spcAft>
                          <a:spcPts val="0"/>
                        </a:spcAft>
                        <a:buNone/>
                      </a:pPr>
                      <a:r>
                        <a:rPr lang="en-US" sz="2400"/>
                        <a:t>Local</a:t>
                      </a:r>
                      <a:r>
                        <a:rPr lang="en-US" sz="2400"/>
                        <a:t> variables</a:t>
                      </a:r>
                      <a:endParaRPr sz="2400"/>
                    </a:p>
                  </a:txBody>
                  <a:tcPr marT="60950" marB="60950" marR="121925" marL="121925"/>
                </a:tc>
              </a:tr>
              <a:tr h="494450">
                <a:tc>
                  <a:txBody>
                    <a:bodyPr/>
                    <a:lstStyle/>
                    <a:p>
                      <a:pPr indent="0" lvl="0" marL="0" marR="0" rtl="0" algn="l">
                        <a:spcBef>
                          <a:spcPts val="0"/>
                        </a:spcBef>
                        <a:spcAft>
                          <a:spcPts val="0"/>
                        </a:spcAft>
                        <a:buNone/>
                      </a:pPr>
                      <a:r>
                        <a:rPr lang="en-US" sz="2400"/>
                        <a:t>Temporaries</a:t>
                      </a:r>
                      <a:endParaRPr/>
                    </a:p>
                  </a:txBody>
                  <a:tcPr marT="60950" marB="60950" marR="121925" marL="1219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idx="1" type="body"/>
          </p:nvPr>
        </p:nvSpPr>
        <p:spPr>
          <a:xfrm>
            <a:off x="838200" y="1517073"/>
            <a:ext cx="10515600" cy="46598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Temporary values, such as those arising from the evaluation of expressions, in cases where those temporaries cannot be held in registers.</a:t>
            </a:r>
            <a:endParaRPr/>
          </a:p>
          <a:p>
            <a:pPr indent="-228600" lvl="0" marL="228600" rtl="0" algn="l">
              <a:lnSpc>
                <a:spcPct val="90000"/>
              </a:lnSpc>
              <a:spcBef>
                <a:spcPts val="1000"/>
              </a:spcBef>
              <a:spcAft>
                <a:spcPts val="0"/>
              </a:spcAft>
              <a:buClr>
                <a:schemeClr val="dk1"/>
              </a:buClr>
              <a:buSzPts val="2400"/>
              <a:buChar char="•"/>
            </a:pPr>
            <a:r>
              <a:rPr lang="en-US" sz="2400"/>
              <a:t>Local data belonging to the procedure whose activation record this is.</a:t>
            </a:r>
            <a:endParaRPr/>
          </a:p>
          <a:p>
            <a:pPr indent="-228600" lvl="0" marL="228600" rtl="0" algn="l">
              <a:lnSpc>
                <a:spcPct val="90000"/>
              </a:lnSpc>
              <a:spcBef>
                <a:spcPts val="1000"/>
              </a:spcBef>
              <a:spcAft>
                <a:spcPts val="0"/>
              </a:spcAft>
              <a:buClr>
                <a:schemeClr val="dk1"/>
              </a:buClr>
              <a:buSzPts val="2400"/>
              <a:buChar char="•"/>
            </a:pPr>
            <a:r>
              <a:rPr lang="en-US" sz="2400"/>
              <a:t>A saved machine status, with information about the state of the machine just before the call to the procedure. This information typically includes the return address (value of the program counter, to which the called procedure must return) and the contents of registers that were used by the calling procedure and that must be restored when the return occurs.</a:t>
            </a:r>
            <a:endParaRPr/>
          </a:p>
          <a:p>
            <a:pPr indent="-228600" lvl="0" marL="228600" rtl="0" algn="l">
              <a:lnSpc>
                <a:spcPct val="90000"/>
              </a:lnSpc>
              <a:spcBef>
                <a:spcPts val="1000"/>
              </a:spcBef>
              <a:spcAft>
                <a:spcPts val="0"/>
              </a:spcAft>
              <a:buClr>
                <a:schemeClr val="dk1"/>
              </a:buClr>
              <a:buSzPts val="2400"/>
              <a:buChar char="•"/>
            </a:pPr>
            <a:r>
              <a:rPr lang="en-US" sz="2400"/>
              <a:t>An “access link" may be needed to locate data needed by the called procedure but found elsewhere, e.g., in another activation record. </a:t>
            </a:r>
            <a:endParaRPr/>
          </a:p>
          <a:p>
            <a:pPr indent="-228600" lvl="0" marL="228600" rtl="0" algn="l">
              <a:lnSpc>
                <a:spcPct val="90000"/>
              </a:lnSpc>
              <a:spcBef>
                <a:spcPts val="1000"/>
              </a:spcBef>
              <a:spcAft>
                <a:spcPts val="0"/>
              </a:spcAft>
              <a:buClr>
                <a:schemeClr val="dk1"/>
              </a:buClr>
              <a:buSzPts val="2400"/>
              <a:buChar char="•"/>
            </a:pPr>
            <a:r>
              <a:rPr lang="en-US" sz="2400"/>
              <a:t>A control link, pointing to the activation record of the caller.</a:t>
            </a:r>
            <a:endParaRPr sz="2400"/>
          </a:p>
        </p:txBody>
      </p:sp>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Activation record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idx="1" type="body"/>
          </p:nvPr>
        </p:nvSpPr>
        <p:spPr>
          <a:xfrm>
            <a:off x="838200" y="1517073"/>
            <a:ext cx="10515600" cy="46598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Space for the return value of the called function, if any. Again, not all called procedures return a value, and if one does, we may prefer to place that value in a register for efficiency.</a:t>
            </a:r>
            <a:endParaRPr/>
          </a:p>
          <a:p>
            <a:pPr indent="-228600" lvl="0" marL="228600" rtl="0" algn="l">
              <a:lnSpc>
                <a:spcPct val="90000"/>
              </a:lnSpc>
              <a:spcBef>
                <a:spcPts val="1000"/>
              </a:spcBef>
              <a:spcAft>
                <a:spcPts val="0"/>
              </a:spcAft>
              <a:buClr>
                <a:schemeClr val="dk1"/>
              </a:buClr>
              <a:buSzPts val="2400"/>
              <a:buChar char="•"/>
            </a:pPr>
            <a:r>
              <a:rPr lang="en-US" sz="2400"/>
              <a:t>The actual parameters used by the calling procedure. Commonly, these values are not placed in the activation record but rather in registers, when possible, for greater efficiency. However, we show a space for them to be completely general.</a:t>
            </a:r>
            <a:endParaRPr sz="2400"/>
          </a:p>
        </p:txBody>
      </p:sp>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Activation record fields…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Storage – memory</a:t>
            </a:r>
            <a:endParaRPr/>
          </a:p>
        </p:txBody>
      </p:sp>
      <p:sp>
        <p:nvSpPr>
          <p:cNvPr id="134" name="Google Shape;13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Static allocation</a:t>
            </a:r>
            <a:endParaRPr/>
          </a:p>
          <a:p>
            <a:pPr indent="-228600" lvl="0" marL="228600" rtl="0" algn="l">
              <a:lnSpc>
                <a:spcPct val="90000"/>
              </a:lnSpc>
              <a:spcBef>
                <a:spcPts val="1000"/>
              </a:spcBef>
              <a:spcAft>
                <a:spcPts val="0"/>
              </a:spcAft>
              <a:buClr>
                <a:schemeClr val="dk1"/>
              </a:buClr>
              <a:buSzPts val="2800"/>
              <a:buChar char="•"/>
            </a:pPr>
            <a:r>
              <a:rPr lang="en-US"/>
              <a:t>Stack allocation</a:t>
            </a:r>
            <a:endParaRPr/>
          </a:p>
          <a:p>
            <a:pPr indent="-228600" lvl="0" marL="228600" rtl="0" algn="l">
              <a:lnSpc>
                <a:spcPct val="90000"/>
              </a:lnSpc>
              <a:spcBef>
                <a:spcPts val="1000"/>
              </a:spcBef>
              <a:spcAft>
                <a:spcPts val="0"/>
              </a:spcAft>
              <a:buClr>
                <a:schemeClr val="dk1"/>
              </a:buClr>
              <a:buSzPts val="2800"/>
              <a:buChar char="•"/>
            </a:pPr>
            <a:r>
              <a:rPr lang="en-US"/>
              <a:t>Heap allocation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Static allocation</a:t>
            </a:r>
            <a:endParaRPr/>
          </a:p>
        </p:txBody>
      </p:sp>
      <p:sp>
        <p:nvSpPr>
          <p:cNvPr id="140" name="Google Shape;14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Lays out storage for all data objects at compile time.</a:t>
            </a:r>
            <a:endParaRPr/>
          </a:p>
          <a:p>
            <a:pPr indent="-228600" lvl="1" marL="685800" rtl="0" algn="l">
              <a:lnSpc>
                <a:spcPct val="90000"/>
              </a:lnSpc>
              <a:spcBef>
                <a:spcPts val="500"/>
              </a:spcBef>
              <a:spcAft>
                <a:spcPts val="0"/>
              </a:spcAft>
              <a:buClr>
                <a:schemeClr val="dk1"/>
              </a:buClr>
              <a:buSzPts val="2400"/>
              <a:buChar char="•"/>
            </a:pPr>
            <a:r>
              <a:rPr lang="en-US"/>
              <a:t>Constraints:</a:t>
            </a:r>
            <a:endParaRPr/>
          </a:p>
          <a:p>
            <a:pPr indent="-228600" lvl="2" marL="1143000" rtl="0" algn="l">
              <a:lnSpc>
                <a:spcPct val="90000"/>
              </a:lnSpc>
              <a:spcBef>
                <a:spcPts val="500"/>
              </a:spcBef>
              <a:spcAft>
                <a:spcPts val="0"/>
              </a:spcAft>
              <a:buClr>
                <a:schemeClr val="dk1"/>
              </a:buClr>
              <a:buSzPts val="2000"/>
              <a:buChar char="•"/>
            </a:pPr>
            <a:r>
              <a:rPr lang="en-US"/>
              <a:t>size of object must be known and alignment requirements must be known at compile time.</a:t>
            </a:r>
            <a:endParaRPr/>
          </a:p>
          <a:p>
            <a:pPr indent="-228600" lvl="2" marL="1143000" rtl="0" algn="l">
              <a:lnSpc>
                <a:spcPct val="90000"/>
              </a:lnSpc>
              <a:spcBef>
                <a:spcPts val="500"/>
              </a:spcBef>
              <a:spcAft>
                <a:spcPts val="0"/>
              </a:spcAft>
              <a:buClr>
                <a:schemeClr val="dk1"/>
              </a:buClr>
              <a:buSzPts val="2000"/>
              <a:buChar char="•"/>
            </a:pPr>
            <a:r>
              <a:rPr lang="en-US"/>
              <a:t>No recursion.</a:t>
            </a:r>
            <a:endParaRPr/>
          </a:p>
          <a:p>
            <a:pPr indent="-228600" lvl="2" marL="1143000" rtl="0" algn="l">
              <a:lnSpc>
                <a:spcPct val="90000"/>
              </a:lnSpc>
              <a:spcBef>
                <a:spcPts val="500"/>
              </a:spcBef>
              <a:spcAft>
                <a:spcPts val="0"/>
              </a:spcAft>
              <a:buClr>
                <a:schemeClr val="dk1"/>
              </a:buClr>
              <a:buSzPts val="2000"/>
              <a:buChar char="•"/>
            </a:pPr>
            <a:r>
              <a:rPr lang="en-US"/>
              <a:t>No dynamic data 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2021-09-16T06:35:41Z</dcterms:created>
  <dc:creator>sitara k</dc:creator>
</cp:coreProperties>
</file>