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764" r:id="rId3"/>
    <p:sldId id="765" r:id="rId4"/>
    <p:sldId id="766" r:id="rId5"/>
    <p:sldId id="767" r:id="rId6"/>
    <p:sldId id="769" r:id="rId7"/>
    <p:sldId id="770" r:id="rId8"/>
    <p:sldId id="768" r:id="rId9"/>
    <p:sldId id="771" r:id="rId10"/>
    <p:sldId id="774" r:id="rId11"/>
    <p:sldId id="773" r:id="rId12"/>
    <p:sldId id="775" r:id="rId13"/>
    <p:sldId id="777" r:id="rId14"/>
    <p:sldId id="778" r:id="rId15"/>
    <p:sldId id="776" r:id="rId16"/>
    <p:sldId id="779" r:id="rId17"/>
    <p:sldId id="780" r:id="rId18"/>
    <p:sldId id="781" r:id="rId19"/>
    <p:sldId id="782" r:id="rId20"/>
    <p:sldId id="786" r:id="rId21"/>
    <p:sldId id="784" r:id="rId22"/>
    <p:sldId id="783" r:id="rId23"/>
    <p:sldId id="785" r:id="rId24"/>
    <p:sldId id="6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30T08:22:49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4696 11604 1694 0,'0'0'314'0,"0"0"-30"16,0 0-40-16,0 0-36 0,0 0-34 0,0 0-33 15,0 0-44-15,0 0-43 0,0 0-32 0,0 0-15 16,0 0-5-16,0 0 8 0,-26 48 3 16,32-15 0-16,0 2 0 0,2-1-6 0,3 2 0 15,-5-1-5-15,8-1 2 0,-3-2-2 0,-1-1 0 16,-6-3 1-16,6-5-2 0,-3-2-1 0,-5-4-3 15,4-3-4-15,-2-3-11 0,-2-3-19 16,4-1-32-16,-6-4-63 0,4-2-93 0,1-1-141 16,-1-4-326-16,-2 1-786 0</inkml:trace>
  <inkml:trace contextRef="#ctx0" brushRef="#br0" timeOffset="444.69">4736 11680 1728 0,'0'0'605'0,"0"0"-332"0,0 0-83 16,0 0-37-16,0 0-59 0,0 0-37 0,0 0-20 16,0 0-8-16,0 0-9 0,0 0-4 15,0 0-7-15,0 0-6 0,0 0 3 0,99-110-7 16,-78 110 3-16,-3 0-4 0,-3 8-4 0,1 3 0 16,-7 0 0-16,1 4 1 0,-8 1 1 0,-2 3 3 15,0 1-4-15,-2 3 9 0,-6-2-2 0,-3 0-1 16,3-1 3-16,-2-1-6 0,1-2 1 0,1-1-3 15,2-2 2-15,0-1-2 0,2-3-2 16,-3-1 1-16,5-4-2 0,0-2 3 16,2-2 4-16,0-1 5 0,0 0 3 0,0-2 2 15,0-3-9-15,0 0-12 0,4-2-6 0,-2 0-5 0,7 0 6 16,-3 3 7-16,4 0 2 16,1 3-2-16,1 1 1 0,5 0 3 0,-3 7-3 15,5 1 6-15,-1 1-1 0,3 1-1 0,-7 2 2 16,3 0-3-16,-3 0 1 0,1 1-2 0,-9 2-1 15,4 0 1-15,-5 1 4 0,-3 1 2 0,-2 0 5 16,-7 3 3-16,-3-2 0 0,0 2 4 0,-5-1-3 16,3-3 2-16,-3-1 0 0,1-2-2 0,-1-2 0 15,3-3-1-15,0-3-3 0,-1-1-1 0,3-4-5 16,-7-2-6-16,9-5-9 0,-4-5-14 0,3-3-24 16,-1-3-37-16,6-3-60 0,-2-2-125 15,6 5-215-15,-2 6-705 0</inkml:trace>
  <inkml:trace contextRef="#ctx0" brushRef="#br0" timeOffset="827.15">5143 11690 1655 0,'0'0'323'15,"0"0"-59"-15,0 0-26 0,0 0-30 0,0 0-48 16,0 0-30-16,0 0-31 0,0 0-25 15,0 0-33-15,0 0-23 0,0 0-14 0,0 0-6 16,0 0 0-16,0 0 0 0,-50-123 2 0,65 113-3 16,-1 4-1-16,1 2-6 0,-1 3-3 0,5 1 0 15,-7 0 0-15,5 7 2 0,-7 2 0 0,3 2-2 16,-5 5-4-16,2 0 6 0,-6 3-1 16,0 1 4-16,-4 2 5 0,0 3-2 0,0-1 5 15,0 0-1-15,-6 1 2 0,0-3 0 0,2 2 2 16,2-1 3-16,0-3-2 0,-2 1 3 15,2-2-2-15,-1-2 0 0,3-2 1 0,0-3-2 16,0-2 1-16,0-2-4 0,3-3 2 0,3-1 4 16,-4-2 3-16,4-1 11 0,2-1 1 15,3-1 2-15,3-6 0 0,-2-3-10 0,7-3-2 16,-4-2-3-16,3-2-5 0,1 0 1 0,1-2-5 16,1-1 1-16,0 2-2 0,-3 0-8 0,3 2-9 15,-6 2-26-15,-1 4-44 0,-2 2-86 0,-3 3-232 16,-5 3-1138-16</inkml:trace>
  <inkml:trace contextRef="#ctx0" brushRef="#br0" timeOffset="1752.22">10059 14895 1536 0,'0'0'303'0,"0"0"-35"0,0 0-31 16,0 0-34-16,0 0-54 0,0 0-57 0,0 0-47 15,0 0-23-15,0 0-1 0,0 0 10 16,0 0 12-16,0 0-8 0,-9 82-7 0,18-55-9 16,-5 1-5-16,0-2-5 0,-2 0-1 0,0 1-1 15,6-3-5-15,-4-1 4 0,-2-1-4 16,1-1-4-16,-1-3-2 0,0 0-7 0,-2-1-5 15,4-2-10-15,0-2-16 0,-2 0-28 0,0-4-54 16,0-2-99-16,0-2-187 0,-2-4-241 16,2 0-768-16</inkml:trace>
  <inkml:trace contextRef="#ctx0" brushRef="#br0" timeOffset="2272.73">10023 14934 1018 0,'0'0'485'0,"0"0"-173"16,0 0-58-16,0 0-53 0,0 0-62 0,0 0-34 16,0 0-18-16,0 0-8 0,3-130-10 15,13 111-4-15,1 2-18 0,-1 3-9 0,5 3-8 0,-5 4-12 16,5 2-7-16,-2 5-2 0,-1 0-11 15,1 1 0-15,-3 5-2 0,-7 2-3 0,5 3 4 16,-10-2-1-16,2 3 1 0,-1 2 2 16,-5 1 1-16,0 2 3 0,-5 3-2 0,-3 0 0 0,-4-1-1 15,1 2-4-15,-3-3 1 0,4 0-2 16,-5-1 0-16,9-1-1 0,-6-2 0 0,5-3 0 16,1-1 0-16,0-4 3 0,4-2-1 0,2-3 7 15,0-1 1-15,0 0 3 0,0 0 1 0,0 0-6 16,0 0-9-16,0-4-9 0,4 1-4 0,4-3 2 15,-2 2 6-15,5 1 7 0,-1 3 3 16,5 0 2-16,-5 3 0 0,7 6 2 16,1 1-2-16,-3 3 2 0,-3 0-1 0,2 2-2 0,3 2 1 15,-11 0 0-15,9-1 3 16,-11-1-4-16,4 1 4 0,-4 0-3 0,-2 1 4 0,-2 1 0 16,-2 0-2-16,-8-1 3 0,4 2-2 0,-9-2-1 15,7 0 3-15,-7-1-4 0,-1-2 2 0,6-1 1 16,-7-4 1-16,1-1 2 0,-1-3 2 15,5-3 3-15,-5-2 2 0,0 0-3 0,1-7 4 16,6-2-4-16,-5-4-7 0,-1 0 3 0,7-5-14 16,-5 0-1-16,8-2-11 0,-5 1-18 15,7-1-34-15,4 2-82 0,0-2-180 0,0 6-348 0,2 5-775 16</inkml:trace>
  <inkml:trace contextRef="#ctx0" brushRef="#br0" timeOffset="2847.03">10608 14724 517 0,'0'0'363'0,"0"0"-41"15,0 0-9-15,0 0-16 0,0 0-30 0,0 0-69 16,0 0-92-16,0 0-59 0,0 0-12 16,0 0 8-16,0 0 11 0,0 0 7 0,0 0-11 15,0 0-10-15,-49 91-2 0,43-69-1 0,-5 0-3 16,3-1-5-16,0 1-6 0,-5 1-8 15,7-4-5-15,-6 0-3 0,6-1-3 0,-5-2-1 16,7-1 0-16,0-4-2 0,0-1-2 0,4-5 2 16,-4 0-5-16,4-3-5 0,0-1 1 0,0-1-3 15,6 0 13-15,0-2 11 0,-2-4 7 0,11 0 3 16,-3-5-10-16,-2-1-7 0,9-2-7 16,-2 2-1-16,-1 2-5 0,1-1-3 0,3 3-1 15,-3 0-2-15,4 1-3 0,-3 0-4 0,1 1-11 16,-3-1-14-16,-1 1-25 0,-7 0-45 0,4 3-94 15,-5-2-148-15,-3 3-234 0,-2 0-789 0</inkml:trace>
  <inkml:trace contextRef="#ctx0" brushRef="#br0" timeOffset="3058.64">10604 14732 1365 0,'0'0'420'0,"0"0"-74"0,0 0-72 16,0 0-60-16,0 0-38 0,0 0-36 15,0 0-46-15,0 0-34 0,0 0-34 0,0 0-15 16,0 0-2-16,0 0 6 0,0 0 4 0,0 0 3 16,-45 73-5-16,55-49-4 0,-4 1-5 0,-4 1-6 15,13 3-1-15,-11 0-5 0,4 0-3 0,-1 1-10 16,-3 2-11-16,-2-1-22 0,2 0-46 16,2-1-83-16,-4-2-187 0,0-8-591 15,0-7-539-15</inkml:trace>
  <inkml:trace contextRef="#ctx0" brushRef="#br0" timeOffset="3812.96">18575 10635 1509 0,'0'0'325'16,"0"0"-14"-16,0 0-54 0,0 0-49 0,0 0-33 15,0 0-29-15,0 0-24 0,0 0-15 0,0 0-27 16,0 0-27-16,0 0-34 0,0 0-13 0,-21-95-6 15,19 115 5-15,-2 3 6 0,2 8 0 16,0-1-1-16,2 1-7 0,0-1 3 0,0 1-7 16,0-3-1-16,4 0 5 0,0-2-3 15,1 0 0-15,-3-3-1 0,0-3-8 16,-2 0-6-16,0-1-8 0,0-2-16 0,0-3-26 0,0-3-50 16,0-1-79-16,0-5-142 0,0-2-302 15,0-2-861-15</inkml:trace>
  <inkml:trace contextRef="#ctx0" brushRef="#br0" timeOffset="4239.14">18552 10599 1361 0,'0'0'456'0,"0"0"-185"0,0 0-67 0,0 0-46 16,0 0-38-16,0 0-23 0,0 0-27 15,0 0-20-15,0 0-16 0,0 0-15 0,0 0-8 0,0 0-7 16,127-72 2-16,-111 86-4 0,-6 3 1 15,1 2 1-15,-5 0-2 0,-2 2-4 0,-4 1-1 16,0-3-1-16,-8 1-1 0,-5-1 4 0,3-4-1 16,-6 2 2-16,-1-3 0 0,0-2-3 15,1-2 3-15,3-1-3 0,1-3 4 0,4-2-1 0,-3-2 4 16,5-1 5-16,2-1 2 0,2 0-4 16,-2-4-5-16,4-4-7 0,0-2-10 0,0 0 3 15,8-1-3-15,0 0 0 0,5 2 2 0,-3 1-5 16,3 2 7-16,1 4-2 0,-4 2 6 15,7 0-1-15,-3 4 4 0,-1 5 4 0,3-1-1 16,-5 1 4-16,-1 2-5 0,2 0 1 0,-3-1-1 16,-7 2 5-16,0-1 3 0,-2 3 1 0,0 0 5 15,-4 1-4-15,-9 1 2 16,1 0-2-16,-5 1-3 0,-1-1-2 0,-1 1 3 0,-2-2 0 16,1-1-2-16,1-1 3 0,-1-1-6 0,1-3 2 15,4-3-1-15,1-2 4 0,0-3-3 16,5-1-3-16,-1 0-6 0,2-7-26 0,4-2-35 15,1-2-86-15,3-4-191 0,0 3-319 0,0 4-771 16</inkml:trace>
  <inkml:trace contextRef="#ctx0" brushRef="#br0" timeOffset="4719.05">19011 10562 1871 0,'0'0'375'0,"0"0"-114"15,0 0-82-15,0 0-38 0,0 0-43 16,0 0-29-16,0 0-25 0,0 0-10 0,0 0-10 16,0 0-5-16,0 0 2 0,0 0-10 0,0 0-2 15,0 0-8-15,56-100-2 0,-48 106 1 0,3 2-2 16,-1 3 6-16,0 2-3 0,-3 2 3 15,-5-1 0-15,0 3 0 0,-2-1-2 0,0 1 2 16,-4 0 0-16,-3 1-3 0,-5-2 8 0,4-2-12 16,-7 2 3-16,5-4-3 0,-7 0-3 15,5-2 4-15,2-1 0 0,-1-2-1 0,3-1-2 0,4-1 4 16,-4-2-4-16,8-2 5 0,0-1 4 16,-4 0 4-16,4 0 4 0,0 0-6 15,0-2-6-15,4-4-14 0,-2 3-5 0,6-2 1 16,-2 1 4-16,2 2 7 0,5 0 1 0,-1 2 5 15,1 0-6-15,-3 2 5 0,2 4-1 0,-1 1 1 16,3 3 5-16,-6 0-3 0,5-1 3 16,-7 1-4-16,0 0 2 0,-2 1-1 0,1-2 0 0,-5 2 3 15,0 0 1-15,-9 0 4 0,1 1-3 0,-4 0 7 16,-1-2-11-16,-3 2 5 16,-3-4-1-16,0 0-7 0,1-1 9 0,1-2-4 0,-3-1 4 15,1-4-1-15,5 0-2 0,-3-2-4 16,5-5-4-16,-3-2-5 0,5-3-19 0,-1-1-33 15,3-3-109-15,4 4-314 0,2 3-1065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3B952-8B33-483A-9798-4CD4E2A6447D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EFB7A-8856-4BD4-B842-3CD3A339D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3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3 registers to a, b and d. OR e or f instead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EFB7A-8856-4BD4-B842-3CD3A339D98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5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1366-5ABE-4A44-BAC1-0958DF7CF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8C6D-0A5D-4141-BBE0-13455479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3042-3F37-41DD-9B46-5703F261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5234-4996-4C01-9604-22C83CDC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49AF-A629-4671-9A2E-9600541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A90A-B9D5-429B-A64A-543B3B4A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A138C-A389-4110-85FA-703AE8C3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0E0-1BC5-4443-A77E-F2D6F675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7803-E469-4DBA-9F6E-D39A4DCD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21D8-5270-476F-B56C-BD84A7A6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2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C6D8C-EADF-49B3-8FBA-D9D7F4474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47283-E735-4598-8E9C-0C48CEF5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DCE3-4617-4026-BCBC-440D512B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FCDA-3744-4D06-B2CD-BF0056FD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1A49-70B6-4A2D-9C96-D2F7D48C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4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560C-D2FE-4F03-86BE-4CD5BF2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88B7-0E5E-4171-A9C7-4B0527E7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4E38-7935-4CEA-8419-480DC904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08EA-CACA-49DA-8330-5AD6BD8F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9573-0F86-4440-9CCE-04F9A3FC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6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FBB3-6897-4DFB-A54C-25158B6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F7B4-7FAE-4C7B-A4ED-7B42AC7E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FEDA3-8831-47E7-B79C-2FA16D39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C8724-9B70-4044-8FAB-BDA9C1E6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615B-0A3E-46E8-AB40-E33E0444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0862-6FAD-437C-8F70-907CB8D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5524-EBC9-4A1E-B0B3-1E1AB2DF2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ADAB3-7B67-421A-91A9-F6E13E8C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1CA50-2D7E-4BBF-8DCA-27227DBA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05E7-920C-4247-9168-E6BD68E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A48E8-EC01-40F8-A193-8C300B90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9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BA1D-21DD-4FC9-9FC1-02B4499B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0C861-8A95-45C8-BF6B-07B025A0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AB3C4-FFCE-44B7-87CA-856C1B939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82D52-4827-4872-B374-8736E4B86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2B594-A258-464F-9A7A-F5FBA97C7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F106B-B6D3-4A84-B3F6-8A260D2A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6B187-83F6-46F6-8EFD-F49D4D84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999BB-8052-4A48-8FF7-2269FF8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7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94E-2A90-49C2-BC29-82FE8E2A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A268B-D9BC-474A-8B6F-8D10729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4200-2230-49C4-8E64-2BA5031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47383-747E-4A3A-8B87-80F951DC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3B423-7B15-4168-9107-7DAF104B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20200-4ED9-40B4-8706-126667F4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506B-92DA-4F01-B617-C3E19077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7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2CD1-087E-4BE7-A645-50CC728F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75E7-9E00-4CDE-B155-D27A51AE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DD45B-F479-4A17-B513-EA15DAB1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56638-2448-4D8D-B17C-2E07F1B5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8E92-2C55-472C-B36F-18C8D005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3330F-8682-43F9-AC3F-B98C17C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5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A3E1-A50B-44D7-8117-CE25396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48788-377F-4148-BAE7-974C5868A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BB7CE-2AE0-4F2B-BB0D-E69F1B6B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3840-2DAC-4779-89CC-1036013E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C50F5-A6E4-4449-AE51-A7AF8A37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6D51-8E8B-43C9-B8AB-FC7149E5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2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77736-A306-4179-A8F5-4DE0BF6F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89E2-7602-477B-A259-D45298C98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609A-718E-4557-868F-19FB3136F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C412-0E3B-4D6A-BA14-3D7D3A4D51EB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B42B-F95A-4B6F-8441-5F1793C9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402F-7EAD-40C4-9168-D9F4D4F81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5C23-BBBE-4908-ACC4-1A5238C6A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9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7AB3-169E-4E3C-AC6F-1776F3131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Simple Code Generator, Register allocation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5A6E7-9BFA-42EA-A549-CEFB31950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following example:</a:t>
            </a:r>
          </a:p>
          <a:p>
            <a:pPr>
              <a:buNone/>
            </a:pPr>
            <a:r>
              <a:rPr lang="en-US" dirty="0"/>
              <a:t>	d := (a-b) + (a-c) + (a-c)</a:t>
            </a:r>
          </a:p>
          <a:p>
            <a:r>
              <a:rPr lang="en-US" dirty="0"/>
              <a:t>Three address:</a:t>
            </a:r>
          </a:p>
          <a:p>
            <a:pPr>
              <a:buNone/>
            </a:pPr>
            <a:r>
              <a:rPr lang="en-US" dirty="0"/>
              <a:t>	t: = a-b</a:t>
            </a:r>
          </a:p>
          <a:p>
            <a:pPr>
              <a:buNone/>
            </a:pPr>
            <a:r>
              <a:rPr lang="en-US" dirty="0"/>
              <a:t>	u := a-c</a:t>
            </a:r>
          </a:p>
          <a:p>
            <a:pPr>
              <a:buNone/>
            </a:pPr>
            <a:r>
              <a:rPr lang="en-US" dirty="0"/>
              <a:t>	v := t + u</a:t>
            </a:r>
          </a:p>
          <a:p>
            <a:pPr>
              <a:buNone/>
            </a:pPr>
            <a:r>
              <a:rPr lang="en-US" dirty="0"/>
              <a:t>	d := v +u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Sequence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948348"/>
              </p:ext>
            </p:extLst>
          </p:nvPr>
        </p:nvGraphicFramePr>
        <p:xfrm>
          <a:off x="701675" y="1419225"/>
          <a:ext cx="109728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Statements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Code Generated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Register Descriptor</a:t>
                      </a: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Address Descriptor</a:t>
                      </a:r>
                    </a:p>
                  </a:txBody>
                  <a:tcPr marL="121920" marR="1219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:= a - b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MOV a,R0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SUB b,R0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Registers empty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R0 contains t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 in R0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 := a - c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MOV a,R1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SUB c,R1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R0 contains t</a:t>
                      </a:r>
                    </a:p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R1 contains u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t in R0</a:t>
                      </a:r>
                    </a:p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u in R1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 := t + u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ADD R1, R0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R0 contains v</a:t>
                      </a:r>
                    </a:p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R1 contains</a:t>
                      </a:r>
                      <a:r>
                        <a:rPr lang="en-US" sz="2400" b="0" baseline="0" dirty="0">
                          <a:latin typeface="Arial" pitchFamily="34" charset="0"/>
                          <a:cs typeface="Arial" pitchFamily="34" charset="0"/>
                        </a:rPr>
                        <a:t> u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u in R1</a:t>
                      </a:r>
                    </a:p>
                    <a:p>
                      <a:r>
                        <a:rPr lang="en-US" sz="2400" b="0" baseline="0" dirty="0">
                          <a:latin typeface="Arial" pitchFamily="34" charset="0"/>
                          <a:cs typeface="Arial" pitchFamily="34" charset="0"/>
                        </a:rPr>
                        <a:t> v in R0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 := v + u</a:t>
                      </a:r>
                    </a:p>
                    <a:p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ADD R1, R0</a:t>
                      </a:r>
                    </a:p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MOV R0, 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R0 contains 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d in R0</a:t>
                      </a:r>
                    </a:p>
                    <a:p>
                      <a:r>
                        <a:rPr lang="en-US" sz="2400" b="0" baseline="0" dirty="0">
                          <a:latin typeface="Arial" pitchFamily="34" charset="0"/>
                          <a:cs typeface="Arial" pitchFamily="34" charset="0"/>
                        </a:rPr>
                        <a:t>d in R0 and memory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Statements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982559"/>
              </p:ext>
            </p:extLst>
          </p:nvPr>
        </p:nvGraphicFramePr>
        <p:xfrm>
          <a:off x="538057" y="1533525"/>
          <a:ext cx="11115885" cy="269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453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Statement</a:t>
                      </a: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in Register Ri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in Memory Mi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in Stack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0" dirty="0"/>
                        <a:t> := b[</a:t>
                      </a:r>
                      <a:r>
                        <a:rPr lang="en-US" sz="2400" baseline="0" dirty="0" err="1"/>
                        <a:t>i</a:t>
                      </a:r>
                      <a:r>
                        <a:rPr lang="en-US" sz="2400" baseline="0" dirty="0"/>
                        <a:t>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b[</a:t>
                      </a:r>
                      <a:r>
                        <a:rPr lang="en-US" sz="2400" dirty="0" err="1"/>
                        <a:t>Ri</a:t>
                      </a:r>
                      <a:r>
                        <a:rPr lang="en-US" sz="2400" dirty="0"/>
                        <a:t>], 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</a:t>
                      </a:r>
                      <a:r>
                        <a:rPr lang="en-US" sz="2400" baseline="0" dirty="0"/>
                        <a:t> Mi, R</a:t>
                      </a:r>
                    </a:p>
                    <a:p>
                      <a:r>
                        <a:rPr lang="en-US" sz="2400" baseline="0" dirty="0"/>
                        <a:t>MOV b[R], 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Si(A),</a:t>
                      </a:r>
                      <a:r>
                        <a:rPr lang="en-US" sz="2400" baseline="0" dirty="0"/>
                        <a:t> R</a:t>
                      </a:r>
                    </a:p>
                    <a:p>
                      <a:r>
                        <a:rPr lang="en-US" sz="2400" baseline="0" dirty="0"/>
                        <a:t>MOV b(R), 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a[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 := 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b, a[</a:t>
                      </a:r>
                      <a:r>
                        <a:rPr lang="en-US" sz="2400" dirty="0" err="1"/>
                        <a:t>Ri</a:t>
                      </a:r>
                      <a:r>
                        <a:rPr lang="en-US" sz="2400" dirty="0"/>
                        <a:t>]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Mi, R</a:t>
                      </a:r>
                    </a:p>
                    <a:p>
                      <a:r>
                        <a:rPr lang="en-US" sz="2400" dirty="0"/>
                        <a:t>MOV b,</a:t>
                      </a:r>
                      <a:r>
                        <a:rPr lang="en-US" sz="2400" baseline="0" dirty="0"/>
                        <a:t> a[R]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Si(A), R</a:t>
                      </a:r>
                    </a:p>
                    <a:p>
                      <a:r>
                        <a:rPr lang="en-US" sz="2400" dirty="0"/>
                        <a:t>MOV b, a(R)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Statements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687059"/>
              </p:ext>
            </p:extLst>
          </p:nvPr>
        </p:nvGraphicFramePr>
        <p:xfrm>
          <a:off x="538057" y="1800225"/>
          <a:ext cx="11115885" cy="2695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4453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Statement</a:t>
                      </a: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  in Register Rp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 in Memory Mp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 in Stack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Code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0" dirty="0"/>
                        <a:t> := *p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*</a:t>
                      </a:r>
                      <a:r>
                        <a:rPr lang="en-US" sz="2400" dirty="0" err="1"/>
                        <a:t>Rp</a:t>
                      </a:r>
                      <a:r>
                        <a:rPr lang="en-US" sz="2400" dirty="0"/>
                        <a:t>, 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</a:t>
                      </a:r>
                      <a:r>
                        <a:rPr lang="en-US" sz="2400" baseline="0" dirty="0"/>
                        <a:t> Mp, R</a:t>
                      </a:r>
                    </a:p>
                    <a:p>
                      <a:r>
                        <a:rPr lang="en-US" sz="2400" baseline="0" dirty="0"/>
                        <a:t>MOV *R, 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Sp(A),</a:t>
                      </a:r>
                      <a:r>
                        <a:rPr lang="en-US" sz="2400" baseline="0" dirty="0"/>
                        <a:t> R</a:t>
                      </a:r>
                    </a:p>
                    <a:p>
                      <a:r>
                        <a:rPr lang="en-US" sz="2400" baseline="0" dirty="0"/>
                        <a:t>MOV  *R, 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*p := 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a, *</a:t>
                      </a:r>
                      <a:r>
                        <a:rPr lang="en-US" sz="2400" dirty="0" err="1"/>
                        <a:t>Rp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Mp, R</a:t>
                      </a:r>
                    </a:p>
                    <a:p>
                      <a:r>
                        <a:rPr lang="en-US" sz="2400" dirty="0"/>
                        <a:t>MOV </a:t>
                      </a:r>
                      <a:r>
                        <a:rPr lang="en-US" sz="2400" baseline="0" dirty="0"/>
                        <a:t>a, *R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  a, R</a:t>
                      </a:r>
                    </a:p>
                    <a:p>
                      <a:r>
                        <a:rPr lang="en-US" sz="2400" dirty="0"/>
                        <a:t>MOV R, *Sp(A)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Jumps implemented</a:t>
            </a:r>
          </a:p>
          <a:p>
            <a:pPr lvl="1"/>
            <a:r>
              <a:rPr lang="en-US" dirty="0"/>
              <a:t>Branch if the value of a register is negative, zero, positive, non-negative, non-zero, non-positive</a:t>
            </a:r>
          </a:p>
          <a:p>
            <a:pPr lvl="1"/>
            <a:r>
              <a:rPr lang="en-US" dirty="0"/>
              <a:t>Uses a set of condition codes to indicate whether the computed quantity of a register is zero, positive or negative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case: if x &lt; y </a:t>
            </a:r>
            <a:r>
              <a:rPr lang="en-US" dirty="0" err="1"/>
              <a:t>goto</a:t>
            </a:r>
            <a:r>
              <a:rPr lang="en-US" dirty="0"/>
              <a:t> z , is to be evaluated, then subtract y from x which is in register R and then jump to z if R is negative</a:t>
            </a:r>
          </a:p>
          <a:p>
            <a:r>
              <a:rPr lang="en-US" dirty="0"/>
              <a:t>Second case: CMP x, y sets the condition code to positive if x&gt; y and so 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CMP x, y</a:t>
            </a:r>
          </a:p>
          <a:p>
            <a:r>
              <a:rPr lang="en-US" dirty="0"/>
              <a:t>CJ &lt; z</a:t>
            </a:r>
          </a:p>
          <a:p>
            <a:pPr lvl="1"/>
            <a:r>
              <a:rPr lang="en-US" dirty="0"/>
              <a:t>Jump to z if value is negative</a:t>
            </a:r>
          </a:p>
          <a:p>
            <a:r>
              <a:rPr lang="en-US" dirty="0"/>
              <a:t>&lt;, &gt;, &lt;=, &gt;=, ==, !=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:= y + z</a:t>
            </a:r>
          </a:p>
          <a:p>
            <a:r>
              <a:rPr lang="en-US" dirty="0"/>
              <a:t>If x &lt; 0  </a:t>
            </a:r>
            <a:r>
              <a:rPr lang="en-US" dirty="0" err="1"/>
              <a:t>goto</a:t>
            </a:r>
            <a:r>
              <a:rPr lang="en-US" dirty="0"/>
              <a:t> z</a:t>
            </a:r>
          </a:p>
          <a:p>
            <a:pPr>
              <a:buNone/>
            </a:pPr>
            <a:r>
              <a:rPr lang="en-US" dirty="0"/>
              <a:t>--</a:t>
            </a:r>
          </a:p>
          <a:p>
            <a:pPr>
              <a:buNone/>
            </a:pPr>
            <a:r>
              <a:rPr lang="en-US" dirty="0"/>
              <a:t>MOV y, R0</a:t>
            </a:r>
          </a:p>
          <a:p>
            <a:pPr>
              <a:buNone/>
            </a:pPr>
            <a:r>
              <a:rPr lang="en-US" dirty="0"/>
              <a:t>ADD z, R0</a:t>
            </a:r>
          </a:p>
          <a:p>
            <a:pPr>
              <a:buNone/>
            </a:pPr>
            <a:r>
              <a:rPr lang="en-US" dirty="0"/>
              <a:t>MOV R0, x      // x is the condition code</a:t>
            </a:r>
          </a:p>
          <a:p>
            <a:pPr>
              <a:buNone/>
            </a:pPr>
            <a:r>
              <a:rPr lang="en-US" dirty="0"/>
              <a:t>CJ &lt; 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getreg</a:t>
            </a:r>
            <a:r>
              <a:rPr lang="en-US" dirty="0"/>
              <a:t> algorithm is simple but not optimal</a:t>
            </a:r>
          </a:p>
          <a:p>
            <a:pPr lvl="1"/>
            <a:r>
              <a:rPr lang="en-US" dirty="0"/>
              <a:t>All live variables in registers are stored at the end of a block</a:t>
            </a:r>
          </a:p>
          <a:p>
            <a:r>
              <a:rPr lang="en-US" i="1" dirty="0"/>
              <a:t>Global register allocation</a:t>
            </a:r>
            <a:r>
              <a:rPr lang="en-US" dirty="0"/>
              <a:t> assigns variables to limited number of available registers and attempts to keep these registers consistent across basic block boundaries</a:t>
            </a:r>
          </a:p>
          <a:p>
            <a:pPr lvl="1"/>
            <a:r>
              <a:rPr lang="en-US" dirty="0"/>
              <a:t>Keeping variables in registers in loops can be beneficial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 loading a variable </a:t>
            </a:r>
            <a:r>
              <a:rPr lang="en-US" i="1" dirty="0"/>
              <a:t>x</a:t>
            </a:r>
            <a:r>
              <a:rPr lang="en-US" dirty="0"/>
              <a:t> has a cost of 2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storing a variable </a:t>
            </a:r>
            <a:r>
              <a:rPr lang="en-US" i="1" dirty="0"/>
              <a:t>x</a:t>
            </a:r>
            <a:r>
              <a:rPr lang="en-US" dirty="0"/>
              <a:t> has a cost of 2</a:t>
            </a:r>
          </a:p>
          <a:p>
            <a:pPr>
              <a:lnSpc>
                <a:spcPct val="90000"/>
              </a:lnSpc>
            </a:pPr>
            <a:r>
              <a:rPr lang="en-US" dirty="0"/>
              <a:t>Benefit of allocating a register to a variable </a:t>
            </a:r>
            <a:r>
              <a:rPr lang="en-US" i="1" dirty="0"/>
              <a:t>x</a:t>
            </a:r>
            <a:r>
              <a:rPr lang="en-US" dirty="0"/>
              <a:t> within a loop </a:t>
            </a:r>
            <a:r>
              <a:rPr lang="en-US" i="1" dirty="0"/>
              <a:t>L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Symbol" charset="2"/>
              </a:rPr>
              <a:t></a:t>
            </a:r>
            <a:r>
              <a:rPr lang="en-US" i="1" baseline="-25000" dirty="0">
                <a:sym typeface="Symbol" charset="2"/>
              </a:rPr>
              <a:t>B</a:t>
            </a:r>
            <a:r>
              <a:rPr lang="en-US" baseline="-25000" dirty="0">
                <a:sym typeface="Symbol" charset="2"/>
              </a:rPr>
              <a:t></a:t>
            </a:r>
            <a:r>
              <a:rPr lang="en-US" i="1" baseline="-25000" dirty="0">
                <a:sym typeface="Symbol" charset="2"/>
              </a:rPr>
              <a:t>L</a:t>
            </a:r>
            <a:r>
              <a:rPr lang="en-US" dirty="0">
                <a:sym typeface="Symbol" charset="2"/>
              </a:rPr>
              <a:t> ( </a:t>
            </a:r>
            <a:r>
              <a:rPr lang="en-US" i="1" dirty="0">
                <a:sym typeface="Symbol" charset="2"/>
              </a:rPr>
              <a:t>use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) + 2 </a:t>
            </a:r>
            <a:r>
              <a:rPr lang="en-US" i="1" dirty="0">
                <a:sym typeface="Symbol" charset="2"/>
              </a:rPr>
              <a:t>live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) )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where </a:t>
            </a:r>
          </a:p>
          <a:p>
            <a:pPr lvl="1"/>
            <a:r>
              <a:rPr lang="en-US" i="1" dirty="0">
                <a:sym typeface="Symbol" charset="2"/>
              </a:rPr>
              <a:t>use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) is the number of times 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is used in </a:t>
            </a:r>
            <a:r>
              <a:rPr lang="en-US" i="1" dirty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 prior to any definition of 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</a:t>
            </a:r>
          </a:p>
          <a:p>
            <a:pPr lvl="1"/>
            <a:r>
              <a:rPr lang="en-US" i="1" dirty="0">
                <a:sym typeface="Symbol" charset="2"/>
              </a:rPr>
              <a:t>live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) = 1 if 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is live on exit from </a:t>
            </a:r>
            <a:r>
              <a:rPr lang="en-US" i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and is assigned a value in </a:t>
            </a:r>
            <a:r>
              <a:rPr lang="en-US" i="1" dirty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; 0 otherwise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Generates target code for a sequence of three-address statements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Next-use information is used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operator in a statement there is a target-language operator</a:t>
            </a:r>
          </a:p>
          <a:p>
            <a:pPr>
              <a:lnSpc>
                <a:spcPct val="90000"/>
              </a:lnSpc>
            </a:pPr>
            <a:r>
              <a:rPr lang="en-US" dirty="0"/>
              <a:t>Uses new function </a:t>
            </a:r>
            <a:r>
              <a:rPr lang="en-US" i="1" dirty="0" err="1"/>
              <a:t>getreg</a:t>
            </a:r>
            <a:r>
              <a:rPr lang="en-US" dirty="0"/>
              <a:t> to assign registers to variables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600200"/>
            <a:ext cx="10972800" cy="48768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dirty="0"/>
              <a:t>						</a:t>
            </a:r>
            <a:r>
              <a:rPr lang="en-US" dirty="0" err="1"/>
              <a:t>bcdf</a:t>
            </a:r>
            <a:endParaRPr lang="en-US" dirty="0"/>
          </a:p>
          <a:p>
            <a:pPr lvl="2">
              <a:buNone/>
            </a:pPr>
            <a:r>
              <a:rPr lang="en-US" dirty="0"/>
              <a:t>				B1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			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					 </a:t>
            </a:r>
            <a:r>
              <a:rPr lang="en-US" dirty="0" err="1"/>
              <a:t>acdef</a:t>
            </a:r>
            <a:endParaRPr lang="en-US" dirty="0"/>
          </a:p>
          <a:p>
            <a:pPr lvl="2">
              <a:buNone/>
            </a:pPr>
            <a:r>
              <a:rPr lang="en-US" dirty="0"/>
              <a:t>			</a:t>
            </a:r>
            <a:r>
              <a:rPr lang="en-US" dirty="0" err="1"/>
              <a:t>acde</a:t>
            </a:r>
            <a:r>
              <a:rPr lang="en-US" dirty="0"/>
              <a:t>						</a:t>
            </a:r>
            <a:r>
              <a:rPr lang="en-US" dirty="0" err="1"/>
              <a:t>acdf</a:t>
            </a:r>
            <a:endParaRPr lang="en-US" dirty="0"/>
          </a:p>
          <a:p>
            <a:pPr lvl="2">
              <a:buNone/>
            </a:pPr>
            <a:r>
              <a:rPr lang="en-US" dirty="0"/>
              <a:t>							</a:t>
            </a:r>
          </a:p>
          <a:p>
            <a:pPr lvl="2">
              <a:buNone/>
            </a:pPr>
            <a:r>
              <a:rPr lang="en-US" dirty="0"/>
              <a:t>						   	</a:t>
            </a:r>
          </a:p>
          <a:p>
            <a:pPr lvl="2">
              <a:buNone/>
            </a:pPr>
            <a:r>
              <a:rPr lang="en-US" dirty="0"/>
              <a:t>		</a:t>
            </a:r>
            <a:r>
              <a:rPr lang="en-US" dirty="0" err="1"/>
              <a:t>cdef</a:t>
            </a:r>
            <a:r>
              <a:rPr lang="en-US" dirty="0"/>
              <a:t>		          				</a:t>
            </a:r>
          </a:p>
          <a:p>
            <a:pPr lvl="2">
              <a:buNone/>
            </a:pPr>
            <a:r>
              <a:rPr lang="en-US" dirty="0"/>
              <a:t>					 </a:t>
            </a:r>
            <a:r>
              <a:rPr lang="en-US" dirty="0" err="1"/>
              <a:t>cdef</a:t>
            </a:r>
            <a:r>
              <a:rPr lang="en-US" dirty="0"/>
              <a:t> 				</a:t>
            </a:r>
            <a:r>
              <a:rPr lang="en-US" dirty="0" err="1"/>
              <a:t>bcdef</a:t>
            </a:r>
            <a:endParaRPr lang="en-US" dirty="0"/>
          </a:p>
          <a:p>
            <a:pPr lvl="2">
              <a:buNone/>
            </a:pPr>
            <a:r>
              <a:rPr lang="en-US" dirty="0"/>
              <a:t>							</a:t>
            </a:r>
          </a:p>
          <a:p>
            <a:pPr lvl="2">
              <a:buNone/>
            </a:pPr>
            <a:r>
              <a:rPr lang="en-US" dirty="0"/>
              <a:t>                             </a:t>
            </a:r>
          </a:p>
          <a:p>
            <a:pPr lvl="2">
              <a:buNone/>
            </a:pPr>
            <a:r>
              <a:rPr lang="en-US" dirty="0"/>
              <a:t>					 </a:t>
            </a:r>
            <a:r>
              <a:rPr lang="en-US" dirty="0" err="1"/>
              <a:t>bcdef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rot="16200000" flipH="1">
            <a:off x="5283200" y="1905000"/>
            <a:ext cx="6106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2141" y="2210859"/>
            <a:ext cx="3149600" cy="1116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a:= b + c</a:t>
            </a:r>
          </a:p>
          <a:p>
            <a:r>
              <a:rPr lang="en-US" sz="2400" dirty="0"/>
              <a:t>d := d </a:t>
            </a:r>
            <a:r>
              <a:rPr lang="en-US" sz="2400"/>
              <a:t>– b</a:t>
            </a:r>
            <a:endParaRPr lang="en-US" sz="2400" dirty="0"/>
          </a:p>
          <a:p>
            <a:r>
              <a:rPr lang="en-US" sz="2400" dirty="0"/>
              <a:t>e := a + f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97600" y="3327400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352800" y="3327400"/>
            <a:ext cx="1117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2000" y="3937000"/>
            <a:ext cx="2438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 := a - 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599" y="3886465"/>
            <a:ext cx="3048000" cy="9143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:= d + f</a:t>
            </a:r>
          </a:p>
          <a:p>
            <a:pPr algn="ctr"/>
            <a:r>
              <a:rPr lang="en-US" sz="2400" dirty="0"/>
              <a:t>e := a - 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60800" y="5359400"/>
            <a:ext cx="3149600" cy="55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: = d + c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 rot="16200000" flipH="1">
            <a:off x="3352800" y="4445000"/>
            <a:ext cx="812800" cy="101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679671" y="4877330"/>
            <a:ext cx="508000" cy="45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00800" y="5918200"/>
            <a:ext cx="760941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6" idx="1"/>
          </p:cNvCxnSpPr>
          <p:nvPr/>
        </p:nvCxnSpPr>
        <p:spPr>
          <a:xfrm rot="16200000" flipV="1">
            <a:off x="2666737" y="4114536"/>
            <a:ext cx="3149071" cy="458259"/>
          </a:xfrm>
          <a:prstGeom prst="curvedConnector4">
            <a:avLst>
              <a:gd name="adj1" fmla="val -3366"/>
              <a:gd name="adj2" fmla="val 8087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62F61-01EF-49BB-8065-98AAA63A34EA}"/>
                  </a:ext>
                </a:extLst>
              </p14:cNvPr>
              <p14:cNvContentPartPr/>
              <p14:nvPr/>
            </p14:nvContentPartPr>
            <p14:xfrm>
              <a:off x="1607214" y="3682635"/>
              <a:ext cx="5210280" cy="175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62F61-01EF-49BB-8065-98AAA63A34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7854" y="3673275"/>
                <a:ext cx="5229000" cy="1778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727CA0A-4B67-3302-B087-4EA4F1C81A1D}"/>
              </a:ext>
            </a:extLst>
          </p:cNvPr>
          <p:cNvSpPr txBox="1"/>
          <p:nvPr/>
        </p:nvSpPr>
        <p:spPr>
          <a:xfrm>
            <a:off x="6891480" y="6380202"/>
            <a:ext cx="150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bcdef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AD8215-9838-A3B1-1869-FCDDF3A84B5F}"/>
              </a:ext>
            </a:extLst>
          </p:cNvPr>
          <p:cNvCxnSpPr/>
          <p:nvPr/>
        </p:nvCxnSpPr>
        <p:spPr>
          <a:xfrm>
            <a:off x="9654988" y="4734860"/>
            <a:ext cx="760941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D716B8-679D-4520-1E1E-A851C399652B}"/>
              </a:ext>
            </a:extLst>
          </p:cNvPr>
          <p:cNvSpPr txBox="1"/>
          <p:nvPr/>
        </p:nvSpPr>
        <p:spPr>
          <a:xfrm>
            <a:off x="10225295" y="5359400"/>
            <a:ext cx="150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bdef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87" y="152400"/>
            <a:ext cx="109728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362857"/>
              </p:ext>
            </p:extLst>
          </p:nvPr>
        </p:nvGraphicFramePr>
        <p:xfrm>
          <a:off x="815975" y="1362075"/>
          <a:ext cx="10261603" cy="486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2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4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Block</a:t>
                      </a:r>
                      <a:r>
                        <a:rPr lang="en-US" sz="2400" dirty="0">
                          <a:sym typeface="Wingdings" pitchFamily="2" charset="2"/>
                        </a:rPr>
                        <a:t>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B1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B2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B3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B4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/>
                          <a:cs typeface="Arial"/>
                        </a:rPr>
                        <a:t>↓</a:t>
                      </a:r>
                    </a:p>
                    <a:p>
                      <a:r>
                        <a:rPr lang="en-US" sz="1500" b="1" dirty="0">
                          <a:latin typeface="Arial"/>
                          <a:cs typeface="Arial"/>
                        </a:rPr>
                        <a:t>VARIABLE</a:t>
                      </a:r>
                      <a:endParaRPr lang="en-US" sz="15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Live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Live</a:t>
                      </a:r>
                    </a:p>
                  </a:txBody>
                  <a:tcPr marL="121920" marR="121920" marT="60960" marB="60960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b="1" dirty="0"/>
                        <a:t>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b="1" dirty="0"/>
                        <a:t>f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67" dirty="0"/>
              <a:t>Global Register Allocation - Graph Coloring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register is needed but all available registers are in use, the content of one of the used registers must be stored to free a register - Spilling</a:t>
            </a:r>
          </a:p>
          <a:p>
            <a:r>
              <a:rPr lang="en-US" dirty="0"/>
              <a:t>Graph coloring allocates registers and attempts to minimize the cost of spills</a:t>
            </a:r>
          </a:p>
          <a:p>
            <a:r>
              <a:rPr lang="en-US" dirty="0"/>
              <a:t>Build a interference graph based on how variable interfere with each other</a:t>
            </a:r>
          </a:p>
          <a:p>
            <a:r>
              <a:rPr lang="en-US" dirty="0"/>
              <a:t>Find a </a:t>
            </a:r>
            <a:r>
              <a:rPr lang="en-US" i="1" dirty="0"/>
              <a:t>k</a:t>
            </a:r>
            <a:r>
              <a:rPr lang="en-US" dirty="0"/>
              <a:t>-coloring for the graph, with </a:t>
            </a:r>
            <a:r>
              <a:rPr lang="en-US" i="1" dirty="0"/>
              <a:t>k</a:t>
            </a:r>
            <a:r>
              <a:rPr lang="en-US" dirty="0"/>
              <a:t> the number of registers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symbolic registers </a:t>
            </a:r>
          </a:p>
          <a:p>
            <a:r>
              <a:rPr lang="en-US" dirty="0"/>
              <a:t>Edge connects two nodes if one is live at a point where other is defined</a:t>
            </a:r>
          </a:p>
        </p:txBody>
      </p:sp>
      <p:sp>
        <p:nvSpPr>
          <p:cNvPr id="4" name="Oval 3"/>
          <p:cNvSpPr/>
          <p:nvPr/>
        </p:nvSpPr>
        <p:spPr>
          <a:xfrm>
            <a:off x="1930400" y="4140200"/>
            <a:ext cx="812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3759200" y="4140200"/>
            <a:ext cx="812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3556000" y="5414963"/>
            <a:ext cx="812800" cy="71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>
            <a:off x="2743200" y="4495800"/>
            <a:ext cx="1016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 rot="5400000">
            <a:off x="3782219" y="5031581"/>
            <a:ext cx="563563" cy="20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91200" y="4140201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need two registers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code generator algorithm</a:t>
            </a:r>
          </a:p>
          <a:p>
            <a:r>
              <a:rPr lang="en-US" dirty="0"/>
              <a:t>Register descriptor and address descriptor</a:t>
            </a:r>
          </a:p>
          <a:p>
            <a:r>
              <a:rPr lang="en-US" dirty="0"/>
              <a:t>Register allocation</a:t>
            </a:r>
          </a:p>
          <a:p>
            <a:pPr lvl="1"/>
            <a:r>
              <a:rPr lang="en-US" dirty="0"/>
              <a:t>Use and live statistics</a:t>
            </a:r>
          </a:p>
          <a:p>
            <a:pPr lvl="1"/>
            <a:r>
              <a:rPr lang="en-US"/>
              <a:t>Graph coloring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Assume that computed results are kept in registers as long as possible, which means: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Result is needed in another computation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Register is kept up to a procedure call/ end of block to avoid errors</a:t>
            </a:r>
          </a:p>
          <a:p>
            <a:r>
              <a:rPr lang="en-US" dirty="0"/>
              <a:t>Checks if operands to three-address code are available in registers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:= </a:t>
            </a:r>
            <a:r>
              <a:rPr lang="en-US" dirty="0" err="1"/>
              <a:t>b+c</a:t>
            </a:r>
            <a:endParaRPr lang="en-US" dirty="0"/>
          </a:p>
          <a:p>
            <a:r>
              <a:rPr lang="en-US" dirty="0"/>
              <a:t>ADD Ri, </a:t>
            </a:r>
            <a:r>
              <a:rPr lang="en-US" dirty="0" err="1"/>
              <a:t>Rj</a:t>
            </a:r>
            <a:r>
              <a:rPr lang="en-US" dirty="0"/>
              <a:t> if ‘b’ and ‘c’ are in registers Ri and </a:t>
            </a:r>
            <a:r>
              <a:rPr lang="en-US" dirty="0" err="1"/>
              <a:t>Rj</a:t>
            </a:r>
            <a:r>
              <a:rPr lang="en-US" dirty="0"/>
              <a:t> and this costs 1 and result in </a:t>
            </a:r>
            <a:r>
              <a:rPr lang="en-US" dirty="0" err="1"/>
              <a:t>Rj</a:t>
            </a:r>
            <a:endParaRPr lang="en-US" dirty="0"/>
          </a:p>
          <a:p>
            <a:r>
              <a:rPr lang="en-US" dirty="0"/>
              <a:t>ADD c, </a:t>
            </a:r>
            <a:r>
              <a:rPr lang="en-US" dirty="0" err="1"/>
              <a:t>Ri</a:t>
            </a:r>
            <a:r>
              <a:rPr lang="en-US" dirty="0"/>
              <a:t> if ‘c’ is not in register and ‘b’ in Register and this costs 2</a:t>
            </a:r>
          </a:p>
          <a:p>
            <a:r>
              <a:rPr lang="en-US" dirty="0"/>
              <a:t>MOV c, </a:t>
            </a:r>
            <a:r>
              <a:rPr lang="en-US" dirty="0" err="1"/>
              <a:t>Rj</a:t>
            </a:r>
            <a:endParaRPr lang="en-US" dirty="0"/>
          </a:p>
          <a:p>
            <a:pPr>
              <a:buNone/>
            </a:pPr>
            <a:r>
              <a:rPr lang="en-US" dirty="0"/>
              <a:t>	ADD </a:t>
            </a:r>
            <a:r>
              <a:rPr lang="en-US" dirty="0" err="1"/>
              <a:t>Rj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 will costs 3 for the same scenario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Descriptor – used to keep track of which variable is currently stored in a register at a particular point in the code</a:t>
            </a:r>
          </a:p>
          <a:p>
            <a:pPr lvl="1"/>
            <a:r>
              <a:rPr lang="en-US" dirty="0"/>
              <a:t>e.g. a local variable, argument, global variable, etc.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MOV a,R0</a:t>
            </a:r>
            <a:r>
              <a:rPr lang="en-US" dirty="0"/>
              <a:t>		“</a:t>
            </a:r>
            <a:r>
              <a:rPr lang="en-US" b="1" dirty="0">
                <a:latin typeface="Courier New" pitchFamily="49" charset="0"/>
              </a:rPr>
              <a:t>R0</a:t>
            </a:r>
            <a:r>
              <a:rPr lang="en-US" dirty="0"/>
              <a:t> contains 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Descriptor – used to keep track of the location where the current value of the variable can be found at run time</a:t>
            </a:r>
          </a:p>
          <a:p>
            <a:pPr lvl="1"/>
            <a:r>
              <a:rPr lang="en-US" dirty="0"/>
              <a:t>e.g. a register, stack location, memory address, etc.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MOV a,R0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MOV R0,R1</a:t>
            </a:r>
            <a:r>
              <a:rPr lang="en-US" dirty="0"/>
              <a:t>	“</a:t>
            </a:r>
            <a:r>
              <a:rPr lang="en-US" b="1" dirty="0">
                <a:latin typeface="Courier New" pitchFamily="49" charset="0"/>
              </a:rPr>
              <a:t>a</a:t>
            </a:r>
            <a:r>
              <a:rPr lang="en-US" dirty="0"/>
              <a:t> in </a:t>
            </a:r>
            <a:r>
              <a:rPr lang="en-US" b="1" dirty="0">
                <a:latin typeface="Courier New" pitchFamily="49" charset="0"/>
              </a:rPr>
              <a:t>R0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R1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Code Generation Algorithm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12780" indent="-812780">
              <a:buNone/>
            </a:pPr>
            <a:r>
              <a:rPr lang="en-US" dirty="0"/>
              <a:t>Input : Sequence of 3-address statements from a basic block. For each statement </a:t>
            </a:r>
            <a:r>
              <a:rPr lang="en-US" i="1" dirty="0"/>
              <a:t>x</a:t>
            </a:r>
            <a:r>
              <a:rPr lang="en-US" dirty="0"/>
              <a:t> := </a:t>
            </a:r>
            <a:r>
              <a:rPr lang="en-US" i="1" dirty="0"/>
              <a:t>y</a:t>
            </a:r>
            <a:r>
              <a:rPr lang="en-US" dirty="0"/>
              <a:t> op </a:t>
            </a:r>
            <a:r>
              <a:rPr lang="en-US" i="1" dirty="0"/>
              <a:t>z</a:t>
            </a:r>
            <a:endParaRPr lang="en-US" dirty="0"/>
          </a:p>
          <a:p>
            <a:pPr marL="787380" indent="-711182"/>
            <a:r>
              <a:rPr lang="en-US" dirty="0"/>
              <a:t>Set location </a:t>
            </a:r>
            <a:r>
              <a:rPr lang="en-US" i="1" dirty="0"/>
              <a:t>L</a:t>
            </a:r>
            <a:r>
              <a:rPr lang="en-US" dirty="0"/>
              <a:t> = </a:t>
            </a:r>
            <a:r>
              <a:rPr lang="en-US" i="1" dirty="0" err="1"/>
              <a:t>getreg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to store the result of y op z</a:t>
            </a:r>
          </a:p>
          <a:p>
            <a:pPr marL="787380" indent="-711182"/>
            <a:r>
              <a:rPr lang="en-US" dirty="0"/>
              <a:t>If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 </a:t>
            </a:r>
            <a:r>
              <a:rPr lang="en-US" i="1" dirty="0">
                <a:sym typeface="Symbol" charset="2"/>
              </a:rPr>
              <a:t>L</a:t>
            </a:r>
            <a:r>
              <a:rPr lang="en-US" dirty="0">
                <a:sym typeface="Symbol" charset="2"/>
              </a:rPr>
              <a:t> then generate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</a:t>
            </a:r>
            <a:r>
              <a:rPr lang="en-US" b="1" dirty="0">
                <a:latin typeface="Courier New" pitchFamily="49" charset="0"/>
                <a:sym typeface="Symbol" charset="2"/>
              </a:rPr>
              <a:t>MOV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y’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>
                <a:sym typeface="Symbol" charset="2"/>
              </a:rPr>
              <a:t>L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y’</a:t>
            </a:r>
            <a:r>
              <a:rPr lang="en-US" dirty="0"/>
              <a:t> denotes one of the locations where the value of </a:t>
            </a:r>
            <a:r>
              <a:rPr lang="en-US" i="1" dirty="0"/>
              <a:t>y</a:t>
            </a:r>
            <a:r>
              <a:rPr lang="en-US" dirty="0"/>
              <a:t> is available - choose register if possible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Code-Generation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lvl="1" indent="-609585"/>
            <a:r>
              <a:rPr lang="en-US" sz="2800" dirty="0"/>
              <a:t>Generate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</a:rPr>
              <a:t>OP</a:t>
            </a:r>
            <a:r>
              <a:rPr lang="en-US" sz="2800" dirty="0"/>
              <a:t> </a:t>
            </a:r>
            <a:r>
              <a:rPr lang="en-US" sz="2800" i="1" dirty="0"/>
              <a:t>z’</a:t>
            </a:r>
            <a:r>
              <a:rPr lang="en-US" sz="2800" dirty="0"/>
              <a:t>, </a:t>
            </a:r>
            <a:r>
              <a:rPr lang="en-US" sz="2800" i="1" dirty="0"/>
              <a:t>L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i="1" dirty="0"/>
              <a:t>z’</a:t>
            </a:r>
            <a:r>
              <a:rPr lang="en-US" sz="2800" dirty="0"/>
              <a:t> is one of the locations of </a:t>
            </a:r>
            <a:r>
              <a:rPr lang="en-US" sz="2800" i="1" dirty="0"/>
              <a:t>z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Update register/address descriptor of </a:t>
            </a:r>
            <a:r>
              <a:rPr lang="en-US" sz="2800" i="1" dirty="0"/>
              <a:t>x</a:t>
            </a:r>
            <a:r>
              <a:rPr lang="en-US" sz="2800" dirty="0"/>
              <a:t> to include </a:t>
            </a:r>
            <a:r>
              <a:rPr lang="en-US" sz="2800" i="1" dirty="0"/>
              <a:t>L</a:t>
            </a:r>
          </a:p>
          <a:p>
            <a:pPr marL="609585" lvl="1" indent="-609585"/>
            <a:r>
              <a:rPr lang="en-US" sz="2800" dirty="0"/>
              <a:t>If </a:t>
            </a:r>
            <a:r>
              <a:rPr lang="en-US" sz="2800" i="1" dirty="0"/>
              <a:t>y</a:t>
            </a:r>
            <a:r>
              <a:rPr lang="en-US" sz="2800" dirty="0"/>
              <a:t> and/or </a:t>
            </a:r>
            <a:r>
              <a:rPr lang="en-US" sz="2800" i="1" dirty="0"/>
              <a:t>z</a:t>
            </a:r>
            <a:r>
              <a:rPr lang="en-US" sz="2800" dirty="0"/>
              <a:t> has no next use, are not live on exit from the block, and are stored in registers, update register descriptors to remove </a:t>
            </a:r>
            <a:r>
              <a:rPr lang="en-US" sz="2800" i="1" dirty="0"/>
              <a:t>y</a:t>
            </a:r>
            <a:r>
              <a:rPr lang="en-US" sz="2800" dirty="0"/>
              <a:t> and/or </a:t>
            </a:r>
            <a:r>
              <a:rPr lang="en-US" sz="2800" i="1" dirty="0"/>
              <a:t>z</a:t>
            </a:r>
            <a:endParaRPr lang="en-US" sz="28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getreg</a:t>
            </a:r>
            <a:r>
              <a:rPr lang="en-US" dirty="0"/>
              <a:t> ( 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87380" indent="-711182">
              <a:buFont typeface="Times" charset="0"/>
              <a:buAutoNum type="arabicPeriod"/>
            </a:pPr>
            <a:r>
              <a:rPr lang="en-US" sz="2400" dirty="0"/>
              <a:t>If </a:t>
            </a:r>
            <a:r>
              <a:rPr lang="en-US" sz="2400" i="1" dirty="0"/>
              <a:t>y</a:t>
            </a:r>
            <a:r>
              <a:rPr lang="en-US" sz="2400" dirty="0"/>
              <a:t> is stored in a register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  <a:r>
              <a:rPr lang="en-US" sz="2400" dirty="0"/>
              <a:t> only holds the value </a:t>
            </a:r>
            <a:r>
              <a:rPr lang="en-US" sz="2400" i="1" dirty="0"/>
              <a:t>y</a:t>
            </a:r>
            <a:r>
              <a:rPr lang="en-US" sz="2400" dirty="0"/>
              <a:t>, and </a:t>
            </a:r>
            <a:r>
              <a:rPr lang="en-US" sz="2400" i="1" dirty="0"/>
              <a:t>y</a:t>
            </a:r>
            <a:r>
              <a:rPr lang="en-US" sz="2400" dirty="0"/>
              <a:t> has no next use, then return </a:t>
            </a:r>
            <a:r>
              <a:rPr lang="en-US" sz="2400" i="1" dirty="0"/>
              <a:t>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Update address descriptor: value </a:t>
            </a:r>
            <a:r>
              <a:rPr lang="en-US" sz="2400" i="1" dirty="0"/>
              <a:t>y</a:t>
            </a:r>
            <a:r>
              <a:rPr lang="en-US" sz="2400" dirty="0"/>
              <a:t> no longer in </a:t>
            </a:r>
            <a:r>
              <a:rPr lang="en-US" sz="2400" i="1" dirty="0"/>
              <a:t>R</a:t>
            </a:r>
          </a:p>
          <a:p>
            <a:pPr marL="787380" indent="-711182">
              <a:buFont typeface="Times" charset="0"/>
              <a:buAutoNum type="arabicPeriod"/>
            </a:pPr>
            <a:r>
              <a:rPr lang="en-US" sz="2400" dirty="0"/>
              <a:t>Else, return a new empty register if available</a:t>
            </a:r>
          </a:p>
          <a:p>
            <a:pPr marL="787380" indent="-711182">
              <a:buFont typeface="Times" charset="0"/>
              <a:buAutoNum type="arabicPeriod"/>
            </a:pPr>
            <a:r>
              <a:rPr lang="en-US" sz="2400" dirty="0"/>
              <a:t>Else, find an occupied register </a:t>
            </a:r>
            <a:r>
              <a:rPr lang="en-US" sz="2400" i="1" dirty="0"/>
              <a:t>R </a:t>
            </a:r>
            <a:r>
              <a:rPr lang="en-US" sz="2400" dirty="0"/>
              <a:t>if x requires a register;</a:t>
            </a:r>
            <a:br>
              <a:rPr lang="en-US" sz="2400" dirty="0"/>
            </a:br>
            <a:r>
              <a:rPr lang="en-US" sz="2400" dirty="0"/>
              <a:t>Store contents (register spill) to a memory location by generating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MOV </a:t>
            </a:r>
            <a:r>
              <a:rPr lang="en-US" sz="2400" i="1" dirty="0"/>
              <a:t>R</a:t>
            </a:r>
            <a:r>
              <a:rPr lang="en-US" sz="2400" dirty="0">
                <a:latin typeface="Courier New" pitchFamily="49" charset="0"/>
              </a:rPr>
              <a:t>,</a:t>
            </a:r>
            <a:r>
              <a:rPr lang="en-US" sz="2400" i="1" dirty="0"/>
              <a:t>M</a:t>
            </a:r>
            <a:br>
              <a:rPr lang="en-US" sz="2400" dirty="0"/>
            </a:br>
            <a:r>
              <a:rPr lang="en-US" sz="2400" dirty="0"/>
              <a:t>update the address descriptor of M; if R holds value of several variables, a MOV instruction must be generated for each variable;</a:t>
            </a:r>
            <a:br>
              <a:rPr lang="en-US" sz="2400" dirty="0"/>
            </a:br>
            <a:r>
              <a:rPr lang="en-US" sz="2400" dirty="0"/>
              <a:t>Return register </a:t>
            </a:r>
            <a:r>
              <a:rPr lang="en-US" sz="2400" i="1" dirty="0"/>
              <a:t>R</a:t>
            </a:r>
            <a:endParaRPr lang="en-US" sz="2400" dirty="0"/>
          </a:p>
          <a:p>
            <a:pPr marL="787380" indent="-711182">
              <a:buFont typeface="Times" charset="0"/>
              <a:buAutoNum type="arabicPeriod"/>
            </a:pPr>
            <a:r>
              <a:rPr lang="en-US" sz="2400" dirty="0"/>
              <a:t>Else, Return a memory location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1532</Words>
  <Application>Microsoft Office PowerPoint</Application>
  <PresentationFormat>Widescreen</PresentationFormat>
  <Paragraphs>280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</vt:lpstr>
      <vt:lpstr>Wingdings</vt:lpstr>
      <vt:lpstr>Office Theme</vt:lpstr>
      <vt:lpstr>Simple Code Generator, Register allocation </vt:lpstr>
      <vt:lpstr>Simple Code Generator</vt:lpstr>
      <vt:lpstr>Simple Code Generator</vt:lpstr>
      <vt:lpstr>Example</vt:lpstr>
      <vt:lpstr>Data structures used</vt:lpstr>
      <vt:lpstr>Data structures used</vt:lpstr>
      <vt:lpstr>The Code Generation Algorithm</vt:lpstr>
      <vt:lpstr>The Code-Generation Algorithm</vt:lpstr>
      <vt:lpstr>getreg ( ) algorithm</vt:lpstr>
      <vt:lpstr>Example</vt:lpstr>
      <vt:lpstr>Code generation Sequence</vt:lpstr>
      <vt:lpstr>Other types of Statements</vt:lpstr>
      <vt:lpstr>Other types of Statements</vt:lpstr>
      <vt:lpstr>Conditional Statements</vt:lpstr>
      <vt:lpstr>Conditional Statements</vt:lpstr>
      <vt:lpstr>Conditional Statements</vt:lpstr>
      <vt:lpstr>Example</vt:lpstr>
      <vt:lpstr>Register Allocation</vt:lpstr>
      <vt:lpstr>Register allocation</vt:lpstr>
      <vt:lpstr>Example</vt:lpstr>
      <vt:lpstr>Example</vt:lpstr>
      <vt:lpstr>Global Register Allocation - Graph Coloring</vt:lpstr>
      <vt:lpstr>Register interference graph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Code Generator, Register allocation </dc:title>
  <dc:creator>sitara k</dc:creator>
  <cp:lastModifiedBy>sitara k</cp:lastModifiedBy>
  <cp:revision>29</cp:revision>
  <dcterms:created xsi:type="dcterms:W3CDTF">2021-09-28T06:42:18Z</dcterms:created>
  <dcterms:modified xsi:type="dcterms:W3CDTF">2023-04-19T04:39:28Z</dcterms:modified>
</cp:coreProperties>
</file>