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5" r:id="rId17"/>
    <p:sldId id="273" r:id="rId18"/>
    <p:sldId id="274"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7B42-191C-04C0-58F1-1A3446AB1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3109E2-A7A2-178E-4A4C-6138F1040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446E1-FC9E-F57F-B951-C38D01A926A7}"/>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5" name="Footer Placeholder 4">
            <a:extLst>
              <a:ext uri="{FF2B5EF4-FFF2-40B4-BE49-F238E27FC236}">
                <a16:creationId xmlns:a16="http://schemas.microsoft.com/office/drawing/2014/main" id="{4CB88F60-C122-456F-2AE6-107C480B2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510F7-7E61-E2F1-0BFB-AAECCF71F8CC}"/>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00309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1189-C017-4A4E-C075-737C0EBF2D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22DCD-C546-65BF-8549-B0596D70C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1A045-827D-4BFF-482F-C874ACD8566F}"/>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5" name="Footer Placeholder 4">
            <a:extLst>
              <a:ext uri="{FF2B5EF4-FFF2-40B4-BE49-F238E27FC236}">
                <a16:creationId xmlns:a16="http://schemas.microsoft.com/office/drawing/2014/main" id="{0A93D325-403B-FCC8-6CE1-23CBCF850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DFF70D-E28C-8BFC-7F55-18A59C52D88A}"/>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6591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BD356-EDF9-1667-88EA-EA77835842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F016F-B59E-E92C-4DB4-8A8F72D9B0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DE2AF-F06F-1D58-0829-19572B4B3110}"/>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5" name="Footer Placeholder 4">
            <a:extLst>
              <a:ext uri="{FF2B5EF4-FFF2-40B4-BE49-F238E27FC236}">
                <a16:creationId xmlns:a16="http://schemas.microsoft.com/office/drawing/2014/main" id="{4EA1618F-5B56-4E07-DB9A-89C2BC843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9651A-979F-0881-5A94-832748D3B561}"/>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386934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6FD5-617E-CAF6-C2ED-84056B1900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B6E216-CA4B-6915-93E4-4D9FD2670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92873-0CCE-5567-AC30-4899B7AA4781}"/>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5" name="Footer Placeholder 4">
            <a:extLst>
              <a:ext uri="{FF2B5EF4-FFF2-40B4-BE49-F238E27FC236}">
                <a16:creationId xmlns:a16="http://schemas.microsoft.com/office/drawing/2014/main" id="{75F80196-3C79-026E-2A90-5BB7230F8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28615-03C7-7B37-A4F9-66A093173493}"/>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72625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08C8-5651-D2AD-5F6E-5A3BF7754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EB6B20-F882-846B-AAC2-2E34DA359A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9267B-6E98-EA9F-6D75-B1071337C20D}"/>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5" name="Footer Placeholder 4">
            <a:extLst>
              <a:ext uri="{FF2B5EF4-FFF2-40B4-BE49-F238E27FC236}">
                <a16:creationId xmlns:a16="http://schemas.microsoft.com/office/drawing/2014/main" id="{D326D0EF-E55F-46B2-2366-E31907AD4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DF3D1-45B6-4CCC-A3EE-2C62E296B70D}"/>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46067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7FAB-CC72-2177-1D92-5797223112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74D12-5621-ECC4-0243-464870D51D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6D102-524D-0A4E-B38E-056828D645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39B997-356F-D55A-87E3-F7C4C52191BF}"/>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6" name="Footer Placeholder 5">
            <a:extLst>
              <a:ext uri="{FF2B5EF4-FFF2-40B4-BE49-F238E27FC236}">
                <a16:creationId xmlns:a16="http://schemas.microsoft.com/office/drawing/2014/main" id="{89877415-62C7-7288-A1BA-EE4889DF6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FC8352-11BA-EC33-2DD4-6B97237B407C}"/>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96990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983F-2426-F6FE-FD8F-F421C17E5B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AC6D30-00BF-7C20-7688-79D4A183E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88723E-93E7-50E0-53A8-D5E2517E53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3F46C7-8704-8B8D-E252-E3CEF9563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2DDB3-6ACA-6771-FC7D-61368EC7C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384968-6E01-9453-90D5-023132189BC7}"/>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8" name="Footer Placeholder 7">
            <a:extLst>
              <a:ext uri="{FF2B5EF4-FFF2-40B4-BE49-F238E27FC236}">
                <a16:creationId xmlns:a16="http://schemas.microsoft.com/office/drawing/2014/main" id="{EA30F29F-A54A-C5B3-8563-0D350EABBE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7BA844-25C0-AAD9-B41A-A7CEAB0A6771}"/>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62254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45F0-DE05-D716-8BC3-21C1611EC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5C824D-0CA0-5EB7-AD87-912FF6E8867B}"/>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4" name="Footer Placeholder 3">
            <a:extLst>
              <a:ext uri="{FF2B5EF4-FFF2-40B4-BE49-F238E27FC236}">
                <a16:creationId xmlns:a16="http://schemas.microsoft.com/office/drawing/2014/main" id="{CF7656F1-B211-FD72-AAAD-8808507104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879B4E-FC86-C8D6-BC38-720637C82AA7}"/>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166471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2CB24-B3D2-155A-4D85-9361331B49E7}"/>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3" name="Footer Placeholder 2">
            <a:extLst>
              <a:ext uri="{FF2B5EF4-FFF2-40B4-BE49-F238E27FC236}">
                <a16:creationId xmlns:a16="http://schemas.microsoft.com/office/drawing/2014/main" id="{3E328AC8-67BC-9FC7-BD88-32B0D51D94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4FB66F-875A-235A-E6C9-B9D73F19F73F}"/>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95535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130C-A70E-42F8-BC75-D2D01ADC9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A0ED4E-4230-2820-696F-4320E8AC9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739CB1-8EEC-9B5F-16F0-24646059A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3A97B-BF84-E08C-4758-54BCE97DEBC3}"/>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6" name="Footer Placeholder 5">
            <a:extLst>
              <a:ext uri="{FF2B5EF4-FFF2-40B4-BE49-F238E27FC236}">
                <a16:creationId xmlns:a16="http://schemas.microsoft.com/office/drawing/2014/main" id="{75E7EEF6-218D-0D29-9542-D92498379A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DAEB5A-2DD9-FD0E-602F-1B801693E9E9}"/>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113955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11D3-51E8-1319-4A1B-FBA920FFE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6B271B-3255-DF18-07AF-AF913A96E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6DAC05-5809-E75F-DEE1-8E54E837B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A4E34-74A0-315F-AF1F-408BFEC85F05}"/>
              </a:ext>
            </a:extLst>
          </p:cNvPr>
          <p:cNvSpPr>
            <a:spLocks noGrp="1"/>
          </p:cNvSpPr>
          <p:nvPr>
            <p:ph type="dt" sz="half" idx="10"/>
          </p:nvPr>
        </p:nvSpPr>
        <p:spPr/>
        <p:txBody>
          <a:bodyPr/>
          <a:lstStyle/>
          <a:p>
            <a:fld id="{C872D60C-9046-486D-BD3E-D90123FB28E7}" type="datetimeFigureOut">
              <a:rPr lang="en-IN" smtClean="0"/>
              <a:t>19-11-2022</a:t>
            </a:fld>
            <a:endParaRPr lang="en-IN"/>
          </a:p>
        </p:txBody>
      </p:sp>
      <p:sp>
        <p:nvSpPr>
          <p:cNvPr id="6" name="Footer Placeholder 5">
            <a:extLst>
              <a:ext uri="{FF2B5EF4-FFF2-40B4-BE49-F238E27FC236}">
                <a16:creationId xmlns:a16="http://schemas.microsoft.com/office/drawing/2014/main" id="{F68D3959-FD66-835E-CCF4-195FA20E63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917E2B-B5B8-6ABC-6A74-B27700899860}"/>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78589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AAEF9-F146-677E-5F38-1FA86F4807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F32FC3-9BC7-E680-01BF-01F538F98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C1747-2A3B-CD36-7947-38C43609FB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2D60C-9046-486D-BD3E-D90123FB28E7}" type="datetimeFigureOut">
              <a:rPr lang="en-IN" smtClean="0"/>
              <a:t>19-11-2022</a:t>
            </a:fld>
            <a:endParaRPr lang="en-IN"/>
          </a:p>
        </p:txBody>
      </p:sp>
      <p:sp>
        <p:nvSpPr>
          <p:cNvPr id="5" name="Footer Placeholder 4">
            <a:extLst>
              <a:ext uri="{FF2B5EF4-FFF2-40B4-BE49-F238E27FC236}">
                <a16:creationId xmlns:a16="http://schemas.microsoft.com/office/drawing/2014/main" id="{90BD183A-F75A-796A-CB02-C0F8D8517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D5CC6B-1B3C-6FE3-A0EC-609B6367B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338BD-7581-47BD-9689-22A73515D1FE}" type="slidenum">
              <a:rPr lang="en-IN" smtClean="0"/>
              <a:t>‹#›</a:t>
            </a:fld>
            <a:endParaRPr lang="en-IN"/>
          </a:p>
        </p:txBody>
      </p:sp>
    </p:spTree>
    <p:extLst>
      <p:ext uri="{BB962C8B-B14F-4D97-AF65-F5344CB8AC3E}">
        <p14:creationId xmlns:p14="http://schemas.microsoft.com/office/powerpoint/2010/main" val="334567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91F2-032A-10E5-CFD1-5C4A805EFF19}"/>
              </a:ext>
            </a:extLst>
          </p:cNvPr>
          <p:cNvSpPr>
            <a:spLocks noGrp="1"/>
          </p:cNvSpPr>
          <p:nvPr>
            <p:ph type="ctrTitle"/>
          </p:nvPr>
        </p:nvSpPr>
        <p:spPr>
          <a:xfrm>
            <a:off x="770964" y="717177"/>
            <a:ext cx="10381129" cy="726141"/>
          </a:xfrm>
        </p:spPr>
        <p:txBody>
          <a:bodyPr>
            <a:normAutofit/>
          </a:bodyPr>
          <a:lstStyle/>
          <a:p>
            <a:pPr algn="l"/>
            <a:r>
              <a:rPr lang="en-US" sz="3600" dirty="0"/>
              <a:t>MULTINATIONAL CORPORATIONS ORGANISATIONS</a:t>
            </a:r>
            <a:endParaRPr lang="en-IN" sz="3600" dirty="0"/>
          </a:p>
        </p:txBody>
      </p:sp>
      <p:sp>
        <p:nvSpPr>
          <p:cNvPr id="3" name="Subtitle 2">
            <a:extLst>
              <a:ext uri="{FF2B5EF4-FFF2-40B4-BE49-F238E27FC236}">
                <a16:creationId xmlns:a16="http://schemas.microsoft.com/office/drawing/2014/main" id="{EB261C0B-43D4-1CCA-27A5-16D0EA88AC90}"/>
              </a:ext>
            </a:extLst>
          </p:cNvPr>
          <p:cNvSpPr>
            <a:spLocks noGrp="1"/>
          </p:cNvSpPr>
          <p:nvPr>
            <p:ph type="subTitle" idx="1"/>
          </p:nvPr>
        </p:nvSpPr>
        <p:spPr>
          <a:xfrm>
            <a:off x="770965" y="2142564"/>
            <a:ext cx="10461812" cy="3115235"/>
          </a:xfrm>
        </p:spPr>
        <p:txBody>
          <a:bodyPr/>
          <a:lstStyle/>
          <a:p>
            <a:pPr algn="just"/>
            <a:r>
              <a:rPr lang="en-US" dirty="0"/>
              <a:t>multinational corporations Organizations who have established business in more than one country, are called multinational corporation. The headquarters are in the home country and the business is extended in many host countries. The Western organizations doing business in the less-economically developed (developing, and overpopulated) countries gain the advantage of inexpensive labor, availability of natural resources, conducive-tax atmosphere, and virgin market for the products.</a:t>
            </a:r>
            <a:endParaRPr lang="en-IN" dirty="0"/>
          </a:p>
        </p:txBody>
      </p:sp>
    </p:spTree>
    <p:extLst>
      <p:ext uri="{BB962C8B-B14F-4D97-AF65-F5344CB8AC3E}">
        <p14:creationId xmlns:p14="http://schemas.microsoft.com/office/powerpoint/2010/main" val="37096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615EB-C4D6-0052-A9D8-4E88A12D5330}"/>
              </a:ext>
            </a:extLst>
          </p:cNvPr>
          <p:cNvSpPr>
            <a:spLocks noGrp="1"/>
          </p:cNvSpPr>
          <p:nvPr>
            <p:ph idx="1"/>
          </p:nvPr>
        </p:nvSpPr>
        <p:spPr>
          <a:xfrm>
            <a:off x="838200" y="546848"/>
            <a:ext cx="10515600" cy="5630116"/>
          </a:xfrm>
        </p:spPr>
        <p:txBody>
          <a:bodyPr>
            <a:normAutofit fontScale="85000" lnSpcReduction="20000"/>
          </a:bodyPr>
          <a:lstStyle/>
          <a:p>
            <a:pPr marL="0" indent="0">
              <a:buNone/>
            </a:pPr>
            <a:r>
              <a:rPr lang="en-US" b="1" dirty="0"/>
              <a:t>3. Problems Related to the Autonomous Nature of Computer </a:t>
            </a:r>
          </a:p>
          <a:p>
            <a:pPr algn="just"/>
            <a:r>
              <a:rPr lang="en-US" dirty="0"/>
              <a:t>(a) Security risk: Recently the Tokyo Stock Exchange faced a major embarrassment. A seemingly casual mistake by a junior trader of a large security house led to huge losses including that of reputation. The order through the exchange’s trading system was to sell one share for 600,000 Yen. Instead the trader keyed in a sale order for 600,000 shares at the rate of one Yen each. Naturally the shares on offer at the ridiculously low price were lapped up. And only a few buyers agreed to reverse the deal! The loss to the securities firm was said to be huge, running into several hundred thousands. More important to note, such an obvious mistake could not be corrected by some of the advanced technology available. For advanced countries like Japan who have imbibed the latest technology, this would be a new kind of learning experience.</a:t>
            </a:r>
          </a:p>
          <a:p>
            <a:pPr algn="just"/>
            <a:r>
              <a:rPr lang="en-US" dirty="0"/>
              <a:t> (b) Loss of human lives: Risk and loss of human lives lost by computer, in the operational control of military weapons. There is a dangerous instability in automated defense system. An unexpected error in the software or hardware or a conflict during interfacing between the two, may trigger a serious attack and cause irreparable human loss before the error is traced. The Chinese embassy was bombed by U.S. military in Iraq a few years back, but enquiries revealed that the building was shown in a previous map as the building where insurgents stayed. </a:t>
            </a:r>
          </a:p>
          <a:p>
            <a:pPr algn="just"/>
            <a:endParaRPr lang="en-IN" dirty="0"/>
          </a:p>
        </p:txBody>
      </p:sp>
    </p:spTree>
    <p:extLst>
      <p:ext uri="{BB962C8B-B14F-4D97-AF65-F5344CB8AC3E}">
        <p14:creationId xmlns:p14="http://schemas.microsoft.com/office/powerpoint/2010/main" val="95155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C88C-FF88-A641-E8A4-4E072E1A4728}"/>
              </a:ext>
            </a:extLst>
          </p:cNvPr>
          <p:cNvSpPr>
            <a:spLocks noGrp="1"/>
          </p:cNvSpPr>
          <p:nvPr>
            <p:ph type="title"/>
          </p:nvPr>
        </p:nvSpPr>
        <p:spPr>
          <a:xfrm>
            <a:off x="838200" y="365125"/>
            <a:ext cx="10515600" cy="629957"/>
          </a:xfrm>
        </p:spPr>
        <p:txBody>
          <a:bodyPr>
            <a:noAutofit/>
          </a:bodyPr>
          <a:lstStyle/>
          <a:p>
            <a:r>
              <a:rPr lang="en-US" sz="2400" b="1" dirty="0"/>
              <a:t>Computers In Workplace The ethical problems initiated by computers in the workplace are:</a:t>
            </a:r>
            <a:endParaRPr lang="en-IN" sz="2400" b="1" dirty="0"/>
          </a:p>
        </p:txBody>
      </p:sp>
      <p:sp>
        <p:nvSpPr>
          <p:cNvPr id="3" name="Content Placeholder 2">
            <a:extLst>
              <a:ext uri="{FF2B5EF4-FFF2-40B4-BE49-F238E27FC236}">
                <a16:creationId xmlns:a16="http://schemas.microsoft.com/office/drawing/2014/main" id="{96700C47-2F91-31AA-0754-E168030F30EB}"/>
              </a:ext>
            </a:extLst>
          </p:cNvPr>
          <p:cNvSpPr>
            <a:spLocks noGrp="1"/>
          </p:cNvSpPr>
          <p:nvPr>
            <p:ph idx="1"/>
          </p:nvPr>
        </p:nvSpPr>
        <p:spPr>
          <a:xfrm>
            <a:off x="838200" y="1272988"/>
            <a:ext cx="10515600" cy="4903975"/>
          </a:xfrm>
        </p:spPr>
        <p:txBody>
          <a:bodyPr>
            <a:normAutofit fontScale="70000" lnSpcReduction="20000"/>
          </a:bodyPr>
          <a:lstStyle/>
          <a:p>
            <a:pPr algn="just"/>
            <a:r>
              <a:rPr lang="en-US" dirty="0"/>
              <a:t>1</a:t>
            </a:r>
            <a:r>
              <a:rPr lang="en-US" u="sng" dirty="0"/>
              <a:t>. Elimination of routine and manual jobs</a:t>
            </a:r>
            <a:r>
              <a:rPr lang="en-US" dirty="0"/>
              <a:t>. This leads to unemployment, but the creation of skilled and IT-enabled service jobs are more advantageous for the people. Initially this may require some upgradation of their skills and knowledge, but a formal training will set this problem right. </a:t>
            </a:r>
            <a:r>
              <a:rPr lang="en-US" dirty="0">
                <a:solidFill>
                  <a:srgbClr val="0070C0"/>
                </a:solidFill>
              </a:rPr>
              <a:t>For example, in place of a typist, we have a programmer or an accountant. </a:t>
            </a:r>
          </a:p>
          <a:p>
            <a:pPr marL="0" indent="0" algn="just">
              <a:buNone/>
            </a:pPr>
            <a:endParaRPr lang="en-US" dirty="0">
              <a:solidFill>
                <a:srgbClr val="0070C0"/>
              </a:solidFill>
            </a:endParaRPr>
          </a:p>
          <a:p>
            <a:pPr algn="just"/>
            <a:r>
              <a:rPr lang="en-US" dirty="0"/>
              <a:t>2. </a:t>
            </a:r>
            <a:r>
              <a:rPr lang="en-US" u="sng" dirty="0"/>
              <a:t>Health and safety</a:t>
            </a:r>
            <a:r>
              <a:rPr lang="en-US" dirty="0"/>
              <a:t>: The ill-effects due to electromagnetic radiation, especially on women pregnant and employees, mental stress, wrist problem known as Carpel Tunnel Syndrome, and backpain due to poor ergonomic seating designs, and eye strain due to poor lighting and flickers in the display and long exposure, have been reported worldwide. Over a period of long exposure, these are expected to affect the health and safety of the people. </a:t>
            </a:r>
            <a:r>
              <a:rPr lang="en-US" dirty="0">
                <a:solidFill>
                  <a:srgbClr val="0070C0"/>
                </a:solidFill>
              </a:rPr>
              <a:t>The computer designers should take care of these aspects and management should monitor the health and safety of the computer personnel</a:t>
            </a:r>
            <a:r>
              <a:rPr lang="en-US" dirty="0"/>
              <a:t>. </a:t>
            </a:r>
          </a:p>
          <a:p>
            <a:pPr marL="0" indent="0" algn="just">
              <a:buNone/>
            </a:pPr>
            <a:endParaRPr lang="en-US" dirty="0"/>
          </a:p>
          <a:p>
            <a:pPr algn="just"/>
            <a:r>
              <a:rPr lang="en-US" dirty="0"/>
              <a:t>3. </a:t>
            </a:r>
            <a:r>
              <a:rPr lang="en-US" u="sng" dirty="0"/>
              <a:t>Computer failure</a:t>
            </a:r>
            <a:r>
              <a:rPr lang="en-US" dirty="0"/>
              <a:t>: Failure in computers may be due to errors in the hardware or software. Hardware errors are rare and they can be solved easily and quickly. But software errors are very serious as they can stop the entire network. Testing and quality systems for software have gained relevance and importance in the recent past, to avoid or minimize these errors.</a:t>
            </a:r>
            <a:endParaRPr lang="en-IN" dirty="0"/>
          </a:p>
        </p:txBody>
      </p:sp>
    </p:spTree>
    <p:extLst>
      <p:ext uri="{BB962C8B-B14F-4D97-AF65-F5344CB8AC3E}">
        <p14:creationId xmlns:p14="http://schemas.microsoft.com/office/powerpoint/2010/main" val="503939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FEAE-50C3-6DFB-8CE9-15FE2239D0A0}"/>
              </a:ext>
            </a:extLst>
          </p:cNvPr>
          <p:cNvSpPr>
            <a:spLocks noGrp="1"/>
          </p:cNvSpPr>
          <p:nvPr>
            <p:ph type="title"/>
          </p:nvPr>
        </p:nvSpPr>
        <p:spPr>
          <a:xfrm>
            <a:off x="744071" y="331696"/>
            <a:ext cx="10797988" cy="546846"/>
          </a:xfrm>
        </p:spPr>
        <p:txBody>
          <a:bodyPr>
            <a:normAutofit/>
          </a:bodyPr>
          <a:lstStyle/>
          <a:p>
            <a:r>
              <a:rPr lang="en-US" sz="2400" b="1" dirty="0"/>
              <a:t>Computer Crime The ethical features involved in computer crime are</a:t>
            </a:r>
            <a:r>
              <a:rPr lang="en-US" sz="2400" dirty="0"/>
              <a:t>:</a:t>
            </a:r>
            <a:endParaRPr lang="en-IN" sz="2400" dirty="0"/>
          </a:p>
        </p:txBody>
      </p:sp>
      <p:sp>
        <p:nvSpPr>
          <p:cNvPr id="3" name="Content Placeholder 2">
            <a:extLst>
              <a:ext uri="{FF2B5EF4-FFF2-40B4-BE49-F238E27FC236}">
                <a16:creationId xmlns:a16="http://schemas.microsoft.com/office/drawing/2014/main" id="{3DB6A974-4051-8DE3-CBB0-ACBEBD427F3D}"/>
              </a:ext>
            </a:extLst>
          </p:cNvPr>
          <p:cNvSpPr>
            <a:spLocks noGrp="1"/>
          </p:cNvSpPr>
          <p:nvPr>
            <p:ph idx="1"/>
          </p:nvPr>
        </p:nvSpPr>
        <p:spPr>
          <a:xfrm>
            <a:off x="838200" y="878542"/>
            <a:ext cx="10515600" cy="5298421"/>
          </a:xfrm>
        </p:spPr>
        <p:txBody>
          <a:bodyPr>
            <a:normAutofit fontScale="85000" lnSpcReduction="10000"/>
          </a:bodyPr>
          <a:lstStyle/>
          <a:p>
            <a:pPr algn="just"/>
            <a:r>
              <a:rPr lang="en-US" sz="2800" dirty="0"/>
              <a:t>1. </a:t>
            </a:r>
            <a:r>
              <a:rPr lang="en-US" sz="2800" u="sng" dirty="0"/>
              <a:t>Physical Security </a:t>
            </a:r>
            <a:r>
              <a:rPr lang="en-US" sz="2800" dirty="0"/>
              <a:t>The computers are to be protected against theft, fire, and physical damage. This can be achieved by proper insurance on the </a:t>
            </a:r>
            <a:r>
              <a:rPr lang="en-IN" dirty="0"/>
              <a:t>assets.</a:t>
            </a:r>
            <a:endParaRPr lang="en-US" sz="2800" dirty="0"/>
          </a:p>
          <a:p>
            <a:pPr algn="just"/>
            <a:r>
              <a:rPr lang="en-US" dirty="0"/>
              <a:t>2. </a:t>
            </a:r>
            <a:r>
              <a:rPr lang="en-US" u="sng" dirty="0"/>
              <a:t>Logical security </a:t>
            </a:r>
            <a:r>
              <a:rPr lang="en-US" dirty="0"/>
              <a:t>The aspects related are (a) the privacy of the individuals or organizations, (b) confidentiality, (c) integrity, to ensure that the modification of data or program are done only by the authorized persons, (d) uninterrupted service. This is achieved by installing appropriate uninterrupted power supply or back-up provisions, and (e) protection against hacking that causes dislocation or distortion. Licensed anti-virus packages and firewalls are used by all computer users to ensure this protection. Passwords and data encryption have been incorporated in the computer software as security measures. But these have also been attacked and bye-passed. But this problem is not been solved completely. Major weaknesses in this direction are: (a) the difficulty in tracing the evidence involved and (b) absence of stringent punishment against the crime. The origin of a threat to the Central Government posted from an obscure browsing center, remained unsolved for quite a long time. Many times, such crimes have been traced, but there are no clear cyber laws to punish and deter the criminals.</a:t>
            </a:r>
            <a:endParaRPr lang="en-IN" dirty="0"/>
          </a:p>
        </p:txBody>
      </p:sp>
    </p:spTree>
    <p:extLst>
      <p:ext uri="{BB962C8B-B14F-4D97-AF65-F5344CB8AC3E}">
        <p14:creationId xmlns:p14="http://schemas.microsoft.com/office/powerpoint/2010/main" val="99468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AD01-83B3-E473-91AD-AF87AA6BFA07}"/>
              </a:ext>
            </a:extLst>
          </p:cNvPr>
          <p:cNvSpPr>
            <a:spLocks noGrp="1"/>
          </p:cNvSpPr>
          <p:nvPr>
            <p:ph type="title"/>
          </p:nvPr>
        </p:nvSpPr>
        <p:spPr>
          <a:xfrm>
            <a:off x="838200" y="365126"/>
            <a:ext cx="10515600" cy="315912"/>
          </a:xfrm>
        </p:spPr>
        <p:txBody>
          <a:bodyPr>
            <a:normAutofit fontScale="90000"/>
          </a:bodyPr>
          <a:lstStyle/>
          <a:p>
            <a:r>
              <a:rPr lang="en-US" b="1" dirty="0"/>
              <a:t>WEAPONS DEVELOPMENT</a:t>
            </a:r>
            <a:endParaRPr lang="en-IN" b="1" dirty="0"/>
          </a:p>
        </p:txBody>
      </p:sp>
      <p:sp>
        <p:nvSpPr>
          <p:cNvPr id="3" name="Content Placeholder 2">
            <a:extLst>
              <a:ext uri="{FF2B5EF4-FFF2-40B4-BE49-F238E27FC236}">
                <a16:creationId xmlns:a16="http://schemas.microsoft.com/office/drawing/2014/main" id="{BFC201D5-05E3-94E0-23CB-19B20874367D}"/>
              </a:ext>
            </a:extLst>
          </p:cNvPr>
          <p:cNvSpPr>
            <a:spLocks noGrp="1"/>
          </p:cNvSpPr>
          <p:nvPr>
            <p:ph idx="1"/>
          </p:nvPr>
        </p:nvSpPr>
        <p:spPr>
          <a:xfrm>
            <a:off x="838200" y="887506"/>
            <a:ext cx="10515600" cy="5522259"/>
          </a:xfrm>
        </p:spPr>
        <p:txBody>
          <a:bodyPr>
            <a:normAutofit fontScale="85000" lnSpcReduction="20000"/>
          </a:bodyPr>
          <a:lstStyle/>
          <a:p>
            <a:pPr algn="just"/>
            <a:r>
              <a:rPr lang="en-US" dirty="0"/>
              <a:t>Military activities including the world wars have stimulated the growth of technology. The growth of Internet amply illustrates this fact. The development of warfare and the involvement of engineers bring out many ethical issues concerned with engineers, such as the issue of integrity in experiments as well as expenditure in defense research and development, issue of personal commitment and conscience, and the issues of social justice and social health.</a:t>
            </a:r>
          </a:p>
          <a:p>
            <a:pPr algn="just"/>
            <a:r>
              <a:rPr lang="en-US" u="sng" dirty="0"/>
              <a:t>Engineers involve in weapons development because of the following reasons</a:t>
            </a:r>
            <a:r>
              <a:rPr lang="en-US" dirty="0"/>
              <a:t>: 1. It gives one </a:t>
            </a:r>
            <a:r>
              <a:rPr lang="en-US" dirty="0">
                <a:solidFill>
                  <a:srgbClr val="0070C0"/>
                </a:solidFill>
              </a:rPr>
              <a:t>job with high salary</a:t>
            </a:r>
            <a:r>
              <a:rPr lang="en-US" dirty="0"/>
              <a:t>. 2. One takes </a:t>
            </a:r>
            <a:r>
              <a:rPr lang="en-US" dirty="0">
                <a:solidFill>
                  <a:srgbClr val="0070C0"/>
                </a:solidFill>
              </a:rPr>
              <a:t>pride and honor </a:t>
            </a:r>
            <a:r>
              <a:rPr lang="en-US" dirty="0"/>
              <a:t>in participating in the activities towards the defense of the nation (patriotic fervor). 3. One believes the </a:t>
            </a:r>
            <a:r>
              <a:rPr lang="en-US" dirty="0">
                <a:solidFill>
                  <a:srgbClr val="0070C0"/>
                </a:solidFill>
              </a:rPr>
              <a:t>he fights a war on terrorism and thereby contribute to peace and stability of the country.</a:t>
            </a:r>
            <a:r>
              <a:rPr lang="en-US" dirty="0"/>
              <a:t> Ironically, the wars have never won peace, only peace can win peace! 4. By research and development, the engineer is reducing or eliminating the risk from enemy weapons, and </a:t>
            </a:r>
            <a:r>
              <a:rPr lang="en-US" dirty="0">
                <a:solidFill>
                  <a:srgbClr val="0070C0"/>
                </a:solidFill>
              </a:rPr>
              <a:t>saving one’s country from disaster</a:t>
            </a:r>
            <a:r>
              <a:rPr lang="en-US" dirty="0"/>
              <a:t>. 5. By building-up arsenals and show of force, a country can force the rogue country, towards regulation. Engineers can participate effectively in arms control negotiations for surrender or peace, </a:t>
            </a:r>
            <a:r>
              <a:rPr lang="en-US" dirty="0">
                <a:solidFill>
                  <a:srgbClr val="C00000"/>
                </a:solidFill>
              </a:rPr>
              <a:t>e.g., bombing of Nagasaki and Hiroshima led to surrender by the Japanese in 1945. Many engineers had to fight and convince their personal conscience. The scene such as that of a Vietnamese village girl running wild with burns on the body and horror in the face and curse in her mind has moved some engineers away from their jobs</a:t>
            </a:r>
            <a:r>
              <a:rPr lang="en-US" dirty="0"/>
              <a:t>.</a:t>
            </a:r>
            <a:endParaRPr lang="en-IN" dirty="0"/>
          </a:p>
        </p:txBody>
      </p:sp>
    </p:spTree>
    <p:extLst>
      <p:ext uri="{BB962C8B-B14F-4D97-AF65-F5344CB8AC3E}">
        <p14:creationId xmlns:p14="http://schemas.microsoft.com/office/powerpoint/2010/main" val="407830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B25C-87F8-DA8E-53D9-05A947F19EAB}"/>
              </a:ext>
            </a:extLst>
          </p:cNvPr>
          <p:cNvSpPr>
            <a:spLocks noGrp="1"/>
          </p:cNvSpPr>
          <p:nvPr>
            <p:ph type="title"/>
          </p:nvPr>
        </p:nvSpPr>
        <p:spPr>
          <a:xfrm>
            <a:off x="838200" y="365125"/>
            <a:ext cx="10515600" cy="450663"/>
          </a:xfrm>
        </p:spPr>
        <p:txBody>
          <a:bodyPr>
            <a:normAutofit fontScale="90000"/>
          </a:bodyPr>
          <a:lstStyle/>
          <a:p>
            <a:r>
              <a:rPr lang="en-US" sz="3200" b="1" dirty="0"/>
              <a:t>ENGINEERS AS MANAGERS</a:t>
            </a:r>
            <a:endParaRPr lang="en-IN" sz="3200" b="1" dirty="0"/>
          </a:p>
        </p:txBody>
      </p:sp>
      <p:sp>
        <p:nvSpPr>
          <p:cNvPr id="3" name="Content Placeholder 2">
            <a:extLst>
              <a:ext uri="{FF2B5EF4-FFF2-40B4-BE49-F238E27FC236}">
                <a16:creationId xmlns:a16="http://schemas.microsoft.com/office/drawing/2014/main" id="{581B07CC-55D5-88DF-069B-AE1C16BAF4D8}"/>
              </a:ext>
            </a:extLst>
          </p:cNvPr>
          <p:cNvSpPr>
            <a:spLocks noGrp="1"/>
          </p:cNvSpPr>
          <p:nvPr>
            <p:ph idx="1"/>
          </p:nvPr>
        </p:nvSpPr>
        <p:spPr>
          <a:xfrm>
            <a:off x="838200" y="1147482"/>
            <a:ext cx="10515600" cy="5029481"/>
          </a:xfrm>
        </p:spPr>
        <p:txBody>
          <a:bodyPr>
            <a:normAutofit fontScale="85000" lnSpcReduction="20000"/>
          </a:bodyPr>
          <a:lstStyle/>
          <a:p>
            <a:r>
              <a:rPr lang="en-US" dirty="0"/>
              <a:t>The characteristics of engineers as managers are: </a:t>
            </a:r>
          </a:p>
          <a:p>
            <a:pPr marL="514350" indent="-514350" algn="just">
              <a:buAutoNum type="arabicPeriod"/>
            </a:pPr>
            <a:r>
              <a:rPr lang="en-US" dirty="0"/>
              <a:t>Promote an ethical climate, through framing organization policies, responsibilities and by personal attitudes and obligations.</a:t>
            </a:r>
          </a:p>
          <a:p>
            <a:pPr marL="514350" indent="-514350" algn="just">
              <a:buAutoNum type="arabicPeriod"/>
            </a:pPr>
            <a:r>
              <a:rPr lang="en-US" dirty="0"/>
              <a:t>Resolving conflicts, by evolving priority, developing mutual understanding, generating various alternative solutions to problems. </a:t>
            </a:r>
          </a:p>
          <a:p>
            <a:pPr marL="514350" indent="-514350" algn="just">
              <a:buAutoNum type="arabicPeriod"/>
            </a:pPr>
            <a:r>
              <a:rPr lang="en-US" dirty="0"/>
              <a:t>Social responsibility to stakeholders, customers and employers. </a:t>
            </a:r>
          </a:p>
          <a:p>
            <a:pPr marL="514350" indent="-514350" algn="just">
              <a:buAutoNum type="arabicPeriod"/>
            </a:pPr>
            <a:r>
              <a:rPr lang="en-US" dirty="0"/>
              <a:t>They act to develop wealth as well as the welfare of the society. </a:t>
            </a:r>
          </a:p>
          <a:p>
            <a:pPr marL="514350" indent="-514350" algn="just">
              <a:buAutoNum type="arabicPeriod"/>
            </a:pPr>
            <a:r>
              <a:rPr lang="en-US" dirty="0"/>
              <a:t>Ethicists project the view that the </a:t>
            </a:r>
            <a:r>
              <a:rPr lang="en-US" dirty="0">
                <a:solidFill>
                  <a:srgbClr val="0070C0"/>
                </a:solidFill>
              </a:rPr>
              <a:t>manager’s responsibility is only to increase the profit of the organization, and only the engineers have the responsibility to protect the safety, health, and welfare of the public</a:t>
            </a:r>
            <a:r>
              <a:rPr lang="en-US" dirty="0"/>
              <a:t>. </a:t>
            </a:r>
          </a:p>
          <a:p>
            <a:pPr marL="514350" indent="-514350" algn="just">
              <a:buAutoNum type="arabicPeriod"/>
            </a:pPr>
            <a:r>
              <a:rPr lang="en-US" dirty="0"/>
              <a:t>But managers have the ethical responsibility to produce safe and good products (or useful service), while showing respect for the human beings who include the employees, customers and the public. Hence, the objective for the managers and engineers is to produce valuable products that are also profitable.</a:t>
            </a:r>
            <a:endParaRPr lang="en-IN" dirty="0"/>
          </a:p>
        </p:txBody>
      </p:sp>
    </p:spTree>
    <p:extLst>
      <p:ext uri="{BB962C8B-B14F-4D97-AF65-F5344CB8AC3E}">
        <p14:creationId xmlns:p14="http://schemas.microsoft.com/office/powerpoint/2010/main" val="17031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EC9E7-8273-F09F-4548-9C52A381BE5B}"/>
              </a:ext>
            </a:extLst>
          </p:cNvPr>
          <p:cNvSpPr>
            <a:spLocks noGrp="1"/>
          </p:cNvSpPr>
          <p:nvPr>
            <p:ph idx="1"/>
          </p:nvPr>
        </p:nvSpPr>
        <p:spPr>
          <a:xfrm>
            <a:off x="838200" y="376518"/>
            <a:ext cx="10515600" cy="5800445"/>
          </a:xfrm>
        </p:spPr>
        <p:txBody>
          <a:bodyPr>
            <a:normAutofit/>
          </a:bodyPr>
          <a:lstStyle/>
          <a:p>
            <a:r>
              <a:rPr lang="en-US" dirty="0"/>
              <a:t>CONSULTING ENGINEERS </a:t>
            </a:r>
          </a:p>
          <a:p>
            <a:endParaRPr lang="en-US" dirty="0"/>
          </a:p>
          <a:p>
            <a:pPr algn="just"/>
            <a:r>
              <a:rPr lang="en-US" dirty="0"/>
              <a:t>The consulting engineers work in private. There is no salary from the employers. But they charge fees from the sponsor and they have more freedom to decide on their projects. Still they have no absolute freedom, because they need to earn for their living. </a:t>
            </a:r>
          </a:p>
          <a:p>
            <a:pPr algn="just"/>
            <a:r>
              <a:rPr lang="en-US" dirty="0"/>
              <a:t>The consulting engineers have ethical responsibilities different from the salaried engineers, as follows: </a:t>
            </a:r>
          </a:p>
          <a:p>
            <a:pPr algn="just"/>
            <a:r>
              <a:rPr lang="en-US" dirty="0"/>
              <a:t>1. </a:t>
            </a:r>
            <a:r>
              <a:rPr lang="en-US" u="sng" dirty="0"/>
              <a:t>Advertising</a:t>
            </a:r>
            <a:r>
              <a:rPr lang="en-US" dirty="0"/>
              <a:t> The consulting engineers are directly responsible for advertising their services, even if they employ other consultants to assist them..</a:t>
            </a:r>
            <a:endParaRPr lang="en-IN" dirty="0"/>
          </a:p>
        </p:txBody>
      </p:sp>
    </p:spTree>
    <p:extLst>
      <p:ext uri="{BB962C8B-B14F-4D97-AF65-F5344CB8AC3E}">
        <p14:creationId xmlns:p14="http://schemas.microsoft.com/office/powerpoint/2010/main" val="57743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D2F81-DCDE-5D7A-D1BB-C816CF1729D0}"/>
              </a:ext>
            </a:extLst>
          </p:cNvPr>
          <p:cNvSpPr>
            <a:spLocks noGrp="1"/>
          </p:cNvSpPr>
          <p:nvPr>
            <p:ph idx="1"/>
          </p:nvPr>
        </p:nvSpPr>
        <p:spPr>
          <a:xfrm>
            <a:off x="838200" y="412376"/>
            <a:ext cx="10515600" cy="5764587"/>
          </a:xfrm>
        </p:spPr>
        <p:txBody>
          <a:bodyPr>
            <a:normAutofit/>
          </a:bodyPr>
          <a:lstStyle/>
          <a:p>
            <a:pPr algn="just"/>
            <a:r>
              <a:rPr lang="en-US" sz="2400" dirty="0">
                <a:latin typeface="Times New Roman" panose="02020603050405020304" pitchFamily="18" charset="0"/>
                <a:cs typeface="Times New Roman" panose="02020603050405020304" pitchFamily="18" charset="0"/>
              </a:rPr>
              <a:t>But in many organizations, this responsibility is with the advertising executives and the personnel department. They are allowed to advertise but to avoid deceptive ones. </a:t>
            </a:r>
          </a:p>
          <a:p>
            <a:pPr algn="just"/>
            <a:r>
              <a:rPr lang="en-US" sz="2400" u="sng" dirty="0">
                <a:latin typeface="Times New Roman" panose="02020603050405020304" pitchFamily="18" charset="0"/>
                <a:cs typeface="Times New Roman" panose="02020603050405020304" pitchFamily="18" charset="0"/>
              </a:rPr>
              <a:t>Deceptive advertising such as the following are prohibited</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By white lies. </a:t>
            </a:r>
          </a:p>
          <a:p>
            <a:pPr algn="just"/>
            <a:r>
              <a:rPr lang="en-US" sz="2400" dirty="0">
                <a:latin typeface="Times New Roman" panose="02020603050405020304" pitchFamily="18" charset="0"/>
                <a:cs typeface="Times New Roman" panose="02020603050405020304" pitchFamily="18" charset="0"/>
              </a:rPr>
              <a:t>(b) Half-truth, e.g., a product has actually been tested as prototype, but it was claimed to have been already introduced in the market. An architect shows the photograph of the completed building with flowering trees around but actually the foundation of the building has been completed and there is no real garden.</a:t>
            </a:r>
          </a:p>
          <a:p>
            <a:pPr algn="just"/>
            <a:r>
              <a:rPr lang="en-US" sz="2400" dirty="0">
                <a:latin typeface="Times New Roman" panose="02020603050405020304" pitchFamily="18" charset="0"/>
                <a:cs typeface="Times New Roman" panose="02020603050405020304" pitchFamily="18" charset="0"/>
              </a:rPr>
              <a:t> (c) Exaggerated claims. The consultant might have played a small role in a well-known project. But they could claim to have played a major role.</a:t>
            </a:r>
          </a:p>
          <a:p>
            <a:pPr algn="just"/>
            <a:r>
              <a:rPr lang="en-US" sz="2400" dirty="0">
                <a:latin typeface="Times New Roman" panose="02020603050405020304" pitchFamily="18" charset="0"/>
                <a:cs typeface="Times New Roman" panose="02020603050405020304" pitchFamily="18" charset="0"/>
              </a:rPr>
              <a:t> (d) Making false suggestions. The reduction in cost might have been achieved along with the reduction in strength, but the strength details are hidden. </a:t>
            </a:r>
          </a:p>
          <a:p>
            <a:pPr algn="just"/>
            <a:r>
              <a:rPr lang="en-US" sz="2400" dirty="0">
                <a:latin typeface="Times New Roman" panose="02020603050405020304" pitchFamily="18" charset="0"/>
                <a:cs typeface="Times New Roman" panose="02020603050405020304" pitchFamily="18" charset="0"/>
              </a:rPr>
              <a:t>(e) Through vague wordings or slogans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58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79BFC-E635-B8BA-11B0-BCF761691509}"/>
              </a:ext>
            </a:extLst>
          </p:cNvPr>
          <p:cNvSpPr>
            <a:spLocks noGrp="1"/>
          </p:cNvSpPr>
          <p:nvPr>
            <p:ph idx="1"/>
          </p:nvPr>
        </p:nvSpPr>
        <p:spPr>
          <a:xfrm>
            <a:off x="838200" y="510988"/>
            <a:ext cx="10515600" cy="5665975"/>
          </a:xfrm>
        </p:spPr>
        <p:txBody>
          <a:bodyPr>
            <a:normAutofit fontScale="92500" lnSpcReduction="20000"/>
          </a:bodyPr>
          <a:lstStyle/>
          <a:p>
            <a:pPr marL="0" indent="0" algn="just">
              <a:buNone/>
            </a:pPr>
            <a:r>
              <a:rPr lang="en-US" dirty="0"/>
              <a:t>2. </a:t>
            </a:r>
            <a:r>
              <a:rPr lang="en-US" u="sng" dirty="0"/>
              <a:t>Competitive Bidding </a:t>
            </a:r>
            <a:r>
              <a:rPr lang="en-US" dirty="0"/>
              <a:t>It means offering a price, and get something in return for the service offered. The organizations have a pool of engineers. The expertise can be shared and the bidding is made more realistic. But the individual consultants have to develop creative designs and build their reputation steadily and carefully, over a period of time. The clients will have to choose between the reputed organizations and proven qualifications of the company and the expertise of the consultants. Although competent, the younger consultants are thus slightly at a disadvantage. </a:t>
            </a:r>
          </a:p>
          <a:p>
            <a:pPr marL="0" indent="0" algn="just">
              <a:buNone/>
            </a:pPr>
            <a:r>
              <a:rPr lang="en-US" dirty="0"/>
              <a:t>3. </a:t>
            </a:r>
            <a:r>
              <a:rPr lang="en-US" u="sng" dirty="0"/>
              <a:t>Contingency Fee </a:t>
            </a:r>
            <a:r>
              <a:rPr lang="en-US" dirty="0"/>
              <a:t>This is the fee or commission paid to the consultant, when one is successful in saving the expenses for the client. A sense of honesty and fairness is required in fixing this fee. The NSPE Code III 6 (a) says that the engineers shall not propose or accept a commission on a contingent basis where their judgment may be compromised. The fee may be either as an agreed amount or a fixed percentage of the savings realized. But in the contingency fee-agreements, the judgment of the consultant may be biased. The consultant may be tempted to specify inferior materials or design methods to cut the construction cost. This fee may motivate the consultants to effect saving in the costs to the clients, through reasonably moral and technological means.</a:t>
            </a:r>
            <a:endParaRPr lang="en-IN" dirty="0"/>
          </a:p>
        </p:txBody>
      </p:sp>
    </p:spTree>
    <p:extLst>
      <p:ext uri="{BB962C8B-B14F-4D97-AF65-F5344CB8AC3E}">
        <p14:creationId xmlns:p14="http://schemas.microsoft.com/office/powerpoint/2010/main" val="349922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59183-2B82-19A9-3EDE-BBCB37136F7F}"/>
              </a:ext>
            </a:extLst>
          </p:cNvPr>
          <p:cNvSpPr>
            <a:spLocks noGrp="1"/>
          </p:cNvSpPr>
          <p:nvPr>
            <p:ph idx="1"/>
          </p:nvPr>
        </p:nvSpPr>
        <p:spPr>
          <a:xfrm>
            <a:off x="838200" y="636494"/>
            <a:ext cx="10515600" cy="5540469"/>
          </a:xfrm>
        </p:spPr>
        <p:txBody>
          <a:bodyPr>
            <a:normAutofit fontScale="85000" lnSpcReduction="10000"/>
          </a:bodyPr>
          <a:lstStyle/>
          <a:p>
            <a:pPr marL="0" indent="0" algn="just">
              <a:buNone/>
            </a:pPr>
            <a:r>
              <a:rPr lang="en-US" dirty="0"/>
              <a:t>4. </a:t>
            </a:r>
            <a:r>
              <a:rPr lang="en-US" u="sng" dirty="0"/>
              <a:t>Safety and Client’s Needs </a:t>
            </a:r>
            <a:r>
              <a:rPr lang="en-US" dirty="0"/>
              <a:t>The greater freedom for the consulting engineers in decision making on safety aspects, and difficulties concerning truthfulness are the matters to be given attention. For example, in design-only projects, the consulting engineers may design something and have no role in the construction. Sometimes, difficulties may crop-up during construction due to non-availability of suitable materials, some shortcuts in construction, and lack of necessary and adequate supervision and inspection. Properly-trained supervision is needed, but may not happen, unless it is provided. Further, the contractor may not understand and/or be willing to modify the original design to serve the clients best. A few on-site inspections by the consulting engineers will expose the deficiency in execution and save the workers, the public, and the environment that may be exposed to risk upon completion of the project. The NSPE codes on the advertisement by consultants provide some specific regulations. The following are the activities prohibited in advertisement by consultant: 1. The use of statement containing misrepresentation or omission of a necessary fact. 2. Statement intended or likely to create an unjustified expectation. 3. Statement containing prediction of future (probable) success. 4. Statement intended or likely to attract clients, by the use of slogans or sensational language format.</a:t>
            </a:r>
            <a:endParaRPr lang="en-IN" dirty="0"/>
          </a:p>
        </p:txBody>
      </p:sp>
    </p:spTree>
    <p:extLst>
      <p:ext uri="{BB962C8B-B14F-4D97-AF65-F5344CB8AC3E}">
        <p14:creationId xmlns:p14="http://schemas.microsoft.com/office/powerpoint/2010/main" val="738233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49470-5AAD-3839-D504-7E90D527E073}"/>
              </a:ext>
            </a:extLst>
          </p:cNvPr>
          <p:cNvSpPr>
            <a:spLocks noGrp="1"/>
          </p:cNvSpPr>
          <p:nvPr>
            <p:ph idx="1"/>
          </p:nvPr>
        </p:nvSpPr>
        <p:spPr>
          <a:xfrm>
            <a:off x="838200" y="206188"/>
            <a:ext cx="10515600" cy="5943881"/>
          </a:xfrm>
        </p:spPr>
        <p:txBody>
          <a:bodyPr/>
          <a:lstStyle/>
          <a:p>
            <a:r>
              <a:rPr lang="en-US" u="sng" dirty="0"/>
              <a:t>ENGINEERS AS EXPERT WITNESS </a:t>
            </a:r>
          </a:p>
          <a:p>
            <a:pPr marL="0" indent="0">
              <a:buNone/>
            </a:pPr>
            <a:endParaRPr lang="en-US" dirty="0"/>
          </a:p>
          <a:p>
            <a:pPr marL="0" indent="0" algn="just">
              <a:buNone/>
            </a:pPr>
            <a:r>
              <a:rPr lang="en-US" dirty="0"/>
              <a:t>Frequently engineers are required to act as consultants and provide expert opinion and views in many legal cases of the past events. They are required to explain the causes of accidents, malfunctions and other technological behavior of structures, machines, and instruments, e.g., personal injury while using an instrument, defective product, traffic accident, structure or building collapse, and damage to the property, are some of the cases where testimonies are needed. The focus is on the past. </a:t>
            </a:r>
          </a:p>
          <a:p>
            <a:pPr marL="0" indent="0">
              <a:buNone/>
            </a:pPr>
            <a:endParaRPr lang="en-IN" dirty="0"/>
          </a:p>
        </p:txBody>
      </p:sp>
    </p:spTree>
    <p:extLst>
      <p:ext uri="{BB962C8B-B14F-4D97-AF65-F5344CB8AC3E}">
        <p14:creationId xmlns:p14="http://schemas.microsoft.com/office/powerpoint/2010/main" val="230439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489A-DB7F-5215-1733-29618C557439}"/>
              </a:ext>
            </a:extLst>
          </p:cNvPr>
          <p:cNvSpPr>
            <a:spLocks noGrp="1"/>
          </p:cNvSpPr>
          <p:nvPr>
            <p:ph type="title"/>
          </p:nvPr>
        </p:nvSpPr>
        <p:spPr>
          <a:xfrm>
            <a:off x="838200" y="365126"/>
            <a:ext cx="10515600" cy="692710"/>
          </a:xfrm>
        </p:spPr>
        <p:txBody>
          <a:bodyPr>
            <a:normAutofit fontScale="90000"/>
          </a:bodyPr>
          <a:lstStyle/>
          <a:p>
            <a:r>
              <a:rPr lang="en-US" dirty="0"/>
              <a:t>ADVANTAGES OF MNCs IN HOST COUNTRY</a:t>
            </a:r>
            <a:endParaRPr lang="en-IN" dirty="0"/>
          </a:p>
        </p:txBody>
      </p:sp>
      <p:sp>
        <p:nvSpPr>
          <p:cNvPr id="3" name="Content Placeholder 2">
            <a:extLst>
              <a:ext uri="{FF2B5EF4-FFF2-40B4-BE49-F238E27FC236}">
                <a16:creationId xmlns:a16="http://schemas.microsoft.com/office/drawing/2014/main" id="{A854BE44-7485-F9BE-E73A-7C8BC8C65F87}"/>
              </a:ext>
            </a:extLst>
          </p:cNvPr>
          <p:cNvSpPr>
            <a:spLocks noGrp="1"/>
          </p:cNvSpPr>
          <p:nvPr>
            <p:ph idx="1"/>
          </p:nvPr>
        </p:nvSpPr>
        <p:spPr>
          <a:xfrm>
            <a:off x="838200" y="1488141"/>
            <a:ext cx="10515600" cy="4688822"/>
          </a:xfrm>
        </p:spPr>
        <p:txBody>
          <a:bodyPr/>
          <a:lstStyle/>
          <a:p>
            <a:r>
              <a:rPr lang="en-US" dirty="0"/>
              <a:t>Employment generation</a:t>
            </a:r>
          </a:p>
          <a:p>
            <a:r>
              <a:rPr lang="en-US" dirty="0"/>
              <a:t>Automatic inflow of Foreign capital</a:t>
            </a:r>
          </a:p>
          <a:p>
            <a:r>
              <a:rPr lang="en-US" dirty="0"/>
              <a:t>Proper use of idle resources</a:t>
            </a:r>
          </a:p>
          <a:p>
            <a:r>
              <a:rPr lang="en-US" dirty="0"/>
              <a:t>Technical Development</a:t>
            </a:r>
          </a:p>
          <a:p>
            <a:r>
              <a:rPr lang="en-US" dirty="0"/>
              <a:t>Managerial Development</a:t>
            </a:r>
          </a:p>
          <a:p>
            <a:r>
              <a:rPr lang="en-US" dirty="0"/>
              <a:t>End of local monopolies</a:t>
            </a:r>
          </a:p>
          <a:p>
            <a:r>
              <a:rPr lang="en-US" dirty="0"/>
              <a:t>Improvement in Standard of Living</a:t>
            </a:r>
          </a:p>
          <a:p>
            <a:r>
              <a:rPr lang="en-US" dirty="0"/>
              <a:t>Promotion of international brotherhood and culture</a:t>
            </a:r>
            <a:endParaRPr lang="en-IN" dirty="0"/>
          </a:p>
        </p:txBody>
      </p:sp>
    </p:spTree>
    <p:extLst>
      <p:ext uri="{BB962C8B-B14F-4D97-AF65-F5344CB8AC3E}">
        <p14:creationId xmlns:p14="http://schemas.microsoft.com/office/powerpoint/2010/main" val="3189086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AD7B2-2D12-79FE-830A-969F5D568ACB}"/>
              </a:ext>
            </a:extLst>
          </p:cNvPr>
          <p:cNvSpPr>
            <a:spLocks noGrp="1"/>
          </p:cNvSpPr>
          <p:nvPr>
            <p:ph idx="1"/>
          </p:nvPr>
        </p:nvSpPr>
        <p:spPr>
          <a:xfrm>
            <a:off x="838200" y="295835"/>
            <a:ext cx="10515600" cy="5881128"/>
          </a:xfrm>
        </p:spPr>
        <p:txBody>
          <a:bodyPr>
            <a:normAutofit fontScale="85000" lnSpcReduction="10000"/>
          </a:bodyPr>
          <a:lstStyle/>
          <a:p>
            <a:pPr algn="just"/>
            <a:r>
              <a:rPr lang="en-US" dirty="0"/>
              <a:t>The engineers, who act as expert-witnesses, are likely to abuse their positions in the following manners: </a:t>
            </a:r>
          </a:p>
          <a:p>
            <a:pPr marL="0" indent="0" algn="just">
              <a:buNone/>
            </a:pPr>
            <a:r>
              <a:rPr lang="en-US" dirty="0"/>
              <a:t>1. </a:t>
            </a:r>
            <a:r>
              <a:rPr lang="en-US" u="sng" dirty="0"/>
              <a:t>Hired Guns</a:t>
            </a:r>
            <a:r>
              <a:rPr lang="en-US" dirty="0"/>
              <a:t> Mostly lawyers hire engineers to serve the interest of their clients. Lawyers are permitted and required to project the case in a way favorable to their clients. But the engineers have obligations to thoroughly examine the events and demonstrate their professional integrity to testify only the truth in the court. They do not serve the clients of the lawyers directly. The hired guns forward white lies and distortions, as demanded by the lawyers. They even withhold the information or shade the fact, to favor their clients.</a:t>
            </a:r>
          </a:p>
          <a:p>
            <a:pPr marL="0" indent="0" algn="just">
              <a:buNone/>
            </a:pPr>
            <a:r>
              <a:rPr lang="en-US" dirty="0"/>
              <a:t> 2. </a:t>
            </a:r>
            <a:r>
              <a:rPr lang="en-US" u="sng" dirty="0"/>
              <a:t>Money Bias </a:t>
            </a:r>
            <a:r>
              <a:rPr lang="en-US" dirty="0"/>
              <a:t>Consultants may be influenced or prejudiced for monitory considerations, gain reputation and make a fortune. </a:t>
            </a:r>
          </a:p>
          <a:p>
            <a:pPr marL="0" indent="0" algn="just">
              <a:buNone/>
            </a:pPr>
            <a:r>
              <a:rPr lang="en-US" dirty="0"/>
              <a:t>3. </a:t>
            </a:r>
            <a:r>
              <a:rPr lang="en-US" u="sng" dirty="0"/>
              <a:t>Ego Bias </a:t>
            </a:r>
            <a:r>
              <a:rPr lang="en-US" dirty="0"/>
              <a:t>The assumption that the own side is innocent and the other side is guilty, is responsible for this behavior. An inordinate desire to serve one’s client and get name and fame is another reason for this bias.</a:t>
            </a:r>
          </a:p>
          <a:p>
            <a:pPr marL="0" indent="0" algn="just">
              <a:buNone/>
            </a:pPr>
            <a:r>
              <a:rPr lang="en-US" dirty="0"/>
              <a:t> 4. </a:t>
            </a:r>
            <a:r>
              <a:rPr lang="en-US" u="sng" dirty="0"/>
              <a:t>Sympathy Bias </a:t>
            </a:r>
            <a:r>
              <a:rPr lang="en-US" dirty="0"/>
              <a:t>Sympathy for the victim on the opposite side may upset the testimony. The integrity of the consultants will keep these biases away from the justice. The court also must obtain the balanced view of both sides, by examining the expert witnesses of lawyers on both sides, to remove a probable bias.</a:t>
            </a:r>
            <a:endParaRPr lang="en-IN" dirty="0"/>
          </a:p>
        </p:txBody>
      </p:sp>
    </p:spTree>
    <p:extLst>
      <p:ext uri="{BB962C8B-B14F-4D97-AF65-F5344CB8AC3E}">
        <p14:creationId xmlns:p14="http://schemas.microsoft.com/office/powerpoint/2010/main" val="91720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9C10B-77A3-472C-0B7C-7A805D3D5EA3}"/>
              </a:ext>
            </a:extLst>
          </p:cNvPr>
          <p:cNvSpPr>
            <a:spLocks noGrp="1"/>
          </p:cNvSpPr>
          <p:nvPr>
            <p:ph idx="1"/>
          </p:nvPr>
        </p:nvSpPr>
        <p:spPr>
          <a:xfrm>
            <a:off x="838200" y="385482"/>
            <a:ext cx="10515600" cy="5818376"/>
          </a:xfrm>
        </p:spPr>
        <p:txBody>
          <a:bodyPr>
            <a:normAutofit fontScale="85000" lnSpcReduction="20000"/>
          </a:bodyPr>
          <a:lstStyle/>
          <a:p>
            <a:pPr marL="0" indent="0" algn="just">
              <a:buNone/>
            </a:pPr>
            <a:r>
              <a:rPr lang="en-US" dirty="0"/>
              <a:t>Duties</a:t>
            </a:r>
          </a:p>
          <a:p>
            <a:pPr marL="0" indent="0" algn="just">
              <a:buNone/>
            </a:pPr>
            <a:r>
              <a:rPr lang="en-US" dirty="0"/>
              <a:t> 1. The expert-witness is required to exhibit the responsibility of</a:t>
            </a:r>
            <a:r>
              <a:rPr lang="en-US" dirty="0">
                <a:solidFill>
                  <a:srgbClr val="FF0000"/>
                </a:solidFill>
              </a:rPr>
              <a:t> confidentiality </a:t>
            </a:r>
            <a:r>
              <a:rPr lang="en-US" dirty="0"/>
              <a:t>just as they do in the consulting roles. They can not divulge the findings of the investigation to the opposite side, unless it is required by the court of law. </a:t>
            </a:r>
          </a:p>
          <a:p>
            <a:pPr marL="0" indent="0" algn="just">
              <a:buNone/>
            </a:pPr>
            <a:r>
              <a:rPr lang="en-US" dirty="0"/>
              <a:t>2. More important is that as witness they are not required to volunteer evidence favorable to the opponent. They must </a:t>
            </a:r>
            <a:r>
              <a:rPr lang="en-US" dirty="0">
                <a:solidFill>
                  <a:srgbClr val="FF0000"/>
                </a:solidFill>
              </a:rPr>
              <a:t>answer questions truthfully</a:t>
            </a:r>
            <a:r>
              <a:rPr lang="en-US" dirty="0"/>
              <a:t>, need not elaborate, and remain neutral until the details are asked for further. </a:t>
            </a:r>
          </a:p>
          <a:p>
            <a:pPr marL="0" indent="0" algn="just">
              <a:buNone/>
            </a:pPr>
            <a:r>
              <a:rPr lang="en-US" dirty="0"/>
              <a:t>3. They should be objective to </a:t>
            </a:r>
            <a:r>
              <a:rPr lang="en-US" dirty="0">
                <a:solidFill>
                  <a:srgbClr val="FF0000"/>
                </a:solidFill>
              </a:rPr>
              <a:t>discover the truth and communicate them honestly</a:t>
            </a:r>
            <a:r>
              <a:rPr lang="en-US" dirty="0"/>
              <a:t>.</a:t>
            </a:r>
          </a:p>
          <a:p>
            <a:pPr marL="0" indent="0" algn="just">
              <a:buNone/>
            </a:pPr>
            <a:r>
              <a:rPr lang="en-US" dirty="0"/>
              <a:t>4. The stand of the experts depends on the shared understanding created within the society. The </a:t>
            </a:r>
            <a:r>
              <a:rPr lang="en-US" dirty="0">
                <a:solidFill>
                  <a:srgbClr val="FF0000"/>
                </a:solidFill>
              </a:rPr>
              <a:t>legal system should be respected </a:t>
            </a:r>
            <a:r>
              <a:rPr lang="en-US" dirty="0"/>
              <a:t>and at the same time, they should act in conformance with the professional standards as obtained from the code of ethics.</a:t>
            </a:r>
          </a:p>
          <a:p>
            <a:pPr marL="0" indent="0" algn="just">
              <a:buNone/>
            </a:pPr>
            <a:r>
              <a:rPr lang="en-US" dirty="0"/>
              <a:t> 5. The experts should earnestly be impartial in identifying and interpreting the observed data, recorded data, and the industrial standards. They should not distort the truth, even under pressure. Although they are hired by the lawyers, they </a:t>
            </a:r>
            <a:r>
              <a:rPr lang="en-US" dirty="0">
                <a:solidFill>
                  <a:srgbClr val="FF0000"/>
                </a:solidFill>
              </a:rPr>
              <a:t>do not serve the lawyers or their clients</a:t>
            </a:r>
            <a:r>
              <a:rPr lang="en-US" dirty="0"/>
              <a:t>. They serve the justice. Many a time, their objective judgments will help the lawyer to put up the best defense for their clients.</a:t>
            </a:r>
            <a:endParaRPr lang="en-IN" dirty="0"/>
          </a:p>
        </p:txBody>
      </p:sp>
    </p:spTree>
    <p:extLst>
      <p:ext uri="{BB962C8B-B14F-4D97-AF65-F5344CB8AC3E}">
        <p14:creationId xmlns:p14="http://schemas.microsoft.com/office/powerpoint/2010/main" val="3732647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4A4FB-A6F2-612A-FE40-78940E8277E3}"/>
              </a:ext>
            </a:extLst>
          </p:cNvPr>
          <p:cNvSpPr>
            <a:spLocks noGrp="1"/>
          </p:cNvSpPr>
          <p:nvPr>
            <p:ph idx="1"/>
          </p:nvPr>
        </p:nvSpPr>
        <p:spPr>
          <a:xfrm>
            <a:off x="838200" y="421341"/>
            <a:ext cx="10515600" cy="5755622"/>
          </a:xfrm>
        </p:spPr>
        <p:txBody>
          <a:bodyPr>
            <a:noAutofit/>
          </a:bodyPr>
          <a:lstStyle/>
          <a:p>
            <a:pPr algn="just"/>
            <a:r>
              <a:rPr lang="en-US" sz="2400" b="1" dirty="0">
                <a:latin typeface="Times New Roman" panose="02020603050405020304" pitchFamily="18" charset="0"/>
                <a:cs typeface="Times New Roman" panose="02020603050405020304" pitchFamily="18" charset="0"/>
              </a:rPr>
              <a:t>ENGINEERS AS ADVISORS IN PLANNING AND POLICY MAKING ADVISORS:</a:t>
            </a:r>
          </a:p>
          <a:p>
            <a:pPr marL="0" indent="0" algn="just">
              <a:buNone/>
            </a:pPr>
            <a:r>
              <a:rPr lang="en-US" sz="2400" dirty="0">
                <a:latin typeface="Times New Roman" panose="02020603050405020304" pitchFamily="18" charset="0"/>
                <a:cs typeface="Times New Roman" panose="02020603050405020304" pitchFamily="18" charset="0"/>
              </a:rPr>
              <a:t> The engineers are required to give their view on the </a:t>
            </a:r>
            <a:r>
              <a:rPr lang="en-US" sz="2400" dirty="0">
                <a:solidFill>
                  <a:srgbClr val="FF0000"/>
                </a:solidFill>
                <a:latin typeface="Times New Roman" panose="02020603050405020304" pitchFamily="18" charset="0"/>
                <a:cs typeface="Times New Roman" panose="02020603050405020304" pitchFamily="18" charset="0"/>
              </a:rPr>
              <a:t>future </a:t>
            </a:r>
            <a:r>
              <a:rPr lang="en-US" sz="2400" dirty="0">
                <a:latin typeface="Times New Roman" panose="02020603050405020304" pitchFamily="18" charset="0"/>
                <a:cs typeface="Times New Roman" panose="02020603050405020304" pitchFamily="18" charset="0"/>
              </a:rPr>
              <a:t>such as in </a:t>
            </a:r>
            <a:r>
              <a:rPr lang="en-US" sz="2400" dirty="0">
                <a:solidFill>
                  <a:srgbClr val="FF0000"/>
                </a:solidFill>
                <a:latin typeface="Times New Roman" panose="02020603050405020304" pitchFamily="18" charset="0"/>
                <a:cs typeface="Times New Roman" panose="02020603050405020304" pitchFamily="18" charset="0"/>
              </a:rPr>
              <a:t>planning</a:t>
            </a:r>
            <a:r>
              <a:rPr lang="en-US" sz="2400" dirty="0">
                <a:latin typeface="Times New Roman" panose="02020603050405020304" pitchFamily="18" charset="0"/>
                <a:cs typeface="Times New Roman" panose="02020603050405020304" pitchFamily="18" charset="0"/>
              </a:rPr>
              <a:t>, policy-making, which involves the technology. </a:t>
            </a:r>
          </a:p>
          <a:p>
            <a:pPr marL="0" indent="0" algn="just">
              <a:buNone/>
            </a:pPr>
            <a:r>
              <a:rPr lang="en-US" sz="2400" dirty="0">
                <a:latin typeface="Times New Roman" panose="02020603050405020304" pitchFamily="18" charset="0"/>
                <a:cs typeface="Times New Roman" panose="02020603050405020304" pitchFamily="18" charset="0"/>
              </a:rPr>
              <a:t>For example, should </a:t>
            </a:r>
            <a:r>
              <a:rPr lang="en-US" sz="2400" dirty="0">
                <a:solidFill>
                  <a:srgbClr val="FF0000"/>
                </a:solidFill>
                <a:latin typeface="Times New Roman" panose="02020603050405020304" pitchFamily="18" charset="0"/>
                <a:cs typeface="Times New Roman" panose="02020603050405020304" pitchFamily="18" charset="0"/>
              </a:rPr>
              <a:t>India expand nuclear power </a:t>
            </a:r>
            <a:r>
              <a:rPr lang="en-US" sz="2400" dirty="0">
                <a:latin typeface="Times New Roman" panose="02020603050405020304" pitchFamily="18" charset="0"/>
                <a:cs typeface="Times New Roman" panose="02020603050405020304" pitchFamily="18" charset="0"/>
              </a:rPr>
              <a:t>options </a:t>
            </a:r>
            <a:r>
              <a:rPr lang="en-US" sz="2400" dirty="0">
                <a:solidFill>
                  <a:srgbClr val="FF0000"/>
                </a:solidFill>
                <a:latin typeface="Times New Roman" panose="02020603050405020304" pitchFamily="18" charset="0"/>
                <a:cs typeface="Times New Roman" panose="02020603050405020304" pitchFamily="18" charset="0"/>
              </a:rPr>
              <a:t>or support traditional energy sources such as fossil fuels or </a:t>
            </a:r>
            <a:r>
              <a:rPr lang="en-US" sz="2400" dirty="0">
                <a:latin typeface="Times New Roman" panose="02020603050405020304" pitchFamily="18" charset="0"/>
                <a:cs typeface="Times New Roman" panose="02020603050405020304" pitchFamily="18" charset="0"/>
              </a:rPr>
              <a:t>alternative forms like solar and wind energy? </a:t>
            </a:r>
          </a:p>
          <a:p>
            <a:pPr marL="0" indent="0" algn="just">
              <a:buNone/>
            </a:pPr>
            <a:r>
              <a:rPr lang="en-US" sz="2400" dirty="0">
                <a:latin typeface="Times New Roman" panose="02020603050405020304" pitchFamily="18" charset="0"/>
                <a:cs typeface="Times New Roman" panose="02020603050405020304" pitchFamily="18" charset="0"/>
              </a:rPr>
              <a:t>In the recent past, this topic has created lot of fireworks, in the national media.</a:t>
            </a:r>
          </a:p>
          <a:p>
            <a:pPr marL="0" indent="0" algn="just">
              <a:buNone/>
            </a:pPr>
            <a:r>
              <a:rPr lang="en-US" sz="2400" dirty="0">
                <a:latin typeface="Times New Roman" panose="02020603050405020304" pitchFamily="18" charset="0"/>
                <a:cs typeface="Times New Roman" panose="02020603050405020304" pitchFamily="18" charset="0"/>
              </a:rPr>
              <a:t> Various issues and requirements for engineers who act as advisors are:</a:t>
            </a:r>
          </a:p>
          <a:p>
            <a:pPr marL="0" indent="0" algn="just">
              <a:buNone/>
            </a:pPr>
            <a:r>
              <a:rPr lang="en-US" sz="2400" dirty="0">
                <a:latin typeface="Times New Roman" panose="02020603050405020304" pitchFamily="18" charset="0"/>
                <a:cs typeface="Times New Roman" panose="02020603050405020304" pitchFamily="18" charset="0"/>
              </a:rPr>
              <a:t> 1. Objectivity The engineers should study the cost and benefits of all possible alternative means in objective manner, within the specified conditions and assumptions.</a:t>
            </a:r>
          </a:p>
          <a:p>
            <a:pPr marL="0" indent="0" algn="just">
              <a:buNone/>
            </a:pPr>
            <a:r>
              <a:rPr lang="en-US" sz="2400" dirty="0">
                <a:latin typeface="Times New Roman" panose="02020603050405020304" pitchFamily="18" charset="0"/>
                <a:cs typeface="Times New Roman" panose="02020603050405020304" pitchFamily="18" charset="0"/>
              </a:rPr>
              <a:t>2. Study All Aspects They have to study the economic viability (effectiveness), technical feasibility (efficiency), operational feasibility (skills) and social acceptability, which include environmental and ethical aspects, before formulating the policy.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984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56906-9854-419D-9925-E433B7D671BA}"/>
              </a:ext>
            </a:extLst>
          </p:cNvPr>
          <p:cNvSpPr>
            <a:spLocks noGrp="1"/>
          </p:cNvSpPr>
          <p:nvPr>
            <p:ph idx="1"/>
          </p:nvPr>
        </p:nvSpPr>
        <p:spPr>
          <a:xfrm>
            <a:off x="838200" y="493059"/>
            <a:ext cx="10515600" cy="5683904"/>
          </a:xfrm>
        </p:spPr>
        <p:txBody>
          <a:bodyPr>
            <a:normAutofit fontScale="92500" lnSpcReduction="20000"/>
          </a:bodyPr>
          <a:lstStyle/>
          <a:p>
            <a:pPr marL="0" indent="0" algn="just">
              <a:buNone/>
            </a:pPr>
            <a:r>
              <a:rPr lang="en-US" sz="2800" dirty="0"/>
              <a:t>3. Values Engineers have to posses the qualities, such as (a) honesty, (b) competence (skills and expertise), (c) diligence (careful and alert) (d) loyalty in serving the interests of the clients and maintaining confidentiality, and (e) public trust, and respect for the common good, rather than serving only the interests of the clients or the political interests.</a:t>
            </a:r>
          </a:p>
          <a:p>
            <a:pPr marL="0" indent="0" algn="just">
              <a:buNone/>
            </a:pPr>
            <a:r>
              <a:rPr lang="en-US" dirty="0"/>
              <a:t>4. Technical Complexity The arbitrary, unrealistic, and controversial assumptions made during the future planning that are overlooked or not verified, will lead to moral complexity. The study on future is full of uncertainties than the investigations on the past events. On the study of energy options, for example, assumptions on population increase, life style, urbanization, availability of local fossil resources, projected costs of generating alternative forms of energy, world political scenario, world military tensions and pressures from world organizations such as World Trade </a:t>
            </a:r>
            <a:r>
              <a:rPr lang="en-US" dirty="0" err="1"/>
              <a:t>Organisation</a:t>
            </a:r>
            <a:r>
              <a:rPr lang="en-US" dirty="0"/>
              <a:t> (W.T.O.) and European Union (EU) may increase the complexity in judgment on future. </a:t>
            </a:r>
          </a:p>
          <a:p>
            <a:pPr marL="0" indent="0" algn="just">
              <a:buNone/>
            </a:pPr>
            <a:r>
              <a:rPr lang="en-US" dirty="0"/>
              <a:t>5. National Security The proposed options should be aimed to strengthen the economy and security of the nation, besides safeguarding the natural resources and the environment from exploitation and degradation.</a:t>
            </a:r>
            <a:endParaRPr lang="en-IN" dirty="0"/>
          </a:p>
        </p:txBody>
      </p:sp>
    </p:spTree>
    <p:extLst>
      <p:ext uri="{BB962C8B-B14F-4D97-AF65-F5344CB8AC3E}">
        <p14:creationId xmlns:p14="http://schemas.microsoft.com/office/powerpoint/2010/main" val="2362941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1B0-928D-6631-4FDA-E5915B4906E8}"/>
              </a:ext>
            </a:extLst>
          </p:cNvPr>
          <p:cNvSpPr>
            <a:spLocks noGrp="1"/>
          </p:cNvSpPr>
          <p:nvPr>
            <p:ph idx="1"/>
          </p:nvPr>
        </p:nvSpPr>
        <p:spPr>
          <a:xfrm>
            <a:off x="838200" y="654423"/>
            <a:ext cx="10515600" cy="5522539"/>
          </a:xfrm>
        </p:spPr>
        <p:txBody>
          <a:bodyPr>
            <a:normAutofit lnSpcReduction="10000"/>
          </a:bodyPr>
          <a:lstStyle/>
          <a:p>
            <a:pPr algn="just"/>
            <a:r>
              <a:rPr lang="en-US" sz="2400" u="sng" dirty="0">
                <a:latin typeface="Times New Roman" panose="02020603050405020304" pitchFamily="18" charset="0"/>
                <a:cs typeface="Times New Roman" panose="02020603050405020304" pitchFamily="18" charset="0"/>
              </a:rPr>
              <a:t>MORAL LEADERSHIP </a:t>
            </a:r>
            <a:r>
              <a:rPr lang="en-US" sz="2400" dirty="0">
                <a:latin typeface="Times New Roman" panose="02020603050405020304" pitchFamily="18" charset="0"/>
                <a:cs typeface="Times New Roman" panose="02020603050405020304" pitchFamily="18" charset="0"/>
              </a:rPr>
              <a:t>Engineers provide many types of leadership in the development and implementation of </a:t>
            </a:r>
            <a:r>
              <a:rPr lang="en-US" sz="2400" dirty="0">
                <a:solidFill>
                  <a:srgbClr val="FF0000"/>
                </a:solidFill>
                <a:latin typeface="Times New Roman" panose="02020603050405020304" pitchFamily="18" charset="0"/>
                <a:cs typeface="Times New Roman" panose="02020603050405020304" pitchFamily="18" charset="0"/>
              </a:rPr>
              <a:t>technology, as managers, entrepreneurs, consultants, academics and officials of the government</a:t>
            </a:r>
            <a:r>
              <a:rPr lang="en-US" sz="2400" dirty="0">
                <a:latin typeface="Times New Roman" panose="02020603050405020304" pitchFamily="18" charset="0"/>
                <a:cs typeface="Times New Roman" panose="02020603050405020304" pitchFamily="18" charset="0"/>
              </a:rPr>
              <a:t>. Moral leadership is not merely the dominance by a group. It means adopting reasonable means to motivate the groups to achieve morally desirable goals. This leadership presents the engineers with many challenges to their moral principles. Moral leadership is essentially required for the engineers, for the reasons listed as follows: </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It is leading a group of people towards the achievement of global and objectives. The </a:t>
            </a:r>
            <a:r>
              <a:rPr lang="en-US" sz="2400" dirty="0">
                <a:solidFill>
                  <a:srgbClr val="FF0000"/>
                </a:solidFill>
                <a:latin typeface="Times New Roman" panose="02020603050405020304" pitchFamily="18" charset="0"/>
                <a:cs typeface="Times New Roman" panose="02020603050405020304" pitchFamily="18" charset="0"/>
              </a:rPr>
              <a:t>goals </a:t>
            </a:r>
            <a:r>
              <a:rPr lang="en-US" sz="2400" dirty="0">
                <a:latin typeface="Times New Roman" panose="02020603050405020304" pitchFamily="18" charset="0"/>
                <a:cs typeface="Times New Roman" panose="02020603050405020304" pitchFamily="18" charset="0"/>
              </a:rPr>
              <a:t>as well as the means are to </a:t>
            </a:r>
            <a:r>
              <a:rPr lang="en-US" sz="2400" dirty="0">
                <a:solidFill>
                  <a:srgbClr val="FF0000"/>
                </a:solidFill>
                <a:latin typeface="Times New Roman" panose="02020603050405020304" pitchFamily="18" charset="0"/>
                <a:cs typeface="Times New Roman" panose="02020603050405020304" pitchFamily="18" charset="0"/>
              </a:rPr>
              <a:t>be moral</a:t>
            </a:r>
            <a:r>
              <a:rPr lang="en-US" sz="2400" dirty="0">
                <a:latin typeface="Times New Roman" panose="02020603050405020304" pitchFamily="18" charset="0"/>
                <a:cs typeface="Times New Roman" panose="02020603050405020304" pitchFamily="18" charset="0"/>
              </a:rPr>
              <a:t>. For example, Hitler and Stalin were leaders, but only in an instrumental sense and certainly not on moral sense.</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The leadership shall </a:t>
            </a:r>
            <a:r>
              <a:rPr lang="en-US" sz="2400" dirty="0">
                <a:solidFill>
                  <a:srgbClr val="FF0000"/>
                </a:solidFill>
                <a:latin typeface="Times New Roman" panose="02020603050405020304" pitchFamily="18" charset="0"/>
                <a:cs typeface="Times New Roman" panose="02020603050405020304" pitchFamily="18" charset="0"/>
              </a:rPr>
              <a:t>direct and motivate the group </a:t>
            </a:r>
            <a:r>
              <a:rPr lang="en-US" sz="2400" dirty="0">
                <a:latin typeface="Times New Roman" panose="02020603050405020304" pitchFamily="18" charset="0"/>
                <a:cs typeface="Times New Roman" panose="02020603050405020304" pitchFamily="18" charset="0"/>
              </a:rPr>
              <a:t>to move through </a:t>
            </a:r>
            <a:r>
              <a:rPr lang="en-US" sz="2400" dirty="0">
                <a:solidFill>
                  <a:srgbClr val="FF0000"/>
                </a:solidFill>
                <a:latin typeface="Times New Roman" panose="02020603050405020304" pitchFamily="18" charset="0"/>
                <a:cs typeface="Times New Roman" panose="02020603050405020304" pitchFamily="18" charset="0"/>
              </a:rPr>
              <a:t>morally </a:t>
            </a:r>
            <a:r>
              <a:rPr lang="en-US" sz="2400" dirty="0">
                <a:latin typeface="Times New Roman" panose="02020603050405020304" pitchFamily="18" charset="0"/>
                <a:cs typeface="Times New Roman" panose="02020603050405020304" pitchFamily="18" charset="0"/>
              </a:rPr>
              <a:t>desirable ways. </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 They lead by thinking ahead in time, and morally creative towards new applications, extension and putting values into practice. </a:t>
            </a:r>
            <a:r>
              <a:rPr lang="en-US" sz="2400" dirty="0">
                <a:solidFill>
                  <a:srgbClr val="FF0000"/>
                </a:solidFill>
                <a:latin typeface="Times New Roman" panose="02020603050405020304" pitchFamily="18" charset="0"/>
                <a:cs typeface="Times New Roman" panose="02020603050405020304" pitchFamily="18" charset="0"/>
              </a:rPr>
              <a:t>‘Morally creative</a:t>
            </a:r>
            <a:r>
              <a:rPr lang="en-US" sz="2400" dirty="0">
                <a:latin typeface="Times New Roman" panose="02020603050405020304" pitchFamily="18" charset="0"/>
                <a:cs typeface="Times New Roman" panose="02020603050405020304" pitchFamily="18" charset="0"/>
              </a:rPr>
              <a:t>’ means the identification of the most important values as applicable to the situation, bringing clarity within the groups through proper communication, and putting those values into practice.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724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B0401-FCC4-DDFB-70BD-8BF9BBC3F239}"/>
              </a:ext>
            </a:extLst>
          </p:cNvPr>
          <p:cNvSpPr>
            <a:spLocks noGrp="1"/>
          </p:cNvSpPr>
          <p:nvPr>
            <p:ph idx="1"/>
          </p:nvPr>
        </p:nvSpPr>
        <p:spPr>
          <a:xfrm>
            <a:off x="838200" y="259976"/>
            <a:ext cx="10515600" cy="5916987"/>
          </a:xfrm>
        </p:spPr>
        <p:txBody>
          <a:bodyPr>
            <a:normAutofit fontScale="85000" lnSpcReduction="10000"/>
          </a:bodyPr>
          <a:lstStyle/>
          <a:p>
            <a:pPr algn="just"/>
            <a:r>
              <a:rPr lang="en-US" dirty="0"/>
              <a:t>The Institute of Electrical &amp; Electronics Engineers Code of Ethics We the members of the IEEE, in recognition of the importance of our technologies in affecting the quality of life throughout the world, and in accepting a personal obligation to our profession, its members and the communities we serve, do hereby commit ourselves to the highest ethical and professional conduct and agree: </a:t>
            </a:r>
          </a:p>
          <a:p>
            <a:pPr marL="514350" indent="-514350" algn="just">
              <a:buAutoNum type="arabicPeriod"/>
            </a:pPr>
            <a:r>
              <a:rPr lang="en-US" dirty="0"/>
              <a:t>to accept responsibility in making engineering decisions consistent with the safety, health and welfare of the public, and to disclose prompt factors that might endanger the public or the environment. </a:t>
            </a:r>
          </a:p>
          <a:p>
            <a:pPr marL="514350" indent="-514350" algn="just">
              <a:buAutoNum type="arabicPeriod"/>
            </a:pPr>
            <a:r>
              <a:rPr lang="en-US" dirty="0"/>
              <a:t> to avoid real or perceived conflicts of interest whenever possible, and to disclose them to affected parties when they do exist.</a:t>
            </a:r>
          </a:p>
          <a:p>
            <a:pPr marL="514350" indent="-514350" algn="just">
              <a:buAutoNum type="arabicPeriod"/>
            </a:pPr>
            <a:r>
              <a:rPr lang="en-US" dirty="0"/>
              <a:t> to be honest and realistic in stating claims or estimates based on available data.</a:t>
            </a:r>
          </a:p>
          <a:p>
            <a:pPr marL="514350" indent="-514350" algn="just">
              <a:buAutoNum type="arabicPeriod"/>
            </a:pPr>
            <a:r>
              <a:rPr lang="en-US" dirty="0"/>
              <a:t> to reject bribery in all its forms. </a:t>
            </a:r>
          </a:p>
          <a:p>
            <a:pPr marL="514350" indent="-514350" algn="just">
              <a:buAutoNum type="arabicPeriod"/>
            </a:pPr>
            <a:r>
              <a:rPr lang="en-US" dirty="0"/>
              <a:t> to improve the understanding of technology, its appropriate application, and potential consequences. 6. to maintain and improve our technical competence and to undertake technological tasks for others only if qualified by training or experience, or after full disclosure of pertinent limitations. </a:t>
            </a:r>
            <a:endParaRPr lang="en-IN" dirty="0"/>
          </a:p>
        </p:txBody>
      </p:sp>
    </p:spTree>
    <p:extLst>
      <p:ext uri="{BB962C8B-B14F-4D97-AF65-F5344CB8AC3E}">
        <p14:creationId xmlns:p14="http://schemas.microsoft.com/office/powerpoint/2010/main" val="1574190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D8464-D6AB-E597-41C8-6AA70796F3B1}"/>
              </a:ext>
            </a:extLst>
          </p:cNvPr>
          <p:cNvSpPr>
            <a:spLocks noGrp="1"/>
          </p:cNvSpPr>
          <p:nvPr>
            <p:ph idx="1"/>
          </p:nvPr>
        </p:nvSpPr>
        <p:spPr>
          <a:xfrm>
            <a:off x="748553" y="340660"/>
            <a:ext cx="10515600" cy="5809410"/>
          </a:xfrm>
        </p:spPr>
        <p:txBody>
          <a:bodyPr>
            <a:normAutofit lnSpcReduction="10000"/>
          </a:bodyPr>
          <a:lstStyle/>
          <a:p>
            <a:pPr algn="just"/>
            <a:r>
              <a:rPr lang="en-US" u="sng" dirty="0"/>
              <a:t>Institution of Engineers (India) Code of Ethics </a:t>
            </a:r>
            <a:r>
              <a:rPr lang="en-US" dirty="0"/>
              <a:t>(Effective from March 2004) Introduction Engineers serve all members of the community in enhancing their welfare, health, and safety by a creative process utilizing the engineers’ knowledge, expertise and experience. </a:t>
            </a:r>
          </a:p>
          <a:p>
            <a:pPr algn="just"/>
            <a:r>
              <a:rPr lang="en-US" dirty="0"/>
              <a:t>The code of ethics is based on broad principles of truth, honesty, justice, trustworthiness, respect and safeguard of human life and welfare, competence and accountability, which constitutes the moral values every corporate member of the institution must recognize, uphold and abide by. 1.0 Preamble The corporate members if the IEI are committed to promote and practice the profession of engineering for the common good of the community bearing in mind the following concerns: </a:t>
            </a:r>
          </a:p>
          <a:p>
            <a:pPr algn="just"/>
            <a:r>
              <a:rPr lang="en-US" dirty="0"/>
              <a:t>1. The ethical standard 2. Social justice, social order, and human rights 3. Protection of the environment 4. Sustainable development 5. Public safety and tranquility</a:t>
            </a:r>
            <a:endParaRPr lang="en-IN" dirty="0"/>
          </a:p>
        </p:txBody>
      </p:sp>
    </p:spTree>
    <p:extLst>
      <p:ext uri="{BB962C8B-B14F-4D97-AF65-F5344CB8AC3E}">
        <p14:creationId xmlns:p14="http://schemas.microsoft.com/office/powerpoint/2010/main" val="2188546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C8A61-726C-C247-68E3-3AB7EFE6D88D}"/>
              </a:ext>
            </a:extLst>
          </p:cNvPr>
          <p:cNvSpPr>
            <a:spLocks noGrp="1"/>
          </p:cNvSpPr>
          <p:nvPr>
            <p:ph idx="1"/>
          </p:nvPr>
        </p:nvSpPr>
        <p:spPr>
          <a:xfrm>
            <a:off x="838200" y="466165"/>
            <a:ext cx="10515600" cy="5710798"/>
          </a:xfrm>
        </p:spPr>
        <p:txBody>
          <a:bodyPr/>
          <a:lstStyle/>
          <a:p>
            <a:pPr algn="just"/>
            <a:r>
              <a:rPr lang="en-US" dirty="0"/>
              <a:t>Indian Institute of Material Management Code </a:t>
            </a:r>
            <a:r>
              <a:rPr lang="en-US"/>
              <a:t>of Ethics</a:t>
            </a:r>
            <a:endParaRPr lang="en-US" dirty="0"/>
          </a:p>
          <a:p>
            <a:pPr algn="just"/>
            <a:r>
              <a:rPr lang="en-US" dirty="0"/>
              <a:t>1. To consider first the total interest of one’s organization in all transactions without impairing the dignity and responsibility to one’s office. </a:t>
            </a:r>
          </a:p>
          <a:p>
            <a:pPr algn="just"/>
            <a:r>
              <a:rPr lang="en-US" dirty="0"/>
              <a:t>2. To buy without prejudice seeking to obtain the maximum ultimate value for each rupee of expenditure.</a:t>
            </a:r>
          </a:p>
          <a:p>
            <a:pPr algn="just"/>
            <a:r>
              <a:rPr lang="en-US" dirty="0"/>
              <a:t> 3. To subscribe and work for honesty and truth in buying and selling. 4. To denounce all forms and manifestations of commercial bribery and to eschew anti-social practices. </a:t>
            </a:r>
          </a:p>
          <a:p>
            <a:pPr algn="just"/>
            <a:r>
              <a:rPr lang="en-US" dirty="0"/>
              <a:t>5. To respect one’s obligations and those of one’s organization consistent with good business practice.</a:t>
            </a:r>
            <a:endParaRPr lang="en-IN" dirty="0"/>
          </a:p>
        </p:txBody>
      </p:sp>
    </p:spTree>
    <p:extLst>
      <p:ext uri="{BB962C8B-B14F-4D97-AF65-F5344CB8AC3E}">
        <p14:creationId xmlns:p14="http://schemas.microsoft.com/office/powerpoint/2010/main" val="329028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B83E-4C93-29EA-355B-249875782D71}"/>
              </a:ext>
            </a:extLst>
          </p:cNvPr>
          <p:cNvSpPr>
            <a:spLocks noGrp="1"/>
          </p:cNvSpPr>
          <p:nvPr>
            <p:ph type="title"/>
          </p:nvPr>
        </p:nvSpPr>
        <p:spPr>
          <a:xfrm>
            <a:off x="838200" y="365126"/>
            <a:ext cx="10515600" cy="719604"/>
          </a:xfrm>
        </p:spPr>
        <p:txBody>
          <a:bodyPr/>
          <a:lstStyle/>
          <a:p>
            <a:r>
              <a:rPr lang="en-US" dirty="0"/>
              <a:t>DISADVANTAGES OF MNCs IN HOST COUNTRY</a:t>
            </a:r>
            <a:endParaRPr lang="en-IN" dirty="0"/>
          </a:p>
        </p:txBody>
      </p:sp>
      <p:sp>
        <p:nvSpPr>
          <p:cNvPr id="3" name="Content Placeholder 2">
            <a:extLst>
              <a:ext uri="{FF2B5EF4-FFF2-40B4-BE49-F238E27FC236}">
                <a16:creationId xmlns:a16="http://schemas.microsoft.com/office/drawing/2014/main" id="{E0ADA4CE-EFED-7326-C191-FB646676FA17}"/>
              </a:ext>
            </a:extLst>
          </p:cNvPr>
          <p:cNvSpPr>
            <a:spLocks noGrp="1"/>
          </p:cNvSpPr>
          <p:nvPr>
            <p:ph idx="1"/>
          </p:nvPr>
        </p:nvSpPr>
        <p:spPr>
          <a:xfrm>
            <a:off x="838200" y="1882587"/>
            <a:ext cx="10515600" cy="4294375"/>
          </a:xfrm>
        </p:spPr>
        <p:txBody>
          <a:bodyPr/>
          <a:lstStyle/>
          <a:p>
            <a:r>
              <a:rPr lang="en-US" dirty="0"/>
              <a:t>Danger for domestic industries</a:t>
            </a:r>
          </a:p>
          <a:p>
            <a:r>
              <a:rPr lang="en-US" dirty="0"/>
              <a:t>Repatriation of profits</a:t>
            </a:r>
          </a:p>
          <a:p>
            <a:r>
              <a:rPr lang="en-US" dirty="0"/>
              <a:t>No benefit to poor people</a:t>
            </a:r>
          </a:p>
          <a:p>
            <a:r>
              <a:rPr lang="en-US" dirty="0"/>
              <a:t>Danger to independence</a:t>
            </a:r>
          </a:p>
          <a:p>
            <a:r>
              <a:rPr lang="en-US" dirty="0"/>
              <a:t>Disregard of the national interest of the host country</a:t>
            </a:r>
          </a:p>
          <a:p>
            <a:r>
              <a:rPr lang="en-US" dirty="0"/>
              <a:t>Careless exploitation of natural resources</a:t>
            </a:r>
          </a:p>
          <a:p>
            <a:r>
              <a:rPr lang="en-US" dirty="0"/>
              <a:t>Selfish promotion</a:t>
            </a:r>
            <a:endParaRPr lang="en-IN" dirty="0"/>
          </a:p>
        </p:txBody>
      </p:sp>
    </p:spTree>
    <p:extLst>
      <p:ext uri="{BB962C8B-B14F-4D97-AF65-F5344CB8AC3E}">
        <p14:creationId xmlns:p14="http://schemas.microsoft.com/office/powerpoint/2010/main" val="20050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2AA7-1675-99AF-2EB7-53B5318E54BB}"/>
              </a:ext>
            </a:extLst>
          </p:cNvPr>
          <p:cNvSpPr>
            <a:spLocks noGrp="1"/>
          </p:cNvSpPr>
          <p:nvPr>
            <p:ph type="title"/>
          </p:nvPr>
        </p:nvSpPr>
        <p:spPr>
          <a:xfrm>
            <a:off x="838200" y="365125"/>
            <a:ext cx="10515600" cy="576169"/>
          </a:xfrm>
        </p:spPr>
        <p:txBody>
          <a:bodyPr>
            <a:normAutofit fontScale="90000"/>
          </a:bodyPr>
          <a:lstStyle/>
          <a:p>
            <a:r>
              <a:rPr lang="en-IN" dirty="0"/>
              <a:t>ENVIRONMENTAL ETHICS</a:t>
            </a:r>
          </a:p>
        </p:txBody>
      </p:sp>
      <p:sp>
        <p:nvSpPr>
          <p:cNvPr id="3" name="Content Placeholder 2">
            <a:extLst>
              <a:ext uri="{FF2B5EF4-FFF2-40B4-BE49-F238E27FC236}">
                <a16:creationId xmlns:a16="http://schemas.microsoft.com/office/drawing/2014/main" id="{5959AA5D-BE32-8B8B-BA26-6909C953B400}"/>
              </a:ext>
            </a:extLst>
          </p:cNvPr>
          <p:cNvSpPr>
            <a:spLocks noGrp="1"/>
          </p:cNvSpPr>
          <p:nvPr>
            <p:ph idx="1"/>
          </p:nvPr>
        </p:nvSpPr>
        <p:spPr>
          <a:xfrm>
            <a:off x="838200" y="1093694"/>
            <a:ext cx="10515600" cy="5083269"/>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Engineers in the past are known for their negligence of environment, in their activities. It has become important now that engineers design eco-friendly tools, machines, sustainable products, processes, and projects. These are essential now to </a:t>
            </a:r>
            <a:r>
              <a:rPr lang="en-US" dirty="0">
                <a:solidFill>
                  <a:srgbClr val="0070C0"/>
                </a:solidFill>
                <a:latin typeface="Times New Roman" panose="02020603050405020304" pitchFamily="18" charset="0"/>
                <a:cs typeface="Times New Roman" panose="02020603050405020304" pitchFamily="18" charset="0"/>
              </a:rPr>
              <a:t>(a) ensure protection (safety) of environment (b) prevent the degradation of environment, and (c) slow down the exploitation of the natural resources</a:t>
            </a:r>
            <a:r>
              <a:rPr lang="en-US" dirty="0">
                <a:latin typeface="Times New Roman" panose="02020603050405020304" pitchFamily="18" charset="0"/>
                <a:cs typeface="Times New Roman" panose="02020603050405020304" pitchFamily="18" charset="0"/>
              </a:rPr>
              <a:t>, so that the future generation can survive. </a:t>
            </a:r>
          </a:p>
          <a:p>
            <a:pPr algn="just"/>
            <a:r>
              <a:rPr lang="en-US" dirty="0">
                <a:latin typeface="Times New Roman" panose="02020603050405020304" pitchFamily="18" charset="0"/>
                <a:cs typeface="Times New Roman" panose="02020603050405020304" pitchFamily="18" charset="0"/>
              </a:rPr>
              <a:t>Environmental ethics deal with issues related to the rights of individuals.</a:t>
            </a:r>
          </a:p>
          <a:p>
            <a:pPr algn="just"/>
            <a:r>
              <a:rPr lang="en-US" dirty="0">
                <a:latin typeface="Times New Roman" panose="02020603050405020304" pitchFamily="18" charset="0"/>
                <a:cs typeface="Times New Roman" panose="02020603050405020304" pitchFamily="18" charset="0"/>
              </a:rPr>
              <a:t>The environment ethics include-</a:t>
            </a:r>
          </a:p>
          <a:p>
            <a:pPr marL="0" indent="0" algn="just">
              <a:buNone/>
            </a:pPr>
            <a:r>
              <a:rPr lang="en-US" dirty="0">
                <a:latin typeface="Times New Roman" panose="02020603050405020304" pitchFamily="18" charset="0"/>
                <a:cs typeface="Times New Roman" panose="02020603050405020304" pitchFamily="18" charset="0"/>
              </a:rPr>
              <a:t>        1. The </a:t>
            </a:r>
            <a:r>
              <a:rPr lang="en-US" dirty="0">
                <a:solidFill>
                  <a:srgbClr val="0070C0"/>
                </a:solidFill>
                <a:latin typeface="Times New Roman" panose="02020603050405020304" pitchFamily="18" charset="0"/>
                <a:cs typeface="Times New Roman" panose="02020603050405020304" pitchFamily="18" charset="0"/>
              </a:rPr>
              <a:t>study of moral issues </a:t>
            </a:r>
            <a:r>
              <a:rPr lang="en-US" dirty="0">
                <a:latin typeface="Times New Roman" panose="02020603050405020304" pitchFamily="18" charset="0"/>
                <a:cs typeface="Times New Roman" panose="02020603050405020304" pitchFamily="18" charset="0"/>
              </a:rPr>
              <a:t>concerning the environment.</a:t>
            </a:r>
          </a:p>
          <a:p>
            <a:pPr marL="0" indent="0" algn="just">
              <a:buNone/>
            </a:pPr>
            <a:r>
              <a:rPr lang="en-US" dirty="0">
                <a:latin typeface="Times New Roman" panose="02020603050405020304" pitchFamily="18" charset="0"/>
                <a:cs typeface="Times New Roman" panose="02020603050405020304" pitchFamily="18" charset="0"/>
              </a:rPr>
              <a:t>        2. Moral perspectives, </a:t>
            </a:r>
            <a:r>
              <a:rPr lang="en-US" dirty="0">
                <a:solidFill>
                  <a:srgbClr val="0070C0"/>
                </a:solidFill>
                <a:latin typeface="Times New Roman" panose="02020603050405020304" pitchFamily="18" charset="0"/>
                <a:cs typeface="Times New Roman" panose="02020603050405020304" pitchFamily="18" charset="0"/>
              </a:rPr>
              <a:t>beliefs and attitudes </a:t>
            </a:r>
            <a:r>
              <a:rPr lang="en-US" dirty="0">
                <a:latin typeface="Times New Roman" panose="02020603050405020304" pitchFamily="18" charset="0"/>
                <a:cs typeface="Times New Roman" panose="02020603050405020304" pitchFamily="18" charset="0"/>
              </a:rPr>
              <a:t>concerning those issues.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35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8C7F1-682E-5311-ECE1-CD0E885401C3}"/>
              </a:ext>
            </a:extLst>
          </p:cNvPr>
          <p:cNvSpPr>
            <a:spLocks noGrp="1"/>
          </p:cNvSpPr>
          <p:nvPr>
            <p:ph idx="1"/>
          </p:nvPr>
        </p:nvSpPr>
        <p:spPr>
          <a:xfrm>
            <a:off x="838200" y="510988"/>
            <a:ext cx="10515600" cy="5665975"/>
          </a:xfrm>
        </p:spPr>
        <p:txBody>
          <a:bodyPr>
            <a:normAutofit lnSpcReduction="10000"/>
          </a:bodyPr>
          <a:lstStyle/>
          <a:p>
            <a:endParaRPr lang="en-US" dirty="0"/>
          </a:p>
          <a:p>
            <a:pPr algn="just"/>
            <a:r>
              <a:rPr lang="en-US" dirty="0">
                <a:latin typeface="Times New Roman" panose="02020603050405020304" pitchFamily="18" charset="0"/>
                <a:cs typeface="Times New Roman" panose="02020603050405020304" pitchFamily="18" charset="0"/>
              </a:rPr>
              <a:t>Engineers as experimenters have certain duties towards environmental ethics, namely: </a:t>
            </a:r>
          </a:p>
          <a:p>
            <a:pPr marL="0" indent="0" algn="just">
              <a:buNone/>
            </a:pPr>
            <a:r>
              <a:rPr lang="en-US" dirty="0">
                <a:latin typeface="Times New Roman" panose="02020603050405020304" pitchFamily="18" charset="0"/>
                <a:cs typeface="Times New Roman" panose="02020603050405020304" pitchFamily="18" charset="0"/>
              </a:rPr>
              <a:t> 1. </a:t>
            </a:r>
            <a:r>
              <a:rPr lang="en-US" u="sng" dirty="0">
                <a:latin typeface="Times New Roman" panose="02020603050405020304" pitchFamily="18" charset="0"/>
                <a:cs typeface="Times New Roman" panose="02020603050405020304" pitchFamily="18" charset="0"/>
              </a:rPr>
              <a:t>Environmental impact assessment</a:t>
            </a:r>
            <a:r>
              <a:rPr lang="en-US" dirty="0">
                <a:latin typeface="Times New Roman" panose="02020603050405020304" pitchFamily="18" charset="0"/>
                <a:cs typeface="Times New Roman" panose="02020603050405020304" pitchFamily="18" charset="0"/>
              </a:rPr>
              <a:t>: One major but sure and unintended effect of technology is wastage and the resulting pollution of land, water, air and even space. Study how the industry and technology affects the environment. </a:t>
            </a:r>
          </a:p>
          <a:p>
            <a:pPr marL="0" indent="0" algn="just">
              <a:buNone/>
            </a:pPr>
            <a:r>
              <a:rPr lang="en-US" dirty="0">
                <a:latin typeface="Times New Roman" panose="02020603050405020304" pitchFamily="18" charset="0"/>
                <a:cs typeface="Times New Roman" panose="02020603050405020304" pitchFamily="18" charset="0"/>
              </a:rPr>
              <a:t> 2. </a:t>
            </a:r>
            <a:r>
              <a:rPr lang="en-US" u="sng" dirty="0">
                <a:latin typeface="Times New Roman" panose="02020603050405020304" pitchFamily="18" charset="0"/>
                <a:cs typeface="Times New Roman" panose="02020603050405020304" pitchFamily="18" charset="0"/>
              </a:rPr>
              <a:t>Establish standards</a:t>
            </a:r>
            <a:r>
              <a:rPr lang="en-US" dirty="0">
                <a:latin typeface="Times New Roman" panose="02020603050405020304" pitchFamily="18" charset="0"/>
                <a:cs typeface="Times New Roman" panose="02020603050405020304" pitchFamily="18" charset="0"/>
              </a:rPr>
              <a:t>: Study and to fix the tolerable and actual pollution levels. </a:t>
            </a:r>
          </a:p>
          <a:p>
            <a:pPr marL="0" indent="0" algn="just">
              <a:buNone/>
            </a:pPr>
            <a:r>
              <a:rPr lang="en-US" dirty="0">
                <a:latin typeface="Times New Roman" panose="02020603050405020304" pitchFamily="18" charset="0"/>
                <a:cs typeface="Times New Roman" panose="02020603050405020304" pitchFamily="18" charset="0"/>
              </a:rPr>
              <a:t> 3. </a:t>
            </a:r>
            <a:r>
              <a:rPr lang="en-US" u="sng" dirty="0">
                <a:latin typeface="Times New Roman" panose="02020603050405020304" pitchFamily="18" charset="0"/>
                <a:cs typeface="Times New Roman" panose="02020603050405020304" pitchFamily="18" charset="0"/>
              </a:rPr>
              <a:t>Counter measures</a:t>
            </a:r>
            <a:r>
              <a:rPr lang="en-US" dirty="0">
                <a:latin typeface="Times New Roman" panose="02020603050405020304" pitchFamily="18" charset="0"/>
                <a:cs typeface="Times New Roman" panose="02020603050405020304" pitchFamily="18" charset="0"/>
              </a:rPr>
              <a:t>: Study what the protective or eliminating measures are available for immediate implementation </a:t>
            </a:r>
          </a:p>
          <a:p>
            <a:pPr marL="0" indent="0" algn="just">
              <a:buNone/>
            </a:pPr>
            <a:r>
              <a:rPr lang="en-US" dirty="0">
                <a:latin typeface="Times New Roman" panose="02020603050405020304" pitchFamily="18" charset="0"/>
                <a:cs typeface="Times New Roman" panose="02020603050405020304" pitchFamily="18" charset="0"/>
              </a:rPr>
              <a:t>4. </a:t>
            </a:r>
            <a:r>
              <a:rPr lang="en-US" u="sng" dirty="0">
                <a:latin typeface="Times New Roman" panose="02020603050405020304" pitchFamily="18" charset="0"/>
                <a:cs typeface="Times New Roman" panose="02020603050405020304" pitchFamily="18" charset="0"/>
              </a:rPr>
              <a:t>Environmental awareness</a:t>
            </a:r>
            <a:r>
              <a:rPr lang="en-US" dirty="0">
                <a:latin typeface="Times New Roman" panose="02020603050405020304" pitchFamily="18" charset="0"/>
                <a:cs typeface="Times New Roman" panose="02020603050405020304" pitchFamily="18" charset="0"/>
              </a:rPr>
              <a:t>: Study on how to educate the people on environmental practices, issues, and possible remedies</a:t>
            </a:r>
            <a:r>
              <a:rPr lang="en-US" dirty="0"/>
              <a:t>. </a:t>
            </a:r>
            <a:endParaRPr lang="en-IN" dirty="0"/>
          </a:p>
        </p:txBody>
      </p:sp>
    </p:spTree>
    <p:extLst>
      <p:ext uri="{BB962C8B-B14F-4D97-AF65-F5344CB8AC3E}">
        <p14:creationId xmlns:p14="http://schemas.microsoft.com/office/powerpoint/2010/main" val="421112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FB41-5DF2-C392-6D33-242E2518D9F7}"/>
              </a:ext>
            </a:extLst>
          </p:cNvPr>
          <p:cNvSpPr>
            <a:spLocks noGrp="1"/>
          </p:cNvSpPr>
          <p:nvPr>
            <p:ph type="title"/>
          </p:nvPr>
        </p:nvSpPr>
        <p:spPr>
          <a:xfrm>
            <a:off x="838200" y="365125"/>
            <a:ext cx="10515600" cy="576169"/>
          </a:xfrm>
        </p:spPr>
        <p:txBody>
          <a:bodyPr>
            <a:normAutofit fontScale="90000"/>
          </a:bodyPr>
          <a:lstStyle/>
          <a:p>
            <a:r>
              <a:rPr lang="en-US" dirty="0"/>
              <a:t>BUSINESS ETHICS</a:t>
            </a:r>
            <a:endParaRPr lang="en-IN" dirty="0"/>
          </a:p>
        </p:txBody>
      </p:sp>
      <p:sp>
        <p:nvSpPr>
          <p:cNvPr id="3" name="Content Placeholder 2">
            <a:extLst>
              <a:ext uri="{FF2B5EF4-FFF2-40B4-BE49-F238E27FC236}">
                <a16:creationId xmlns:a16="http://schemas.microsoft.com/office/drawing/2014/main" id="{1453005F-C122-A050-D312-978E745190D0}"/>
              </a:ext>
            </a:extLst>
          </p:cNvPr>
          <p:cNvSpPr>
            <a:spLocks noGrp="1"/>
          </p:cNvSpPr>
          <p:nvPr>
            <p:ph idx="1"/>
          </p:nvPr>
        </p:nvSpPr>
        <p:spPr>
          <a:xfrm>
            <a:off x="838200" y="1326776"/>
            <a:ext cx="10515600" cy="4877081"/>
          </a:xfrm>
        </p:spPr>
        <p:txBody>
          <a:bodyPr/>
          <a:lstStyle/>
          <a:p>
            <a:r>
              <a:rPr lang="en-US" dirty="0"/>
              <a:t>The term business ethics refers to the system of moral principles and rules of the conduct applied to business.</a:t>
            </a:r>
          </a:p>
          <a:p>
            <a:r>
              <a:rPr lang="en-US" dirty="0"/>
              <a:t>A business should aim to have fair dealing with everyone dealing with it.</a:t>
            </a:r>
          </a:p>
          <a:p>
            <a:r>
              <a:rPr lang="en-US" u="sng" dirty="0"/>
              <a:t>Three sources of business ethics</a:t>
            </a:r>
          </a:p>
          <a:p>
            <a:pPr marL="0" indent="0">
              <a:buNone/>
            </a:pPr>
            <a:r>
              <a:rPr lang="en-US" dirty="0"/>
              <a:t>      1. religion</a:t>
            </a:r>
          </a:p>
          <a:p>
            <a:pPr marL="0" indent="0">
              <a:buNone/>
            </a:pPr>
            <a:r>
              <a:rPr lang="en-US" dirty="0"/>
              <a:t>      2. Culture</a:t>
            </a:r>
          </a:p>
          <a:p>
            <a:pPr marL="0" indent="0">
              <a:buNone/>
            </a:pPr>
            <a:r>
              <a:rPr lang="en-US" dirty="0"/>
              <a:t>      3. Law</a:t>
            </a:r>
          </a:p>
          <a:p>
            <a:pPr marL="0" indent="0">
              <a:buNone/>
            </a:pPr>
            <a:r>
              <a:rPr lang="en-US" u="sng" dirty="0"/>
              <a:t>     </a:t>
            </a:r>
            <a:endParaRPr lang="en-IN" u="sng" dirty="0"/>
          </a:p>
        </p:txBody>
      </p:sp>
    </p:spTree>
    <p:extLst>
      <p:ext uri="{BB962C8B-B14F-4D97-AF65-F5344CB8AC3E}">
        <p14:creationId xmlns:p14="http://schemas.microsoft.com/office/powerpoint/2010/main" val="136629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5534-D3FC-DA3D-6D71-6CEFF4433C8F}"/>
              </a:ext>
            </a:extLst>
          </p:cNvPr>
          <p:cNvSpPr>
            <a:spLocks noGrp="1"/>
          </p:cNvSpPr>
          <p:nvPr>
            <p:ph type="title"/>
          </p:nvPr>
        </p:nvSpPr>
        <p:spPr>
          <a:xfrm>
            <a:off x="838200" y="365126"/>
            <a:ext cx="10515600" cy="585134"/>
          </a:xfrm>
        </p:spPr>
        <p:txBody>
          <a:bodyPr>
            <a:normAutofit fontScale="90000"/>
          </a:bodyPr>
          <a:lstStyle/>
          <a:p>
            <a:pPr algn="ctr"/>
            <a:r>
              <a:rPr lang="en-US" b="1" dirty="0"/>
              <a:t>COMPUTER ETHICS</a:t>
            </a:r>
            <a:endParaRPr lang="en-IN" b="1" dirty="0"/>
          </a:p>
        </p:txBody>
      </p:sp>
      <p:sp>
        <p:nvSpPr>
          <p:cNvPr id="3" name="Content Placeholder 2">
            <a:extLst>
              <a:ext uri="{FF2B5EF4-FFF2-40B4-BE49-F238E27FC236}">
                <a16:creationId xmlns:a16="http://schemas.microsoft.com/office/drawing/2014/main" id="{F7F48521-458C-CB61-32BD-92B189BE688B}"/>
              </a:ext>
            </a:extLst>
          </p:cNvPr>
          <p:cNvSpPr>
            <a:spLocks noGrp="1"/>
          </p:cNvSpPr>
          <p:nvPr>
            <p:ph idx="1"/>
          </p:nvPr>
        </p:nvSpPr>
        <p:spPr>
          <a:xfrm>
            <a:off x="838200" y="1443318"/>
            <a:ext cx="10515600" cy="4760539"/>
          </a:xfrm>
        </p:spPr>
        <p:txBody>
          <a:bodyPr>
            <a:normAutofit fontScale="92500"/>
          </a:bodyPr>
          <a:lstStyle/>
          <a:p>
            <a:r>
              <a:rPr lang="en-US" dirty="0"/>
              <a:t>Computer ethics are related to all the computer professionals such as programs, analysis, operators designers, etc., along with the users.</a:t>
            </a:r>
          </a:p>
          <a:p>
            <a:endParaRPr lang="en-US" dirty="0"/>
          </a:p>
          <a:p>
            <a:pPr algn="just"/>
            <a:r>
              <a:rPr lang="en-US" dirty="0"/>
              <a:t>Computer ethics is defined as (a) study and analysis of nature and social impact of computer technology, (b) formulation and justification of policies, for ethical use of computers. This subject has become relevant to the professionals such as designers of computers, programmers, system analysts, system managers, and operators. The use of computers have raised a host of moral concerns such as free speech, privacy, intellectual property right, and physical as well as mental harm. There appears to be no conceptual framework available on ethics, to study and understand and resolve the problems in computer technology.</a:t>
            </a:r>
            <a:endParaRPr lang="en-IN" dirty="0"/>
          </a:p>
        </p:txBody>
      </p:sp>
    </p:spTree>
    <p:extLst>
      <p:ext uri="{BB962C8B-B14F-4D97-AF65-F5344CB8AC3E}">
        <p14:creationId xmlns:p14="http://schemas.microsoft.com/office/powerpoint/2010/main" val="368742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2F5C-70B8-E920-A8F3-76935F961935}"/>
              </a:ext>
            </a:extLst>
          </p:cNvPr>
          <p:cNvSpPr>
            <a:spLocks noGrp="1"/>
          </p:cNvSpPr>
          <p:nvPr>
            <p:ph type="title"/>
          </p:nvPr>
        </p:nvSpPr>
        <p:spPr>
          <a:xfrm>
            <a:off x="838200" y="338231"/>
            <a:ext cx="10515600" cy="1374027"/>
          </a:xfrm>
        </p:spPr>
        <p:txBody>
          <a:bodyPr>
            <a:normAutofit/>
          </a:bodyPr>
          <a:lstStyle/>
          <a:p>
            <a:r>
              <a:rPr lang="en-US" dirty="0"/>
              <a:t>Types of Issues</a:t>
            </a:r>
            <a:endParaRPr lang="en-IN" dirty="0"/>
          </a:p>
        </p:txBody>
      </p:sp>
      <p:sp>
        <p:nvSpPr>
          <p:cNvPr id="3" name="Content Placeholder 2">
            <a:extLst>
              <a:ext uri="{FF2B5EF4-FFF2-40B4-BE49-F238E27FC236}">
                <a16:creationId xmlns:a16="http://schemas.microsoft.com/office/drawing/2014/main" id="{34EC8CD3-6E5D-27AD-55DF-F1F9D79D16C5}"/>
              </a:ext>
            </a:extLst>
          </p:cNvPr>
          <p:cNvSpPr>
            <a:spLocks noGrp="1"/>
          </p:cNvSpPr>
          <p:nvPr>
            <p:ph idx="1"/>
          </p:nvPr>
        </p:nvSpPr>
        <p:spPr>
          <a:xfrm>
            <a:off x="838200" y="1586753"/>
            <a:ext cx="10515600" cy="4590210"/>
          </a:xfrm>
        </p:spPr>
        <p:txBody>
          <a:bodyPr/>
          <a:lstStyle/>
          <a:p>
            <a:pPr algn="just"/>
            <a:r>
              <a:rPr lang="en-US" dirty="0"/>
              <a:t>Different types of problems are found in computer ethics. </a:t>
            </a:r>
          </a:p>
          <a:p>
            <a:pPr algn="just"/>
            <a:r>
              <a:rPr lang="en-US" dirty="0"/>
              <a:t>1. Computer as the Instrument of Unethical Acts </a:t>
            </a:r>
          </a:p>
          <a:p>
            <a:pPr algn="just"/>
            <a:r>
              <a:rPr lang="en-US" dirty="0"/>
              <a:t>(a) The usage of computer replaces the job positions. This has been overcome to a large extent by readjusting work assignments, and training everyone on computer applications such as word processing, editing, and graphics</a:t>
            </a:r>
          </a:p>
          <a:p>
            <a:pPr algn="just"/>
            <a:r>
              <a:rPr lang="en-US" dirty="0"/>
              <a:t>b) Breaking privacy. Information or data of the individuals accessed or erased or the ownership changed. </a:t>
            </a:r>
          </a:p>
          <a:p>
            <a:pPr algn="just"/>
            <a:r>
              <a:rPr lang="en-US" dirty="0"/>
              <a:t>(c) Defraud a bank or a client, by accessing and withdrawing money from other’s bank account.</a:t>
            </a:r>
            <a:endParaRPr lang="en-IN" dirty="0"/>
          </a:p>
        </p:txBody>
      </p:sp>
    </p:spTree>
    <p:extLst>
      <p:ext uri="{BB962C8B-B14F-4D97-AF65-F5344CB8AC3E}">
        <p14:creationId xmlns:p14="http://schemas.microsoft.com/office/powerpoint/2010/main" val="133023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F9D89-BA48-21B8-8D27-77C4EAA8A3BE}"/>
              </a:ext>
            </a:extLst>
          </p:cNvPr>
          <p:cNvSpPr>
            <a:spLocks noGrp="1"/>
          </p:cNvSpPr>
          <p:nvPr>
            <p:ph idx="1"/>
          </p:nvPr>
        </p:nvSpPr>
        <p:spPr>
          <a:xfrm>
            <a:off x="838200" y="905436"/>
            <a:ext cx="10641105" cy="5414964"/>
          </a:xfrm>
        </p:spPr>
        <p:txBody>
          <a:bodyPr>
            <a:normAutofit fontScale="92500" lnSpcReduction="10000"/>
          </a:bodyPr>
          <a:lstStyle/>
          <a:p>
            <a:r>
              <a:rPr lang="en-US" dirty="0"/>
              <a:t>2. </a:t>
            </a:r>
            <a:r>
              <a:rPr lang="en-US" b="1" dirty="0"/>
              <a:t>Computer as the Object of Unethical Act The data are accessed and deleted or changed. </a:t>
            </a:r>
          </a:p>
          <a:p>
            <a:pPr algn="just"/>
            <a:r>
              <a:rPr lang="en-US" dirty="0"/>
              <a:t>(a) Hacking: The software is stolen or information is accessed from other computers. This may cause financial loss to the business or violation of privacy rights of the individuals or business. In case of defense information being hacked, this may endanger the security of the nation. </a:t>
            </a:r>
          </a:p>
          <a:p>
            <a:pPr algn="just"/>
            <a:r>
              <a:rPr lang="en-US" dirty="0"/>
              <a:t>(b) Spreading virus: Through mail or otherwise, other computers are accessed and the files are erased or contents changed altogether. ‘Trojan horses’ are implanted to distort the messages and files beyond recovery. This again causes financial loss or mental torture to the individuals. Some hackers feel that they have justified their right of free information or they do it for fun. However, these acts are certainly unethical. </a:t>
            </a:r>
          </a:p>
          <a:p>
            <a:pPr algn="just"/>
            <a:r>
              <a:rPr lang="en-US" dirty="0"/>
              <a:t>(c) Health hazard: The computers pose threat during their use as well as during disposal.</a:t>
            </a:r>
            <a:endParaRPr lang="en-IN" dirty="0"/>
          </a:p>
        </p:txBody>
      </p:sp>
    </p:spTree>
    <p:extLst>
      <p:ext uri="{BB962C8B-B14F-4D97-AF65-F5344CB8AC3E}">
        <p14:creationId xmlns:p14="http://schemas.microsoft.com/office/powerpoint/2010/main" val="2186436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4440</Words>
  <Application>Microsoft Office PowerPoint</Application>
  <PresentationFormat>Widescreen</PresentationFormat>
  <Paragraphs>133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MULTINATIONAL CORPORATIONS ORGANISATIONS</vt:lpstr>
      <vt:lpstr>ADVANTAGES OF MNCs IN HOST COUNTRY</vt:lpstr>
      <vt:lpstr>DISADVANTAGES OF MNCs IN HOST COUNTRY</vt:lpstr>
      <vt:lpstr>ENVIRONMENTAL ETHICS</vt:lpstr>
      <vt:lpstr>PowerPoint Presentation</vt:lpstr>
      <vt:lpstr>BUSINESS ETHICS</vt:lpstr>
      <vt:lpstr>COMPUTER ETHICS</vt:lpstr>
      <vt:lpstr>Types of Issues</vt:lpstr>
      <vt:lpstr>PowerPoint Presentation</vt:lpstr>
      <vt:lpstr>PowerPoint Presentation</vt:lpstr>
      <vt:lpstr>Computers In Workplace The ethical problems initiated by computers in the workplace are:</vt:lpstr>
      <vt:lpstr>Computer Crime The ethical features involved in computer crime are:</vt:lpstr>
      <vt:lpstr>WEAPONS DEVELOPMENT</vt:lpstr>
      <vt:lpstr>ENGINEERS AS MANAGERS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MULTINATIONAL CORPORATIONS ORGANISATIONS</dc:title>
  <dc:creator>RENUKA DEVI</dc:creator>
  <cp:lastModifiedBy>RENUKA DEVI</cp:lastModifiedBy>
  <cp:revision>12</cp:revision>
  <dcterms:created xsi:type="dcterms:W3CDTF">2022-11-18T08:29:12Z</dcterms:created>
  <dcterms:modified xsi:type="dcterms:W3CDTF">2022-11-19T03:22:20Z</dcterms:modified>
</cp:coreProperties>
</file>