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5" r:id="rId11"/>
    <p:sldId id="267" r:id="rId12"/>
    <p:sldId id="272" r:id="rId13"/>
    <p:sldId id="273" r:id="rId14"/>
    <p:sldId id="270" r:id="rId15"/>
    <p:sldId id="264" r:id="rId16"/>
    <p:sldId id="275" r:id="rId17"/>
    <p:sldId id="276" r:id="rId18"/>
    <p:sldId id="277" r:id="rId19"/>
    <p:sldId id="278" r:id="rId20"/>
    <p:sldId id="279" r:id="rId21"/>
    <p:sldId id="280" r:id="rId22"/>
    <p:sldId id="281" r:id="rId23"/>
    <p:sldId id="287" r:id="rId24"/>
    <p:sldId id="282" r:id="rId25"/>
    <p:sldId id="284" r:id="rId26"/>
    <p:sldId id="283" r:id="rId27"/>
    <p:sldId id="285" r:id="rId28"/>
    <p:sldId id="286" r:id="rId29"/>
    <p:sldId id="27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660" autoAdjust="0"/>
    <p:restoredTop sz="94660"/>
  </p:normalViewPr>
  <p:slideViewPr>
    <p:cSldViewPr snapToGrid="0">
      <p:cViewPr>
        <p:scale>
          <a:sx n="76" d="100"/>
          <a:sy n="76" d="100"/>
        </p:scale>
        <p:origin x="15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9822-521C-327F-4441-E0B08F7EC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DBE2C9-A022-E85A-B4BE-20309CB2A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119BCC-1067-23EA-3949-3702399686F4}"/>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DFFB5765-D5D9-AE7E-23B0-3A32C7CF9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989328-5AE2-A7DA-9FE7-639371D80C52}"/>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220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8214-8533-2543-B639-8A928AAB69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DC467D-B35E-0B00-C88A-62B41B823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6BEB86-7358-0159-0AAC-25600F7BC53A}"/>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3A3986E3-DCA3-73D4-C6AA-1FD79F151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24FD5C-9F6B-F279-07D9-0B246DF61B6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83009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992A32-8B37-1612-F328-CE70EDDDC0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0320D9-A5E1-9881-B1E0-3C9B9921FD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B6BEE-4728-4EA4-BC4D-4ACAA91C6F0D}"/>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94279FEC-28A7-9E08-8648-D7DE01B91B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7D025D-8272-B45E-D877-EFFB1B7909F8}"/>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969813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51E7D-8E4D-6A08-4243-8BF00BFB97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83D11A-0957-457A-BAAC-C33433D74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117A14-3FE8-71B2-1C5A-43E1BB9F1F7D}"/>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A4D7CA72-2EB6-8F1E-D3CC-0498A3EA2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C81862-C20B-E57C-C3C4-5B42FEF68F1E}"/>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726297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E85A-4896-9D0F-9E37-F3DC85F24E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013D92-57D3-16CE-642A-EE061F5D1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118CAB-6B4D-3BE1-41D3-7BE5A8D3E66D}"/>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9A76DB7A-F4D7-1645-C5D3-C0EFA3D24C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7540CC-DC03-8000-2C20-5A012774E8E9}"/>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868786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162-DBAA-8449-391B-F8B9B9229F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CA3D1D-0B2F-D849-4279-B80B0F77DD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42D7624-BB8C-64AA-232E-43AF19503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98C0D01-5B54-1065-8A9D-2A81E7595063}"/>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6" name="Footer Placeholder 5">
            <a:extLst>
              <a:ext uri="{FF2B5EF4-FFF2-40B4-BE49-F238E27FC236}">
                <a16:creationId xmlns:a16="http://schemas.microsoft.com/office/drawing/2014/main" id="{E2350B44-6B38-CAC5-775A-99F151E1A7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E646E8-AE6C-6120-27EC-127C2D3940AA}"/>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34892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2905-412A-2EE8-1BD4-784289B6828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34B5E4-B24E-EF3E-1094-6D4F98E8EB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459100-A730-058B-1BB7-830B2347BD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507BF-32C1-3D1D-DBC3-9B7B07BA2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ED299-B78A-DE98-700E-0974778BC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B7C36D-9CB4-CF97-7F0D-038BA3B1A073}"/>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8" name="Footer Placeholder 7">
            <a:extLst>
              <a:ext uri="{FF2B5EF4-FFF2-40B4-BE49-F238E27FC236}">
                <a16:creationId xmlns:a16="http://schemas.microsoft.com/office/drawing/2014/main" id="{DD09EDA9-A939-4335-D5F7-B4FC96A516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8E3EC-3751-DA61-C191-0440449A7155}"/>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292918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9982-DCB3-6A38-92BA-5FD504034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087D7B-49B4-AAF0-FB97-BA244C3A6852}"/>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4" name="Footer Placeholder 3">
            <a:extLst>
              <a:ext uri="{FF2B5EF4-FFF2-40B4-BE49-F238E27FC236}">
                <a16:creationId xmlns:a16="http://schemas.microsoft.com/office/drawing/2014/main" id="{210F5539-5806-5180-A03F-557FE89154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54E883-F6B6-BFCB-DEBC-21128B7B483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135833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D533F-3B7C-EA73-5111-162B014BCA73}"/>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3" name="Footer Placeholder 2">
            <a:extLst>
              <a:ext uri="{FF2B5EF4-FFF2-40B4-BE49-F238E27FC236}">
                <a16:creationId xmlns:a16="http://schemas.microsoft.com/office/drawing/2014/main" id="{5C62D2C3-8ADB-F32B-7489-A60C96AE94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A0B39D-6638-BB3A-1311-CE2922DEEA7D}"/>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179530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63246-D527-BED9-8B80-664CD3850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B3FFF3-1C40-927E-6E7F-225A1C16D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012795-145B-DC5E-42A6-FFE7387BD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D2A33-7B85-73DF-A24C-0A1A90E60426}"/>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6" name="Footer Placeholder 5">
            <a:extLst>
              <a:ext uri="{FF2B5EF4-FFF2-40B4-BE49-F238E27FC236}">
                <a16:creationId xmlns:a16="http://schemas.microsoft.com/office/drawing/2014/main" id="{3A7F757F-B023-A2A3-CFBF-23D06F7DE7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1A5597-F4F3-691E-D382-754147D12A7F}"/>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347310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4922D-CF83-1576-EE20-EF76444A1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2132A6-2B67-16E4-B491-DD91A46DD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63B2DC-8C62-F9D9-778E-BFDAAF2B1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EE150-BB95-7B5B-FD1F-ED7E0EB070CE}"/>
              </a:ext>
            </a:extLst>
          </p:cNvPr>
          <p:cNvSpPr>
            <a:spLocks noGrp="1"/>
          </p:cNvSpPr>
          <p:nvPr>
            <p:ph type="dt" sz="half" idx="10"/>
          </p:nvPr>
        </p:nvSpPr>
        <p:spPr/>
        <p:txBody>
          <a:bodyPr/>
          <a:lstStyle/>
          <a:p>
            <a:fld id="{1794BB19-C534-4645-A45A-E6E00365F9DC}" type="datetimeFigureOut">
              <a:rPr lang="en-IN" smtClean="0"/>
              <a:t>29-03-2024</a:t>
            </a:fld>
            <a:endParaRPr lang="en-IN"/>
          </a:p>
        </p:txBody>
      </p:sp>
      <p:sp>
        <p:nvSpPr>
          <p:cNvPr id="6" name="Footer Placeholder 5">
            <a:extLst>
              <a:ext uri="{FF2B5EF4-FFF2-40B4-BE49-F238E27FC236}">
                <a16:creationId xmlns:a16="http://schemas.microsoft.com/office/drawing/2014/main" id="{2A336A64-2985-C830-CA75-027198D59B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43D21-47A4-F227-A1DF-19CB75806E1B}"/>
              </a:ext>
            </a:extLst>
          </p:cNvPr>
          <p:cNvSpPr>
            <a:spLocks noGrp="1"/>
          </p:cNvSpPr>
          <p:nvPr>
            <p:ph type="sldNum" sz="quarter" idx="12"/>
          </p:nvPr>
        </p:nvSpPr>
        <p:spPr/>
        <p:txBody>
          <a:bodyPr/>
          <a:lstStyle/>
          <a:p>
            <a:fld id="{2F7C5123-20B4-4962-ADE9-F5B1A0AC2AE0}" type="slidenum">
              <a:rPr lang="en-IN" smtClean="0"/>
              <a:t>‹#›</a:t>
            </a:fld>
            <a:endParaRPr lang="en-IN"/>
          </a:p>
        </p:txBody>
      </p:sp>
    </p:spTree>
    <p:extLst>
      <p:ext uri="{BB962C8B-B14F-4D97-AF65-F5344CB8AC3E}">
        <p14:creationId xmlns:p14="http://schemas.microsoft.com/office/powerpoint/2010/main" val="42548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F25FE-B110-88E7-238B-F96BC9084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AD4F9B-F01E-9F2E-35B8-D4C644CE1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5E453B-02B1-A1E6-34FF-EF527C046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4BB19-C534-4645-A45A-E6E00365F9DC}" type="datetimeFigureOut">
              <a:rPr lang="en-IN" smtClean="0"/>
              <a:t>29-03-2024</a:t>
            </a:fld>
            <a:endParaRPr lang="en-IN"/>
          </a:p>
        </p:txBody>
      </p:sp>
      <p:sp>
        <p:nvSpPr>
          <p:cNvPr id="5" name="Footer Placeholder 4">
            <a:extLst>
              <a:ext uri="{FF2B5EF4-FFF2-40B4-BE49-F238E27FC236}">
                <a16:creationId xmlns:a16="http://schemas.microsoft.com/office/drawing/2014/main" id="{01314803-8FF2-241D-DF40-1911015CDD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65C6F0B-2BD8-83E4-C388-4A9817958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7C5123-20B4-4962-ADE9-F5B1A0AC2AE0}" type="slidenum">
              <a:rPr lang="en-IN" smtClean="0"/>
              <a:t>‹#›</a:t>
            </a:fld>
            <a:endParaRPr lang="en-IN"/>
          </a:p>
        </p:txBody>
      </p:sp>
    </p:spTree>
    <p:extLst>
      <p:ext uri="{BB962C8B-B14F-4D97-AF65-F5344CB8AC3E}">
        <p14:creationId xmlns:p14="http://schemas.microsoft.com/office/powerpoint/2010/main" val="2632108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marketing91.com/marketing-strateg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marketing91.com/increasing-importance-marketing-todays-economic-environmen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F90-E925-34C6-64C3-8140219DD24D}"/>
              </a:ext>
            </a:extLst>
          </p:cNvPr>
          <p:cNvSpPr>
            <a:spLocks noGrp="1"/>
          </p:cNvSpPr>
          <p:nvPr>
            <p:ph type="ctrTitle"/>
          </p:nvPr>
        </p:nvSpPr>
        <p:spPr>
          <a:xfrm>
            <a:off x="527901" y="707010"/>
            <a:ext cx="10140099" cy="4703975"/>
          </a:xfrm>
        </p:spPr>
        <p:txBody>
          <a:bodyPr>
            <a:normAutofit/>
          </a:bodyPr>
          <a:lstStyle/>
          <a:p>
            <a:pPr algn="l"/>
            <a:r>
              <a:rPr lang="en-IN" sz="5400">
                <a:latin typeface="Algerian" panose="04020705040A02060702" pitchFamily="82" charset="0"/>
              </a:rPr>
              <a:t>Internal responsibilities </a:t>
            </a:r>
            <a:r>
              <a:rPr lang="en-IN" sz="5400" dirty="0">
                <a:latin typeface="Algerian" panose="04020705040A02060702" pitchFamily="82" charset="0"/>
              </a:rPr>
              <a:t>of engineers</a:t>
            </a:r>
            <a:br>
              <a:rPr lang="en-IN" dirty="0">
                <a:latin typeface="Algerian" panose="04020705040A02060702" pitchFamily="82" charset="0"/>
              </a:rPr>
            </a:br>
            <a:r>
              <a:rPr lang="en-IN" dirty="0">
                <a:latin typeface="Algerian" panose="04020705040A02060702" pitchFamily="82" charset="0"/>
              </a:rPr>
              <a:t>    colleagues</a:t>
            </a:r>
            <a:br>
              <a:rPr lang="en-IN" dirty="0">
                <a:latin typeface="Algerian" panose="04020705040A02060702" pitchFamily="82" charset="0"/>
              </a:rPr>
            </a:br>
            <a:r>
              <a:rPr lang="en-IN" dirty="0">
                <a:latin typeface="Algerian" panose="04020705040A02060702" pitchFamily="82" charset="0"/>
              </a:rPr>
              <a:t>    loyalty</a:t>
            </a:r>
            <a:br>
              <a:rPr lang="en-IN" dirty="0">
                <a:latin typeface="Algerian" panose="04020705040A02060702" pitchFamily="82" charset="0"/>
              </a:rPr>
            </a:br>
            <a:r>
              <a:rPr lang="en-IN" dirty="0">
                <a:latin typeface="Algerian" panose="04020705040A02060702" pitchFamily="82" charset="0"/>
              </a:rPr>
              <a:t>    respect for authority</a:t>
            </a:r>
          </a:p>
        </p:txBody>
      </p:sp>
    </p:spTree>
    <p:extLst>
      <p:ext uri="{BB962C8B-B14F-4D97-AF65-F5344CB8AC3E}">
        <p14:creationId xmlns:p14="http://schemas.microsoft.com/office/powerpoint/2010/main" val="399734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5E4A-BA8B-4438-FD78-AA548C062AEC}"/>
              </a:ext>
            </a:extLst>
          </p:cNvPr>
          <p:cNvSpPr>
            <a:spLocks noGrp="1"/>
          </p:cNvSpPr>
          <p:nvPr>
            <p:ph type="title"/>
          </p:nvPr>
        </p:nvSpPr>
        <p:spPr>
          <a:xfrm>
            <a:off x="838200" y="365126"/>
            <a:ext cx="10515600" cy="567204"/>
          </a:xfrm>
        </p:spPr>
        <p:txBody>
          <a:bodyPr>
            <a:normAutofit fontScale="90000"/>
          </a:bodyPr>
          <a:lstStyle/>
          <a:p>
            <a:r>
              <a:rPr lang="en-US" dirty="0"/>
              <a:t>LOYALTY</a:t>
            </a:r>
            <a:endParaRPr lang="en-IN" dirty="0"/>
          </a:p>
        </p:txBody>
      </p:sp>
      <p:sp>
        <p:nvSpPr>
          <p:cNvPr id="3" name="Content Placeholder 2">
            <a:extLst>
              <a:ext uri="{FF2B5EF4-FFF2-40B4-BE49-F238E27FC236}">
                <a16:creationId xmlns:a16="http://schemas.microsoft.com/office/drawing/2014/main" id="{5BF84209-796E-D8FC-E3EC-298EDF474EAB}"/>
              </a:ext>
            </a:extLst>
          </p:cNvPr>
          <p:cNvSpPr>
            <a:spLocks noGrp="1"/>
          </p:cNvSpPr>
          <p:nvPr>
            <p:ph idx="1"/>
          </p:nvPr>
        </p:nvSpPr>
        <p:spPr>
          <a:xfrm>
            <a:off x="838200" y="1111624"/>
            <a:ext cx="10515600" cy="5065339"/>
          </a:xfrm>
        </p:spPr>
        <p:txBody>
          <a:bodyPr>
            <a:normAutofit/>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Employee Loyalty?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Employee Loyalty is the understanding of being faithful towards the organization. The loyal employees always strive to achieve the targets in whatever manner. They visualize the company’s victory as their success, too, and never let other employees’ strength and motivation down.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employees who are loyal towards the organization never look for other opportunities rather than working on company projects. Loyalty even proves that employees are satisfied with the organization’s culture and the benefits they receive.</a:t>
            </a:r>
          </a:p>
          <a:p>
            <a:pPr algn="just">
              <a:lnSpc>
                <a:spcPts val="1725"/>
              </a:lnSpc>
              <a:spcAft>
                <a:spcPts val="1500"/>
              </a:spcAft>
            </a:pPr>
            <a:r>
              <a:rPr lang="en-IN" sz="1600" i="1" dirty="0"/>
              <a:t>According to Albert Spalding (2007)</a:t>
            </a:r>
            <a:endParaRPr lang="en-IN" sz="1600" i="1" dirty="0">
              <a:solidFill>
                <a:srgbClr val="333333"/>
              </a:solidFill>
              <a:effectLst/>
              <a:latin typeface="Open Sans"/>
              <a:ea typeface="Times New Roman" panose="02020603050405020304" pitchFamily="18"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Calibri" panose="020F0502020204030204" pitchFamily="34" charset="0"/>
                <a:cs typeface="Times New Roman" panose="02020603050405020304" pitchFamily="18" charset="0"/>
              </a:rPr>
              <a:t>1. </a:t>
            </a:r>
            <a:r>
              <a:rPr lang="en-IN" sz="1800" u="sng" dirty="0">
                <a:solidFill>
                  <a:srgbClr val="333333"/>
                </a:solidFill>
                <a:effectLst/>
                <a:latin typeface="Open Sans"/>
                <a:ea typeface="Calibri" panose="020F0502020204030204" pitchFamily="34" charset="0"/>
                <a:cs typeface="Times New Roman" panose="02020603050405020304" pitchFamily="18" charset="0"/>
              </a:rPr>
              <a:t>loyalty as reliable duty fulfilment</a:t>
            </a:r>
            <a:r>
              <a:rPr lang="en-IN" sz="1800" dirty="0">
                <a:solidFill>
                  <a:srgbClr val="333333"/>
                </a:solidFill>
                <a:effectLst/>
                <a:latin typeface="Open Sans"/>
                <a:ea typeface="Calibri" panose="020F0502020204030204" pitchFamily="34" charset="0"/>
                <a:cs typeface="Times New Roman" panose="02020603050405020304" pitchFamily="18" charset="0"/>
              </a:rPr>
              <a:t>: First categorisation of loyalty is normative. Reliable </a:t>
            </a:r>
            <a:r>
              <a:rPr lang="en-IN" sz="1800" dirty="0">
                <a:solidFill>
                  <a:srgbClr val="FF0000"/>
                </a:solidFill>
                <a:effectLst/>
                <a:latin typeface="Open Sans"/>
                <a:ea typeface="Calibri" panose="020F0502020204030204" pitchFamily="34" charset="0"/>
                <a:cs typeface="Times New Roman" panose="02020603050405020304" pitchFamily="18" charset="0"/>
              </a:rPr>
              <a:t>external behaviour</a:t>
            </a:r>
            <a:r>
              <a:rPr lang="en-IN" sz="1800" dirty="0">
                <a:solidFill>
                  <a:srgbClr val="333333"/>
                </a:solidFill>
                <a:effectLst/>
                <a:latin typeface="Open Sans"/>
                <a:ea typeface="Calibri" panose="020F0502020204030204" pitchFamily="34" charset="0"/>
                <a:cs typeface="Times New Roman" panose="02020603050405020304" pitchFamily="18" charset="0"/>
              </a:rPr>
              <a:t> to be the best indicator of loyalty. Keeping ones promise of devotion, fulfilment of contractual obligation and reliable fulfilment of employment responsibilities are all indicator of loyalty</a:t>
            </a:r>
          </a:p>
          <a:p>
            <a:pPr marL="0" indent="0" algn="just">
              <a:lnSpc>
                <a:spcPts val="1725"/>
              </a:lnSpc>
              <a:spcAft>
                <a:spcPts val="1500"/>
              </a:spcAft>
              <a:buNone/>
            </a:pPr>
            <a:r>
              <a:rPr lang="en-IN" sz="1800" dirty="0">
                <a:solidFill>
                  <a:srgbClr val="333333"/>
                </a:solidFill>
                <a:latin typeface="Open Sans"/>
                <a:ea typeface="Calibri" panose="020F0502020204030204" pitchFamily="34" charset="0"/>
                <a:cs typeface="Times New Roman" panose="02020603050405020304" pitchFamily="18" charset="0"/>
              </a:rPr>
              <a:t>2. </a:t>
            </a:r>
            <a:r>
              <a:rPr lang="en-IN" sz="1800" u="sng" dirty="0">
                <a:solidFill>
                  <a:srgbClr val="333333"/>
                </a:solidFill>
                <a:latin typeface="Open Sans"/>
                <a:ea typeface="Calibri" panose="020F0502020204030204" pitchFamily="34" charset="0"/>
                <a:cs typeface="Times New Roman" panose="02020603050405020304" pitchFamily="18" charset="0"/>
              </a:rPr>
              <a:t>loyalty as devotion to duty:</a:t>
            </a:r>
            <a:r>
              <a:rPr lang="en-IN" sz="1800" dirty="0">
                <a:solidFill>
                  <a:srgbClr val="333333"/>
                </a:solidFill>
                <a:latin typeface="Open Sans"/>
                <a:ea typeface="Calibri" panose="020F0502020204030204" pitchFamily="34" charset="0"/>
                <a:cs typeface="Times New Roman" panose="02020603050405020304" pitchFamily="18" charset="0"/>
              </a:rPr>
              <a:t>  Second view loyalty as virtue – whole heartedness in the fulfilment of duties.  Measured by passion and persistence with which duties or obligations are performed. Refers to the levels of </a:t>
            </a:r>
            <a:r>
              <a:rPr lang="en-IN" sz="1800" dirty="0">
                <a:solidFill>
                  <a:srgbClr val="FF0000"/>
                </a:solidFill>
                <a:latin typeface="Open Sans"/>
                <a:ea typeface="Calibri" panose="020F0502020204030204" pitchFamily="34" charset="0"/>
                <a:cs typeface="Times New Roman" panose="02020603050405020304" pitchFamily="18" charset="0"/>
              </a:rPr>
              <a:t>dedication and commitment </a:t>
            </a:r>
            <a:r>
              <a:rPr lang="en-IN" sz="1800" dirty="0">
                <a:solidFill>
                  <a:srgbClr val="333333"/>
                </a:solidFill>
                <a:latin typeface="Open Sans"/>
                <a:ea typeface="Calibri" panose="020F0502020204030204" pitchFamily="34" charset="0"/>
                <a:cs typeface="Times New Roman" panose="02020603050405020304" pitchFamily="18" charset="0"/>
              </a:rPr>
              <a:t>brought to bear by an individual. </a:t>
            </a:r>
          </a:p>
          <a:p>
            <a:pPr marL="0" indent="0" algn="just">
              <a:lnSpc>
                <a:spcPts val="1725"/>
              </a:lnSpc>
              <a:spcAft>
                <a:spcPts val="15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21579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C9E162-9603-0519-7F38-EDED827C3977}"/>
              </a:ext>
            </a:extLst>
          </p:cNvPr>
          <p:cNvSpPr>
            <a:spLocks noGrp="1"/>
          </p:cNvSpPr>
          <p:nvPr>
            <p:ph idx="1"/>
          </p:nvPr>
        </p:nvSpPr>
        <p:spPr>
          <a:xfrm>
            <a:off x="838200" y="313765"/>
            <a:ext cx="10515600" cy="5863198"/>
          </a:xfrm>
        </p:spPr>
        <p:txBody>
          <a:bodyPr>
            <a:normAutofit fontScale="92500"/>
          </a:bodyPr>
          <a:lstStyle/>
          <a:p>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What is the Importance of Employee Loyalty in Business:</a:t>
            </a:r>
            <a:endPar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Employee Retention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Once loyalty is developed, which remains intact throughout the employment, it is harder for the employees to leave and find another opportunity. But when an employee identifies the benefits they receive by their organization, they will try to stick with the culture, which eventually reduces the turnover.</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Loyal Customer Support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If the organization offer benefits to the employees and care about their wellbeing, the employee will also stay devoted to their job. Similarly, employees will also provide such support that will retain customers. Many prospects wish to connect with the organization just because they receive excellent customer service and any time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ts val="1800"/>
              </a:lnSpc>
              <a:spcBef>
                <a:spcPts val="1500"/>
              </a:spcBef>
              <a:spcAft>
                <a:spcPts val="75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Target-Based Achievement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ts val="1725"/>
              </a:lnSpc>
              <a:spcAft>
                <a:spcPts val="1500"/>
              </a:spcAft>
              <a:buNone/>
            </a:pPr>
            <a:r>
              <a:rPr lang="en-IN" sz="1800" dirty="0">
                <a:solidFill>
                  <a:srgbClr val="333333"/>
                </a:solidFill>
                <a:effectLst/>
                <a:latin typeface="Open Sans"/>
                <a:ea typeface="Times New Roman" panose="02020603050405020304" pitchFamily="18" charset="0"/>
                <a:cs typeface="Times New Roman" panose="02020603050405020304" pitchFamily="18" charset="0"/>
              </a:rPr>
              <a:t>The loyal employee always knows what the organization’s target is and always try to achieve the same with enthusiasm and passion for making a positive impact on the business and guaranteeing profitability.</a:t>
            </a:r>
          </a:p>
          <a:p>
            <a:pPr marL="0" indent="0" algn="just">
              <a:lnSpc>
                <a:spcPts val="1725"/>
              </a:lnSpc>
              <a:spcAft>
                <a:spcPts val="1500"/>
              </a:spcAft>
              <a:buNone/>
            </a:pP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4. </a:t>
            </a:r>
            <a:r>
              <a:rPr lang="en-IN"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Easy Adaptability</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dirty="0">
                <a:solidFill>
                  <a:srgbClr val="333333"/>
                </a:solidFill>
                <a:effectLst/>
                <a:latin typeface="Open Sans"/>
                <a:ea typeface="Times New Roman" panose="02020603050405020304" pitchFamily="18" charset="0"/>
                <a:cs typeface="Times New Roman" panose="02020603050405020304" pitchFamily="18" charset="0"/>
              </a:rPr>
              <a:t>The true nature of the employees also helps them in complying with the environment and other changes. It becomes a step in defining a comfortable and healthy working culture.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725"/>
              </a:lnSpc>
              <a:spcAft>
                <a:spcPts val="15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62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3B4DC-0B9D-A789-CDEA-58AB74E2A95F}"/>
              </a:ext>
            </a:extLst>
          </p:cNvPr>
          <p:cNvSpPr>
            <a:spLocks noGrp="1"/>
          </p:cNvSpPr>
          <p:nvPr>
            <p:ph type="title"/>
          </p:nvPr>
        </p:nvSpPr>
        <p:spPr>
          <a:xfrm>
            <a:off x="838200" y="365126"/>
            <a:ext cx="10515600" cy="612028"/>
          </a:xfrm>
        </p:spPr>
        <p:txBody>
          <a:bodyPr/>
          <a:lstStyle/>
          <a:p>
            <a:r>
              <a:rPr lang="en-IN" sz="1800" b="1" dirty="0">
                <a:solidFill>
                  <a:srgbClr val="222222"/>
                </a:solidFill>
                <a:effectLst/>
                <a:latin typeface="Roboto" panose="02000000000000000000" pitchFamily="2" charset="0"/>
                <a:ea typeface="Calibri" panose="020F0502020204030204" pitchFamily="34" charset="0"/>
                <a:cs typeface="Times New Roman" panose="02020603050405020304" pitchFamily="18" charset="0"/>
              </a:rPr>
              <a:t>Ways to Enhance Employee Loyalty in Employees</a:t>
            </a:r>
            <a:endParaRPr lang="en-IN" dirty="0"/>
          </a:p>
        </p:txBody>
      </p:sp>
      <p:sp>
        <p:nvSpPr>
          <p:cNvPr id="3" name="Content Placeholder 2">
            <a:extLst>
              <a:ext uri="{FF2B5EF4-FFF2-40B4-BE49-F238E27FC236}">
                <a16:creationId xmlns:a16="http://schemas.microsoft.com/office/drawing/2014/main" id="{9567B483-14E4-68E1-063F-5656F6A73236}"/>
              </a:ext>
            </a:extLst>
          </p:cNvPr>
          <p:cNvSpPr>
            <a:spLocks noGrp="1"/>
          </p:cNvSpPr>
          <p:nvPr>
            <p:ph idx="1"/>
          </p:nvPr>
        </p:nvSpPr>
        <p:spPr>
          <a:xfrm>
            <a:off x="838200" y="977154"/>
            <a:ext cx="10515600" cy="5737411"/>
          </a:xfrm>
        </p:spPr>
        <p:txBody>
          <a:bodyPr>
            <a:normAutofit lnSpcReduction="10000"/>
          </a:bodyPr>
          <a:lstStyle/>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1. </a:t>
            </a:r>
            <a:r>
              <a:rPr lang="en-IN" sz="1800" b="1" dirty="0">
                <a:solidFill>
                  <a:srgbClr val="000000"/>
                </a:solidFill>
                <a:effectLst/>
                <a:latin typeface="Roboto" panose="02000000000000000000" pitchFamily="2" charset="0"/>
                <a:ea typeface="Times New Roman" panose="02020603050405020304" pitchFamily="18" charset="0"/>
              </a:rPr>
              <a:t>Transparency</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No one likes to be unaware of specific conditions that happen in their surroundings, just like the employees. For example, It may happen that a particular change in the product design is only known to the designer or developer team. It should not happen. There are departments like marketing that should be updated with necessary changes and decisions made. It also helps the department of the organization to walk together to mark its success.</a:t>
            </a:r>
          </a:p>
          <a:p>
            <a:pPr marL="0" indent="0" algn="just">
              <a:lnSpc>
                <a:spcPts val="1725"/>
              </a:lnSpc>
              <a:spcAft>
                <a:spcPts val="1500"/>
              </a:spcAft>
              <a:buNone/>
            </a:pPr>
            <a:r>
              <a:rPr lang="en-IN" sz="1800" b="0" dirty="0">
                <a:solidFill>
                  <a:srgbClr val="000000"/>
                </a:solidFill>
                <a:effectLst/>
                <a:latin typeface="Roboto" panose="02000000000000000000" pitchFamily="2" charset="0"/>
                <a:ea typeface="Times New Roman" panose="02020603050405020304" pitchFamily="18" charset="0"/>
              </a:rPr>
              <a:t>2. </a:t>
            </a:r>
            <a:r>
              <a:rPr lang="en-IN" sz="1800" b="1" dirty="0">
                <a:solidFill>
                  <a:srgbClr val="000000"/>
                </a:solidFill>
                <a:effectLst/>
                <a:latin typeface="Roboto" panose="02000000000000000000" pitchFamily="2" charset="0"/>
                <a:ea typeface="Times New Roman" panose="02020603050405020304" pitchFamily="18" charset="0"/>
              </a:rPr>
              <a:t>Appreciation</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It is always true that appraising people will help them achieve more and more targets. Regular appraisals to attain the targets specified, and perform better every time, motivate them to approach more targets. For this, the employer needs to develop recognition by, including </a:t>
            </a:r>
            <a:r>
              <a:rPr lang="en-IN" sz="1800" dirty="0">
                <a:solidFill>
                  <a:srgbClr val="FF0000"/>
                </a:solidFill>
                <a:effectLst/>
                <a:latin typeface="Open Sans" panose="020B0604020202020204" pitchFamily="34" charset="0"/>
                <a:ea typeface="Times New Roman" panose="02020603050405020304" pitchFamily="18" charset="0"/>
              </a:rPr>
              <a:t>promotion </a:t>
            </a:r>
            <a:r>
              <a:rPr lang="en-IN" sz="1800" dirty="0">
                <a:solidFill>
                  <a:srgbClr val="333333"/>
                </a:solidFill>
                <a:effectLst/>
                <a:latin typeface="Open Sans" panose="020B0604020202020204" pitchFamily="34" charset="0"/>
                <a:ea typeface="Times New Roman" panose="02020603050405020304" pitchFamily="18" charset="0"/>
              </a:rPr>
              <a:t>and other advantages, that will bring more power to the employees to make a profit.</a:t>
            </a:r>
            <a:endParaRPr lang="en-IN" sz="1800" dirty="0">
              <a:effectLst/>
              <a:latin typeface="Times New Roman" panose="02020603050405020304" pitchFamily="18" charset="0"/>
              <a:ea typeface="Times New Roman" panose="02020603050405020304" pitchFamily="18" charset="0"/>
            </a:endParaRPr>
          </a:p>
          <a:p>
            <a:pPr marL="0" indent="0" algn="just">
              <a:lnSpc>
                <a:spcPts val="1800"/>
              </a:lnSpc>
              <a:spcBef>
                <a:spcPts val="1500"/>
              </a:spcBef>
              <a:spcAft>
                <a:spcPts val="750"/>
              </a:spcAft>
              <a:buNone/>
            </a:pPr>
            <a:r>
              <a:rPr lang="en-IN" sz="1800" b="0" dirty="0">
                <a:solidFill>
                  <a:srgbClr val="000000"/>
                </a:solidFill>
                <a:effectLst/>
                <a:latin typeface="Roboto" panose="02000000000000000000" pitchFamily="2" charset="0"/>
                <a:ea typeface="Times New Roman" panose="02020603050405020304" pitchFamily="18" charset="0"/>
              </a:rPr>
              <a:t>3. </a:t>
            </a:r>
            <a:r>
              <a:rPr lang="en-IN" sz="1800" b="1" dirty="0">
                <a:solidFill>
                  <a:srgbClr val="000000"/>
                </a:solidFill>
                <a:effectLst/>
                <a:latin typeface="Roboto" panose="02000000000000000000" pitchFamily="2" charset="0"/>
                <a:ea typeface="Times New Roman" panose="02020603050405020304" pitchFamily="18" charset="0"/>
              </a:rPr>
              <a:t>Flexible Working Hours</a:t>
            </a:r>
            <a:r>
              <a:rPr lang="en-IN" sz="1800" b="0" dirty="0">
                <a:solidFill>
                  <a:srgbClr val="000000"/>
                </a:solidFill>
                <a:effectLst/>
                <a:latin typeface="Roboto" panose="02000000000000000000" pitchFamily="2" charset="0"/>
                <a:ea typeface="Times New Roman" panose="02020603050405020304" pitchFamily="18" charset="0"/>
              </a:rPr>
              <a:t>: </a:t>
            </a:r>
            <a:r>
              <a:rPr lang="en-IN" sz="1800" dirty="0">
                <a:solidFill>
                  <a:srgbClr val="333333"/>
                </a:solidFill>
                <a:effectLst/>
                <a:latin typeface="Open Sans" panose="020B0604020202020204" pitchFamily="34" charset="0"/>
                <a:ea typeface="Times New Roman" panose="02020603050405020304" pitchFamily="18" charset="0"/>
              </a:rPr>
              <a:t>In contrast to the standard workspace, workers’ availability has become a primary problem for administrators in the new normal. Most of the time, people choose to sacrifice time on their personal chores to be on time for work. Employees have endured a lack of emphasis on achieving goals and dissatisfaction that has decreased their productivity over time. Employees thus always wish for flexible working hours to maintain work-life balance, offer equal time to each, and accomplish what is expected.</a:t>
            </a:r>
          </a:p>
          <a:p>
            <a:pPr marL="0" indent="0" algn="just">
              <a:buNone/>
            </a:pPr>
            <a:r>
              <a:rPr lang="en-US" sz="1800" b="0" i="0" dirty="0">
                <a:solidFill>
                  <a:srgbClr val="000000"/>
                </a:solidFill>
                <a:effectLst/>
                <a:latin typeface="Roboto" panose="02000000000000000000" pitchFamily="2" charset="0"/>
              </a:rPr>
              <a:t>4. </a:t>
            </a:r>
            <a:r>
              <a:rPr lang="en-US" sz="1800" b="1" i="0" dirty="0">
                <a:solidFill>
                  <a:srgbClr val="000000"/>
                </a:solidFill>
                <a:effectLst/>
                <a:latin typeface="Roboto" panose="02000000000000000000" pitchFamily="2" charset="0"/>
              </a:rPr>
              <a:t>Wellness Habits</a:t>
            </a:r>
            <a:r>
              <a:rPr lang="en-US" sz="1800" b="0" i="0" dirty="0">
                <a:solidFill>
                  <a:srgbClr val="000000"/>
                </a:solidFill>
                <a:effectLst/>
                <a:latin typeface="Roboto" panose="02000000000000000000" pitchFamily="2" charset="0"/>
              </a:rPr>
              <a:t>: </a:t>
            </a:r>
            <a:r>
              <a:rPr lang="en-US" sz="1800" b="0" i="0" dirty="0">
                <a:solidFill>
                  <a:srgbClr val="333333"/>
                </a:solidFill>
                <a:effectLst/>
                <a:latin typeface="Open Sans" panose="020B0604020202020204" pitchFamily="34" charset="0"/>
              </a:rPr>
              <a:t>The pandemic has had a harsh effect on the mental health of employees about either losing jobs or earning half of their work. Either late working hours or giving less time to the family, the employees have felt an imbalance in their routines. It has an adverse effect on the health and incompetency in work. Thus, they wish for a platform where they can frankly speak up about their issues and receive a helping hand offering various benefits and programs</a:t>
            </a:r>
            <a:r>
              <a:rPr lang="en-US" sz="1200" b="0" i="0" dirty="0">
                <a:solidFill>
                  <a:srgbClr val="333333"/>
                </a:solidFill>
                <a:effectLst/>
                <a:latin typeface="Open Sans" panose="020B0604020202020204" pitchFamily="34" charset="0"/>
              </a:rPr>
              <a:t>.</a:t>
            </a:r>
          </a:p>
          <a:p>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63862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6D0E4-0B54-9956-BDA1-EFB4BA59C1E6}"/>
              </a:ext>
            </a:extLst>
          </p:cNvPr>
          <p:cNvSpPr>
            <a:spLocks noGrp="1"/>
          </p:cNvSpPr>
          <p:nvPr>
            <p:ph type="title"/>
          </p:nvPr>
        </p:nvSpPr>
        <p:spPr>
          <a:xfrm>
            <a:off x="838200" y="365126"/>
            <a:ext cx="10515600" cy="387910"/>
          </a:xfrm>
        </p:spPr>
        <p:txBody>
          <a:bodyPr>
            <a:normAutofit/>
          </a:bodyPr>
          <a:lstStyle/>
          <a:p>
            <a:r>
              <a:rPr lang="en-US" sz="1200" dirty="0"/>
              <a:t>Cont.,</a:t>
            </a:r>
            <a:endParaRPr lang="en-IN" sz="1200" dirty="0"/>
          </a:p>
        </p:txBody>
      </p:sp>
      <p:sp>
        <p:nvSpPr>
          <p:cNvPr id="3" name="Content Placeholder 2">
            <a:extLst>
              <a:ext uri="{FF2B5EF4-FFF2-40B4-BE49-F238E27FC236}">
                <a16:creationId xmlns:a16="http://schemas.microsoft.com/office/drawing/2014/main" id="{A616507D-9BA5-316C-C2E3-693DBAB9DEA7}"/>
              </a:ext>
            </a:extLst>
          </p:cNvPr>
          <p:cNvSpPr>
            <a:spLocks noGrp="1"/>
          </p:cNvSpPr>
          <p:nvPr>
            <p:ph idx="1"/>
          </p:nvPr>
        </p:nvSpPr>
        <p:spPr>
          <a:xfrm>
            <a:off x="838200" y="1057835"/>
            <a:ext cx="10515600" cy="5146022"/>
          </a:xfrm>
        </p:spPr>
        <p:txBody>
          <a:bodyPr>
            <a:normAutofit fontScale="77500" lnSpcReduction="20000"/>
          </a:bodyPr>
          <a:lstStyle/>
          <a:p>
            <a:pPr marL="0" indent="0" algn="l">
              <a:buNone/>
            </a:pPr>
            <a:r>
              <a:rPr lang="en-US" b="0" i="0" dirty="0">
                <a:solidFill>
                  <a:srgbClr val="000000"/>
                </a:solidFill>
                <a:effectLst/>
                <a:latin typeface="Roboto" panose="02000000000000000000" pitchFamily="2" charset="0"/>
              </a:rPr>
              <a:t>5. </a:t>
            </a:r>
            <a:r>
              <a:rPr lang="en-US" b="1" i="0" dirty="0">
                <a:solidFill>
                  <a:srgbClr val="000000"/>
                </a:solidFill>
                <a:effectLst/>
                <a:latin typeface="Roboto" panose="02000000000000000000" pitchFamily="2" charset="0"/>
              </a:rPr>
              <a:t>Financial Benefits</a:t>
            </a:r>
          </a:p>
          <a:p>
            <a:pPr algn="just"/>
            <a:r>
              <a:rPr lang="en-US" b="0" i="0" dirty="0">
                <a:solidFill>
                  <a:srgbClr val="333333"/>
                </a:solidFill>
                <a:effectLst/>
                <a:latin typeface="Open Sans" panose="020B0604020202020204" pitchFamily="34" charset="0"/>
              </a:rPr>
              <a:t>To keep your employees satisfied, one thing you can do is to stay lawful with the government rules for monthly wages and other benefits. If the organization remains devoted to offering the regulatory income, the employee will perform better to reach the goals and in a lesser time.</a:t>
            </a:r>
          </a:p>
          <a:p>
            <a:pPr marL="0" indent="0" algn="l">
              <a:buNone/>
            </a:pPr>
            <a:r>
              <a:rPr lang="en-US" b="0" i="0" dirty="0">
                <a:solidFill>
                  <a:srgbClr val="000000"/>
                </a:solidFill>
                <a:effectLst/>
                <a:latin typeface="Roboto" panose="02000000000000000000" pitchFamily="2" charset="0"/>
              </a:rPr>
              <a:t>6. </a:t>
            </a:r>
            <a:r>
              <a:rPr lang="en-US" b="1" i="0" dirty="0">
                <a:solidFill>
                  <a:srgbClr val="000000"/>
                </a:solidFill>
                <a:effectLst/>
                <a:latin typeface="Roboto" panose="02000000000000000000" pitchFamily="2" charset="0"/>
              </a:rPr>
              <a:t>Safe Surroundings</a:t>
            </a:r>
          </a:p>
          <a:p>
            <a:pPr algn="just"/>
            <a:r>
              <a:rPr lang="en-US" b="0" i="0" dirty="0">
                <a:solidFill>
                  <a:srgbClr val="333333"/>
                </a:solidFill>
                <a:effectLst/>
                <a:latin typeface="Open Sans" panose="020B0604020202020204" pitchFamily="34" charset="0"/>
              </a:rPr>
              <a:t>Employee always looks for a safe and growing surrounding to work in where no </a:t>
            </a:r>
            <a:r>
              <a:rPr lang="en-US" b="0" i="0" dirty="0">
                <a:solidFill>
                  <a:srgbClr val="FF0000"/>
                </a:solidFill>
                <a:effectLst/>
                <a:latin typeface="Open Sans" panose="020B0604020202020204" pitchFamily="34" charset="0"/>
              </a:rPr>
              <a:t>favoritism occurs</a:t>
            </a:r>
            <a:r>
              <a:rPr lang="en-US" b="0" i="0" dirty="0">
                <a:solidFill>
                  <a:srgbClr val="333333"/>
                </a:solidFill>
                <a:effectLst/>
                <a:latin typeface="Open Sans" panose="020B0604020202020204" pitchFamily="34" charset="0"/>
              </a:rPr>
              <a:t>. Sometimes due to inner circles and less reach of updates can make employees feel left out from the organization. It is the employer’s primary duty to offer equal benefits and appraisals to every employee based on the performance and regardless of their position.</a:t>
            </a:r>
          </a:p>
          <a:p>
            <a:pPr algn="just"/>
            <a:r>
              <a:rPr lang="en-US" b="0" i="0" dirty="0">
                <a:solidFill>
                  <a:srgbClr val="333333"/>
                </a:solidFill>
                <a:effectLst/>
                <a:latin typeface="Open Sans" panose="020B0604020202020204" pitchFamily="34" charset="0"/>
              </a:rPr>
              <a:t>Also, employees who feel they are heard, tend to be the best performers.</a:t>
            </a:r>
          </a:p>
          <a:p>
            <a:pPr marL="0" indent="0" algn="l">
              <a:buNone/>
            </a:pPr>
            <a:r>
              <a:rPr lang="en-US" b="0" i="0" dirty="0">
                <a:solidFill>
                  <a:srgbClr val="000000"/>
                </a:solidFill>
                <a:effectLst/>
                <a:latin typeface="Roboto" panose="02000000000000000000" pitchFamily="2" charset="0"/>
              </a:rPr>
              <a:t>7. </a:t>
            </a:r>
            <a:r>
              <a:rPr lang="en-US" b="1" i="0" dirty="0">
                <a:solidFill>
                  <a:srgbClr val="000000"/>
                </a:solidFill>
                <a:effectLst/>
                <a:latin typeface="Roboto" panose="02000000000000000000" pitchFamily="2" charset="0"/>
              </a:rPr>
              <a:t>Referral Hirings</a:t>
            </a:r>
          </a:p>
          <a:p>
            <a:pPr algn="just"/>
            <a:r>
              <a:rPr lang="en-US" b="0" i="0" dirty="0">
                <a:solidFill>
                  <a:srgbClr val="333333"/>
                </a:solidFill>
                <a:effectLst/>
                <a:latin typeface="Open Sans" panose="020B0604020202020204" pitchFamily="34" charset="0"/>
              </a:rPr>
              <a:t>Hiring through references is in more demand today. Employers always ask their employees to suggest any extraordinary talent that will be suitable for the organization. It also generates a feeling of trust in employees. Moreover, it also ensures employees that their necessities are heard and fulfilled.</a:t>
            </a:r>
          </a:p>
          <a:p>
            <a:endParaRPr lang="en-IN" dirty="0"/>
          </a:p>
        </p:txBody>
      </p:sp>
    </p:spTree>
    <p:extLst>
      <p:ext uri="{BB962C8B-B14F-4D97-AF65-F5344CB8AC3E}">
        <p14:creationId xmlns:p14="http://schemas.microsoft.com/office/powerpoint/2010/main" val="196113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91DE7-F51D-56A8-3AAD-C387E5162A54}"/>
              </a:ext>
            </a:extLst>
          </p:cNvPr>
          <p:cNvSpPr>
            <a:spLocks noGrp="1"/>
          </p:cNvSpPr>
          <p:nvPr>
            <p:ph type="title"/>
          </p:nvPr>
        </p:nvSpPr>
        <p:spPr>
          <a:xfrm>
            <a:off x="838200" y="365126"/>
            <a:ext cx="10515600" cy="315912"/>
          </a:xfrm>
        </p:spPr>
        <p:txBody>
          <a:bodyPr>
            <a:normAutofit/>
          </a:bodyPr>
          <a:lstStyle/>
          <a:p>
            <a:r>
              <a:rPr lang="en-US" sz="1400" dirty="0"/>
              <a:t>Cont.,</a:t>
            </a:r>
            <a:endParaRPr lang="en-IN" sz="1400" dirty="0"/>
          </a:p>
        </p:txBody>
      </p:sp>
      <p:sp>
        <p:nvSpPr>
          <p:cNvPr id="3" name="Content Placeholder 2">
            <a:extLst>
              <a:ext uri="{FF2B5EF4-FFF2-40B4-BE49-F238E27FC236}">
                <a16:creationId xmlns:a16="http://schemas.microsoft.com/office/drawing/2014/main" id="{A47107E6-0F07-9ACA-A66B-12C0B18D71BF}"/>
              </a:ext>
            </a:extLst>
          </p:cNvPr>
          <p:cNvSpPr>
            <a:spLocks noGrp="1"/>
          </p:cNvSpPr>
          <p:nvPr>
            <p:ph idx="1"/>
          </p:nvPr>
        </p:nvSpPr>
        <p:spPr>
          <a:xfrm>
            <a:off x="838200" y="851647"/>
            <a:ext cx="10515600" cy="5325316"/>
          </a:xfrm>
        </p:spPr>
        <p:txBody>
          <a:bodyPr>
            <a:normAutofit fontScale="92500" lnSpcReduction="20000"/>
          </a:bodyPr>
          <a:lstStyle/>
          <a:p>
            <a:pPr>
              <a:lnSpc>
                <a:spcPts val="3375"/>
              </a:lnSpc>
              <a:spcBef>
                <a:spcPts val="750"/>
              </a:spcBef>
              <a:spcAft>
                <a:spcPts val="800"/>
              </a:spcAft>
            </a:pPr>
            <a:r>
              <a:rPr lang="en-IN" sz="1800" dirty="0">
                <a:solidFill>
                  <a:srgbClr val="222222"/>
                </a:solidFill>
                <a:effectLst/>
                <a:latin typeface="Arial" panose="020B0604020202020204" pitchFamily="34" charset="0"/>
                <a:ea typeface="Times New Roman" panose="02020603050405020304" pitchFamily="18" charset="0"/>
                <a:cs typeface="Times New Roman" panose="02020603050405020304" pitchFamily="18" charset="0"/>
              </a:rPr>
              <a:t>Know About The Importance Of Employee Loyalty Through These Statistics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Improvement of employees’ loyalty is considered as the topmost priority by 33% of the managers.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Nearly 79% of the Millennials and Generation Z workers said that their loyalty towards the organization would increase if they receive recognition.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company that focuses on the financial well-being of their workers found an increase in their loyalty according to 62% of the Millennials, 50% of Gen X, and 36% of the Baby Boomers.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top criteria that make the employees loyal to their job include their work performance (55%), wages (50%), and direct supervisor (39%).</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The primary reason for 54% of the workers for continuing the job is their loyal nature towards the team, co-employees, team head, or the organization.</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According to 72% of the workers, if the employers allow them to customize the benefits given to them, then they become more loyal to the company.</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07000"/>
              </a:lnSpc>
              <a:spcAft>
                <a:spcPts val="750"/>
              </a:spcAft>
              <a:buSzPts val="1000"/>
              <a:buFont typeface="Symbol" panose="05050102010706020507" pitchFamily="18" charset="2"/>
              <a:buChar char=""/>
              <a:tabLst>
                <a:tab pos="457200" algn="l"/>
              </a:tabLst>
            </a:pPr>
            <a:r>
              <a:rPr lang="en-IN" sz="1800" dirty="0">
                <a:solidFill>
                  <a:srgbClr val="333333"/>
                </a:solidFill>
                <a:effectLst/>
                <a:latin typeface="inherit"/>
                <a:ea typeface="Times New Roman" panose="02020603050405020304" pitchFamily="18" charset="0"/>
                <a:cs typeface="Times New Roman" panose="02020603050405020304" pitchFamily="18" charset="0"/>
              </a:rPr>
              <a:t>By focusing on the mental well-being of the employees, the employers would make them more loyal, productive, and regularized in work as per 57% of the workers.</a:t>
            </a:r>
            <a:endParaRPr lang="en-IN"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9462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7DCB-9251-A9B2-0B0D-9DF4C49BA637}"/>
              </a:ext>
            </a:extLst>
          </p:cNvPr>
          <p:cNvSpPr>
            <a:spLocks noGrp="1"/>
          </p:cNvSpPr>
          <p:nvPr>
            <p:ph type="title"/>
          </p:nvPr>
        </p:nvSpPr>
        <p:spPr/>
        <p:txBody>
          <a:bodyPr/>
          <a:lstStyle/>
          <a:p>
            <a:r>
              <a:rPr lang="en-IN" dirty="0"/>
              <a:t>SENSE OF LOYALTY</a:t>
            </a:r>
          </a:p>
        </p:txBody>
      </p:sp>
      <p:sp>
        <p:nvSpPr>
          <p:cNvPr id="3" name="Content Placeholder 2">
            <a:extLst>
              <a:ext uri="{FF2B5EF4-FFF2-40B4-BE49-F238E27FC236}">
                <a16:creationId xmlns:a16="http://schemas.microsoft.com/office/drawing/2014/main" id="{C8F67BAA-3DD3-705E-DEA7-0210301A32E5}"/>
              </a:ext>
            </a:extLst>
          </p:cNvPr>
          <p:cNvSpPr>
            <a:spLocks noGrp="1"/>
          </p:cNvSpPr>
          <p:nvPr>
            <p:ph idx="1"/>
          </p:nvPr>
        </p:nvSpPr>
        <p:spPr>
          <a:xfrm>
            <a:off x="791852" y="1825625"/>
            <a:ext cx="10561948" cy="4424346"/>
          </a:xfrm>
        </p:spPr>
        <p:txBody>
          <a:bodyPr/>
          <a:lstStyle/>
          <a:p>
            <a:r>
              <a:rPr lang="en-IN" dirty="0"/>
              <a:t>Loyalty to an employee can be with of the two types.</a:t>
            </a:r>
          </a:p>
          <a:p>
            <a:endParaRPr lang="en-IN" dirty="0"/>
          </a:p>
          <a:p>
            <a:r>
              <a:rPr lang="en-IN" dirty="0"/>
              <a:t>1. Agency loyalty:  Agency loyalty is acting to fulfil ones contractual duties to an employer.</a:t>
            </a:r>
          </a:p>
          <a:p>
            <a:endParaRPr lang="en-IN" dirty="0"/>
          </a:p>
          <a:p>
            <a:r>
              <a:rPr lang="en-IN" dirty="0"/>
              <a:t>2. Identification loyalty: attitude loyalty has a lot to do with attitudes, emotions and a sense of personal identity as it does with actions.</a:t>
            </a:r>
          </a:p>
          <a:p>
            <a:pPr marL="0" indent="0">
              <a:buNone/>
            </a:pPr>
            <a:endParaRPr lang="en-IN" dirty="0"/>
          </a:p>
        </p:txBody>
      </p:sp>
    </p:spTree>
    <p:extLst>
      <p:ext uri="{BB962C8B-B14F-4D97-AF65-F5344CB8AC3E}">
        <p14:creationId xmlns:p14="http://schemas.microsoft.com/office/powerpoint/2010/main" val="2265605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B734-A132-97BC-A313-63354D50651A}"/>
              </a:ext>
            </a:extLst>
          </p:cNvPr>
          <p:cNvSpPr>
            <a:spLocks noGrp="1"/>
          </p:cNvSpPr>
          <p:nvPr>
            <p:ph type="title"/>
          </p:nvPr>
        </p:nvSpPr>
        <p:spPr>
          <a:xfrm>
            <a:off x="838200" y="365126"/>
            <a:ext cx="10515600" cy="709530"/>
          </a:xfrm>
        </p:spPr>
        <p:txBody>
          <a:bodyPr/>
          <a:lstStyle/>
          <a:p>
            <a:r>
              <a:rPr lang="en-US" dirty="0"/>
              <a:t>AGENCY LOYALTY</a:t>
            </a:r>
            <a:endParaRPr lang="en-IN" dirty="0"/>
          </a:p>
        </p:txBody>
      </p:sp>
      <p:sp>
        <p:nvSpPr>
          <p:cNvPr id="3" name="Content Placeholder 2">
            <a:extLst>
              <a:ext uri="{FF2B5EF4-FFF2-40B4-BE49-F238E27FC236}">
                <a16:creationId xmlns:a16="http://schemas.microsoft.com/office/drawing/2014/main" id="{1558BD1F-E646-FC60-FBC3-C40AC5432233}"/>
              </a:ext>
            </a:extLst>
          </p:cNvPr>
          <p:cNvSpPr>
            <a:spLocks noGrp="1"/>
          </p:cNvSpPr>
          <p:nvPr>
            <p:ph idx="1"/>
          </p:nvPr>
        </p:nvSpPr>
        <p:spPr>
          <a:xfrm>
            <a:off x="838200" y="1423447"/>
            <a:ext cx="10515600" cy="4753516"/>
          </a:xfrm>
        </p:spPr>
        <p:txBody>
          <a:bodyPr/>
          <a:lstStyle/>
          <a:p>
            <a:endParaRPr lang="en-US" sz="2400" dirty="0"/>
          </a:p>
          <a:p>
            <a:r>
              <a:rPr lang="en-US" sz="2400" dirty="0"/>
              <a:t>Agency loyalty is to fulfill ones contractual duties to an employer. The contractual duties may include particular tasks for which one is paid, general activity of cooperating with colleagues and following lawful authority within the organization .</a:t>
            </a:r>
          </a:p>
          <a:p>
            <a:r>
              <a:rPr lang="en-US" sz="2400" dirty="0"/>
              <a:t>As the name suggests agency loyalty is motivated by identification with the group to which is one is loyal. </a:t>
            </a:r>
          </a:p>
          <a:p>
            <a:r>
              <a:rPr lang="en-US" sz="2400" dirty="0"/>
              <a:t>Example: people may not like the job they do and hate their employer, but they would perform their duty as long as they are employers. This sense of loyalty is known as agency loyalty. </a:t>
            </a:r>
          </a:p>
          <a:p>
            <a:endParaRPr lang="en-IN" dirty="0"/>
          </a:p>
        </p:txBody>
      </p:sp>
    </p:spTree>
    <p:extLst>
      <p:ext uri="{BB962C8B-B14F-4D97-AF65-F5344CB8AC3E}">
        <p14:creationId xmlns:p14="http://schemas.microsoft.com/office/powerpoint/2010/main" val="2106443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2D50-2DD1-C2B7-D4F8-F1F1F66AEE85}"/>
              </a:ext>
            </a:extLst>
          </p:cNvPr>
          <p:cNvSpPr>
            <a:spLocks noGrp="1"/>
          </p:cNvSpPr>
          <p:nvPr>
            <p:ph type="title"/>
          </p:nvPr>
        </p:nvSpPr>
        <p:spPr/>
        <p:txBody>
          <a:bodyPr/>
          <a:lstStyle/>
          <a:p>
            <a:r>
              <a:rPr lang="en-US" dirty="0"/>
              <a:t>IDENTIFICATION LOYALTY</a:t>
            </a:r>
            <a:endParaRPr lang="en-IN" dirty="0"/>
          </a:p>
        </p:txBody>
      </p:sp>
      <p:sp>
        <p:nvSpPr>
          <p:cNvPr id="3" name="Content Placeholder 2">
            <a:extLst>
              <a:ext uri="{FF2B5EF4-FFF2-40B4-BE49-F238E27FC236}">
                <a16:creationId xmlns:a16="http://schemas.microsoft.com/office/drawing/2014/main" id="{0B2DE3F2-50FD-F0AC-B22C-E01F0F587344}"/>
              </a:ext>
            </a:extLst>
          </p:cNvPr>
          <p:cNvSpPr>
            <a:spLocks noGrp="1"/>
          </p:cNvSpPr>
          <p:nvPr>
            <p:ph idx="1"/>
          </p:nvPr>
        </p:nvSpPr>
        <p:spPr>
          <a:xfrm>
            <a:off x="838200" y="1828799"/>
            <a:ext cx="10515600" cy="4348163"/>
          </a:xfrm>
        </p:spPr>
        <p:txBody>
          <a:bodyPr/>
          <a:lstStyle/>
          <a:p>
            <a:r>
              <a:rPr lang="en-US" sz="1800" dirty="0"/>
              <a:t>In contrast to agency loyalty, identification loyalty is much concerned attitudes, emotions, and a sense of personal identity as it does with actions.</a:t>
            </a:r>
          </a:p>
          <a:p>
            <a:r>
              <a:rPr lang="en-US" sz="1800" dirty="0"/>
              <a:t>It implies that an employee should meet his moral duties to the organization willingly </a:t>
            </a:r>
            <a:r>
              <a:rPr lang="en-US" sz="1800" dirty="0">
                <a:solidFill>
                  <a:srgbClr val="FF0000"/>
                </a:solidFill>
              </a:rPr>
              <a:t>with personal attachment and affirmation.</a:t>
            </a:r>
          </a:p>
          <a:p>
            <a:endParaRPr lang="en-US" sz="1800" dirty="0"/>
          </a:p>
          <a:p>
            <a:r>
              <a:rPr lang="en-US" sz="1800" u="sng" dirty="0"/>
              <a:t>Some specific duties of loyal employees are</a:t>
            </a:r>
            <a:r>
              <a:rPr lang="en-US" sz="1800" dirty="0"/>
              <a:t>:</a:t>
            </a:r>
          </a:p>
          <a:p>
            <a:pPr marL="0" indent="0">
              <a:buNone/>
            </a:pPr>
            <a:r>
              <a:rPr lang="en-US" sz="1800" dirty="0"/>
              <a:t>  1. avoid conflicts</a:t>
            </a:r>
          </a:p>
          <a:p>
            <a:pPr marL="0" indent="0">
              <a:buNone/>
            </a:pPr>
            <a:r>
              <a:rPr lang="en-US" sz="1800" dirty="0"/>
              <a:t>  2. inform employers of any possible conflicts</a:t>
            </a:r>
          </a:p>
          <a:p>
            <a:pPr marL="0" indent="0">
              <a:buNone/>
            </a:pPr>
            <a:r>
              <a:rPr lang="en-US" sz="1800" dirty="0"/>
              <a:t>  3. protect confidential information</a:t>
            </a:r>
          </a:p>
          <a:p>
            <a:pPr marL="0" indent="0">
              <a:buNone/>
            </a:pPr>
            <a:r>
              <a:rPr lang="en-US" sz="1800" dirty="0"/>
              <a:t>  4. to be honest in making estimates</a:t>
            </a:r>
          </a:p>
          <a:p>
            <a:pPr marL="0" indent="0">
              <a:buNone/>
            </a:pPr>
            <a:r>
              <a:rPr lang="en-US" sz="1800" dirty="0"/>
              <a:t>  5. admit ones errors.</a:t>
            </a:r>
          </a:p>
          <a:p>
            <a:pPr marL="0" indent="0">
              <a:buNone/>
            </a:pPr>
            <a:endParaRPr lang="en-IN" dirty="0"/>
          </a:p>
        </p:txBody>
      </p:sp>
    </p:spTree>
    <p:extLst>
      <p:ext uri="{BB962C8B-B14F-4D97-AF65-F5344CB8AC3E}">
        <p14:creationId xmlns:p14="http://schemas.microsoft.com/office/powerpoint/2010/main" val="4090952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C7BE-5504-0B6B-0FF5-D8B937A83072}"/>
              </a:ext>
            </a:extLst>
          </p:cNvPr>
          <p:cNvSpPr>
            <a:spLocks noGrp="1"/>
          </p:cNvSpPr>
          <p:nvPr>
            <p:ph type="title"/>
          </p:nvPr>
        </p:nvSpPr>
        <p:spPr>
          <a:xfrm>
            <a:off x="838200" y="365125"/>
            <a:ext cx="10515600" cy="436153"/>
          </a:xfrm>
        </p:spPr>
        <p:txBody>
          <a:bodyPr>
            <a:normAutofit/>
          </a:bodyPr>
          <a:lstStyle/>
          <a:p>
            <a:r>
              <a:rPr lang="en-US" sz="2400" b="1" dirty="0"/>
              <a:t> AUTHORITY</a:t>
            </a:r>
            <a:endParaRPr lang="en-IN" sz="2400" b="1" dirty="0"/>
          </a:p>
        </p:txBody>
      </p:sp>
      <p:sp>
        <p:nvSpPr>
          <p:cNvPr id="3" name="Content Placeholder 2">
            <a:extLst>
              <a:ext uri="{FF2B5EF4-FFF2-40B4-BE49-F238E27FC236}">
                <a16:creationId xmlns:a16="http://schemas.microsoft.com/office/drawing/2014/main" id="{D995D211-5C48-2325-B962-DBCEA013D132}"/>
              </a:ext>
            </a:extLst>
          </p:cNvPr>
          <p:cNvSpPr>
            <a:spLocks noGrp="1"/>
          </p:cNvSpPr>
          <p:nvPr>
            <p:ph idx="1"/>
          </p:nvPr>
        </p:nvSpPr>
        <p:spPr>
          <a:xfrm>
            <a:off x="838200" y="989814"/>
            <a:ext cx="10515600" cy="5187149"/>
          </a:xfrm>
        </p:spPr>
        <p:txBody>
          <a:bodyPr>
            <a:normAutofit fontScale="92500" lnSpcReduction="10000"/>
          </a:bodyPr>
          <a:lstStyle/>
          <a:p>
            <a:r>
              <a:rPr lang="en-US" sz="2400" dirty="0">
                <a:latin typeface="Times New Roman" panose="02020603050405020304" pitchFamily="18" charset="0"/>
                <a:cs typeface="Times New Roman" panose="02020603050405020304" pitchFamily="18" charset="0"/>
              </a:rPr>
              <a:t>Authority is the </a:t>
            </a:r>
            <a:r>
              <a:rPr lang="en-US" sz="2400" dirty="0">
                <a:solidFill>
                  <a:srgbClr val="FF0000"/>
                </a:solidFill>
                <a:latin typeface="Times New Roman" panose="02020603050405020304" pitchFamily="18" charset="0"/>
                <a:cs typeface="Times New Roman" panose="02020603050405020304" pitchFamily="18" charset="0"/>
              </a:rPr>
              <a:t>right to make decisions</a:t>
            </a:r>
            <a:r>
              <a:rPr lang="en-US" sz="2400" dirty="0">
                <a:latin typeface="Times New Roman" panose="02020603050405020304" pitchFamily="18" charset="0"/>
                <a:cs typeface="Times New Roman" panose="02020603050405020304" pitchFamily="18" charset="0"/>
              </a:rPr>
              <a:t>, the right to direct the work of others and the right to give orders.</a:t>
            </a:r>
          </a:p>
          <a:p>
            <a:r>
              <a:rPr lang="en-US" sz="2400" dirty="0">
                <a:latin typeface="Times New Roman" panose="02020603050405020304" pitchFamily="18" charset="0"/>
                <a:cs typeface="Times New Roman" panose="02020603050405020304" pitchFamily="18" charset="0"/>
              </a:rPr>
              <a:t>It is a crucial factor in organization since engineers and employees must be authorized to carry out the jobs assigned to them.</a:t>
            </a:r>
          </a:p>
          <a:p>
            <a:r>
              <a:rPr lang="en-US" sz="2400" dirty="0">
                <a:latin typeface="Times New Roman" panose="02020603050405020304" pitchFamily="18" charset="0"/>
                <a:cs typeface="Times New Roman" panose="02020603050405020304" pitchFamily="18" charset="0"/>
              </a:rPr>
              <a:t>Authority can be defined as the legal right to command action by others and to enforce compliance.</a:t>
            </a:r>
          </a:p>
          <a:p>
            <a:r>
              <a:rPr lang="en-US" sz="2400" dirty="0">
                <a:latin typeface="Times New Roman" panose="02020603050405020304" pitchFamily="18" charset="0"/>
                <a:cs typeface="Times New Roman" panose="02020603050405020304" pitchFamily="18" charset="0"/>
              </a:rPr>
              <a:t>Authority provides a way for identifying the areas of persons responsibility and accountability.</a:t>
            </a:r>
          </a:p>
          <a:p>
            <a:r>
              <a:rPr lang="en-US" sz="2400" dirty="0">
                <a:latin typeface="Times New Roman" panose="02020603050405020304" pitchFamily="18" charset="0"/>
                <a:cs typeface="Times New Roman" panose="02020603050405020304" pitchFamily="18" charset="0"/>
              </a:rPr>
              <a:t>Therefore Authority - is the right way of </a:t>
            </a:r>
          </a:p>
          <a:p>
            <a:r>
              <a:rPr lang="en-US" sz="2400" dirty="0">
                <a:solidFill>
                  <a:schemeClr val="accent5"/>
                </a:solidFill>
                <a:latin typeface="Times New Roman" panose="02020603050405020304" pitchFamily="18" charset="0"/>
                <a:cs typeface="Times New Roman" panose="02020603050405020304" pitchFamily="18" charset="0"/>
              </a:rPr>
              <a:t>commanding subordinates, </a:t>
            </a:r>
          </a:p>
          <a:p>
            <a:r>
              <a:rPr lang="en-US" sz="2400" dirty="0">
                <a:solidFill>
                  <a:schemeClr val="accent5"/>
                </a:solidFill>
                <a:latin typeface="Times New Roman" panose="02020603050405020304" pitchFamily="18" charset="0"/>
                <a:cs typeface="Times New Roman" panose="02020603050405020304" pitchFamily="18" charset="0"/>
              </a:rPr>
              <a:t>issuing order, and </a:t>
            </a:r>
          </a:p>
          <a:p>
            <a:r>
              <a:rPr lang="en-US" sz="2400" dirty="0">
                <a:solidFill>
                  <a:schemeClr val="accent5"/>
                </a:solidFill>
                <a:latin typeface="Times New Roman" panose="02020603050405020304" pitchFamily="18" charset="0"/>
                <a:cs typeface="Times New Roman" panose="02020603050405020304" pitchFamily="18" charset="0"/>
              </a:rPr>
              <a:t>getting the team to comply with them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Further, it is the right of the manager to make decisions and to act or refrain from acting based on his perception of the organizations objectives.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2443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D29B-B5F9-A396-3123-1918ACB33CD0}"/>
              </a:ext>
            </a:extLst>
          </p:cNvPr>
          <p:cNvSpPr>
            <a:spLocks noGrp="1"/>
          </p:cNvSpPr>
          <p:nvPr>
            <p:ph type="title"/>
          </p:nvPr>
        </p:nvSpPr>
        <p:spPr>
          <a:xfrm>
            <a:off x="838200" y="365125"/>
            <a:ext cx="10515600" cy="520995"/>
          </a:xfrm>
        </p:spPr>
        <p:txBody>
          <a:bodyPr>
            <a:normAutofit/>
          </a:bodyPr>
          <a:lstStyle/>
          <a:p>
            <a:r>
              <a:rPr lang="en-US" sz="2800" dirty="0">
                <a:latin typeface="Times New Roman" panose="02020603050405020304" pitchFamily="18" charset="0"/>
                <a:cs typeface="Times New Roman" panose="02020603050405020304" pitchFamily="18" charset="0"/>
              </a:rPr>
              <a:t>Sources of Authority</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1F93AD-6D59-F827-B9ED-7124FFA99489}"/>
              </a:ext>
            </a:extLst>
          </p:cNvPr>
          <p:cNvSpPr>
            <a:spLocks noGrp="1"/>
          </p:cNvSpPr>
          <p:nvPr>
            <p:ph idx="1"/>
          </p:nvPr>
        </p:nvSpPr>
        <p:spPr>
          <a:xfrm>
            <a:off x="838200" y="1178351"/>
            <a:ext cx="10515600" cy="4998612"/>
          </a:xfrm>
        </p:spPr>
        <p:txBody>
          <a:bodyPr>
            <a:normAutofit fontScale="92500" lnSpcReduction="10000"/>
          </a:bodyPr>
          <a:lstStyle/>
          <a:p>
            <a:pPr algn="just"/>
            <a:r>
              <a:rPr lang="en-US" dirty="0"/>
              <a:t>Institutional Authority</a:t>
            </a:r>
          </a:p>
          <a:p>
            <a:pPr marL="0" indent="0" algn="just">
              <a:buNone/>
            </a:pPr>
            <a:r>
              <a:rPr lang="en-US" dirty="0"/>
              <a:t>Institutional authority can be defined as the institutional right given to a person to exercise power based on the resources of institution. </a:t>
            </a:r>
          </a:p>
          <a:p>
            <a:pPr marL="0" indent="0" algn="just">
              <a:buNone/>
            </a:pPr>
            <a:r>
              <a:rPr lang="en-US" dirty="0"/>
              <a:t>It is authority given by the institution to the qualified individuals in order to meet their institutional objectives.</a:t>
            </a:r>
          </a:p>
          <a:p>
            <a:pPr marL="0" indent="0" algn="just">
              <a:buNone/>
            </a:pPr>
            <a:r>
              <a:rPr lang="en-US" dirty="0"/>
              <a:t>This authority is exercised by making policy decisions, allocating resources, issuing orders, carrying out the actions, giving recommendations, etc.,</a:t>
            </a:r>
          </a:p>
          <a:p>
            <a:pPr marL="0" indent="0" algn="just">
              <a:buNone/>
            </a:pPr>
            <a:r>
              <a:rPr lang="en-US" dirty="0"/>
              <a:t>LIMITS OF INSTITUTIONAL AUTHORITY:</a:t>
            </a:r>
          </a:p>
          <a:p>
            <a:pPr marL="0" indent="0" algn="just">
              <a:buNone/>
            </a:pPr>
            <a:r>
              <a:rPr lang="en-US" dirty="0"/>
              <a:t>In a company, the institutional authority is given by the owners or stockholders of the company. In practice, sometimes the owners of the company delegate the institutional authority to ineffective and incompetent individuals. Those individuals unable to exercise their authorities effectively in order to meet company’s objectives.</a:t>
            </a:r>
            <a:endParaRPr lang="en-IN" dirty="0"/>
          </a:p>
        </p:txBody>
      </p:sp>
    </p:spTree>
    <p:extLst>
      <p:ext uri="{BB962C8B-B14F-4D97-AF65-F5344CB8AC3E}">
        <p14:creationId xmlns:p14="http://schemas.microsoft.com/office/powerpoint/2010/main" val="1685620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DA4F-6D71-1AEC-60C8-F271D4DC108E}"/>
              </a:ext>
            </a:extLst>
          </p:cNvPr>
          <p:cNvSpPr>
            <a:spLocks noGrp="1"/>
          </p:cNvSpPr>
          <p:nvPr>
            <p:ph type="title"/>
          </p:nvPr>
        </p:nvSpPr>
        <p:spPr>
          <a:xfrm>
            <a:off x="838200" y="365125"/>
            <a:ext cx="10515600" cy="773393"/>
          </a:xfrm>
        </p:spPr>
        <p:txBody>
          <a:bodyPr/>
          <a:lstStyle/>
          <a:p>
            <a:r>
              <a:rPr lang="en-IN" dirty="0">
                <a:latin typeface="Algerian" panose="04020705040A02060702" pitchFamily="82" charset="0"/>
              </a:rPr>
              <a:t>colleagues</a:t>
            </a:r>
            <a:endParaRPr lang="en-IN" dirty="0"/>
          </a:p>
        </p:txBody>
      </p:sp>
      <p:sp>
        <p:nvSpPr>
          <p:cNvPr id="3" name="Content Placeholder 2">
            <a:extLst>
              <a:ext uri="{FF2B5EF4-FFF2-40B4-BE49-F238E27FC236}">
                <a16:creationId xmlns:a16="http://schemas.microsoft.com/office/drawing/2014/main" id="{0A01DE2A-86DC-5F26-5705-2A33860505D7}"/>
              </a:ext>
            </a:extLst>
          </p:cNvPr>
          <p:cNvSpPr>
            <a:spLocks noGrp="1"/>
          </p:cNvSpPr>
          <p:nvPr>
            <p:ph idx="1"/>
          </p:nvPr>
        </p:nvSpPr>
        <p:spPr>
          <a:xfrm>
            <a:off x="838200" y="1290918"/>
            <a:ext cx="10515600" cy="4912940"/>
          </a:xfrm>
        </p:spPr>
        <p:txBody>
          <a:bodyPr>
            <a:normAutofit fontScale="92500" lnSpcReduction="20000"/>
          </a:bodyPr>
          <a:lstStyle/>
          <a:p>
            <a:pPr algn="just"/>
            <a:r>
              <a:rPr lang="en-US" dirty="0"/>
              <a:t>The term ‘colleague’ is commonly used to describe people who work together. </a:t>
            </a:r>
          </a:p>
          <a:p>
            <a:pPr algn="just"/>
            <a:r>
              <a:rPr lang="en-US" dirty="0"/>
              <a:t>The Oxford English Dictionary thus defines ‘colleague’ as ‘a person with whom one works in a profession or business’.  </a:t>
            </a:r>
          </a:p>
          <a:p>
            <a:pPr algn="just"/>
            <a:r>
              <a:rPr lang="en-US" dirty="0"/>
              <a:t>However, this lexical definition does not specify the exact nature of this work relation: the term ‘profession’ suggests that colleagues are involved in the </a:t>
            </a:r>
            <a:r>
              <a:rPr lang="en-US" dirty="0">
                <a:solidFill>
                  <a:srgbClr val="FF0000"/>
                </a:solidFill>
              </a:rPr>
              <a:t>same activities or share the same work content</a:t>
            </a:r>
            <a:r>
              <a:rPr lang="en-US" dirty="0"/>
              <a:t>, while the term ‘business’ conveys that they share the same institutional affiliation.</a:t>
            </a:r>
          </a:p>
          <a:p>
            <a:pPr algn="just"/>
            <a:r>
              <a:rPr lang="en-US" dirty="0"/>
              <a:t>Superiors and subordinates, for example, also share some kind of work relation, although the parties in strongly asymmetrical power relationships are not considered to be colleagues. The term ‘colleague’ and the relationship it implies are also narrower than other terms that are commonly used to refer to people involved in a work relation, such as co-workers, employees, staff, team members or collaborators.</a:t>
            </a:r>
            <a:endParaRPr lang="en-IN" dirty="0"/>
          </a:p>
        </p:txBody>
      </p:sp>
    </p:spTree>
    <p:extLst>
      <p:ext uri="{BB962C8B-B14F-4D97-AF65-F5344CB8AC3E}">
        <p14:creationId xmlns:p14="http://schemas.microsoft.com/office/powerpoint/2010/main" val="3317723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FB4E-D99D-87DB-8787-F36653E4CD74}"/>
              </a:ext>
            </a:extLst>
          </p:cNvPr>
          <p:cNvSpPr>
            <a:spLocks noGrp="1"/>
          </p:cNvSpPr>
          <p:nvPr>
            <p:ph type="title"/>
          </p:nvPr>
        </p:nvSpPr>
        <p:spPr>
          <a:xfrm>
            <a:off x="838200" y="681037"/>
            <a:ext cx="10515600" cy="836677"/>
          </a:xfrm>
        </p:spPr>
        <p:txBody>
          <a:bodyPr>
            <a:normAutofit/>
          </a:bodyPr>
          <a:lstStyle/>
          <a:p>
            <a:r>
              <a:rPr lang="en-US" sz="2400" dirty="0">
                <a:latin typeface="Times New Roman" panose="02020603050405020304" pitchFamily="18" charset="0"/>
                <a:cs typeface="Times New Roman" panose="02020603050405020304" pitchFamily="18" charset="0"/>
              </a:rPr>
              <a:t>Expert authority</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8C0872-70FD-0D85-9ED7-2F383AA76D08}"/>
              </a:ext>
            </a:extLst>
          </p:cNvPr>
          <p:cNvSpPr>
            <a:spLocks noGrp="1"/>
          </p:cNvSpPr>
          <p:nvPr>
            <p:ph idx="1"/>
          </p:nvPr>
        </p:nvSpPr>
        <p:spPr>
          <a:xfrm>
            <a:off x="838200" y="1762811"/>
            <a:ext cx="10515600" cy="4414151"/>
          </a:xfrm>
        </p:spPr>
        <p:txBody>
          <a:bodyPr>
            <a:normAutofit/>
          </a:bodyPr>
          <a:lstStyle/>
          <a:p>
            <a:pPr algn="just"/>
            <a:r>
              <a:rPr lang="en-US" sz="2400" dirty="0">
                <a:latin typeface="Times New Roman" panose="02020603050405020304" pitchFamily="18" charset="0"/>
                <a:cs typeface="Times New Roman" panose="02020603050405020304" pitchFamily="18" charset="0"/>
              </a:rPr>
              <a:t>Apart from institutional authority, there is an authority because of the </a:t>
            </a:r>
            <a:r>
              <a:rPr lang="en-US" sz="2400" dirty="0">
                <a:solidFill>
                  <a:schemeClr val="accent2"/>
                </a:solidFill>
                <a:latin typeface="Times New Roman" panose="02020603050405020304" pitchFamily="18" charset="0"/>
                <a:cs typeface="Times New Roman" panose="02020603050405020304" pitchFamily="18" charset="0"/>
              </a:rPr>
              <a:t>knowledge and expertise.</a:t>
            </a:r>
          </a:p>
          <a:p>
            <a:pPr algn="just"/>
            <a:r>
              <a:rPr lang="en-US" sz="2400" dirty="0">
                <a:latin typeface="Times New Roman" panose="02020603050405020304" pitchFamily="18" charset="0"/>
                <a:cs typeface="Times New Roman" panose="02020603050405020304" pitchFamily="18" charset="0"/>
              </a:rPr>
              <a:t>Expert authority is the possession of </a:t>
            </a:r>
            <a:r>
              <a:rPr lang="en-US" sz="2400" dirty="0">
                <a:solidFill>
                  <a:schemeClr val="accent2"/>
                </a:solidFill>
                <a:latin typeface="Times New Roman" panose="02020603050405020304" pitchFamily="18" charset="0"/>
                <a:cs typeface="Times New Roman" panose="02020603050405020304" pitchFamily="18" charset="0"/>
              </a:rPr>
              <a:t>special knowledge, skill </a:t>
            </a:r>
            <a:r>
              <a:rPr lang="en-US" sz="2400" dirty="0">
                <a:latin typeface="Times New Roman" panose="02020603050405020304" pitchFamily="18" charset="0"/>
                <a:cs typeface="Times New Roman" panose="02020603050405020304" pitchFamily="18" charset="0"/>
              </a:rPr>
              <a:t>or </a:t>
            </a:r>
            <a:r>
              <a:rPr lang="en-US" sz="2400" dirty="0">
                <a:solidFill>
                  <a:schemeClr val="accent2"/>
                </a:solidFill>
                <a:latin typeface="Times New Roman" panose="02020603050405020304" pitchFamily="18" charset="0"/>
                <a:cs typeface="Times New Roman" panose="02020603050405020304" pitchFamily="18" charset="0"/>
              </a:rPr>
              <a:t>competence to perform some task </a:t>
            </a:r>
            <a:r>
              <a:rPr lang="en-US" sz="2400" dirty="0">
                <a:latin typeface="Times New Roman" panose="02020603050405020304" pitchFamily="18" charset="0"/>
                <a:cs typeface="Times New Roman" panose="02020603050405020304" pitchFamily="18" charset="0"/>
              </a:rPr>
              <a:t>or to </a:t>
            </a:r>
            <a:r>
              <a:rPr lang="en-US" sz="2400" dirty="0">
                <a:solidFill>
                  <a:schemeClr val="accent2"/>
                </a:solidFill>
                <a:latin typeface="Times New Roman" panose="02020603050405020304" pitchFamily="18" charset="0"/>
                <a:cs typeface="Times New Roman" panose="02020603050405020304" pitchFamily="18" charset="0"/>
              </a:rPr>
              <a:t>give sound advice</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It is proved that the leaders with expertise can more effectively guide and motivate others than the conventional leaders. This concept is referred as authority of leadership. </a:t>
            </a:r>
          </a:p>
          <a:p>
            <a:pPr algn="just"/>
            <a:r>
              <a:rPr lang="en-US" sz="2400" dirty="0">
                <a:latin typeface="Times New Roman" panose="02020603050405020304" pitchFamily="18" charset="0"/>
                <a:cs typeface="Times New Roman" panose="02020603050405020304" pitchFamily="18" charset="0"/>
              </a:rPr>
              <a:t>In todays organization set up, the staff engineers, advisors and consultants are given expert authority, while institutional authority is assigned to the line managers.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392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07EDA-BBD0-E63A-C3A8-4A266A0BD3C5}"/>
              </a:ext>
            </a:extLst>
          </p:cNvPr>
          <p:cNvSpPr>
            <a:spLocks noGrp="1"/>
          </p:cNvSpPr>
          <p:nvPr>
            <p:ph idx="1"/>
          </p:nvPr>
        </p:nvSpPr>
        <p:spPr>
          <a:xfrm>
            <a:off x="838200" y="904973"/>
            <a:ext cx="10515600" cy="5271990"/>
          </a:xfrm>
        </p:spPr>
        <p:txBody>
          <a:bodyPr>
            <a:normAutofit lnSpcReduction="10000"/>
          </a:bodyPr>
          <a:lstStyle/>
          <a:p>
            <a:pPr marL="0" indent="0" algn="just" rtl="0">
              <a:spcBef>
                <a:spcPts val="0"/>
              </a:spcBef>
              <a:spcAft>
                <a:spcPts val="400"/>
              </a:spcAft>
              <a:buNone/>
            </a:pPr>
            <a:r>
              <a:rPr lang="en-US" sz="2400" b="1" i="0" dirty="0">
                <a:solidFill>
                  <a:srgbClr val="000000"/>
                </a:solidFill>
                <a:effectLst/>
                <a:latin typeface="Times New Roman" panose="02020603050405020304" pitchFamily="18" charset="0"/>
                <a:cs typeface="Times New Roman" panose="02020603050405020304" pitchFamily="18" charset="0"/>
              </a:rPr>
              <a:t>Characteristics of Authority</a:t>
            </a:r>
          </a:p>
          <a:p>
            <a:pPr marL="0" indent="0" algn="just" rtl="0">
              <a:spcBef>
                <a:spcPts val="0"/>
              </a:spcBef>
              <a:spcAft>
                <a:spcPts val="400"/>
              </a:spcAft>
              <a:buNone/>
            </a:pPr>
            <a:endParaRPr lang="en-US" b="1" i="0" dirty="0">
              <a:solidFill>
                <a:srgbClr val="000000"/>
              </a:solidFill>
              <a:effectLst/>
              <a:latin typeface="Open Sans" panose="020B0604020202020204" pitchFamily="34" charset="0"/>
            </a:endParaRPr>
          </a:p>
          <a:p>
            <a:pPr algn="just" rtl="0">
              <a:spcBef>
                <a:spcPts val="0"/>
              </a:spcBef>
              <a:spcAft>
                <a:spcPts val="400"/>
              </a:spcAft>
            </a:pPr>
            <a:endParaRPr lang="en-US" b="1"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Basis of Getting Things Done:</a:t>
            </a:r>
            <a:r>
              <a:rPr lang="en-US" sz="1800" b="0" i="0" dirty="0">
                <a:solidFill>
                  <a:srgbClr val="000000"/>
                </a:solidFill>
                <a:effectLst/>
                <a:latin typeface="Open Sans" panose="020B0604020202020204" pitchFamily="34" charset="0"/>
              </a:rPr>
              <a:t> Authority grants the right to do something in an organization and to control the actions of the other employees of the organization. It immediately contributes to the completion of certain activities for the achievement of the stated goals.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Legitimacy:</a:t>
            </a:r>
            <a:r>
              <a:rPr lang="en-US" sz="1800" b="0" i="0" dirty="0">
                <a:solidFill>
                  <a:srgbClr val="000000"/>
                </a:solidFill>
                <a:effectLst/>
                <a:latin typeface="Open Sans" panose="020B0604020202020204" pitchFamily="34" charset="0"/>
              </a:rPr>
              <a:t> Authority means a legal right open to superiors (within the company itself). This type of right exists because of the practice of authenticity, custom, or norms agreed upon in an institution. Based on an organizational hierarchy, the right of a manager to influence the behavior of his subordinates is granted to him.</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Decision Making:</a:t>
            </a:r>
            <a:r>
              <a:rPr lang="en-US" sz="1800" b="0" i="0" dirty="0">
                <a:solidFill>
                  <a:srgbClr val="000000"/>
                </a:solidFill>
                <a:effectLst/>
                <a:latin typeface="Open Sans" panose="020B0604020202020204" pitchFamily="34" charset="0"/>
              </a:rPr>
              <a:t> A prerequisite of authority is decision-making. The manager may </a:t>
            </a:r>
            <a:r>
              <a:rPr lang="en-US" sz="1800" b="0" i="0" dirty="0">
                <a:solidFill>
                  <a:schemeClr val="accent2"/>
                </a:solidFill>
                <a:effectLst/>
                <a:latin typeface="Open Sans" panose="020B0604020202020204" pitchFamily="34" charset="0"/>
              </a:rPr>
              <a:t>order his subordinates to behave or not to act.</a:t>
            </a:r>
            <a:r>
              <a:rPr lang="en-US" sz="1800" b="0" i="0" dirty="0">
                <a:solidFill>
                  <a:srgbClr val="000000"/>
                </a:solidFill>
                <a:effectLst/>
                <a:latin typeface="Open Sans" panose="020B0604020202020204" pitchFamily="34" charset="0"/>
              </a:rPr>
              <a:t> The manager makes this form of decision concerning the operation of an office.</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Implementation:</a:t>
            </a:r>
            <a:r>
              <a:rPr lang="en-US" sz="1800" b="0" i="0" dirty="0">
                <a:solidFill>
                  <a:srgbClr val="000000"/>
                </a:solidFill>
                <a:effectLst/>
                <a:latin typeface="Open Sans" panose="020B0604020202020204" pitchFamily="34" charset="0"/>
              </a:rPr>
              <a:t> Implementation affects the manager's personality. The </a:t>
            </a:r>
            <a:r>
              <a:rPr lang="en-US" sz="1800" b="0" i="0" dirty="0">
                <a:solidFill>
                  <a:schemeClr val="accent2"/>
                </a:solidFill>
                <a:effectLst/>
                <a:latin typeface="Open Sans" panose="020B0604020202020204" pitchFamily="34" charset="0"/>
              </a:rPr>
              <a:t>subordinates or group of subordinates should obey the manager's orders as to the execution of decisions</a:t>
            </a:r>
            <a:r>
              <a:rPr lang="en-US" sz="1800" b="0" i="0" dirty="0">
                <a:solidFill>
                  <a:srgbClr val="000000"/>
                </a:solidFill>
                <a:effectLst/>
                <a:latin typeface="Open Sans" panose="020B0604020202020204" pitchFamily="34" charset="0"/>
              </a:rPr>
              <a:t>. One manager's personality factor may vary from another manager.</a:t>
            </a:r>
          </a:p>
          <a:p>
            <a:pPr marL="0" indent="0">
              <a:buNone/>
            </a:pPr>
            <a:br>
              <a:rPr lang="en-US" dirty="0"/>
            </a:br>
            <a:endParaRPr lang="en-IN" dirty="0"/>
          </a:p>
        </p:txBody>
      </p:sp>
    </p:spTree>
    <p:extLst>
      <p:ext uri="{BB962C8B-B14F-4D97-AF65-F5344CB8AC3E}">
        <p14:creationId xmlns:p14="http://schemas.microsoft.com/office/powerpoint/2010/main" val="92987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4D42FC-3CC3-FFF7-8830-036B4D1962A3}"/>
              </a:ext>
            </a:extLst>
          </p:cNvPr>
          <p:cNvSpPr>
            <a:spLocks noGrp="1"/>
          </p:cNvSpPr>
          <p:nvPr>
            <p:ph idx="1"/>
          </p:nvPr>
        </p:nvSpPr>
        <p:spPr>
          <a:xfrm>
            <a:off x="838200" y="263951"/>
            <a:ext cx="10515600" cy="5913012"/>
          </a:xfrm>
        </p:spPr>
        <p:txBody>
          <a:bodyPr/>
          <a:lstStyle/>
          <a:p>
            <a:pPr algn="just" rtl="0">
              <a:spcBef>
                <a:spcPts val="0"/>
              </a:spcBef>
              <a:spcAft>
                <a:spcPts val="0"/>
              </a:spcAft>
            </a:pPr>
            <a:r>
              <a:rPr lang="en-US" sz="1800" b="1" i="0" dirty="0">
                <a:solidFill>
                  <a:srgbClr val="000000"/>
                </a:solidFill>
                <a:effectLst/>
                <a:latin typeface="Open Sans" panose="020B0604020202020204" pitchFamily="34" charset="0"/>
              </a:rPr>
              <a:t>Elements of Authority</a:t>
            </a:r>
          </a:p>
          <a:p>
            <a:pPr marL="0" indent="0" algn="just" rtl="0">
              <a:spcBef>
                <a:spcPts val="0"/>
              </a:spcBef>
              <a:spcAft>
                <a:spcPts val="0"/>
              </a:spcAft>
              <a:buNone/>
            </a:pPr>
            <a:endParaRPr lang="en-US" b="1" i="0" dirty="0">
              <a:solidFill>
                <a:srgbClr val="000000"/>
              </a:solidFill>
              <a:effectLst/>
              <a:latin typeface="Open Sans" panose="020B0604020202020204" pitchFamily="34" charset="0"/>
            </a:endParaRPr>
          </a:p>
          <a:p>
            <a:pPr algn="just" rtl="0">
              <a:spcBef>
                <a:spcPts val="0"/>
              </a:spcBef>
              <a:spcAft>
                <a:spcPts val="1000"/>
              </a:spcAft>
            </a:pPr>
            <a:r>
              <a:rPr lang="en-US" sz="1800" b="0" i="0" dirty="0">
                <a:solidFill>
                  <a:srgbClr val="000000"/>
                </a:solidFill>
                <a:effectLst/>
                <a:latin typeface="Open Sans" panose="020B0604020202020204" pitchFamily="34" charset="0"/>
              </a:rPr>
              <a:t>There are 5 elements of authority which are explained below.</a:t>
            </a:r>
          </a:p>
          <a:p>
            <a:pPr marL="0" indent="0" algn="just" rtl="0">
              <a:spcBef>
                <a:spcPts val="0"/>
              </a:spcBef>
              <a:spcAft>
                <a:spcPts val="1000"/>
              </a:spcAft>
              <a:buNone/>
            </a:pPr>
            <a:endParaRPr lang="en-US" b="0" i="0" dirty="0">
              <a:solidFill>
                <a:srgbClr val="000000"/>
              </a:solidFill>
              <a:effectLst/>
              <a:latin typeface="Open Sans" panose="020B0604020202020204" pitchFamily="34" charset="0"/>
            </a:endParaRP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Usage of Power: </a:t>
            </a:r>
            <a:r>
              <a:rPr lang="en-US" sz="1800" b="0" i="0" dirty="0">
                <a:solidFill>
                  <a:srgbClr val="000000"/>
                </a:solidFill>
                <a:effectLst/>
                <a:latin typeface="Open Sans" panose="020B0604020202020204" pitchFamily="34" charset="0"/>
              </a:rPr>
              <a:t>In other words, there is a power where there is an authority based on which the authorized person </a:t>
            </a:r>
            <a:r>
              <a:rPr lang="en-US" sz="1800" b="0" i="0" dirty="0">
                <a:solidFill>
                  <a:schemeClr val="accent2"/>
                </a:solidFill>
                <a:effectLst/>
                <a:latin typeface="Open Sans" panose="020B0604020202020204" pitchFamily="34" charset="0"/>
              </a:rPr>
              <a:t>gives orders and instructions to other persons </a:t>
            </a:r>
            <a:r>
              <a:rPr lang="en-US" sz="1800" b="0" i="0" dirty="0">
                <a:solidFill>
                  <a:srgbClr val="000000"/>
                </a:solidFill>
                <a:effectLst/>
                <a:latin typeface="Open Sans" panose="020B0604020202020204" pitchFamily="34" charset="0"/>
              </a:rPr>
              <a:t>under his/her jurisdiction.</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Influential Personality:</a:t>
            </a:r>
            <a:r>
              <a:rPr lang="en-US" sz="1800" b="0" i="0" dirty="0">
                <a:solidFill>
                  <a:srgbClr val="000000"/>
                </a:solidFill>
                <a:effectLst/>
                <a:latin typeface="Open Sans" panose="020B0604020202020204" pitchFamily="34" charset="0"/>
              </a:rPr>
              <a:t> If the power is assigned to a person of influential personality, he can </a:t>
            </a:r>
            <a:r>
              <a:rPr lang="en-US" sz="1800" b="0" i="0" dirty="0">
                <a:solidFill>
                  <a:schemeClr val="accent2"/>
                </a:solidFill>
                <a:effectLst/>
                <a:latin typeface="Open Sans" panose="020B0604020202020204" pitchFamily="34" charset="0"/>
              </a:rPr>
              <a:t>make successful </a:t>
            </a:r>
            <a:r>
              <a:rPr lang="en-US" sz="1800" b="0" i="0" dirty="0">
                <a:solidFill>
                  <a:srgbClr val="000000"/>
                </a:solidFill>
                <a:effectLst/>
                <a:latin typeface="Open Sans" panose="020B0604020202020204" pitchFamily="34" charset="0"/>
              </a:rPr>
              <a:t>use of these powers, easily because his orders are readily accepted by the subordinates.</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Performance: </a:t>
            </a:r>
            <a:r>
              <a:rPr lang="en-US" sz="1800" b="0" i="0" dirty="0">
                <a:solidFill>
                  <a:srgbClr val="000000"/>
                </a:solidFill>
                <a:effectLst/>
                <a:latin typeface="Open Sans" panose="020B0604020202020204" pitchFamily="34" charset="0"/>
              </a:rPr>
              <a:t>An essential aspect of authority is the need for the </a:t>
            </a:r>
            <a:r>
              <a:rPr lang="en-US" sz="1800" b="0" i="0" dirty="0">
                <a:solidFill>
                  <a:schemeClr val="accent2"/>
                </a:solidFill>
                <a:effectLst/>
                <a:latin typeface="Open Sans" panose="020B0604020202020204" pitchFamily="34" charset="0"/>
              </a:rPr>
              <a:t>exercise of authority control</a:t>
            </a:r>
            <a:r>
              <a:rPr lang="en-US" sz="1800" b="0" i="0" dirty="0">
                <a:solidFill>
                  <a:srgbClr val="000000"/>
                </a:solidFill>
                <a:effectLst/>
                <a:latin typeface="Open Sans" panose="020B0604020202020204" pitchFamily="34" charset="0"/>
              </a:rPr>
              <a:t>. Such success can take place in various ways, such as with the application and issuing orders in writing, etc.</a:t>
            </a:r>
          </a:p>
          <a:p>
            <a:pPr algn="just" rtl="0" fontAlgn="base">
              <a:spcBef>
                <a:spcPts val="0"/>
              </a:spcBef>
              <a:spcAft>
                <a:spcPts val="1000"/>
              </a:spcAft>
              <a:buFont typeface="Arial" panose="020B0604020202020204" pitchFamily="34" charset="0"/>
              <a:buChar char="•"/>
            </a:pPr>
            <a:r>
              <a:rPr lang="en-US" sz="1800" b="1" i="0" dirty="0">
                <a:solidFill>
                  <a:srgbClr val="000000"/>
                </a:solidFill>
                <a:effectLst/>
                <a:latin typeface="Open Sans" panose="020B0604020202020204" pitchFamily="34" charset="0"/>
              </a:rPr>
              <a:t>Effective Leadership:</a:t>
            </a:r>
            <a:r>
              <a:rPr lang="en-US" sz="1800" b="0" i="0" dirty="0">
                <a:solidFill>
                  <a:srgbClr val="000000"/>
                </a:solidFill>
                <a:effectLst/>
                <a:latin typeface="Open Sans" panose="020B0604020202020204" pitchFamily="34" charset="0"/>
              </a:rPr>
              <a:t> The individual with authority must be an effective leader so that his subordinates can be guided and his subordinates can obey his instructions in turn.</a:t>
            </a:r>
          </a:p>
          <a:p>
            <a:pPr algn="just" rtl="0" fontAlgn="base">
              <a:spcBef>
                <a:spcPts val="0"/>
              </a:spcBef>
              <a:spcAft>
                <a:spcPts val="0"/>
              </a:spcAft>
              <a:buFont typeface="Arial" panose="020B0604020202020204" pitchFamily="34" charset="0"/>
              <a:buChar char="•"/>
            </a:pPr>
            <a:r>
              <a:rPr lang="en-US" sz="1800" b="1" i="0" dirty="0">
                <a:solidFill>
                  <a:srgbClr val="000000"/>
                </a:solidFill>
                <a:effectLst/>
                <a:latin typeface="Open Sans" panose="020B0604020202020204" pitchFamily="34" charset="0"/>
              </a:rPr>
              <a:t>To Influence the Subordinates:</a:t>
            </a:r>
            <a:r>
              <a:rPr lang="en-US" sz="1800" b="0" i="0" dirty="0">
                <a:solidFill>
                  <a:srgbClr val="000000"/>
                </a:solidFill>
                <a:effectLst/>
                <a:latin typeface="Open Sans" panose="020B0604020202020204" pitchFamily="34" charset="0"/>
              </a:rPr>
              <a:t> The person having authority must have a quality impact on his subordinates for the successful exercise of authority to be able to recognize and comply with his orders</a:t>
            </a:r>
          </a:p>
          <a:p>
            <a:endParaRPr lang="en-IN" dirty="0"/>
          </a:p>
        </p:txBody>
      </p:sp>
    </p:spTree>
    <p:extLst>
      <p:ext uri="{BB962C8B-B14F-4D97-AF65-F5344CB8AC3E}">
        <p14:creationId xmlns:p14="http://schemas.microsoft.com/office/powerpoint/2010/main" val="330023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3584D-9027-81CC-AF9E-B8199862B8A4}"/>
              </a:ext>
            </a:extLst>
          </p:cNvPr>
          <p:cNvSpPr>
            <a:spLocks noGrp="1"/>
          </p:cNvSpPr>
          <p:nvPr>
            <p:ph idx="1"/>
          </p:nvPr>
        </p:nvSpPr>
        <p:spPr>
          <a:xfrm>
            <a:off x="838200" y="1300900"/>
            <a:ext cx="10515600" cy="4176074"/>
          </a:xfrm>
        </p:spPr>
        <p:txBody>
          <a:bodyPr>
            <a:normAutofit lnSpcReduction="10000"/>
          </a:bodyPr>
          <a:lstStyle/>
          <a:p>
            <a:pPr marL="0" indent="0">
              <a:buNone/>
            </a:pPr>
            <a:r>
              <a:rPr lang="en-US" sz="4400" dirty="0">
                <a:latin typeface="Algerian" panose="04020705040A02060702" pitchFamily="82" charset="0"/>
              </a:rPr>
              <a:t>EXTERNAL RESPONSIBILITIES OF ENGINEERS</a:t>
            </a:r>
          </a:p>
          <a:p>
            <a:pPr marL="0" indent="0">
              <a:buNone/>
            </a:pPr>
            <a:endParaRPr lang="en-US" sz="4400" dirty="0">
              <a:latin typeface="Algerian" panose="04020705040A02060702" pitchFamily="82" charset="0"/>
            </a:endParaRPr>
          </a:p>
          <a:p>
            <a:pPr marL="0" indent="0">
              <a:buNone/>
            </a:pPr>
            <a:r>
              <a:rPr lang="en-US" sz="4400" dirty="0">
                <a:latin typeface="Algerian" panose="04020705040A02060702" pitchFamily="82" charset="0"/>
              </a:rPr>
              <a:t>     CONFIDENTALITY</a:t>
            </a:r>
          </a:p>
          <a:p>
            <a:pPr marL="0" indent="0">
              <a:buNone/>
            </a:pPr>
            <a:r>
              <a:rPr lang="en-US" sz="4400" dirty="0">
                <a:latin typeface="Algerian" panose="04020705040A02060702" pitchFamily="82" charset="0"/>
              </a:rPr>
              <a:t>     CONFLICT OF INTREST</a:t>
            </a:r>
          </a:p>
          <a:p>
            <a:pPr marL="0" indent="0">
              <a:buNone/>
            </a:pPr>
            <a:r>
              <a:rPr lang="en-US" sz="4400" dirty="0">
                <a:latin typeface="Algerian" panose="04020705040A02060702" pitchFamily="82" charset="0"/>
              </a:rPr>
              <a:t>     OCCUPATIONAL CRIMES</a:t>
            </a:r>
            <a:endParaRPr lang="en-IN" sz="4400" dirty="0">
              <a:latin typeface="Algerian" panose="04020705040A02060702" pitchFamily="82" charset="0"/>
            </a:endParaRPr>
          </a:p>
        </p:txBody>
      </p:sp>
    </p:spTree>
    <p:extLst>
      <p:ext uri="{BB962C8B-B14F-4D97-AF65-F5344CB8AC3E}">
        <p14:creationId xmlns:p14="http://schemas.microsoft.com/office/powerpoint/2010/main" val="672394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A92ADF-454C-A70F-0176-94DDCF7E2CFD}"/>
              </a:ext>
            </a:extLst>
          </p:cNvPr>
          <p:cNvSpPr>
            <a:spLocks noGrp="1"/>
          </p:cNvSpPr>
          <p:nvPr>
            <p:ph idx="1"/>
          </p:nvPr>
        </p:nvSpPr>
        <p:spPr>
          <a:xfrm>
            <a:off x="838200" y="377073"/>
            <a:ext cx="10515600" cy="6052008"/>
          </a:xfrm>
        </p:spPr>
        <p:txBody>
          <a:bodyPr>
            <a:normAutofit/>
          </a:bodyPr>
          <a:lstStyle/>
          <a:p>
            <a:pPr marL="0" indent="0" algn="l">
              <a:buNone/>
            </a:pPr>
            <a:r>
              <a:rPr lang="en-US" b="0" i="0" dirty="0">
                <a:solidFill>
                  <a:srgbClr val="000000"/>
                </a:solidFill>
                <a:effectLst/>
                <a:latin typeface="Heebo" panose="020B0604020202020204" pitchFamily="2" charset="-79"/>
                <a:cs typeface="Heebo" panose="020B0604020202020204" pitchFamily="2" charset="-79"/>
              </a:rPr>
              <a:t>Confidentiality</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When the word </a:t>
            </a:r>
            <a:r>
              <a:rPr lang="en-US" sz="2400" b="1" i="0" dirty="0">
                <a:solidFill>
                  <a:srgbClr val="000000"/>
                </a:solidFill>
                <a:effectLst/>
                <a:latin typeface="Times New Roman" panose="02020603050405020304" pitchFamily="18" charset="0"/>
                <a:cs typeface="Times New Roman" panose="02020603050405020304" pitchFamily="18" charset="0"/>
              </a:rPr>
              <a:t>confidential</a:t>
            </a:r>
            <a:r>
              <a:rPr lang="en-US" sz="2400" b="0" i="0" dirty="0">
                <a:solidFill>
                  <a:srgbClr val="000000"/>
                </a:solidFill>
                <a:effectLst/>
                <a:latin typeface="Times New Roman" panose="02020603050405020304" pitchFamily="18" charset="0"/>
                <a:cs typeface="Times New Roman" panose="02020603050405020304" pitchFamily="18" charset="0"/>
              </a:rPr>
              <a:t> is added to any information, it means that it should not be shared with one and all. It is mostly a trade secret. Maintaining confidentiality and avoiding harmful conflicts of interest are especially important aspects of teamwork and trustworthiness.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Confidentiality is that practice which helps </a:t>
            </a:r>
            <a:r>
              <a:rPr lang="en-US" sz="2400" b="1" i="0" dirty="0">
                <a:solidFill>
                  <a:srgbClr val="000000"/>
                </a:solidFill>
                <a:effectLst/>
                <a:latin typeface="Times New Roman" panose="02020603050405020304" pitchFamily="18" charset="0"/>
                <a:cs typeface="Times New Roman" panose="02020603050405020304" pitchFamily="18" charset="0"/>
              </a:rPr>
              <a:t>to keep secret</a:t>
            </a:r>
            <a:r>
              <a:rPr lang="en-US" sz="2400" b="0" i="0" dirty="0">
                <a:solidFill>
                  <a:srgbClr val="000000"/>
                </a:solidFill>
                <a:effectLst/>
                <a:latin typeface="Times New Roman" panose="02020603050405020304" pitchFamily="18" charset="0"/>
                <a:cs typeface="Times New Roman" panose="02020603050405020304" pitchFamily="18" charset="0"/>
              </a:rPr>
              <a:t> all information deemed desirable to keep secret. The maintenance of secrecy refers to the unrevealing of any data concerning the company’s business or technical processes that are not already in public knowledge. Every company has some knowledge and can identify the individuals and groups that might have access to a particular set of information. The members of such groups share the responsibility of maintaining confidentiality.</a:t>
            </a:r>
          </a:p>
          <a:p>
            <a:pPr algn="just"/>
            <a:r>
              <a:rPr lang="en-US" sz="2400" b="0" i="0" dirty="0" err="1">
                <a:solidFill>
                  <a:srgbClr val="000000"/>
                </a:solidFill>
                <a:effectLst/>
                <a:latin typeface="Times New Roman" panose="02020603050405020304" pitchFamily="18" charset="0"/>
                <a:cs typeface="Times New Roman" panose="02020603050405020304" pitchFamily="18" charset="0"/>
              </a:rPr>
              <a:t>Eg</a:t>
            </a:r>
            <a:r>
              <a:rPr lang="en-US" sz="2400" dirty="0">
                <a:solidFill>
                  <a:srgbClr val="000000"/>
                </a:solidFill>
                <a:latin typeface="Times New Roman" panose="02020603050405020304" pitchFamily="18" charset="0"/>
                <a:cs typeface="Times New Roman" panose="02020603050405020304" pitchFamily="18" charset="0"/>
              </a:rPr>
              <a:t>: marketing strategy of colors to reduce weight.</a:t>
            </a:r>
          </a:p>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          traditional medical practices.</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6505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445B2A-B71D-9755-6D15-FB56B41CC399}"/>
              </a:ext>
            </a:extLst>
          </p:cNvPr>
          <p:cNvSpPr>
            <a:spLocks noGrp="1"/>
          </p:cNvSpPr>
          <p:nvPr>
            <p:ph idx="1"/>
          </p:nvPr>
        </p:nvSpPr>
        <p:spPr>
          <a:xfrm>
            <a:off x="584462" y="0"/>
            <a:ext cx="10769338" cy="6485642"/>
          </a:xfrm>
        </p:spPr>
        <p:txBody>
          <a:bodyPr>
            <a:normAutofit fontScale="92500"/>
          </a:bodyPr>
          <a:lstStyle/>
          <a:p>
            <a:pPr marL="0" indent="0" algn="l">
              <a:buNone/>
            </a:pPr>
            <a:endParaRPr lang="en-US" dirty="0">
              <a:solidFill>
                <a:srgbClr val="222222"/>
              </a:solidFill>
              <a:latin typeface="graphikweb-regular"/>
            </a:endParaRPr>
          </a:p>
          <a:p>
            <a:pPr marL="0" indent="0" algn="l">
              <a:buNone/>
            </a:pPr>
            <a:r>
              <a:rPr lang="en-US" dirty="0">
                <a:solidFill>
                  <a:srgbClr val="222222"/>
                </a:solidFill>
                <a:latin typeface="graphikweb-regular"/>
              </a:rPr>
              <a:t>T</a:t>
            </a:r>
            <a:r>
              <a:rPr lang="en-US" b="0" i="0" dirty="0">
                <a:solidFill>
                  <a:srgbClr val="222222"/>
                </a:solidFill>
                <a:effectLst/>
                <a:latin typeface="graphikweb-regular"/>
              </a:rPr>
              <a:t>here are three types of information that need foolproof protection. They are:</a:t>
            </a:r>
          </a:p>
          <a:p>
            <a:pPr algn="l">
              <a:buFont typeface="+mj-lt"/>
              <a:buAutoNum type="arabicPeriod"/>
            </a:pPr>
            <a:r>
              <a:rPr lang="en-US" b="0" i="0" dirty="0">
                <a:solidFill>
                  <a:srgbClr val="222222"/>
                </a:solidFill>
                <a:effectLst/>
                <a:latin typeface="graphikweb-regular"/>
              </a:rPr>
              <a:t>Personal data of the client.</a:t>
            </a:r>
          </a:p>
          <a:p>
            <a:pPr algn="l">
              <a:buFont typeface="+mj-lt"/>
              <a:buAutoNum type="arabicPeriod"/>
            </a:pPr>
            <a:r>
              <a:rPr lang="en-US" b="0" i="0" dirty="0">
                <a:solidFill>
                  <a:srgbClr val="222222"/>
                </a:solidFill>
                <a:effectLst/>
                <a:latin typeface="graphikweb-regular"/>
              </a:rPr>
              <a:t>Personal and job-related information of the employees: </a:t>
            </a:r>
            <a:r>
              <a:rPr lang="en-US" b="0" i="0" dirty="0" err="1">
                <a:solidFill>
                  <a:srgbClr val="222222"/>
                </a:solidFill>
                <a:effectLst/>
                <a:latin typeface="graphikweb-regular"/>
              </a:rPr>
              <a:t>eg</a:t>
            </a:r>
            <a:r>
              <a:rPr lang="en-US" b="0" i="0" dirty="0">
                <a:solidFill>
                  <a:srgbClr val="222222"/>
                </a:solidFill>
                <a:effectLst/>
                <a:latin typeface="graphikweb-regular"/>
              </a:rPr>
              <a:t> head hunting</a:t>
            </a:r>
          </a:p>
          <a:p>
            <a:pPr marL="0" indent="0" algn="just">
              <a:buNone/>
            </a:pPr>
            <a:r>
              <a:rPr lang="en-US" dirty="0">
                <a:solidFill>
                  <a:srgbClr val="222222"/>
                </a:solidFill>
                <a:latin typeface="graphikweb-regular"/>
              </a:rPr>
              <a:t>3.</a:t>
            </a:r>
            <a:r>
              <a:rPr lang="en-US" b="0" i="0" dirty="0">
                <a:solidFill>
                  <a:srgbClr val="222222"/>
                </a:solidFill>
                <a:effectLst/>
                <a:latin typeface="graphikweb-regular"/>
              </a:rPr>
              <a:t>Business information or trade secrets also referred to as ‘Proprietary Information: The financial data, budgets, business plans, forecast, and </a:t>
            </a:r>
            <a:r>
              <a:rPr lang="en-US" b="0" i="0" u="none" strike="noStrike" dirty="0">
                <a:solidFill>
                  <a:srgbClr val="0000FF"/>
                </a:solidFill>
                <a:effectLst/>
                <a:latin typeface="graphikweb-regular"/>
                <a:hlinkClick r:id="rId2"/>
              </a:rPr>
              <a:t>marketing strategies</a:t>
            </a:r>
            <a:r>
              <a:rPr lang="en-US" b="0" i="0" dirty="0">
                <a:solidFill>
                  <a:srgbClr val="222222"/>
                </a:solidFill>
                <a:effectLst/>
                <a:latin typeface="graphikweb-regular"/>
              </a:rPr>
              <a:t> are very vital to a company. The computer programs, datasets, and </a:t>
            </a:r>
            <a:r>
              <a:rPr lang="en-US" b="0" i="0" u="sng" dirty="0">
                <a:solidFill>
                  <a:srgbClr val="222222"/>
                </a:solidFill>
                <a:effectLst/>
                <a:latin typeface="graphikweb-regular"/>
              </a:rPr>
              <a:t>production formulae </a:t>
            </a:r>
            <a:r>
              <a:rPr lang="en-US" b="0" i="0" dirty="0">
                <a:solidFill>
                  <a:srgbClr val="222222"/>
                </a:solidFill>
                <a:effectLst/>
                <a:latin typeface="graphikweb-regular"/>
              </a:rPr>
              <a:t>also need to be safeguarded.</a:t>
            </a:r>
          </a:p>
          <a:p>
            <a:pPr marL="0" indent="0" algn="just">
              <a:buNone/>
            </a:pPr>
            <a:r>
              <a:rPr lang="en-US" b="0" i="0" dirty="0">
                <a:solidFill>
                  <a:srgbClr val="222222"/>
                </a:solidFill>
                <a:effectLst/>
                <a:latin typeface="graphikweb-regular"/>
              </a:rPr>
              <a:t>Such details are so crucial that if they go in the wrong hands, they may disrupt your position in the market. – And that is why you must have the top-notch mechanism to ensure confidentiality in the workplace to safeguard such details.</a:t>
            </a:r>
          </a:p>
          <a:p>
            <a:pPr marL="0" indent="0" algn="just">
              <a:buNone/>
            </a:pPr>
            <a:r>
              <a:rPr lang="en-US" b="0" i="0" dirty="0">
                <a:solidFill>
                  <a:srgbClr val="222222"/>
                </a:solidFill>
                <a:effectLst/>
                <a:latin typeface="graphikweb-regular"/>
              </a:rPr>
              <a:t>As you have understood about the critical information that comes in the category of confidential information, you should now understand what kind of scenarios can be considered as the breach of confidentiality in an organization.</a:t>
            </a:r>
          </a:p>
          <a:p>
            <a:pPr algn="l">
              <a:buFont typeface="+mj-lt"/>
              <a:buAutoNum type="arabicPeriod"/>
            </a:pPr>
            <a:endParaRPr lang="en-US"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2843399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B2A91-A31F-3D28-2E0F-D8A29B7681E6}"/>
              </a:ext>
            </a:extLst>
          </p:cNvPr>
          <p:cNvSpPr>
            <a:spLocks noGrp="1"/>
          </p:cNvSpPr>
          <p:nvPr>
            <p:ph idx="1"/>
          </p:nvPr>
        </p:nvSpPr>
        <p:spPr>
          <a:xfrm>
            <a:off x="838200" y="829560"/>
            <a:ext cx="10515600" cy="5347403"/>
          </a:xfrm>
        </p:spPr>
        <p:txBody>
          <a:bodyPr/>
          <a:lstStyle/>
          <a:p>
            <a:pPr algn="l"/>
            <a:r>
              <a:rPr lang="en-US" sz="2400" b="1" i="0" dirty="0">
                <a:solidFill>
                  <a:srgbClr val="2D2D2D"/>
                </a:solidFill>
                <a:effectLst/>
                <a:latin typeface="Noto Sans" panose="020B0502040504020204" pitchFamily="34" charset="0"/>
              </a:rPr>
              <a:t>What is the importance of confidentiality?</a:t>
            </a:r>
          </a:p>
          <a:p>
            <a:pPr algn="l"/>
            <a:endParaRPr lang="en-US" sz="2400" b="1" dirty="0">
              <a:solidFill>
                <a:srgbClr val="2D2D2D"/>
              </a:solidFill>
              <a:latin typeface="Noto Sans" panose="020B0502040504020204" pitchFamily="34" charset="0"/>
            </a:endParaRPr>
          </a:p>
          <a:p>
            <a:pPr algn="just"/>
            <a:r>
              <a:rPr lang="en-US" sz="2400" b="0" i="0" dirty="0">
                <a:solidFill>
                  <a:srgbClr val="2D2D2D"/>
                </a:solidFill>
                <a:effectLst/>
                <a:latin typeface="Noto Sans" panose="020B0502040504020204" pitchFamily="34" charset="0"/>
              </a:rPr>
              <a:t>The importance of confidentiality is extremely high in most businesses, workplaces and careers. </a:t>
            </a:r>
            <a:r>
              <a:rPr lang="en-US" sz="2400" b="0" i="0" dirty="0">
                <a:solidFill>
                  <a:schemeClr val="accent2"/>
                </a:solidFill>
                <a:effectLst/>
                <a:latin typeface="Noto Sans" panose="020B0502040504020204" pitchFamily="34" charset="0"/>
              </a:rPr>
              <a:t>Being able to handle personal details, data and other private information ethically is vital for companies to operate, retain the public's trust and meet specific compliance laws and regulations</a:t>
            </a:r>
            <a:r>
              <a:rPr lang="en-US" sz="2400" b="0" i="0" dirty="0">
                <a:solidFill>
                  <a:srgbClr val="2D2D2D"/>
                </a:solidFill>
                <a:effectLst/>
                <a:latin typeface="Noto Sans" panose="020B0502040504020204" pitchFamily="34" charset="0"/>
              </a:rPr>
              <a:t>. While the exact nature of confidentiality may change, its fundamentals remain the same.</a:t>
            </a:r>
          </a:p>
          <a:p>
            <a:pPr algn="just"/>
            <a:endParaRPr lang="en-US" sz="2400" b="0" i="0" dirty="0">
              <a:solidFill>
                <a:srgbClr val="2D2D2D"/>
              </a:solidFill>
              <a:effectLst/>
              <a:latin typeface="Noto Sans" panose="020B0502040504020204" pitchFamily="34" charset="0"/>
            </a:endParaRPr>
          </a:p>
          <a:p>
            <a:pPr algn="just"/>
            <a:r>
              <a:rPr lang="en-US" sz="2400" b="0" i="0" dirty="0">
                <a:solidFill>
                  <a:srgbClr val="2D2D2D"/>
                </a:solidFill>
                <a:effectLst/>
                <a:latin typeface="Noto Sans" panose="020B0502040504020204" pitchFamily="34" charset="0"/>
              </a:rPr>
              <a:t> For example, confidentiality for a doctor may involve keeping medical information safe and secure. In contrast, confidentiality for a marketing company may include the safe storage of personal data for marketing lists and databases.</a:t>
            </a:r>
          </a:p>
          <a:p>
            <a:endParaRPr lang="en-IN" dirty="0"/>
          </a:p>
        </p:txBody>
      </p:sp>
    </p:spTree>
    <p:extLst>
      <p:ext uri="{BB962C8B-B14F-4D97-AF65-F5344CB8AC3E}">
        <p14:creationId xmlns:p14="http://schemas.microsoft.com/office/powerpoint/2010/main" val="352187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ECC17-3580-6020-A7EC-F7F12FFF80F5}"/>
              </a:ext>
            </a:extLst>
          </p:cNvPr>
          <p:cNvSpPr>
            <a:spLocks noGrp="1"/>
          </p:cNvSpPr>
          <p:nvPr>
            <p:ph type="title"/>
          </p:nvPr>
        </p:nvSpPr>
        <p:spPr>
          <a:xfrm>
            <a:off x="838200" y="365126"/>
            <a:ext cx="10515600" cy="492714"/>
          </a:xfrm>
        </p:spPr>
        <p:txBody>
          <a:bodyPr>
            <a:normAutofit fontScale="90000"/>
          </a:bodyPr>
          <a:lstStyle/>
          <a:p>
            <a:r>
              <a:rPr lang="en-US" b="0" i="0" dirty="0">
                <a:solidFill>
                  <a:srgbClr val="222222"/>
                </a:solidFill>
                <a:effectLst/>
                <a:latin typeface="graphikweb-regular"/>
              </a:rPr>
              <a:t>Confidentiality breach</a:t>
            </a:r>
            <a:endParaRPr lang="en-IN" dirty="0"/>
          </a:p>
        </p:txBody>
      </p:sp>
      <p:sp>
        <p:nvSpPr>
          <p:cNvPr id="3" name="Content Placeholder 2">
            <a:extLst>
              <a:ext uri="{FF2B5EF4-FFF2-40B4-BE49-F238E27FC236}">
                <a16:creationId xmlns:a16="http://schemas.microsoft.com/office/drawing/2014/main" id="{9014B824-F741-289E-1742-C68AEBFBB0F7}"/>
              </a:ext>
            </a:extLst>
          </p:cNvPr>
          <p:cNvSpPr>
            <a:spLocks noGrp="1"/>
          </p:cNvSpPr>
          <p:nvPr>
            <p:ph idx="1"/>
          </p:nvPr>
        </p:nvSpPr>
        <p:spPr>
          <a:xfrm>
            <a:off x="838200" y="1027522"/>
            <a:ext cx="10515600" cy="5149441"/>
          </a:xfrm>
        </p:spPr>
        <p:txBody>
          <a:bodyPr>
            <a:normAutofit/>
          </a:bodyPr>
          <a:lstStyle/>
          <a:p>
            <a:pPr algn="just"/>
            <a:r>
              <a:rPr lang="en-US" b="0" i="0" dirty="0">
                <a:solidFill>
                  <a:srgbClr val="222222"/>
                </a:solidFill>
                <a:effectLst/>
                <a:latin typeface="graphikweb-regular"/>
              </a:rPr>
              <a:t>Confidentiality breach is a dire and sad situation. But, this could be stemmed from very trivial causes as well as from vast scams of forgery or unethical behavior. Some of the ways are:</a:t>
            </a:r>
          </a:p>
          <a:p>
            <a:pPr algn="just">
              <a:buFont typeface="Arial" panose="020B0604020202020204" pitchFamily="34" charset="0"/>
              <a:buChar char="•"/>
            </a:pPr>
            <a:r>
              <a:rPr lang="en-US" b="0" i="0" dirty="0">
                <a:solidFill>
                  <a:srgbClr val="222222"/>
                </a:solidFill>
                <a:effectLst/>
                <a:latin typeface="graphikweb-regular"/>
              </a:rPr>
              <a:t>Sharing of information by the employees for personal gain or vested interest.</a:t>
            </a:r>
          </a:p>
          <a:p>
            <a:pPr algn="just">
              <a:buFont typeface="Arial" panose="020B0604020202020204" pitchFamily="34" charset="0"/>
              <a:buChar char="•"/>
            </a:pPr>
            <a:r>
              <a:rPr lang="en-US" b="0" i="0" dirty="0">
                <a:solidFill>
                  <a:srgbClr val="222222"/>
                </a:solidFill>
                <a:effectLst/>
                <a:latin typeface="graphikweb-regular"/>
              </a:rPr>
              <a:t>Leaving confidential in an insecure and </a:t>
            </a:r>
            <a:r>
              <a:rPr lang="en-US" b="0" i="0" u="sng" dirty="0">
                <a:solidFill>
                  <a:srgbClr val="0070C0"/>
                </a:solidFill>
                <a:effectLst/>
                <a:latin typeface="graphikweb-regular"/>
              </a:rPr>
              <a:t>vulnerable </a:t>
            </a:r>
            <a:r>
              <a:rPr lang="en-US" b="0" i="0" u="sng" strike="noStrike" dirty="0">
                <a:solidFill>
                  <a:srgbClr val="0070C0"/>
                </a:solidFill>
                <a:effectLst/>
                <a:latin typeface="graphikweb-regular"/>
                <a:hlinkClick r:id="rId2">
                  <a:extLst>
                    <a:ext uri="{A12FA001-AC4F-418D-AE19-62706E023703}">
                      <ahyp:hlinkClr xmlns:ahyp="http://schemas.microsoft.com/office/drawing/2018/hyperlinkcolor" val="tx"/>
                    </a:ext>
                  </a:extLst>
                </a:hlinkClick>
              </a:rPr>
              <a:t>e</a:t>
            </a:r>
            <a:r>
              <a:rPr lang="en-US" b="0" i="0" u="sng" strike="noStrike" dirty="0">
                <a:solidFill>
                  <a:srgbClr val="0563C1"/>
                </a:solidFill>
                <a:effectLst/>
                <a:latin typeface="graphikweb-regular"/>
                <a:hlinkClick r:id="rId2">
                  <a:extLst>
                    <a:ext uri="{A12FA001-AC4F-418D-AE19-62706E023703}">
                      <ahyp:hlinkClr xmlns:ahyp="http://schemas.microsoft.com/office/drawing/2018/hyperlinkcolor" val="tx"/>
                    </a:ext>
                  </a:extLst>
                </a:hlinkClick>
              </a:rPr>
              <a:t>nvironment</a:t>
            </a:r>
            <a:r>
              <a:rPr lang="en-US" b="0" i="0" dirty="0">
                <a:solidFill>
                  <a:srgbClr val="222222"/>
                </a:solidFill>
                <a:effectLst/>
                <a:latin typeface="graphikweb-regular"/>
              </a:rPr>
              <a:t> or system.</a:t>
            </a:r>
          </a:p>
          <a:p>
            <a:pPr algn="just">
              <a:buFont typeface="Arial" panose="020B0604020202020204" pitchFamily="34" charset="0"/>
              <a:buChar char="•"/>
            </a:pPr>
            <a:r>
              <a:rPr lang="en-US" b="0" i="0" dirty="0">
                <a:solidFill>
                  <a:srgbClr val="222222"/>
                </a:solidFill>
                <a:effectLst/>
                <a:latin typeface="graphikweb-regular"/>
              </a:rPr>
              <a:t>Sharing third-party information without their consent or authentication to do so.</a:t>
            </a:r>
          </a:p>
          <a:p>
            <a:pPr algn="just">
              <a:buFont typeface="Arial" panose="020B0604020202020204" pitchFamily="34" charset="0"/>
              <a:buChar char="•"/>
            </a:pPr>
            <a:r>
              <a:rPr lang="en-US" b="0" i="0" dirty="0">
                <a:solidFill>
                  <a:srgbClr val="222222"/>
                </a:solidFill>
                <a:effectLst/>
                <a:latin typeface="graphikweb-regular"/>
              </a:rPr>
              <a:t>Sharing business secrets for financial gain leading to a decrease in the profits earned by the company.</a:t>
            </a:r>
          </a:p>
          <a:p>
            <a:endParaRPr lang="en-IN" dirty="0"/>
          </a:p>
        </p:txBody>
      </p:sp>
    </p:spTree>
    <p:extLst>
      <p:ext uri="{BB962C8B-B14F-4D97-AF65-F5344CB8AC3E}">
        <p14:creationId xmlns:p14="http://schemas.microsoft.com/office/powerpoint/2010/main" val="221163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99F924-713E-6F81-A4A2-BDBA4EB2838F}"/>
              </a:ext>
            </a:extLst>
          </p:cNvPr>
          <p:cNvSpPr>
            <a:spLocks noGrp="1"/>
          </p:cNvSpPr>
          <p:nvPr>
            <p:ph idx="1"/>
          </p:nvPr>
        </p:nvSpPr>
        <p:spPr>
          <a:xfrm>
            <a:off x="838200" y="311085"/>
            <a:ext cx="10515600" cy="5865878"/>
          </a:xfrm>
        </p:spPr>
        <p:txBody>
          <a:bodyPr>
            <a:normAutofit lnSpcReduction="10000"/>
          </a:bodyPr>
          <a:lstStyle/>
          <a:p>
            <a:pPr marL="0" indent="0" algn="just">
              <a:buNone/>
            </a:pPr>
            <a:r>
              <a:rPr lang="en-US" sz="2000" b="1" i="0" u="sng" dirty="0">
                <a:solidFill>
                  <a:srgbClr val="000000"/>
                </a:solidFill>
                <a:effectLst/>
                <a:latin typeface="roboto" panose="02000000000000000000" pitchFamily="2" charset="0"/>
              </a:rPr>
              <a:t>How to ensure Confidentiality in the Workplace?</a:t>
            </a:r>
          </a:p>
          <a:p>
            <a:pPr marL="0" indent="0" algn="just">
              <a:buNone/>
            </a:pPr>
            <a:endParaRPr lang="en-US" sz="2000" b="1" u="sng" dirty="0">
              <a:solidFill>
                <a:srgbClr val="000000"/>
              </a:solidFill>
              <a:latin typeface="roboto" panose="02000000000000000000" pitchFamily="2" charset="0"/>
            </a:endParaRPr>
          </a:p>
          <a:p>
            <a:pPr marL="0" indent="0" algn="just">
              <a:buNone/>
            </a:pPr>
            <a:r>
              <a:rPr lang="en-US" sz="2000" b="1" i="0" dirty="0">
                <a:solidFill>
                  <a:srgbClr val="000000"/>
                </a:solidFill>
                <a:effectLst/>
                <a:latin typeface="roboto" panose="02000000000000000000" pitchFamily="2" charset="0"/>
              </a:rPr>
              <a:t>1) Be Aware of Confidential Info of your Company</a:t>
            </a:r>
          </a:p>
          <a:p>
            <a:pPr marL="0" indent="0" algn="just">
              <a:buNone/>
            </a:pPr>
            <a:r>
              <a:rPr lang="en-US" sz="2000" b="0" i="0" dirty="0">
                <a:solidFill>
                  <a:srgbClr val="222222"/>
                </a:solidFill>
                <a:effectLst/>
                <a:latin typeface="graphikweb-regular"/>
              </a:rPr>
              <a:t>Mark the highly sensitive and confidential information well in advance. Make it known to the person who handles the information and manages the data so that he/she can stay aware and responsible for it.</a:t>
            </a:r>
          </a:p>
          <a:p>
            <a:pPr marL="0" indent="0" algn="just">
              <a:buNone/>
            </a:pPr>
            <a:r>
              <a:rPr lang="en-US" sz="2000" b="1" i="0" dirty="0">
                <a:solidFill>
                  <a:srgbClr val="000000"/>
                </a:solidFill>
                <a:effectLst/>
                <a:latin typeface="roboto" panose="02000000000000000000" pitchFamily="2" charset="0"/>
              </a:rPr>
              <a:t>2) Decide the safest location for sensitive information</a:t>
            </a:r>
          </a:p>
          <a:p>
            <a:pPr marL="0" indent="0" algn="just">
              <a:buNone/>
            </a:pPr>
            <a:r>
              <a:rPr lang="en-US" sz="2000" b="0" i="0" dirty="0">
                <a:solidFill>
                  <a:srgbClr val="222222"/>
                </a:solidFill>
                <a:effectLst/>
                <a:latin typeface="graphikweb-regular"/>
              </a:rPr>
              <a:t>Do not store the confidential information at easily accessible locations. It is advisable to change the location of the storage of sensitive data now and then.</a:t>
            </a:r>
          </a:p>
          <a:p>
            <a:pPr marL="0" indent="0" algn="just">
              <a:buNone/>
            </a:pPr>
            <a:r>
              <a:rPr lang="en-US" sz="2000" b="1" i="0" dirty="0">
                <a:solidFill>
                  <a:srgbClr val="000000"/>
                </a:solidFill>
                <a:effectLst/>
                <a:latin typeface="roboto" panose="02000000000000000000" pitchFamily="2" charset="0"/>
              </a:rPr>
              <a:t>3) Have guidelines for the use of confidential info in Personal/Professional Conversations</a:t>
            </a:r>
          </a:p>
          <a:p>
            <a:pPr marL="0" indent="0" algn="just">
              <a:buNone/>
            </a:pPr>
            <a:r>
              <a:rPr lang="en-US" sz="2000" b="0" i="0" dirty="0">
                <a:solidFill>
                  <a:srgbClr val="222222"/>
                </a:solidFill>
                <a:effectLst/>
                <a:latin typeface="graphikweb-regular"/>
              </a:rPr>
              <a:t>The personal conversations or even professional conversations out of the scope of the confidential information need to be driven away from sharing confidential information. Also, if you need to share that information inevitably, you should ask for the consent of the owner.</a:t>
            </a:r>
          </a:p>
          <a:p>
            <a:pPr marL="0" indent="0" algn="just">
              <a:buNone/>
            </a:pPr>
            <a:r>
              <a:rPr lang="en-US" sz="2000" b="1" i="0" dirty="0">
                <a:solidFill>
                  <a:srgbClr val="000000"/>
                </a:solidFill>
                <a:effectLst/>
                <a:latin typeface="roboto" panose="02000000000000000000" pitchFamily="2" charset="0"/>
              </a:rPr>
              <a:t>4) Always include confidential clauses</a:t>
            </a:r>
          </a:p>
          <a:p>
            <a:pPr marL="0" indent="0" algn="just">
              <a:buNone/>
            </a:pPr>
            <a:r>
              <a:rPr lang="en-US" sz="2000" b="0" i="0" dirty="0">
                <a:solidFill>
                  <a:srgbClr val="222222"/>
                </a:solidFill>
                <a:effectLst/>
                <a:latin typeface="graphikweb-regular"/>
              </a:rPr>
              <a:t>Confidentiality clauses are an essential way to check a breach of confidentiality. These serve as legal bondage against violating the rules of privacy. Non-disclosure agreements and confidentiality agreements also impart the rules and consequences of a breach of confidentiality.</a:t>
            </a:r>
          </a:p>
          <a:p>
            <a:pPr marL="0" indent="0" algn="just">
              <a:buNone/>
            </a:pPr>
            <a:endParaRPr lang="en-US" sz="2000" b="0" i="0" dirty="0">
              <a:solidFill>
                <a:srgbClr val="222222"/>
              </a:solidFill>
              <a:effectLst/>
              <a:latin typeface="graphikweb-regular"/>
            </a:endParaRPr>
          </a:p>
          <a:p>
            <a:endParaRPr lang="en-IN" dirty="0"/>
          </a:p>
        </p:txBody>
      </p:sp>
    </p:spTree>
    <p:extLst>
      <p:ext uri="{BB962C8B-B14F-4D97-AF65-F5344CB8AC3E}">
        <p14:creationId xmlns:p14="http://schemas.microsoft.com/office/powerpoint/2010/main" val="3720185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A4974-E266-97DD-2C11-3FA1E4AE170D}"/>
              </a:ext>
            </a:extLst>
          </p:cNvPr>
          <p:cNvSpPr>
            <a:spLocks noGrp="1"/>
          </p:cNvSpPr>
          <p:nvPr>
            <p:ph idx="1"/>
          </p:nvPr>
        </p:nvSpPr>
        <p:spPr>
          <a:xfrm>
            <a:off x="838200" y="690282"/>
            <a:ext cx="10515600" cy="5486681"/>
          </a:xfrm>
        </p:spPr>
        <p:txBody>
          <a:bodyPr/>
          <a:lstStyle/>
          <a:p>
            <a:endParaRPr lang="en-US" dirty="0"/>
          </a:p>
          <a:p>
            <a:r>
              <a:rPr lang="en-US" dirty="0"/>
              <a:t>Fourth unit</a:t>
            </a:r>
          </a:p>
          <a:p>
            <a:pPr marL="0" indent="0">
              <a:buNone/>
            </a:pPr>
            <a:r>
              <a:rPr lang="en-US" dirty="0"/>
              <a:t>Safety and risk - assessment of safety and risk - </a:t>
            </a:r>
            <a:r>
              <a:rPr lang="en-US" dirty="0" err="1"/>
              <a:t>Riysis</a:t>
            </a:r>
            <a:r>
              <a:rPr lang="en-US" dirty="0"/>
              <a:t> - Risk benefit analysis and reducing risk - </a:t>
            </a:r>
            <a:r>
              <a:rPr lang="en-US" dirty="0">
                <a:solidFill>
                  <a:srgbClr val="FF0000"/>
                </a:solidFill>
              </a:rPr>
              <a:t>Govt. Regulator's approach to risks </a:t>
            </a:r>
            <a:r>
              <a:rPr lang="en-US" dirty="0"/>
              <a:t>- the three mile island and Chernobyl case studies &amp; Bhopal - </a:t>
            </a:r>
            <a:r>
              <a:rPr lang="en-US" dirty="0">
                <a:solidFill>
                  <a:srgbClr val="C00000"/>
                </a:solidFill>
              </a:rPr>
              <a:t>Threat of Nuclear power</a:t>
            </a:r>
            <a:r>
              <a:rPr lang="en-US" dirty="0"/>
              <a:t>, depletion of ozone, greenery effects - Collegiality and loyalty - respect for authority - collective bargaining - Confidentiality - conflicts of interest - occupation crime - professional rights - employees’ rights - Intellectual Property rights (IPR) - discrimination.</a:t>
            </a:r>
            <a:endParaRPr lang="en-IN" dirty="0"/>
          </a:p>
        </p:txBody>
      </p:sp>
    </p:spTree>
    <p:extLst>
      <p:ext uri="{BB962C8B-B14F-4D97-AF65-F5344CB8AC3E}">
        <p14:creationId xmlns:p14="http://schemas.microsoft.com/office/powerpoint/2010/main" val="305852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CD6-FCC1-B1CA-2703-9BE3CC2ED2EF}"/>
              </a:ext>
            </a:extLst>
          </p:cNvPr>
          <p:cNvSpPr>
            <a:spLocks noGrp="1"/>
          </p:cNvSpPr>
          <p:nvPr>
            <p:ph type="title"/>
          </p:nvPr>
        </p:nvSpPr>
        <p:spPr>
          <a:xfrm>
            <a:off x="838200" y="365126"/>
            <a:ext cx="10515600" cy="315912"/>
          </a:xfrm>
        </p:spPr>
        <p:txBody>
          <a:bodyPr>
            <a:normAutofit fontScale="90000"/>
          </a:bodyPr>
          <a:lstStyle/>
          <a:p>
            <a:r>
              <a:rPr lang="en-IN" dirty="0"/>
              <a:t>colleague</a:t>
            </a:r>
          </a:p>
        </p:txBody>
      </p:sp>
      <p:sp>
        <p:nvSpPr>
          <p:cNvPr id="3" name="Content Placeholder 2">
            <a:extLst>
              <a:ext uri="{FF2B5EF4-FFF2-40B4-BE49-F238E27FC236}">
                <a16:creationId xmlns:a16="http://schemas.microsoft.com/office/drawing/2014/main" id="{F96EF493-BA2E-0C59-247E-B0EC54AFEC44}"/>
              </a:ext>
            </a:extLst>
          </p:cNvPr>
          <p:cNvSpPr>
            <a:spLocks noGrp="1"/>
          </p:cNvSpPr>
          <p:nvPr>
            <p:ph idx="1"/>
          </p:nvPr>
        </p:nvSpPr>
        <p:spPr>
          <a:xfrm>
            <a:off x="838200" y="878541"/>
            <a:ext cx="10515600" cy="5298422"/>
          </a:xfrm>
        </p:spPr>
        <p:txBody>
          <a:bodyPr>
            <a:normAutofit fontScale="92500" lnSpcReduction="10000"/>
          </a:bodyPr>
          <a:lstStyle/>
          <a:p>
            <a:pPr algn="just"/>
            <a:r>
              <a:rPr lang="en-US" dirty="0"/>
              <a:t>Firstly, to be a colleague one has to be in a lateral peer relation: it takes some kind of shared status – however basic – for a person to qualify as a peer (in a shared activity or shared organizational context) and it requires some kind of equality or sameness to be in such a lateral peer relation. Even though the term ‘co-worker’ might be closest in meaning to the term ‘colleague’, the latter indicates more precisely some kind of equality or sameness that is characteristic of peers in a work environment. </a:t>
            </a:r>
          </a:p>
          <a:p>
            <a:pPr algn="just"/>
            <a:r>
              <a:rPr lang="en-US" dirty="0"/>
              <a:t>Secondly, unlike terms such as ‘staff’ or ‘employee’, the term ‘colleague’ implies that the parties involved relate to each other in second-personal ways that reflect an acknowledgement of their roughly equal status.</a:t>
            </a:r>
          </a:p>
          <a:p>
            <a:pPr algn="just"/>
            <a:r>
              <a:rPr lang="en-US" dirty="0"/>
              <a:t> Thirdly, and not unrelatedly, to refer to another person in one’s work environment as one’s colleague clearly suggests that one considers oneself to have special reasons to give that person special treatment. The usage of the term ‘colleague’ therefore does comprise the normative significance of the term that we are interested in.</a:t>
            </a:r>
            <a:endParaRPr lang="en-IN" dirty="0"/>
          </a:p>
        </p:txBody>
      </p:sp>
    </p:spTree>
    <p:extLst>
      <p:ext uri="{BB962C8B-B14F-4D97-AF65-F5344CB8AC3E}">
        <p14:creationId xmlns:p14="http://schemas.microsoft.com/office/powerpoint/2010/main" val="302692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2ACE-E3FF-A1D4-98CD-6F8D08FAC461}"/>
              </a:ext>
            </a:extLst>
          </p:cNvPr>
          <p:cNvSpPr>
            <a:spLocks noGrp="1"/>
          </p:cNvSpPr>
          <p:nvPr>
            <p:ph type="title"/>
          </p:nvPr>
        </p:nvSpPr>
        <p:spPr>
          <a:xfrm>
            <a:off x="838200" y="365126"/>
            <a:ext cx="10515600" cy="378946"/>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E01C97E0-B6DA-CD90-BE2C-CA916F3AD11C}"/>
              </a:ext>
            </a:extLst>
          </p:cNvPr>
          <p:cNvSpPr>
            <a:spLocks noGrp="1"/>
          </p:cNvSpPr>
          <p:nvPr>
            <p:ph idx="1"/>
          </p:nvPr>
        </p:nvSpPr>
        <p:spPr>
          <a:xfrm>
            <a:off x="838200" y="1631576"/>
            <a:ext cx="10515600" cy="4545387"/>
          </a:xfrm>
        </p:spPr>
        <p:txBody>
          <a:bodyPr/>
          <a:lstStyle/>
          <a:p>
            <a:pPr algn="just"/>
            <a:r>
              <a:rPr lang="en-US" dirty="0"/>
              <a:t>But what is it exactly, that makes two persons qualify as colleagues? We have pointed out that the term ‘colleague’ reflects a lateral peer relation, but what conditions need to be fulfilled if this relation is to hold? We suggest that two people qualify as colleagues if they share: (</a:t>
            </a:r>
            <a:r>
              <a:rPr lang="en-US" dirty="0" err="1"/>
              <a:t>i</a:t>
            </a:r>
            <a:r>
              <a:rPr lang="en-US" dirty="0"/>
              <a:t>) the same work content or domain of activity; </a:t>
            </a:r>
          </a:p>
          <a:p>
            <a:pPr marL="0" indent="0" algn="just">
              <a:buNone/>
            </a:pPr>
            <a:r>
              <a:rPr lang="en-US" dirty="0"/>
              <a:t>   (ii) the same institutional affiliation or common purpose; and/or</a:t>
            </a:r>
          </a:p>
          <a:p>
            <a:pPr marL="0" indent="0" algn="just">
              <a:buNone/>
            </a:pPr>
            <a:r>
              <a:rPr lang="en-US" dirty="0"/>
              <a:t>   (iii) the same status or level of responsibility.</a:t>
            </a:r>
          </a:p>
          <a:p>
            <a:pPr algn="just"/>
            <a:r>
              <a:rPr lang="en-US" dirty="0"/>
              <a:t> Each of these features implies a certain kind of sameness.</a:t>
            </a:r>
            <a:endParaRPr lang="en-IN" dirty="0"/>
          </a:p>
        </p:txBody>
      </p:sp>
    </p:spTree>
    <p:extLst>
      <p:ext uri="{BB962C8B-B14F-4D97-AF65-F5344CB8AC3E}">
        <p14:creationId xmlns:p14="http://schemas.microsoft.com/office/powerpoint/2010/main" val="2563756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04BF-61E9-89B6-49AA-33F59D50DECC}"/>
              </a:ext>
            </a:extLst>
          </p:cNvPr>
          <p:cNvSpPr>
            <a:spLocks noGrp="1"/>
          </p:cNvSpPr>
          <p:nvPr>
            <p:ph type="title"/>
          </p:nvPr>
        </p:nvSpPr>
        <p:spPr>
          <a:xfrm>
            <a:off x="838200" y="365125"/>
            <a:ext cx="10515600" cy="477557"/>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282AE4C0-06AA-D61E-699F-817C4F2DFCDC}"/>
              </a:ext>
            </a:extLst>
          </p:cNvPr>
          <p:cNvSpPr>
            <a:spLocks noGrp="1"/>
          </p:cNvSpPr>
          <p:nvPr>
            <p:ph idx="1"/>
          </p:nvPr>
        </p:nvSpPr>
        <p:spPr>
          <a:xfrm>
            <a:off x="838200" y="1541929"/>
            <a:ext cx="10515600" cy="4635034"/>
          </a:xfrm>
        </p:spPr>
        <p:txBody>
          <a:bodyPr/>
          <a:lstStyle/>
          <a:p>
            <a:pPr algn="just"/>
            <a:r>
              <a:rPr lang="en-US" dirty="0"/>
              <a:t>Concerning the </a:t>
            </a:r>
            <a:r>
              <a:rPr lang="en-US" b="1" dirty="0"/>
              <a:t>work content or domain of activity </a:t>
            </a:r>
            <a:r>
              <a:rPr lang="en-US" dirty="0"/>
              <a:t>(</a:t>
            </a:r>
            <a:r>
              <a:rPr lang="en-US" dirty="0" err="1"/>
              <a:t>i</a:t>
            </a:r>
            <a:r>
              <a:rPr lang="en-US" dirty="0"/>
              <a:t>), colleagues share particular tasks that can either contribute to the production of particular goods or to the execution of particular work-related activities at various levels of specificity. For example, </a:t>
            </a:r>
            <a:r>
              <a:rPr lang="en-US" dirty="0">
                <a:solidFill>
                  <a:srgbClr val="FF0000"/>
                </a:solidFill>
              </a:rPr>
              <a:t>carpenters and metalworkers </a:t>
            </a:r>
            <a:r>
              <a:rPr lang="en-US" dirty="0"/>
              <a:t>can qualify as colleagues because they are both skilled manual workers and thus </a:t>
            </a:r>
            <a:r>
              <a:rPr lang="en-US" dirty="0">
                <a:solidFill>
                  <a:srgbClr val="FF0000"/>
                </a:solidFill>
              </a:rPr>
              <a:t>share manual </a:t>
            </a:r>
            <a:r>
              <a:rPr lang="en-US" dirty="0" err="1">
                <a:solidFill>
                  <a:srgbClr val="FF0000"/>
                </a:solidFill>
              </a:rPr>
              <a:t>labour</a:t>
            </a:r>
            <a:r>
              <a:rPr lang="en-US" dirty="0"/>
              <a:t>, while </a:t>
            </a:r>
            <a:r>
              <a:rPr lang="en-US" dirty="0">
                <a:solidFill>
                  <a:srgbClr val="FF0000"/>
                </a:solidFill>
              </a:rPr>
              <a:t>locksmiths and welders</a:t>
            </a:r>
            <a:r>
              <a:rPr lang="en-US" dirty="0"/>
              <a:t> qualify as colleagues because they are </a:t>
            </a:r>
            <a:r>
              <a:rPr lang="en-US" dirty="0">
                <a:solidFill>
                  <a:srgbClr val="FF0000"/>
                </a:solidFill>
              </a:rPr>
              <a:t>both metalworkers and work specifically with metal.</a:t>
            </a:r>
          </a:p>
          <a:p>
            <a:endParaRPr lang="en-IN" dirty="0"/>
          </a:p>
        </p:txBody>
      </p:sp>
    </p:spTree>
    <p:extLst>
      <p:ext uri="{BB962C8B-B14F-4D97-AF65-F5344CB8AC3E}">
        <p14:creationId xmlns:p14="http://schemas.microsoft.com/office/powerpoint/2010/main" val="84745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AA531-ECD7-EC24-0FA9-E17DD618C7C9}"/>
              </a:ext>
            </a:extLst>
          </p:cNvPr>
          <p:cNvSpPr>
            <a:spLocks noGrp="1"/>
          </p:cNvSpPr>
          <p:nvPr>
            <p:ph type="title"/>
          </p:nvPr>
        </p:nvSpPr>
        <p:spPr>
          <a:xfrm>
            <a:off x="838200" y="365126"/>
            <a:ext cx="10515600" cy="540310"/>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728DFFC2-151E-54B1-5BED-B03B3A162714}"/>
              </a:ext>
            </a:extLst>
          </p:cNvPr>
          <p:cNvSpPr>
            <a:spLocks noGrp="1"/>
          </p:cNvSpPr>
          <p:nvPr>
            <p:ph idx="1"/>
          </p:nvPr>
        </p:nvSpPr>
        <p:spPr/>
        <p:txBody>
          <a:bodyPr>
            <a:normAutofit fontScale="92500" lnSpcReduction="10000"/>
          </a:bodyPr>
          <a:lstStyle/>
          <a:p>
            <a:pPr algn="just"/>
            <a:r>
              <a:rPr lang="en-US" dirty="0"/>
              <a:t>Sameness regarding institutional affiliation or common purpose (ii) typically pertains to membership in a particular </a:t>
            </a:r>
            <a:r>
              <a:rPr lang="en-US" dirty="0" err="1"/>
              <a:t>organisational</a:t>
            </a:r>
            <a:r>
              <a:rPr lang="en-US" dirty="0"/>
              <a:t> framework. This can mean working for the same employer or it can mean being a member of a broader institutional network, such as a professional </a:t>
            </a:r>
            <a:r>
              <a:rPr lang="en-US" dirty="0" err="1"/>
              <a:t>organisation</a:t>
            </a:r>
            <a:r>
              <a:rPr lang="en-US" dirty="0"/>
              <a:t>. For example, the secretary of ACME Corporation in France and the company’s Singapore-based accountant share the same employer. Two self-employed general practitioners might not have an employer, but they nonetheless share a broader institutional framework: they are both members of the same medical association that licenses them and determines the regulations which apply to them qua doctors. Furthermore, they work for the same common purpose, that is, to treat the sick and promote health, even in the absence of an institutional affiliation.</a:t>
            </a:r>
            <a:endParaRPr lang="en-IN" dirty="0"/>
          </a:p>
        </p:txBody>
      </p:sp>
    </p:spTree>
    <p:extLst>
      <p:ext uri="{BB962C8B-B14F-4D97-AF65-F5344CB8AC3E}">
        <p14:creationId xmlns:p14="http://schemas.microsoft.com/office/powerpoint/2010/main" val="217363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09E2-E5DA-8638-44E9-4D852091CF9A}"/>
              </a:ext>
            </a:extLst>
          </p:cNvPr>
          <p:cNvSpPr>
            <a:spLocks noGrp="1"/>
          </p:cNvSpPr>
          <p:nvPr>
            <p:ph type="title"/>
          </p:nvPr>
        </p:nvSpPr>
        <p:spPr>
          <a:xfrm>
            <a:off x="838200" y="365125"/>
            <a:ext cx="10515600" cy="423769"/>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841768E-0D77-0EDC-FCB5-51BDB3F4AD11}"/>
              </a:ext>
            </a:extLst>
          </p:cNvPr>
          <p:cNvSpPr>
            <a:spLocks noGrp="1"/>
          </p:cNvSpPr>
          <p:nvPr>
            <p:ph idx="1"/>
          </p:nvPr>
        </p:nvSpPr>
        <p:spPr>
          <a:xfrm>
            <a:off x="838200" y="1030941"/>
            <a:ext cx="10515600" cy="5146022"/>
          </a:xfrm>
        </p:spPr>
        <p:txBody>
          <a:bodyPr/>
          <a:lstStyle/>
          <a:p>
            <a:endParaRPr lang="en-US" dirty="0"/>
          </a:p>
          <a:p>
            <a:pPr algn="just"/>
            <a:r>
              <a:rPr lang="en-US" dirty="0"/>
              <a:t>As for status and level of responsibility (iii), colleagues exhibit some sameness regarding their function within a particular organizational framework. That function is a result of the way in which they must ensure that others do their part to achieve the common goals of the particular organization and how they contribute to achieving those goals themselves. For example, a carpenter and a locksmith might both be responsible for training apprentices. A professor of mathematics and a professor of philosophy have similar duties: they are responsible for carrying out certain professional services, including their own research work; and they also have the goal of ensuring that their students acquire and produce knowledge.</a:t>
            </a:r>
            <a:endParaRPr lang="en-IN" dirty="0"/>
          </a:p>
        </p:txBody>
      </p:sp>
    </p:spTree>
    <p:extLst>
      <p:ext uri="{BB962C8B-B14F-4D97-AF65-F5344CB8AC3E}">
        <p14:creationId xmlns:p14="http://schemas.microsoft.com/office/powerpoint/2010/main" val="1415513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5B7-FEDF-8B5A-3A9F-799040AB83F2}"/>
              </a:ext>
            </a:extLst>
          </p:cNvPr>
          <p:cNvSpPr>
            <a:spLocks noGrp="1"/>
          </p:cNvSpPr>
          <p:nvPr>
            <p:ph type="title"/>
          </p:nvPr>
        </p:nvSpPr>
        <p:spPr>
          <a:xfrm>
            <a:off x="838200" y="365125"/>
            <a:ext cx="10515600" cy="495487"/>
          </a:xfrm>
        </p:spPr>
        <p:txBody>
          <a:bodyPr>
            <a:normAutofit fontScale="90000"/>
          </a:bodyPr>
          <a:lstStyle/>
          <a:p>
            <a:r>
              <a:rPr lang="en-US" dirty="0"/>
              <a:t>C</a:t>
            </a:r>
            <a:r>
              <a:rPr lang="en-IN" dirty="0"/>
              <a:t>ollegiality:</a:t>
            </a:r>
          </a:p>
        </p:txBody>
      </p:sp>
      <p:sp>
        <p:nvSpPr>
          <p:cNvPr id="3" name="Content Placeholder 2">
            <a:extLst>
              <a:ext uri="{FF2B5EF4-FFF2-40B4-BE49-F238E27FC236}">
                <a16:creationId xmlns:a16="http://schemas.microsoft.com/office/drawing/2014/main" id="{B248E5A7-949A-30CC-DB99-1D4453BC1235}"/>
              </a:ext>
            </a:extLst>
          </p:cNvPr>
          <p:cNvSpPr>
            <a:spLocks noGrp="1"/>
          </p:cNvSpPr>
          <p:nvPr>
            <p:ph idx="1"/>
          </p:nvPr>
        </p:nvSpPr>
        <p:spPr>
          <a:xfrm>
            <a:off x="838200" y="1102659"/>
            <a:ext cx="10515600" cy="5074304"/>
          </a:xfrm>
        </p:spPr>
        <p:txBody>
          <a:bodyPr>
            <a:normAutofit lnSpcReduction="10000"/>
          </a:bodyPr>
          <a:lstStyle/>
          <a:p>
            <a:r>
              <a:rPr lang="en-IN" dirty="0"/>
              <a:t>Collegiality is the tendency to support and cooperate with the colleagues. It is a virtue essential for the team work to be effective. This consists of various aspects such as:</a:t>
            </a:r>
          </a:p>
          <a:p>
            <a:r>
              <a:rPr lang="en-IN" dirty="0"/>
              <a:t>1. </a:t>
            </a:r>
            <a:r>
              <a:rPr lang="en-IN" u="sng" dirty="0"/>
              <a:t>Respect to the ideas and work of others</a:t>
            </a:r>
            <a:r>
              <a:rPr lang="en-IN" dirty="0"/>
              <a:t>: this result in support and cooperation with ones colleagues.  </a:t>
            </a:r>
            <a:r>
              <a:rPr lang="en-IN" dirty="0">
                <a:solidFill>
                  <a:srgbClr val="FF0000"/>
                </a:solidFill>
              </a:rPr>
              <a:t>One gets back the support and cooperation </a:t>
            </a:r>
            <a:r>
              <a:rPr lang="en-IN" dirty="0"/>
              <a:t>in return and this mutually beneficial. </a:t>
            </a:r>
          </a:p>
          <a:p>
            <a:r>
              <a:rPr lang="en-IN" dirty="0"/>
              <a:t>2</a:t>
            </a:r>
            <a:r>
              <a:rPr lang="en-IN" u="sng" dirty="0"/>
              <a:t>. Commitment to moral principles</a:t>
            </a:r>
            <a:r>
              <a:rPr lang="en-IN" dirty="0"/>
              <a:t>: commitment is towards </a:t>
            </a:r>
            <a:r>
              <a:rPr lang="en-IN" dirty="0">
                <a:solidFill>
                  <a:srgbClr val="FF0000"/>
                </a:solidFill>
              </a:rPr>
              <a:t>moral decisions</a:t>
            </a:r>
            <a:r>
              <a:rPr lang="en-IN" dirty="0"/>
              <a:t>, action, goal of the organizational and values of the profession. </a:t>
            </a:r>
          </a:p>
          <a:p>
            <a:r>
              <a:rPr lang="en-IN" dirty="0"/>
              <a:t>3. </a:t>
            </a:r>
            <a:r>
              <a:rPr lang="en-IN" u="sng" dirty="0"/>
              <a:t>connectedness:</a:t>
            </a:r>
            <a:r>
              <a:rPr lang="en-IN" dirty="0"/>
              <a:t> It means the shared commitment and mutual understanding. It ensures the </a:t>
            </a:r>
            <a:r>
              <a:rPr lang="en-IN" dirty="0">
                <a:solidFill>
                  <a:srgbClr val="FF0000"/>
                </a:solidFill>
              </a:rPr>
              <a:t>absence of egoism </a:t>
            </a:r>
            <a:r>
              <a:rPr lang="en-IN" dirty="0"/>
              <a:t>and paves way for progress for both.</a:t>
            </a:r>
          </a:p>
        </p:txBody>
      </p:sp>
    </p:spTree>
    <p:extLst>
      <p:ext uri="{BB962C8B-B14F-4D97-AF65-F5344CB8AC3E}">
        <p14:creationId xmlns:p14="http://schemas.microsoft.com/office/powerpoint/2010/main" val="107059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9BF0-0903-B092-BBD3-E88F96085127}"/>
              </a:ext>
            </a:extLst>
          </p:cNvPr>
          <p:cNvSpPr>
            <a:spLocks noGrp="1"/>
          </p:cNvSpPr>
          <p:nvPr>
            <p:ph idx="1"/>
          </p:nvPr>
        </p:nvSpPr>
        <p:spPr>
          <a:xfrm>
            <a:off x="838200" y="654424"/>
            <a:ext cx="10515600" cy="5522539"/>
          </a:xfrm>
        </p:spPr>
        <p:txBody>
          <a:bodyPr/>
          <a:lstStyle/>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4800" dirty="0">
                <a:latin typeface="Algerian" panose="04020705040A02060702" pitchFamily="82" charset="0"/>
              </a:rPr>
              <a:t>LOYALTY</a:t>
            </a:r>
            <a:endParaRPr lang="en-IN" sz="4800" dirty="0">
              <a:latin typeface="Algerian" panose="04020705040A02060702" pitchFamily="82" charset="0"/>
            </a:endParaRPr>
          </a:p>
        </p:txBody>
      </p:sp>
    </p:spTree>
    <p:extLst>
      <p:ext uri="{BB962C8B-B14F-4D97-AF65-F5344CB8AC3E}">
        <p14:creationId xmlns:p14="http://schemas.microsoft.com/office/powerpoint/2010/main" val="375065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4334</TotalTime>
  <Words>3900</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Algerian</vt:lpstr>
      <vt:lpstr>Arial</vt:lpstr>
      <vt:lpstr>Calibri</vt:lpstr>
      <vt:lpstr>Calibri Light</vt:lpstr>
      <vt:lpstr>graphikweb-regular</vt:lpstr>
      <vt:lpstr>Heebo</vt:lpstr>
      <vt:lpstr>inherit</vt:lpstr>
      <vt:lpstr>Noto Sans</vt:lpstr>
      <vt:lpstr>Open Sans</vt:lpstr>
      <vt:lpstr>Roboto</vt:lpstr>
      <vt:lpstr>Roboto</vt:lpstr>
      <vt:lpstr>Symbol</vt:lpstr>
      <vt:lpstr>Times New Roman</vt:lpstr>
      <vt:lpstr>Office Theme</vt:lpstr>
      <vt:lpstr>Internal responsibilities of engineers     colleagues     loyalty     respect for authority</vt:lpstr>
      <vt:lpstr>colleagues</vt:lpstr>
      <vt:lpstr>colleague</vt:lpstr>
      <vt:lpstr>Cont.,</vt:lpstr>
      <vt:lpstr>Cont.,</vt:lpstr>
      <vt:lpstr>Cont.,</vt:lpstr>
      <vt:lpstr>Cont.,</vt:lpstr>
      <vt:lpstr>Collegiality:</vt:lpstr>
      <vt:lpstr>PowerPoint Presentation</vt:lpstr>
      <vt:lpstr>LOYALTY</vt:lpstr>
      <vt:lpstr>PowerPoint Presentation</vt:lpstr>
      <vt:lpstr>Ways to Enhance Employee Loyalty in Employees</vt:lpstr>
      <vt:lpstr>Cont.,</vt:lpstr>
      <vt:lpstr>Cont.,</vt:lpstr>
      <vt:lpstr>SENSE OF LOYALTY</vt:lpstr>
      <vt:lpstr>AGENCY LOYALTY</vt:lpstr>
      <vt:lpstr>IDENTIFICATION LOYALTY</vt:lpstr>
      <vt:lpstr> AUTHORITY</vt:lpstr>
      <vt:lpstr>Sources of Authority</vt:lpstr>
      <vt:lpstr>Expert authority</vt:lpstr>
      <vt:lpstr>PowerPoint Presentation</vt:lpstr>
      <vt:lpstr>PowerPoint Presentation</vt:lpstr>
      <vt:lpstr>PowerPoint Presentation</vt:lpstr>
      <vt:lpstr>PowerPoint Presentation</vt:lpstr>
      <vt:lpstr>PowerPoint Presentation</vt:lpstr>
      <vt:lpstr>PowerPoint Presentation</vt:lpstr>
      <vt:lpstr>Confidentiality breach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colleagues</dc:title>
  <dc:creator>RENUKA DEVI</dc:creator>
  <cp:lastModifiedBy>Nandana Rajan</cp:lastModifiedBy>
  <cp:revision>27</cp:revision>
  <dcterms:created xsi:type="dcterms:W3CDTF">2022-11-10T08:41:05Z</dcterms:created>
  <dcterms:modified xsi:type="dcterms:W3CDTF">2024-03-31T09:26:20Z</dcterms:modified>
</cp:coreProperties>
</file>