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1" r:id="rId6"/>
    <p:sldId id="264" r:id="rId7"/>
    <p:sldId id="262" r:id="rId8"/>
    <p:sldId id="263"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618"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9" name="Subtitle 8"/>
          <p:cNvSpPr>
            <a:spLocks noGrp="1"/>
          </p:cNvSpPr>
          <p:nvPr>
            <p:ph type="subTitle" idx="1"/>
          </p:nvPr>
        </p:nvSpPr>
        <p:spPr>
          <a:xfrm>
            <a:off x="457200" y="3699804"/>
            <a:ext cx="8305800" cy="1143000"/>
          </a:xfrm>
        </p:spPr>
        <p:txBody>
          <a:bodyPr>
            <a:noAutofit/>
          </a:bodyPr>
          <a:lstStyle>
            <a:lvl1pPr marL="0" indent="0" algn="ctr">
              <a:buNone/>
              <a:defRPr sz="2200" spc="10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Title 27"/>
          <p:cNvSpPr>
            <a:spLocks noGrp="1"/>
          </p:cNvSpPr>
          <p:nvPr>
            <p:ph type="ctrTitle"/>
          </p:nvPr>
        </p:nvSpPr>
        <p:spPr>
          <a:xfrm>
            <a:off x="457200" y="1433732"/>
            <a:ext cx="8305800" cy="1981200"/>
          </a:xfrm>
          <a:ln w="6350" cap="rnd">
            <a:noFill/>
          </a:ln>
        </p:spPr>
        <p:txBody>
          <a:bodyPr anchor="b" anchorCtr="0">
            <a:noAutofit/>
          </a:bodyPr>
          <a:lstStyle>
            <a:lvl1pPr algn="ctr">
              <a:defRPr lang="en-US" sz="4800" b="0" dirty="0">
                <a:ln w="3200">
                  <a:solidFill>
                    <a:schemeClr val="bg2">
                      <a:shade val="75000"/>
                      <a:alpha val="25000"/>
                    </a:schemeClr>
                  </a:solidFill>
                  <a:prstDash val="solid"/>
                  <a:round/>
                </a:ln>
                <a:solidFill>
                  <a:srgbClr val="F9F9F9"/>
                </a:solidFill>
                <a:effectLst>
                  <a:innerShdw blurRad="50800" dist="25400" dir="13500000">
                    <a:srgbClr val="000000">
                      <a:alpha val="70000"/>
                    </a:srgbClr>
                  </a:innerShdw>
                </a:effectLst>
              </a:defRPr>
            </a:lvl1pPr>
          </a:lstStyle>
          <a:p>
            <a:r>
              <a:rPr kumimoji="0" lang="en-US"/>
              <a:t>Click to edit Master title style</a:t>
            </a:r>
          </a:p>
        </p:txBody>
      </p:sp>
      <p:cxnSp>
        <p:nvCxnSpPr>
          <p:cNvPr id="8" name="Straight Connector 7"/>
          <p:cNvCxnSpPr/>
          <p:nvPr/>
        </p:nvCxnSpPr>
        <p:spPr>
          <a:xfrm>
            <a:off x="1463626"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708574" y="3550126"/>
            <a:ext cx="2971800" cy="1588"/>
          </a:xfrm>
          <a:prstGeom prst="line">
            <a:avLst/>
          </a:prstGeom>
          <a:ln w="9525" cap="flat" cmpd="sng" algn="ctr">
            <a:solidFill>
              <a:schemeClr val="bg2">
                <a:tint val="20000"/>
              </a:schemeClr>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
        <p:nvSpPr>
          <p:cNvPr id="14" name="Oval 13"/>
          <p:cNvSpPr/>
          <p:nvPr/>
        </p:nvSpPr>
        <p:spPr>
          <a:xfrm>
            <a:off x="4540348" y="3526302"/>
            <a:ext cx="45720" cy="45720"/>
          </a:xfrm>
          <a:prstGeom prst="ellipse">
            <a:avLst/>
          </a:prstGeom>
          <a:effectLst>
            <a:outerShdw blurRad="31750" dir="2700000" algn="tl" rotWithShape="0">
              <a:srgbClr val="000000">
                <a:alpha val="55000"/>
              </a:srgbClr>
            </a:outerShdw>
          </a:effectLst>
        </p:spPr>
        <p:style>
          <a:lnRef idx="2">
            <a:schemeClr val="accent2"/>
          </a:lnRef>
          <a:fillRef idx="1">
            <a:schemeClr val="accent2"/>
          </a:fillRef>
          <a:effectRef idx="0">
            <a:schemeClr val="accent2"/>
          </a:effectRef>
          <a:fontRef idx="minor">
            <a:schemeClr val="lt1"/>
          </a:fontRef>
        </p:style>
        <p:txBody>
          <a:bodyPr rtlCol="0" anchor="ctr"/>
          <a:lstStyle/>
          <a:p>
            <a:pPr algn="ctr" eaLnBrk="1" latinLnBrk="0" hangingPunct="1"/>
            <a:endParaRPr kumimoji="0" lang="en-US"/>
          </a:p>
        </p:txBody>
      </p:sp>
      <p:sp>
        <p:nvSpPr>
          <p:cNvPr id="15" name="Date Placeholder 14"/>
          <p:cNvSpPr>
            <a:spLocks noGrp="1"/>
          </p:cNvSpPr>
          <p:nvPr>
            <p:ph type="dt" sz="half" idx="10"/>
          </p:nvPr>
        </p:nvSpPr>
        <p:spPr/>
        <p:txBody>
          <a:bodyPr/>
          <a:lstStyle/>
          <a:p>
            <a:fld id="{038E883A-4427-48CD-89DC-0D3CB824D897}" type="datetimeFigureOut">
              <a:rPr lang="en-US" smtClean="0"/>
              <a:pPr/>
              <a:t>10/10/2022</a:t>
            </a:fld>
            <a:endParaRPr lang="en-US"/>
          </a:p>
        </p:txBody>
      </p:sp>
      <p:sp>
        <p:nvSpPr>
          <p:cNvPr id="16" name="Slide Number Placeholder 15"/>
          <p:cNvSpPr>
            <a:spLocks noGrp="1"/>
          </p:cNvSpPr>
          <p:nvPr>
            <p:ph type="sldNum" sz="quarter" idx="11"/>
          </p:nvPr>
        </p:nvSpPr>
        <p:spPr/>
        <p:txBody>
          <a:bodyPr/>
          <a:lstStyle/>
          <a:p>
            <a:fld id="{081024A9-08AA-429E-8B32-D32324E7B05E}" type="slidenum">
              <a:rPr lang="en-US" smtClean="0"/>
              <a:pPr/>
              <a:t>‹#›</a:t>
            </a:fld>
            <a:endParaRPr lang="en-US"/>
          </a:p>
        </p:txBody>
      </p:sp>
      <p:sp>
        <p:nvSpPr>
          <p:cNvPr id="17" name="Footer Placeholder 16"/>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8E883A-4427-48CD-89DC-0D3CB824D897}"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24A9-08AA-429E-8B32-D32324E7B0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038E883A-4427-48CD-89DC-0D3CB824D897}"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24A9-08AA-429E-8B32-D32324E7B0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Content Placeholder 8"/>
          <p:cNvSpPr>
            <a:spLocks noGrp="1"/>
          </p:cNvSpPr>
          <p:nvPr>
            <p:ph idx="1"/>
          </p:nvPr>
        </p:nvSpPr>
        <p:spPr>
          <a:xfrm>
            <a:off x="457200" y="1524000"/>
            <a:ext cx="8229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4" name="Date Placeholder 13"/>
          <p:cNvSpPr>
            <a:spLocks noGrp="1"/>
          </p:cNvSpPr>
          <p:nvPr>
            <p:ph type="dt" sz="half" idx="14"/>
          </p:nvPr>
        </p:nvSpPr>
        <p:spPr/>
        <p:txBody>
          <a:bodyPr/>
          <a:lstStyle/>
          <a:p>
            <a:fld id="{038E883A-4427-48CD-89DC-0D3CB824D897}" type="datetimeFigureOut">
              <a:rPr lang="en-US" smtClean="0"/>
              <a:pPr/>
              <a:t>10/10/2022</a:t>
            </a:fld>
            <a:endParaRPr lang="en-US"/>
          </a:p>
        </p:txBody>
      </p:sp>
      <p:sp>
        <p:nvSpPr>
          <p:cNvPr id="15" name="Slide Number Placeholder 14"/>
          <p:cNvSpPr>
            <a:spLocks noGrp="1"/>
          </p:cNvSpPr>
          <p:nvPr>
            <p:ph type="sldNum" sz="quarter" idx="15"/>
          </p:nvPr>
        </p:nvSpPr>
        <p:spPr/>
        <p:txBody>
          <a:bodyPr/>
          <a:lstStyle>
            <a:lvl1pPr algn="ctr">
              <a:defRPr/>
            </a:lvl1pPr>
          </a:lstStyle>
          <a:p>
            <a:fld id="{081024A9-08AA-429E-8B32-D32324E7B05E}" type="slidenum">
              <a:rPr lang="en-US" smtClean="0"/>
              <a:pPr/>
              <a:t>‹#›</a:t>
            </a:fld>
            <a:endParaRPr lang="en-US"/>
          </a:p>
        </p:txBody>
      </p:sp>
      <p:sp>
        <p:nvSpPr>
          <p:cNvPr id="16" name="Footer Placeholder 15"/>
          <p:cNvSpPr>
            <a:spLocks noGrp="1"/>
          </p:cNvSpPr>
          <p:nvPr>
            <p:ph type="ftr" sz="quarter" idx="16"/>
          </p:nvPr>
        </p:nvSpPr>
        <p:spPr/>
        <p:txBody>
          <a:bodyPr/>
          <a:lstStyle/>
          <a:p>
            <a:endParaRPr lang="en-US"/>
          </a:p>
        </p:txBody>
      </p:sp>
      <p:sp>
        <p:nvSpPr>
          <p:cNvPr id="17" name="Title 16"/>
          <p:cNvSpPr>
            <a:spLocks noGrp="1"/>
          </p:cNvSpPr>
          <p:nvPr>
            <p:ph type="title"/>
          </p:nvPr>
        </p:nvSpPr>
        <p:spPr/>
        <p:txBody>
          <a:bodyPr rtlCol="0" anchor="b" anchorCtr="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038E883A-4427-48CD-89DC-0D3CB824D897}" type="datetimeFigureOut">
              <a:rPr lang="en-US" smtClean="0"/>
              <a:pPr/>
              <a:t>10/10/2022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81024A9-08AA-429E-8B32-D32324E7B05E}" type="slidenum">
              <a:rPr lang="en-US" smtClean="0"/>
              <a:pPr/>
              <a:t>‹#›</a:t>
            </a:fld>
            <a:endParaRPr lang="en-US"/>
          </a:p>
        </p:txBody>
      </p:sp>
      <p:sp>
        <p:nvSpPr>
          <p:cNvPr id="2" name="Title 1"/>
          <p:cNvSpPr>
            <a:spLocks noGrp="1"/>
          </p:cNvSpPr>
          <p:nvPr>
            <p:ph type="title"/>
          </p:nvPr>
        </p:nvSpPr>
        <p:spPr>
          <a:xfrm>
            <a:off x="685800" y="3505200"/>
            <a:ext cx="7924800" cy="1371600"/>
          </a:xfrm>
        </p:spPr>
        <p:txBody>
          <a:bodyPr>
            <a:noAutofit/>
          </a:bodyPr>
          <a:lstStyle>
            <a:lvl1pPr algn="l" rtl="0">
              <a:spcBef>
                <a:spcPct val="0"/>
              </a:spcBef>
              <a:buNone/>
              <a:defRPr lang="en-US" sz="4800" b="0" dirty="0">
                <a:ln w="3200">
                  <a:solidFill>
                    <a:schemeClr val="bg2">
                      <a:shade val="25000"/>
                      <a:alpha val="25000"/>
                    </a:schemeClr>
                  </a:solidFill>
                  <a:prstDash val="solid"/>
                  <a:round/>
                </a:ln>
                <a:solidFill>
                  <a:srgbClr val="F9F9F9"/>
                </a:solidFill>
                <a:effectLst>
                  <a:innerShdw blurRad="38100" dist="25400" dir="13500000">
                    <a:prstClr val="black">
                      <a:alpha val="70000"/>
                    </a:prstClr>
                  </a:innerShdw>
                </a:effectLst>
              </a:defRPr>
            </a:lvl1pPr>
          </a:lstStyle>
          <a:p>
            <a:r>
              <a:rPr kumimoji="0" lang="en-US"/>
              <a:t>Click to edit Master title style</a:t>
            </a:r>
          </a:p>
        </p:txBody>
      </p:sp>
      <p:sp>
        <p:nvSpPr>
          <p:cNvPr id="3" name="Text Placeholder 2"/>
          <p:cNvSpPr>
            <a:spLocks noGrp="1"/>
          </p:cNvSpPr>
          <p:nvPr>
            <p:ph type="body" idx="1"/>
          </p:nvPr>
        </p:nvSpPr>
        <p:spPr>
          <a:xfrm>
            <a:off x="685800" y="4958864"/>
            <a:ext cx="7924800" cy="984736"/>
          </a:xfrm>
        </p:spPr>
        <p:txBody>
          <a:bodyPr anchor="t"/>
          <a:lstStyle>
            <a:lvl1pPr marL="0" indent="0">
              <a:buNone/>
              <a:defRPr sz="2000" spc="10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cxnSp>
        <p:nvCxnSpPr>
          <p:cNvPr id="7" name="Straight Connector 6"/>
          <p:cNvCxnSpPr/>
          <p:nvPr/>
        </p:nvCxnSpPr>
        <p:spPr>
          <a:xfrm>
            <a:off x="685800" y="4916992"/>
            <a:ext cx="7924800" cy="4301"/>
          </a:xfrm>
          <a:prstGeom prst="line">
            <a:avLst/>
          </a:prstGeom>
          <a:noFill/>
          <a:ln w="9525" cap="flat" cmpd="sng" algn="ctr">
            <a:solidFill>
              <a:srgbClr val="E9E9E8"/>
            </a:solidFill>
            <a:prstDash val="solid"/>
          </a:ln>
          <a:effectLst>
            <a:outerShdw blurRad="31750"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038E883A-4427-48CD-89DC-0D3CB824D897}" type="datetimeFigureOut">
              <a:rPr lang="en-US" smtClean="0"/>
              <a:pPr/>
              <a:t>10/10/2022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81024A9-08AA-429E-8B32-D32324E7B05E}"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
        <p:nvSpPr>
          <p:cNvPr id="11" name="Content Placeholder 10"/>
          <p:cNvSpPr>
            <a:spLocks noGrp="1"/>
          </p:cNvSpPr>
          <p:nvPr>
            <p:ph sz="half" idx="1"/>
          </p:nvPr>
        </p:nvSpPr>
        <p:spPr>
          <a:xfrm>
            <a:off x="457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half" idx="2"/>
          </p:nvPr>
        </p:nvSpPr>
        <p:spPr>
          <a:xfrm>
            <a:off x="4648200" y="1524000"/>
            <a:ext cx="4059936"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9" name="Slide Number Placeholder 8"/>
          <p:cNvSpPr>
            <a:spLocks noGrp="1"/>
          </p:cNvSpPr>
          <p:nvPr>
            <p:ph type="sldNum" sz="quarter" idx="12"/>
          </p:nvPr>
        </p:nvSpPr>
        <p:spPr/>
        <p:txBody>
          <a:bodyPr/>
          <a:lstStyle/>
          <a:p>
            <a:fld id="{081024A9-08AA-429E-8B32-D32324E7B05E}" type="slidenum">
              <a:rPr lang="en-US" smtClean="0"/>
              <a:pPr/>
              <a:t>‹#›</a:t>
            </a:fld>
            <a:endParaRPr lang="en-US"/>
          </a:p>
        </p:txBody>
      </p:sp>
      <p:sp>
        <p:nvSpPr>
          <p:cNvPr id="8" name="Footer Placeholder 7"/>
          <p:cNvSpPr>
            <a:spLocks noGrp="1"/>
          </p:cNvSpPr>
          <p:nvPr>
            <p:ph type="ftr" sz="quarter" idx="11"/>
          </p:nvPr>
        </p:nvSpPr>
        <p:spPr/>
        <p:txBody>
          <a:bodyPr/>
          <a:lstStyle/>
          <a:p>
            <a:endParaRPr lang="en-US"/>
          </a:p>
        </p:txBody>
      </p:sp>
      <p:sp>
        <p:nvSpPr>
          <p:cNvPr id="7" name="Date Placeholder 6"/>
          <p:cNvSpPr>
            <a:spLocks noGrp="1"/>
          </p:cNvSpPr>
          <p:nvPr>
            <p:ph type="dt" sz="half" idx="10"/>
          </p:nvPr>
        </p:nvSpPr>
        <p:spPr/>
        <p:txBody>
          <a:bodyPr/>
          <a:lstStyle/>
          <a:p>
            <a:fld id="{038E883A-4427-48CD-89DC-0D3CB824D897}" type="datetimeFigureOut">
              <a:rPr lang="en-US" smtClean="0"/>
              <a:pPr/>
              <a:t>10/10/2022</a:t>
            </a:fld>
            <a:endParaRPr lang="en-US"/>
          </a:p>
        </p:txBody>
      </p:sp>
      <p:sp>
        <p:nvSpPr>
          <p:cNvPr id="3" name="Text Placeholder 2"/>
          <p:cNvSpPr>
            <a:spLocks noGrp="1"/>
          </p:cNvSpPr>
          <p:nvPr>
            <p:ph type="body" idx="1"/>
          </p:nvPr>
        </p:nvSpPr>
        <p:spPr>
          <a:xfrm>
            <a:off x="457200" y="1399593"/>
            <a:ext cx="4040188" cy="762000"/>
          </a:xfrm>
          <a:noFill/>
          <a:ln w="25400" cap="rnd" cmpd="sng" algn="ctr">
            <a:noFill/>
            <a:prstDash val="solid"/>
          </a:ln>
          <a:effectLst>
            <a:softEdge rad="63500"/>
          </a:effectLst>
          <a:sp3d prstMaterial="fla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32" name="Content Placeholder 31"/>
          <p:cNvSpPr>
            <a:spLocks noGrp="1"/>
          </p:cNvSpPr>
          <p:nvPr>
            <p:ph sz="half" idx="2"/>
          </p:nvPr>
        </p:nvSpPr>
        <p:spPr>
          <a:xfrm>
            <a:off x="457200"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4" name="Content Placeholder 33"/>
          <p:cNvSpPr>
            <a:spLocks noGrp="1"/>
          </p:cNvSpPr>
          <p:nvPr>
            <p:ph sz="quarter" idx="4"/>
          </p:nvPr>
        </p:nvSpPr>
        <p:spPr>
          <a:xfrm>
            <a:off x="4649788" y="2201896"/>
            <a:ext cx="4038600" cy="391363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a:xfrm>
            <a:off x="457200" y="155448"/>
            <a:ext cx="8229600" cy="1143000"/>
          </a:xfrm>
        </p:spPr>
        <p:txBody>
          <a:bodyPr anchor="b" anchorCtr="0"/>
          <a:lstStyle>
            <a:lvl1pPr>
              <a:defRPr/>
            </a:lvl1pPr>
          </a:lstStyle>
          <a:p>
            <a:r>
              <a:rPr kumimoji="0" lang="en-US"/>
              <a:t>Click to edit Master title style</a:t>
            </a:r>
          </a:p>
        </p:txBody>
      </p:sp>
      <p:sp>
        <p:nvSpPr>
          <p:cNvPr id="12" name="Text Placeholder 11"/>
          <p:cNvSpPr>
            <a:spLocks noGrp="1"/>
          </p:cNvSpPr>
          <p:nvPr>
            <p:ph type="body" idx="3"/>
          </p:nvPr>
        </p:nvSpPr>
        <p:spPr>
          <a:xfrm>
            <a:off x="4648200" y="1399593"/>
            <a:ext cx="4040188" cy="762000"/>
          </a:xfrm>
          <a:noFill/>
          <a:ln w="25400" cap="rnd" cmpd="sng" algn="ctr">
            <a:noFill/>
            <a:prstDash val="solid"/>
          </a:ln>
          <a:effectLst>
            <a:softEdge rad="63500"/>
          </a:effectLst>
        </p:spPr>
        <p:style>
          <a:lnRef idx="3">
            <a:schemeClr val="lt1"/>
          </a:lnRef>
          <a:fillRef idx="1">
            <a:schemeClr val="accent5"/>
          </a:fillRef>
          <a:effectRef idx="1">
            <a:schemeClr val="accent5"/>
          </a:effectRef>
          <a:fontRef idx="minor">
            <a:schemeClr val="lt1"/>
          </a:fontRef>
        </p:style>
        <p:txBody>
          <a:bodyPr lIns="91440" tIns="45720" rIns="91440" bIns="45720" anchor="b">
            <a:noAutofit/>
          </a:bodyPr>
          <a:lstStyle>
            <a:lvl1pPr marL="0" indent="0" algn="l">
              <a:spcBef>
                <a:spcPts val="0"/>
              </a:spcBef>
              <a:buNone/>
              <a:defRPr sz="2600" b="1" baseline="0">
                <a:solidFill>
                  <a:schemeClr val="tx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cxnSp>
        <p:nvCxnSpPr>
          <p:cNvPr id="10" name="Straight Connector 9"/>
          <p:cNvCxnSpPr/>
          <p:nvPr/>
        </p:nvCxnSpPr>
        <p:spPr>
          <a:xfrm>
            <a:off x="562945"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4754880" y="2180219"/>
            <a:ext cx="3749040" cy="1588"/>
          </a:xfrm>
          <a:prstGeom prst="line">
            <a:avLst/>
          </a:prstGeom>
          <a:noFill/>
          <a:ln w="12700" cap="flat" cmpd="sng" algn="ctr">
            <a:solidFill>
              <a:schemeClr val="bg2">
                <a:tint val="20000"/>
              </a:schemeClr>
            </a:solidFill>
            <a:prstDash val="solid"/>
          </a:ln>
          <a:effectLst>
            <a:outerShdw blurRad="34925" dir="2700000" algn="tl" rotWithShape="0">
              <a:srgbClr val="000000">
                <a:alpha val="55000"/>
              </a:srgbClr>
            </a:outerShdw>
          </a:effectLst>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038E883A-4427-48CD-89DC-0D3CB824D897}" type="datetimeFigureOut">
              <a:rPr lang="en-US" smtClean="0"/>
              <a:pPr/>
              <a:t>10/10/2022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81024A9-08AA-429E-8B32-D32324E7B05E}" type="slidenum">
              <a:rPr lang="en-US" smtClean="0"/>
              <a:pPr/>
              <a:t>‹#›</a:t>
            </a:fld>
            <a:endParaRPr lang="en-US"/>
          </a:p>
        </p:txBody>
      </p:sp>
      <p:sp>
        <p:nvSpPr>
          <p:cNvPr id="2" name="Title 1"/>
          <p:cNvSpPr>
            <a:spLocks noGrp="1"/>
          </p:cNvSpPr>
          <p:nvPr>
            <p:ph type="title"/>
          </p:nvPr>
        </p:nvSpPr>
        <p:spPr/>
        <p:txBody>
          <a:bodyPr/>
          <a:lstStyle/>
          <a:p>
            <a:r>
              <a:rPr kumimoji="0" lang="en-US"/>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8E883A-4427-48CD-89DC-0D3CB824D897}" type="datetimeFigureOut">
              <a:rPr lang="en-US" smtClean="0"/>
              <a:pPr/>
              <a:t>10/10/2022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81024A9-08AA-429E-8B32-D32324E7B0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9" name="Content Placeholder 28"/>
          <p:cNvSpPr>
            <a:spLocks noGrp="1"/>
          </p:cNvSpPr>
          <p:nvPr>
            <p:ph sz="quarter" idx="1"/>
          </p:nvPr>
        </p:nvSpPr>
        <p:spPr>
          <a:xfrm>
            <a:off x="457200" y="457200"/>
            <a:ext cx="62484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781800" y="1600200"/>
            <a:ext cx="1984248" cy="3733800"/>
          </a:xfrm>
        </p:spPr>
        <p:txBody>
          <a:bodyPr tIns="45720" bIns="45720" anchor="t" anchorCtr="0"/>
          <a:lstStyle>
            <a:lvl1pPr marL="0" indent="0">
              <a:lnSpc>
                <a:spcPct val="1250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31" name="Title 30"/>
          <p:cNvSpPr>
            <a:spLocks noGrp="1"/>
          </p:cNvSpPr>
          <p:nvPr>
            <p:ph type="title"/>
          </p:nvPr>
        </p:nvSpPr>
        <p:spPr>
          <a:xfrm>
            <a:off x="6781800" y="457200"/>
            <a:ext cx="19812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8" name="Date Placeholder 7"/>
          <p:cNvSpPr>
            <a:spLocks noGrp="1"/>
          </p:cNvSpPr>
          <p:nvPr>
            <p:ph type="dt" sz="half" idx="14"/>
          </p:nvPr>
        </p:nvSpPr>
        <p:spPr/>
        <p:txBody>
          <a:bodyPr/>
          <a:lstStyle/>
          <a:p>
            <a:fld id="{038E883A-4427-48CD-89DC-0D3CB824D897}" type="datetimeFigureOut">
              <a:rPr lang="en-US" smtClean="0"/>
              <a:pPr/>
              <a:t>10/10/2022</a:t>
            </a:fld>
            <a:endParaRPr lang="en-US"/>
          </a:p>
        </p:txBody>
      </p:sp>
      <p:sp>
        <p:nvSpPr>
          <p:cNvPr id="9" name="Slide Number Placeholder 8"/>
          <p:cNvSpPr>
            <a:spLocks noGrp="1"/>
          </p:cNvSpPr>
          <p:nvPr>
            <p:ph type="sldNum" sz="quarter" idx="15"/>
          </p:nvPr>
        </p:nvSpPr>
        <p:spPr/>
        <p:txBody>
          <a:bodyPr/>
          <a:lstStyle/>
          <a:p>
            <a:fld id="{081024A9-08AA-429E-8B32-D32324E7B05E}" type="slidenum">
              <a:rPr lang="en-US" smtClean="0"/>
              <a:pPr/>
              <a:t>‹#›</a:t>
            </a:fld>
            <a:endParaRPr lang="en-US"/>
          </a:p>
        </p:txBody>
      </p:sp>
      <p:sp>
        <p:nvSpPr>
          <p:cNvPr id="10" name="Footer Placeholder 9"/>
          <p:cNvSpPr>
            <a:spLocks noGrp="1"/>
          </p:cNvSpPr>
          <p:nvPr>
            <p:ph type="ftr" sz="quarter" idx="16"/>
          </p:nvPr>
        </p:nvSpPr>
        <p:spPr/>
        <p:txBody>
          <a:bodyPr/>
          <a:lstStyle/>
          <a:p>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629400" y="457200"/>
            <a:ext cx="2057400" cy="1066800"/>
          </a:xfrm>
        </p:spPr>
        <p:txBody>
          <a:bodyPr lIns="91440" tIns="91440" anchor="b" anchorCtr="0"/>
          <a:lstStyle>
            <a:lvl1pPr algn="l">
              <a:buNone/>
              <a:defRPr sz="1800" b="1" spc="-50" baseline="0">
                <a:ln w="3175">
                  <a:noFill/>
                </a:ln>
                <a:solidFill>
                  <a:schemeClr val="tx2"/>
                </a:solidFill>
                <a:effectLst/>
                <a:latin typeface="+mn-lt"/>
                <a:ea typeface="+mn-ea"/>
                <a:cs typeface="+mn-cs"/>
              </a:defRPr>
            </a:lvl1pPr>
          </a:lstStyle>
          <a:p>
            <a:r>
              <a:rPr kumimoji="0" lang="en-US"/>
              <a:t>Click to edit Master title style</a:t>
            </a:r>
          </a:p>
        </p:txBody>
      </p:sp>
      <p:sp>
        <p:nvSpPr>
          <p:cNvPr id="3" name="Picture Placeholder 2"/>
          <p:cNvSpPr>
            <a:spLocks noGrp="1"/>
          </p:cNvSpPr>
          <p:nvPr>
            <p:ph type="pic" idx="1"/>
          </p:nvPr>
        </p:nvSpPr>
        <p:spPr>
          <a:xfrm>
            <a:off x="457200" y="457200"/>
            <a:ext cx="6019800" cy="5562600"/>
          </a:xfrm>
          <a:solidFill>
            <a:schemeClr val="tx2">
              <a:tint val="40000"/>
            </a:schemeClr>
          </a:solidFill>
          <a:effectLst>
            <a:outerShdw blurRad="88900" sx="103000" sy="103000" algn="ctr" rotWithShape="0">
              <a:prstClr val="black">
                <a:alpha val="32000"/>
              </a:prstClr>
            </a:outerShdw>
            <a:softEdge rad="127000"/>
          </a:effectLst>
        </p:spPr>
        <p:txBody>
          <a:bodyPr/>
          <a:lstStyle>
            <a:lvl1pPr marL="0" indent="0">
              <a:buNone/>
              <a:defRPr sz="3200">
                <a:solidFill>
                  <a:schemeClr val="bg1"/>
                </a:solidFill>
              </a:defRPr>
            </a:lvl1pPr>
          </a:lstStyle>
          <a:p>
            <a:r>
              <a:rPr kumimoji="0" lang="en-US"/>
              <a:t>Click icon to add picture</a:t>
            </a:r>
          </a:p>
        </p:txBody>
      </p:sp>
      <p:sp>
        <p:nvSpPr>
          <p:cNvPr id="4" name="Text Placeholder 3"/>
          <p:cNvSpPr>
            <a:spLocks noGrp="1"/>
          </p:cNvSpPr>
          <p:nvPr>
            <p:ph type="body" sz="half" idx="2"/>
          </p:nvPr>
        </p:nvSpPr>
        <p:spPr>
          <a:xfrm>
            <a:off x="6629400" y="1600200"/>
            <a:ext cx="2057400" cy="4419600"/>
          </a:xfrm>
        </p:spPr>
        <p:txBody>
          <a:bodyPr anchor="t" anchorCtr="0"/>
          <a:lstStyle>
            <a:lvl1pPr marL="0" indent="0">
              <a:lnSpc>
                <a:spcPct val="125000"/>
              </a:lnSpc>
              <a:spcAft>
                <a:spcPts val="1000"/>
              </a:spcAft>
              <a:buFontTx/>
              <a:buNone/>
              <a:defRPr sz="1600" b="0">
                <a:solidFill>
                  <a:schemeClr val="tx2"/>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8" name="Date Placeholder 7"/>
          <p:cNvSpPr>
            <a:spLocks noGrp="1"/>
          </p:cNvSpPr>
          <p:nvPr>
            <p:ph type="dt" sz="half" idx="10"/>
          </p:nvPr>
        </p:nvSpPr>
        <p:spPr/>
        <p:txBody>
          <a:bodyPr/>
          <a:lstStyle/>
          <a:p>
            <a:fld id="{038E883A-4427-48CD-89DC-0D3CB824D897}" type="datetimeFigureOut">
              <a:rPr lang="en-US" smtClean="0"/>
              <a:pPr/>
              <a:t>10/10/2022</a:t>
            </a:fld>
            <a:endParaRPr lang="en-US"/>
          </a:p>
        </p:txBody>
      </p:sp>
      <p:sp>
        <p:nvSpPr>
          <p:cNvPr id="9" name="Slide Number Placeholder 8"/>
          <p:cNvSpPr>
            <a:spLocks noGrp="1"/>
          </p:cNvSpPr>
          <p:nvPr>
            <p:ph type="sldNum" sz="quarter" idx="11"/>
          </p:nvPr>
        </p:nvSpPr>
        <p:spPr/>
        <p:txBody>
          <a:bodyPr/>
          <a:lstStyle/>
          <a:p>
            <a:fld id="{081024A9-08AA-429E-8B32-D32324E7B05E}" type="slidenum">
              <a:rPr lang="en-US" smtClean="0"/>
              <a:pPr/>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9" name="Text Placeholder 8"/>
          <p:cNvSpPr>
            <a:spLocks noGrp="1"/>
          </p:cNvSpPr>
          <p:nvPr>
            <p:ph type="body" idx="1"/>
          </p:nvPr>
        </p:nvSpPr>
        <p:spPr>
          <a:xfrm>
            <a:off x="457200" y="1447800"/>
            <a:ext cx="8229600" cy="46783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5791200" y="6203667"/>
            <a:ext cx="2590800" cy="384048"/>
          </a:xfrm>
          <a:prstGeom prst="rect">
            <a:avLst/>
          </a:prstGeom>
        </p:spPr>
        <p:txBody>
          <a:bodyPr vert="horz" anchor="ctr" anchorCtr="0"/>
          <a:lstStyle>
            <a:lvl1pPr algn="l" eaLnBrk="1" latinLnBrk="0" hangingPunct="1">
              <a:defRPr kumimoji="0" sz="1200">
                <a:solidFill>
                  <a:schemeClr val="tx2"/>
                </a:solidFill>
              </a:defRPr>
            </a:lvl1pPr>
          </a:lstStyle>
          <a:p>
            <a:fld id="{038E883A-4427-48CD-89DC-0D3CB824D897}" type="datetimeFigureOut">
              <a:rPr lang="en-US" smtClean="0"/>
              <a:pPr/>
              <a:t>10/10/2022</a:t>
            </a:fld>
            <a:endParaRPr lang="en-US"/>
          </a:p>
        </p:txBody>
      </p:sp>
      <p:sp>
        <p:nvSpPr>
          <p:cNvPr id="10" name="Footer Placeholder 9"/>
          <p:cNvSpPr>
            <a:spLocks noGrp="1"/>
          </p:cNvSpPr>
          <p:nvPr>
            <p:ph type="ftr" sz="quarter" idx="3"/>
          </p:nvPr>
        </p:nvSpPr>
        <p:spPr>
          <a:xfrm>
            <a:off x="2133600" y="6203667"/>
            <a:ext cx="3581400" cy="384048"/>
          </a:xfrm>
          <a:prstGeom prst="rect">
            <a:avLst/>
          </a:prstGeom>
        </p:spPr>
        <p:txBody>
          <a:bodyPr vert="horz" anchor="ctr" anchorCtr="0"/>
          <a:lstStyle>
            <a:lvl1pPr algn="r" eaLnBrk="1" latinLnBrk="0" hangingPunct="1">
              <a:defRPr kumimoji="0" sz="1200">
                <a:solidFill>
                  <a:schemeClr val="tx2"/>
                </a:solidFill>
              </a:defRPr>
            </a:lvl1pPr>
          </a:lstStyle>
          <a:p>
            <a:endParaRPr lang="en-US"/>
          </a:p>
        </p:txBody>
      </p:sp>
      <p:sp>
        <p:nvSpPr>
          <p:cNvPr id="22" name="Slide Number Placeholder 21"/>
          <p:cNvSpPr>
            <a:spLocks noGrp="1"/>
          </p:cNvSpPr>
          <p:nvPr>
            <p:ph type="sldNum" sz="quarter" idx="4"/>
          </p:nvPr>
        </p:nvSpPr>
        <p:spPr>
          <a:xfrm>
            <a:off x="8410575" y="6181531"/>
            <a:ext cx="609600" cy="457200"/>
          </a:xfrm>
          <a:prstGeom prst="rect">
            <a:avLst/>
          </a:prstGeom>
          <a:noFill/>
        </p:spPr>
        <p:txBody>
          <a:bodyPr vert="horz" lIns="0" tIns="0" rIns="0" bIns="0" anchor="ctr" anchorCtr="0">
            <a:noAutofit/>
          </a:bodyPr>
          <a:lstStyle>
            <a:lvl1pPr algn="ctr" eaLnBrk="1" latinLnBrk="0" hangingPunct="1">
              <a:defRPr kumimoji="0" sz="1600" baseline="0">
                <a:solidFill>
                  <a:schemeClr val="tx2"/>
                </a:solidFill>
              </a:defRPr>
            </a:lvl1pPr>
          </a:lstStyle>
          <a:p>
            <a:fld id="{081024A9-08AA-429E-8B32-D32324E7B05E}" type="slidenum">
              <a:rPr lang="en-US" smtClean="0"/>
              <a:pPr/>
              <a:t>‹#›</a:t>
            </a:fld>
            <a:endParaRPr lang="en-US"/>
          </a:p>
        </p:txBody>
      </p:sp>
      <p:sp>
        <p:nvSpPr>
          <p:cNvPr id="5" name="Title Placeholder 4"/>
          <p:cNvSpPr>
            <a:spLocks noGrp="1"/>
          </p:cNvSpPr>
          <p:nvPr>
            <p:ph type="title"/>
          </p:nvPr>
        </p:nvSpPr>
        <p:spPr>
          <a:xfrm>
            <a:off x="457200" y="152400"/>
            <a:ext cx="8229600" cy="1219200"/>
          </a:xfrm>
          <a:prstGeom prst="rect">
            <a:avLst/>
          </a:prstGeom>
          <a:ln w="6350" cap="rnd">
            <a:noFill/>
          </a:ln>
        </p:spPr>
        <p:txBody>
          <a:bodyPr vert="horz" anchor="b" anchorCtr="0">
            <a:normAutofit/>
          </a:bodyPr>
          <a:lstStyle/>
          <a:p>
            <a:r>
              <a:rPr kumimoji="0" lang="en-US"/>
              <a:t>Click to edit Master title style</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lang="en-US" sz="4200" b="0" kern="1200" spc="-100" baseline="0" dirty="0">
          <a:ln w="3200">
            <a:solidFill>
              <a:schemeClr val="bg2">
                <a:shade val="75000"/>
                <a:alpha val="25000"/>
              </a:schemeClr>
            </a:solidFill>
            <a:prstDash val="solid"/>
            <a:round/>
          </a:ln>
          <a:solidFill>
            <a:srgbClr val="F9F9F9"/>
          </a:solidFill>
          <a:effectLst>
            <a:innerShdw blurRad="50800" dist="25400" dir="13500000">
              <a:prstClr val="black">
                <a:alpha val="70000"/>
              </a:prstClr>
            </a:innerShdw>
          </a:effectLst>
          <a:latin typeface="+mj-lt"/>
          <a:ea typeface="+mj-ea"/>
          <a:cs typeface="+mj-cs"/>
        </a:defRPr>
      </a:lvl1pPr>
    </p:titleStyle>
    <p:bodyStyle>
      <a:lvl1pPr marL="274320" indent="-274320" algn="l" rtl="0" eaLnBrk="1" latinLnBrk="0" hangingPunct="1">
        <a:spcBef>
          <a:spcPts val="600"/>
        </a:spcBef>
        <a:buClr>
          <a:schemeClr val="accent2"/>
        </a:buClr>
        <a:buSzPct val="85000"/>
        <a:buFont typeface="Wingdings 2"/>
        <a:buChar char=""/>
        <a:defRPr kumimoji="0" sz="2600" kern="1200">
          <a:solidFill>
            <a:schemeClr val="tx1"/>
          </a:solidFill>
          <a:latin typeface="+mn-lt"/>
          <a:ea typeface="+mn-ea"/>
          <a:cs typeface="+mn-cs"/>
        </a:defRPr>
      </a:lvl1pPr>
      <a:lvl2pPr marL="640080" indent="-274320" algn="l" rtl="0" eaLnBrk="1" latinLnBrk="0" hangingPunct="1">
        <a:spcBef>
          <a:spcPts val="300"/>
        </a:spcBef>
        <a:buClr>
          <a:schemeClr val="accent2">
            <a:shade val="75000"/>
          </a:schemeClr>
        </a:buClr>
        <a:buSzPct val="85000"/>
        <a:buFont typeface="Wingdings 2"/>
        <a:buChar char=""/>
        <a:defRPr kumimoji="0" sz="2400" kern="1200">
          <a:solidFill>
            <a:schemeClr val="tx2"/>
          </a:solidFill>
          <a:latin typeface="+mn-lt"/>
          <a:ea typeface="+mn-ea"/>
          <a:cs typeface="+mn-cs"/>
        </a:defRPr>
      </a:lvl2pPr>
      <a:lvl3pPr marL="1005840" indent="-228600" algn="l" rtl="0" eaLnBrk="1" latinLnBrk="0" hangingPunct="1">
        <a:spcBef>
          <a:spcPts val="300"/>
        </a:spcBef>
        <a:buClr>
          <a:schemeClr val="accent2">
            <a:shade val="50000"/>
          </a:schemeClr>
        </a:buClr>
        <a:buSzPct val="85000"/>
        <a:buFont typeface="Wingdings 2"/>
        <a:buChar char=""/>
        <a:defRPr kumimoji="0" sz="2100" kern="1200">
          <a:solidFill>
            <a:schemeClr val="tx1"/>
          </a:solidFill>
          <a:latin typeface="+mn-lt"/>
          <a:ea typeface="+mn-ea"/>
          <a:cs typeface="+mn-cs"/>
        </a:defRPr>
      </a:lvl3pPr>
      <a:lvl4pPr marL="1280160" indent="-228600" algn="l" rtl="0" eaLnBrk="1" latinLnBrk="0" hangingPunct="1">
        <a:spcBef>
          <a:spcPts val="300"/>
        </a:spcBef>
        <a:buClr>
          <a:schemeClr val="accent2">
            <a:shade val="75000"/>
          </a:schemeClr>
        </a:buClr>
        <a:buSzPct val="85000"/>
        <a:buFont typeface="Wingdings 2" pitchFamily="18" charset="2"/>
        <a:buChar char=""/>
        <a:defRPr kumimoji="0" sz="1900" kern="1200">
          <a:solidFill>
            <a:schemeClr val="tx1"/>
          </a:solidFill>
          <a:latin typeface="+mn-lt"/>
          <a:ea typeface="+mn-ea"/>
          <a:cs typeface="+mn-cs"/>
        </a:defRPr>
      </a:lvl4pPr>
      <a:lvl5pPr marL="1554480" indent="-228600" algn="l" rtl="0" eaLnBrk="1" latinLnBrk="0" hangingPunct="1">
        <a:spcBef>
          <a:spcPts val="340"/>
        </a:spcBef>
        <a:buClr>
          <a:schemeClr val="accent2">
            <a:shade val="75000"/>
          </a:schemeClr>
        </a:buClr>
        <a:buSzPct val="85000"/>
        <a:buFont typeface="Wingdings 2" pitchFamily="18" charset="2"/>
        <a:buChar char=""/>
        <a:defRPr kumimoji="0" sz="1600" kern="1200">
          <a:solidFill>
            <a:schemeClr val="tx1"/>
          </a:solidFill>
          <a:latin typeface="+mn-lt"/>
          <a:ea typeface="+mn-ea"/>
          <a:cs typeface="+mn-cs"/>
        </a:defRPr>
      </a:lvl5pPr>
      <a:lvl6pPr marL="1828800" indent="-228600" algn="l" rtl="0" eaLnBrk="1" latinLnBrk="0" hangingPunct="1">
        <a:spcBef>
          <a:spcPts val="340"/>
        </a:spcBef>
        <a:buClr>
          <a:schemeClr val="accent2">
            <a:shade val="75000"/>
          </a:schemeClr>
        </a:buClr>
        <a:buSzPct val="85000"/>
        <a:buFont typeface="Wingdings 2" pitchFamily="18" charset="2"/>
        <a:buChar char="?"/>
        <a:defRPr kumimoji="0" sz="1700" kern="1200">
          <a:solidFill>
            <a:schemeClr val="tx1"/>
          </a:solidFill>
          <a:latin typeface="+mn-lt"/>
          <a:ea typeface="+mn-ea"/>
          <a:cs typeface="+mn-cs"/>
        </a:defRPr>
      </a:lvl6pPr>
      <a:lvl7pPr marL="2011680" indent="-182880" algn="l" rtl="0" eaLnBrk="1" latinLnBrk="0" hangingPunct="1">
        <a:spcBef>
          <a:spcPts val="340"/>
        </a:spcBef>
        <a:buClr>
          <a:schemeClr val="accent2">
            <a:shade val="75000"/>
          </a:schemeClr>
        </a:buClr>
        <a:buSzPct val="85000"/>
        <a:buFont typeface="Wingdings 2" pitchFamily="18" charset="2"/>
        <a:buChar char="?"/>
        <a:defRPr kumimoji="0" sz="1600" kern="1200" baseline="0">
          <a:solidFill>
            <a:schemeClr val="tx1"/>
          </a:solidFill>
          <a:latin typeface="+mn-lt"/>
          <a:ea typeface="+mn-ea"/>
          <a:cs typeface="+mn-cs"/>
        </a:defRPr>
      </a:lvl7pPr>
      <a:lvl8pPr marL="228600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8pPr>
      <a:lvl9pPr marL="2560320" indent="-182880" algn="l" rtl="0" eaLnBrk="1" latinLnBrk="0" hangingPunct="1">
        <a:spcBef>
          <a:spcPts val="340"/>
        </a:spcBef>
        <a:buClr>
          <a:schemeClr val="accent2">
            <a:shade val="75000"/>
          </a:schemeClr>
        </a:buClr>
        <a:buSzPct val="85000"/>
        <a:buFont typeface="Wingdings 2" pitchFamily="18" charset="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a:t>Cont.,</a:t>
            </a:r>
          </a:p>
        </p:txBody>
      </p:sp>
      <p:sp>
        <p:nvSpPr>
          <p:cNvPr id="2" name="Title 1"/>
          <p:cNvSpPr>
            <a:spLocks noGrp="1"/>
          </p:cNvSpPr>
          <p:nvPr>
            <p:ph type="ctrTitle"/>
          </p:nvPr>
        </p:nvSpPr>
        <p:spPr/>
        <p:txBody>
          <a:bodyPr/>
          <a:lstStyle/>
          <a:p>
            <a:r>
              <a:rPr lang="en-US" dirty="0"/>
              <a:t>E</a:t>
            </a:r>
            <a:r>
              <a:t>thics second unit </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457200"/>
            <a:ext cx="8229600" cy="5638800"/>
          </a:xfrm>
        </p:spPr>
        <p:txBody>
          <a:bodyPr>
            <a:normAutofit fontScale="85000" lnSpcReduction="20000"/>
          </a:bodyPr>
          <a:lstStyle/>
          <a:p>
            <a:pPr>
              <a:buNone/>
            </a:pPr>
            <a:r>
              <a:rPr lang="en-US" sz="4200" dirty="0">
                <a:solidFill>
                  <a:srgbClr val="00B050"/>
                </a:solidFill>
                <a:latin typeface="Bauhaus 93" pitchFamily="82" charset="0"/>
              </a:rPr>
              <a:t>                         Profession</a:t>
            </a:r>
            <a:endParaRPr lang="en-US" sz="4200" b="1" dirty="0">
              <a:solidFill>
                <a:srgbClr val="00B050"/>
              </a:solidFill>
              <a:latin typeface="Bauhaus 93" pitchFamily="82" charset="0"/>
            </a:endParaRPr>
          </a:p>
          <a:p>
            <a:r>
              <a:rPr lang="en-US" dirty="0"/>
              <a:t>Profession means a job or an occupation, that helps a person earn his living. The main criteria of a profession involves the following.</a:t>
            </a:r>
          </a:p>
          <a:p>
            <a:pPr lvl="0"/>
            <a:r>
              <a:rPr lang="en-US" b="1" dirty="0"/>
              <a:t>Advanced expertise</a:t>
            </a:r>
            <a:r>
              <a:rPr lang="en-US" dirty="0"/>
              <a:t> − The criteria of a profession is to have sound knowledge in both technical aspects and liberal arts as well. In general, continuing education and updating knowledge are also important.</a:t>
            </a:r>
          </a:p>
          <a:p>
            <a:pPr lvl="0"/>
            <a:r>
              <a:rPr lang="en-US" b="1" dirty="0"/>
              <a:t>Self-regulation</a:t>
            </a:r>
            <a:r>
              <a:rPr lang="en-US" dirty="0"/>
              <a:t> − An organization that provides a profession, plays a major role in setting standards for the admission to the profession, drafting codes of ethics, enforcing the standards of conduct and representing the profession before the public and the government.</a:t>
            </a:r>
          </a:p>
          <a:p>
            <a:pPr lvl="0"/>
            <a:r>
              <a:rPr lang="en-US" b="1" dirty="0"/>
              <a:t>Public good</a:t>
            </a:r>
            <a:r>
              <a:rPr lang="en-US" dirty="0"/>
              <a:t> − Any occupation serves some public good by maintaining high ethical standards throughout a profession. This is a part of professional ethics where each occupation is intended to serve for the welfare of the public, directly or indirectly to a certain extent.</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715000"/>
          </a:xfrm>
        </p:spPr>
        <p:txBody>
          <a:bodyPr>
            <a:normAutofit fontScale="92500" lnSpcReduction="10000"/>
          </a:bodyPr>
          <a:lstStyle/>
          <a:p>
            <a:pPr algn="ctr">
              <a:buNone/>
            </a:pPr>
            <a:r>
              <a:rPr lang="en-US" sz="4600" dirty="0">
                <a:solidFill>
                  <a:srgbClr val="00B050"/>
                </a:solidFill>
                <a:latin typeface="Bauhaus 93" pitchFamily="82" charset="0"/>
              </a:rPr>
              <a:t>Professionals</a:t>
            </a:r>
            <a:endParaRPr lang="en-US" sz="4600" b="1" dirty="0">
              <a:solidFill>
                <a:srgbClr val="00B050"/>
              </a:solidFill>
              <a:latin typeface="Bauhaus 93" pitchFamily="82" charset="0"/>
            </a:endParaRPr>
          </a:p>
          <a:p>
            <a:endParaRPr lang="en-US" dirty="0"/>
          </a:p>
          <a:p>
            <a:r>
              <a:rPr lang="en-US" dirty="0"/>
              <a:t>A person who is paid for getting involved in a particular profession in order to earn a </a:t>
            </a:r>
            <a:r>
              <a:rPr lang="en-US" dirty="0">
                <a:solidFill>
                  <a:srgbClr val="FF0000"/>
                </a:solidFill>
              </a:rPr>
              <a:t>living as well as to satisfy the laws of that profession </a:t>
            </a:r>
            <a:r>
              <a:rPr lang="en-US" dirty="0"/>
              <a:t>can be understood as a Professional. The definition of a professional is given differently by different experts in the field. </a:t>
            </a:r>
          </a:p>
          <a:p>
            <a:r>
              <a:rPr lang="en-US" dirty="0"/>
              <a:t>Professionalism</a:t>
            </a:r>
          </a:p>
          <a:p>
            <a:pPr marL="0" indent="0">
              <a:buNone/>
            </a:pPr>
            <a:r>
              <a:rPr lang="en-US" dirty="0"/>
              <a:t>      The art of professionalism can be understood as the practice of doing the right thing not because how one feels but regardless of how one feels.</a:t>
            </a:r>
          </a:p>
          <a:p>
            <a:pPr marL="0" indent="0">
              <a:buNone/>
            </a:pPr>
            <a:r>
              <a:rPr lang="en-US" dirty="0"/>
              <a:t>      Professionalism covers comprehensively all areas of practice of a particular profession.</a:t>
            </a:r>
          </a:p>
          <a:p>
            <a:pPr marL="0" indent="0">
              <a:buNone/>
            </a:pPr>
            <a:r>
              <a:rPr lang="en-US" dirty="0"/>
              <a:t>      professionalism implies a certain set of attitudes.</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715000"/>
          </a:xfrm>
        </p:spPr>
        <p:txBody>
          <a:bodyPr>
            <a:normAutofit fontScale="77500" lnSpcReduction="20000"/>
          </a:bodyPr>
          <a:lstStyle/>
          <a:p>
            <a:r>
              <a:rPr lang="en-US" dirty="0">
                <a:solidFill>
                  <a:srgbClr val="002060"/>
                </a:solidFill>
                <a:latin typeface="Bauhaus 93" pitchFamily="82" charset="0"/>
              </a:rPr>
              <a:t>Models of Professional Engineers</a:t>
            </a:r>
            <a:endParaRPr lang="en-US" b="1" dirty="0">
              <a:solidFill>
                <a:srgbClr val="002060"/>
              </a:solidFill>
              <a:latin typeface="Bauhaus 93" pitchFamily="82" charset="0"/>
            </a:endParaRPr>
          </a:p>
          <a:p>
            <a:r>
              <a:rPr lang="en-US" dirty="0"/>
              <a:t>An engineer who is a professional, has some tasks to perform by which he acts as any of the following, which can be termed as Models of Professional Engineers.</a:t>
            </a:r>
          </a:p>
          <a:p>
            <a:pPr lvl="0"/>
            <a:r>
              <a:rPr lang="en-US" b="1" dirty="0"/>
              <a:t>Savior</a:t>
            </a:r>
            <a:r>
              <a:rPr lang="en-US" dirty="0"/>
              <a:t> − A person who saves someone or something from any danger is called a Savior. An engineer who saves a group of people or a company from a technical danger can also be called a </a:t>
            </a:r>
            <a:r>
              <a:rPr lang="en-US" b="1" dirty="0"/>
              <a:t>Savior</a:t>
            </a:r>
            <a:r>
              <a:rPr lang="en-US" dirty="0"/>
              <a:t>. The Y2K problem that created problems for computers and computer networks around the world was solved by engineers who were the saviors.</a:t>
            </a:r>
          </a:p>
          <a:p>
            <a:pPr lvl="0"/>
            <a:r>
              <a:rPr lang="en-US" b="1" dirty="0"/>
              <a:t>Guardian</a:t>
            </a:r>
            <a:r>
              <a:rPr lang="en-US" dirty="0"/>
              <a:t> − A person who </a:t>
            </a:r>
            <a:r>
              <a:rPr lang="en-US" dirty="0">
                <a:solidFill>
                  <a:srgbClr val="C00000"/>
                </a:solidFill>
              </a:rPr>
              <a:t>knows the direction towards a better future </a:t>
            </a:r>
            <a:r>
              <a:rPr lang="en-US" dirty="0"/>
              <a:t>is known to be the Guardian for the same. An engineer who knows the direction in which there is scope for the technology to develop can also be called a </a:t>
            </a:r>
            <a:r>
              <a:rPr lang="en-US" b="1" dirty="0"/>
              <a:t>Guardian</a:t>
            </a:r>
            <a:r>
              <a:rPr lang="en-US" dirty="0"/>
              <a:t>. This engineer provides the organization with </a:t>
            </a:r>
            <a:r>
              <a:rPr lang="en-US" dirty="0">
                <a:solidFill>
                  <a:srgbClr val="C00000"/>
                </a:solidFill>
              </a:rPr>
              <a:t>innovative ideas </a:t>
            </a:r>
            <a:r>
              <a:rPr lang="en-US" dirty="0"/>
              <a:t>for technological development.</a:t>
            </a:r>
          </a:p>
          <a:p>
            <a:pPr lvl="0"/>
            <a:r>
              <a:rPr lang="en-US" b="1" dirty="0"/>
              <a:t>Bureaucratic Servant</a:t>
            </a:r>
            <a:r>
              <a:rPr lang="en-US" dirty="0"/>
              <a:t> − A person </a:t>
            </a:r>
            <a:r>
              <a:rPr lang="en-US" dirty="0">
                <a:solidFill>
                  <a:srgbClr val="C00000"/>
                </a:solidFill>
              </a:rPr>
              <a:t>who is loyal and can solve problems when they occur using his own skills, is a Bureaucratic servant</a:t>
            </a:r>
            <a:r>
              <a:rPr lang="en-US" dirty="0"/>
              <a:t>. An engineer who can be a loyal person to the organization and also the one who solves the technical problems the company encounters, using his special skills can be termed as a </a:t>
            </a:r>
            <a:r>
              <a:rPr lang="en-US" b="1" dirty="0"/>
              <a:t>Bureaucratic servant</a:t>
            </a:r>
            <a:r>
              <a:rPr lang="en-US" dirty="0"/>
              <a:t>. The company relies on his decision-making capability for the future growth.</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81000" y="304800"/>
            <a:ext cx="8305800" cy="6248400"/>
          </a:xfrm>
        </p:spPr>
        <p:txBody>
          <a:bodyPr>
            <a:normAutofit fontScale="85000" lnSpcReduction="20000"/>
          </a:bodyPr>
          <a:lstStyle/>
          <a:p>
            <a:pPr lvl="0"/>
            <a:r>
              <a:rPr lang="en-US" b="1" dirty="0"/>
              <a:t>Social Servant</a:t>
            </a:r>
            <a:r>
              <a:rPr lang="en-US" dirty="0"/>
              <a:t> − A person who works for the benefit of the society </a:t>
            </a:r>
            <a:r>
              <a:rPr lang="en-US" dirty="0">
                <a:solidFill>
                  <a:srgbClr val="C00000"/>
                </a:solidFill>
              </a:rPr>
              <a:t>without any selfish interest</a:t>
            </a:r>
            <a:r>
              <a:rPr lang="en-US" dirty="0"/>
              <a:t> and does not work on any business grounds, is called a Social servant. An engineer who receives a task as part of the government’s concern for the society considering the directives laid by the society and accomplishes the assigned tasks can be termed as a </a:t>
            </a:r>
            <a:r>
              <a:rPr lang="en-US" b="1" dirty="0"/>
              <a:t>Social Servant</a:t>
            </a:r>
            <a:r>
              <a:rPr lang="en-US" dirty="0"/>
              <a:t>. He knows what the society needs.</a:t>
            </a:r>
          </a:p>
          <a:p>
            <a:pPr lvl="0"/>
            <a:r>
              <a:rPr lang="en-US" b="1" dirty="0"/>
              <a:t>Social Enabler or Catalyst</a:t>
            </a:r>
            <a:r>
              <a:rPr lang="en-US" dirty="0"/>
              <a:t> − A person who makes the society </a:t>
            </a:r>
            <a:r>
              <a:rPr lang="en-US" dirty="0">
                <a:solidFill>
                  <a:srgbClr val="C00000"/>
                </a:solidFill>
              </a:rPr>
              <a:t>understand its welfare and works towards the benefits of the people</a:t>
            </a:r>
            <a:r>
              <a:rPr lang="en-US" dirty="0"/>
              <a:t> in it, is a Social Enabler. An engineer who plays a vital role in a company and helps company along with society to understand their needs and supports their decisions in work can be termed as a </a:t>
            </a:r>
            <a:r>
              <a:rPr lang="en-US" b="1" dirty="0"/>
              <a:t>Social Enabler or Catalyst</a:t>
            </a:r>
            <a:r>
              <a:rPr lang="en-US" dirty="0"/>
              <a:t>. This person quickens the procedure and </a:t>
            </a:r>
            <a:r>
              <a:rPr lang="en-US" dirty="0">
                <a:solidFill>
                  <a:srgbClr val="FF0000"/>
                </a:solidFill>
              </a:rPr>
              <a:t>helps maintain good environment in the company.</a:t>
            </a:r>
          </a:p>
          <a:p>
            <a:pPr lvl="0"/>
            <a:r>
              <a:rPr lang="en-US" b="1" dirty="0"/>
              <a:t>Game Player</a:t>
            </a:r>
            <a:r>
              <a:rPr lang="en-US" dirty="0"/>
              <a:t> − A person who plays a game according to the rules given is a Game player in general. An engineer </a:t>
            </a:r>
            <a:r>
              <a:rPr lang="en-US" dirty="0">
                <a:solidFill>
                  <a:srgbClr val="C00000"/>
                </a:solidFill>
              </a:rPr>
              <a:t>who acts as neither a servant nor a master,</a:t>
            </a:r>
            <a:r>
              <a:rPr lang="en-US" dirty="0"/>
              <a:t> but provides his services and plans his works according to the economic game rules in a given time, can be termed as a </a:t>
            </a:r>
            <a:r>
              <a:rPr lang="en-US" b="1" dirty="0"/>
              <a:t>Game player</a:t>
            </a:r>
            <a:r>
              <a:rPr lang="en-US" dirty="0"/>
              <a:t>. He is </a:t>
            </a:r>
            <a:r>
              <a:rPr lang="en-US" dirty="0">
                <a:solidFill>
                  <a:srgbClr val="C00000"/>
                </a:solidFill>
              </a:rPr>
              <a:t>smart enough to handle the economic conditions </a:t>
            </a:r>
            <a:r>
              <a:rPr lang="en-US" dirty="0"/>
              <a:t>of the company.</a:t>
            </a: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BC88FDB-E5A8-FAA7-8231-B65058604B9B}"/>
              </a:ext>
            </a:extLst>
          </p:cNvPr>
          <p:cNvSpPr>
            <a:spLocks noGrp="1"/>
          </p:cNvSpPr>
          <p:nvPr>
            <p:ph idx="1"/>
          </p:nvPr>
        </p:nvSpPr>
        <p:spPr/>
        <p:txBody>
          <a:bodyPr/>
          <a:lstStyle/>
          <a:p>
            <a:r>
              <a:rPr lang="en-US" dirty="0"/>
              <a:t>Types of  ethical theories: Depending upon the ethics a person is intended to follow, four theories were postulated by four different philosophers</a:t>
            </a:r>
          </a:p>
          <a:p>
            <a:endParaRPr lang="en-US" dirty="0"/>
          </a:p>
          <a:p>
            <a:pPr marL="514350" indent="-514350">
              <a:buAutoNum type="arabicPeriod"/>
            </a:pPr>
            <a:r>
              <a:rPr lang="en-US" dirty="0"/>
              <a:t>Golden Mean Ethics</a:t>
            </a:r>
          </a:p>
          <a:p>
            <a:pPr marL="514350" indent="-514350">
              <a:buAutoNum type="arabicPeriod"/>
            </a:pPr>
            <a:r>
              <a:rPr lang="en-US" dirty="0"/>
              <a:t>Duty Based Ethics</a:t>
            </a:r>
          </a:p>
          <a:p>
            <a:pPr marL="514350" indent="-514350">
              <a:buAutoNum type="arabicPeriod"/>
            </a:pPr>
            <a:r>
              <a:rPr lang="en-US" dirty="0"/>
              <a:t>Right Based Ethics</a:t>
            </a:r>
          </a:p>
          <a:p>
            <a:pPr marL="514350" indent="-514350">
              <a:buAutoNum type="arabicPeriod"/>
            </a:pPr>
            <a:r>
              <a:rPr lang="en-US" dirty="0"/>
              <a:t>Utilitarian Ethics</a:t>
            </a:r>
          </a:p>
          <a:p>
            <a:pPr marL="0" indent="0">
              <a:buNone/>
            </a:pPr>
            <a:endParaRPr lang="en-IN" dirty="0"/>
          </a:p>
        </p:txBody>
      </p:sp>
      <p:sp>
        <p:nvSpPr>
          <p:cNvPr id="3" name="Title 2">
            <a:extLst>
              <a:ext uri="{FF2B5EF4-FFF2-40B4-BE49-F238E27FC236}">
                <a16:creationId xmlns:a16="http://schemas.microsoft.com/office/drawing/2014/main" id="{4CC8F016-DD23-08FE-17BF-51B3DF1B9335}"/>
              </a:ext>
            </a:extLst>
          </p:cNvPr>
          <p:cNvSpPr>
            <a:spLocks noGrp="1"/>
          </p:cNvSpPr>
          <p:nvPr>
            <p:ph type="title"/>
          </p:nvPr>
        </p:nvSpPr>
        <p:spPr/>
        <p:txBody>
          <a:bodyPr>
            <a:normAutofit fontScale="90000"/>
          </a:bodyPr>
          <a:lstStyle/>
          <a:p>
            <a:r>
              <a:rPr lang="en-US" dirty="0"/>
              <a:t>    THEORIES ABOUT RIGHT ACTION</a:t>
            </a:r>
            <a:br>
              <a:rPr lang="en-US" dirty="0"/>
            </a:br>
            <a:r>
              <a:rPr lang="en-US" dirty="0"/>
              <a:t>            (Ethical Theories)</a:t>
            </a:r>
            <a:endParaRPr lang="en-IN" dirty="0"/>
          </a:p>
        </p:txBody>
      </p:sp>
    </p:spTree>
    <p:extLst>
      <p:ext uri="{BB962C8B-B14F-4D97-AF65-F5344CB8AC3E}">
        <p14:creationId xmlns:p14="http://schemas.microsoft.com/office/powerpoint/2010/main" val="4046903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809F47-73F1-4472-1D94-C51B0969370B}"/>
              </a:ext>
            </a:extLst>
          </p:cNvPr>
          <p:cNvSpPr>
            <a:spLocks noGrp="1"/>
          </p:cNvSpPr>
          <p:nvPr>
            <p:ph idx="1"/>
          </p:nvPr>
        </p:nvSpPr>
        <p:spPr/>
        <p:txBody>
          <a:bodyPr>
            <a:normAutofit fontScale="92500"/>
          </a:bodyPr>
          <a:lstStyle/>
          <a:p>
            <a:r>
              <a:rPr lang="en-US" dirty="0"/>
              <a:t>This theory was proposed by Aristotle</a:t>
            </a:r>
          </a:p>
          <a:p>
            <a:r>
              <a:rPr lang="en-US" dirty="0"/>
              <a:t>This theory proposes  - The solution to a problem is found </a:t>
            </a:r>
            <a:r>
              <a:rPr lang="en-US" dirty="0">
                <a:solidFill>
                  <a:srgbClr val="FF0000"/>
                </a:solidFill>
              </a:rPr>
              <a:t>by analyzing the reason and the logic</a:t>
            </a:r>
          </a:p>
          <a:p>
            <a:r>
              <a:rPr lang="en-US" dirty="0"/>
              <a:t>What is Golden Mean?</a:t>
            </a:r>
          </a:p>
          <a:p>
            <a:r>
              <a:rPr lang="en-US" dirty="0"/>
              <a:t>     The Golden mean virtue can be understood as the virtue of reaching a proper balance between extremes in conduct, emotion, desire and attitude</a:t>
            </a:r>
          </a:p>
          <a:p>
            <a:r>
              <a:rPr lang="en-US" dirty="0"/>
              <a:t>      This theory phrased by Aristotle states that virtues are tendencies to find the golden mean between the extremes of too much (excess) and too little (deficiency) with regard to particular aspects of our lives.</a:t>
            </a:r>
            <a:endParaRPr lang="en-IN" dirty="0"/>
          </a:p>
        </p:txBody>
      </p:sp>
      <p:sp>
        <p:nvSpPr>
          <p:cNvPr id="3" name="Title 2">
            <a:extLst>
              <a:ext uri="{FF2B5EF4-FFF2-40B4-BE49-F238E27FC236}">
                <a16:creationId xmlns:a16="http://schemas.microsoft.com/office/drawing/2014/main" id="{CE3C9596-917B-F804-117D-7A6049DFE57B}"/>
              </a:ext>
            </a:extLst>
          </p:cNvPr>
          <p:cNvSpPr>
            <a:spLocks noGrp="1"/>
          </p:cNvSpPr>
          <p:nvPr>
            <p:ph type="title"/>
          </p:nvPr>
        </p:nvSpPr>
        <p:spPr/>
        <p:txBody>
          <a:bodyPr/>
          <a:lstStyle/>
          <a:p>
            <a:r>
              <a:rPr lang="en-US" dirty="0"/>
              <a:t>The Golden Mean Ethical Theory</a:t>
            </a:r>
            <a:endParaRPr lang="en-IN" dirty="0"/>
          </a:p>
        </p:txBody>
      </p:sp>
    </p:spTree>
    <p:extLst>
      <p:ext uri="{BB962C8B-B14F-4D97-AF65-F5344CB8AC3E}">
        <p14:creationId xmlns:p14="http://schemas.microsoft.com/office/powerpoint/2010/main" val="1385678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124BF7-5997-9743-4AF6-D4DE10C900DA}"/>
              </a:ext>
            </a:extLst>
          </p:cNvPr>
          <p:cNvSpPr>
            <a:spLocks noGrp="1"/>
          </p:cNvSpPr>
          <p:nvPr>
            <p:ph idx="1"/>
          </p:nvPr>
        </p:nvSpPr>
        <p:spPr/>
        <p:txBody>
          <a:bodyPr/>
          <a:lstStyle/>
          <a:p>
            <a:endParaRPr lang="en-US" dirty="0"/>
          </a:p>
          <a:p>
            <a:r>
              <a:rPr lang="en-US" dirty="0"/>
              <a:t>Proposed by John Locke</a:t>
            </a:r>
          </a:p>
          <a:p>
            <a:r>
              <a:rPr lang="en-US" dirty="0"/>
              <a:t>According to this theory, the solution to a problem is by realizing that every person has a </a:t>
            </a:r>
            <a:r>
              <a:rPr lang="en-US" dirty="0">
                <a:solidFill>
                  <a:srgbClr val="FF0000"/>
                </a:solidFill>
              </a:rPr>
              <a:t>right to live.</a:t>
            </a:r>
          </a:p>
          <a:p>
            <a:r>
              <a:rPr lang="en-US" dirty="0">
                <a:solidFill>
                  <a:srgbClr val="FF0000"/>
                </a:solidFill>
              </a:rPr>
              <a:t>Live and let live </a:t>
            </a:r>
            <a:r>
              <a:rPr lang="en-US" dirty="0"/>
              <a:t>is the philosophy behind this theory. The rights of a person towards life, health, liberty, possession, etc. are taken care of under this theory.</a:t>
            </a:r>
            <a:endParaRPr lang="en-IN" dirty="0"/>
          </a:p>
        </p:txBody>
      </p:sp>
      <p:sp>
        <p:nvSpPr>
          <p:cNvPr id="3" name="Title 2">
            <a:extLst>
              <a:ext uri="{FF2B5EF4-FFF2-40B4-BE49-F238E27FC236}">
                <a16:creationId xmlns:a16="http://schemas.microsoft.com/office/drawing/2014/main" id="{4F7B6F47-F895-042B-ACDD-84259F4DB36A}"/>
              </a:ext>
            </a:extLst>
          </p:cNvPr>
          <p:cNvSpPr>
            <a:spLocks noGrp="1"/>
          </p:cNvSpPr>
          <p:nvPr>
            <p:ph type="title"/>
          </p:nvPr>
        </p:nvSpPr>
        <p:spPr/>
        <p:txBody>
          <a:bodyPr/>
          <a:lstStyle/>
          <a:p>
            <a:r>
              <a:rPr lang="en-US" dirty="0"/>
              <a:t>     Rights – based Ethical Theory</a:t>
            </a:r>
            <a:endParaRPr lang="en-IN" dirty="0"/>
          </a:p>
        </p:txBody>
      </p:sp>
    </p:spTree>
    <p:extLst>
      <p:ext uri="{BB962C8B-B14F-4D97-AF65-F5344CB8AC3E}">
        <p14:creationId xmlns:p14="http://schemas.microsoft.com/office/powerpoint/2010/main" val="1926634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098ECF-D576-CC24-6814-FE1BE2BCDA3D}"/>
              </a:ext>
            </a:extLst>
          </p:cNvPr>
          <p:cNvSpPr>
            <a:spLocks noGrp="1"/>
          </p:cNvSpPr>
          <p:nvPr>
            <p:ph idx="1"/>
          </p:nvPr>
        </p:nvSpPr>
        <p:spPr>
          <a:xfrm>
            <a:off x="457200" y="990600"/>
            <a:ext cx="8229600" cy="5105400"/>
          </a:xfrm>
        </p:spPr>
        <p:txBody>
          <a:bodyPr>
            <a:normAutofit fontScale="92500" lnSpcReduction="10000"/>
          </a:bodyPr>
          <a:lstStyle/>
          <a:p>
            <a:r>
              <a:rPr lang="en-US" dirty="0"/>
              <a:t>The duty  based ethical theory was proposed by Immanuel Kant.</a:t>
            </a:r>
          </a:p>
          <a:p>
            <a:r>
              <a:rPr lang="en-US" dirty="0"/>
              <a:t>According to this theory, every person has a duty to follow which is accepted universally, with no exceptions.</a:t>
            </a:r>
          </a:p>
          <a:p>
            <a:r>
              <a:rPr lang="en-US" dirty="0"/>
              <a:t>Kant observed that everyone is bound to follow some moral laws.</a:t>
            </a:r>
          </a:p>
          <a:p>
            <a:r>
              <a:rPr lang="en-US" dirty="0"/>
              <a:t>There are four virtues that come under this law:</a:t>
            </a:r>
          </a:p>
          <a:p>
            <a:r>
              <a:rPr lang="en-US" dirty="0"/>
              <a:t>    Prudence - Every individual has duties which should be </a:t>
            </a:r>
            <a:r>
              <a:rPr lang="en-US" dirty="0">
                <a:solidFill>
                  <a:srgbClr val="FF0000"/>
                </a:solidFill>
              </a:rPr>
              <a:t>done without any exception</a:t>
            </a:r>
            <a:r>
              <a:rPr lang="en-US" dirty="0"/>
              <a:t>.</a:t>
            </a:r>
          </a:p>
          <a:p>
            <a:r>
              <a:rPr lang="en-US" dirty="0"/>
              <a:t>Temperance -  The temptations that might lead to the violation of duties and  ethics have </a:t>
            </a:r>
            <a:r>
              <a:rPr lang="en-US" dirty="0">
                <a:solidFill>
                  <a:srgbClr val="FF0000"/>
                </a:solidFill>
              </a:rPr>
              <a:t>to be restrained</a:t>
            </a:r>
          </a:p>
          <a:p>
            <a:r>
              <a:rPr lang="en-US" dirty="0"/>
              <a:t>Fortitude - sense of having </a:t>
            </a:r>
            <a:r>
              <a:rPr lang="en-US" dirty="0">
                <a:solidFill>
                  <a:srgbClr val="FF0000"/>
                </a:solidFill>
              </a:rPr>
              <a:t>tolerance</a:t>
            </a:r>
          </a:p>
          <a:p>
            <a:r>
              <a:rPr lang="en-US" dirty="0"/>
              <a:t>Justice -  Truth and fairness</a:t>
            </a:r>
          </a:p>
          <a:p>
            <a:endParaRPr lang="en-IN" dirty="0"/>
          </a:p>
        </p:txBody>
      </p:sp>
      <p:sp>
        <p:nvSpPr>
          <p:cNvPr id="3" name="Title 2">
            <a:extLst>
              <a:ext uri="{FF2B5EF4-FFF2-40B4-BE49-F238E27FC236}">
                <a16:creationId xmlns:a16="http://schemas.microsoft.com/office/drawing/2014/main" id="{1099AC9A-1AA0-5E48-7130-B734DE7287DE}"/>
              </a:ext>
            </a:extLst>
          </p:cNvPr>
          <p:cNvSpPr>
            <a:spLocks noGrp="1"/>
          </p:cNvSpPr>
          <p:nvPr>
            <p:ph type="title"/>
          </p:nvPr>
        </p:nvSpPr>
        <p:spPr>
          <a:xfrm>
            <a:off x="457200" y="152400"/>
            <a:ext cx="8229600" cy="609600"/>
          </a:xfrm>
        </p:spPr>
        <p:txBody>
          <a:bodyPr>
            <a:normAutofit fontScale="90000"/>
          </a:bodyPr>
          <a:lstStyle/>
          <a:p>
            <a:r>
              <a:rPr lang="en-US" dirty="0"/>
              <a:t>        Duty-based Ethical Theory</a:t>
            </a:r>
            <a:endParaRPr lang="en-IN" dirty="0"/>
          </a:p>
        </p:txBody>
      </p:sp>
    </p:spTree>
    <p:extLst>
      <p:ext uri="{BB962C8B-B14F-4D97-AF65-F5344CB8AC3E}">
        <p14:creationId xmlns:p14="http://schemas.microsoft.com/office/powerpoint/2010/main" val="23343432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802D92-EBBD-A20F-F1CF-99EC43C349A5}"/>
              </a:ext>
            </a:extLst>
          </p:cNvPr>
          <p:cNvSpPr>
            <a:spLocks noGrp="1"/>
          </p:cNvSpPr>
          <p:nvPr>
            <p:ph idx="1"/>
          </p:nvPr>
        </p:nvSpPr>
        <p:spPr>
          <a:xfrm>
            <a:off x="457200" y="990600"/>
            <a:ext cx="8229600" cy="5105400"/>
          </a:xfrm>
        </p:spPr>
        <p:txBody>
          <a:bodyPr>
            <a:normAutofit fontScale="92500" lnSpcReduction="10000"/>
          </a:bodyPr>
          <a:lstStyle/>
          <a:p>
            <a:r>
              <a:rPr lang="en-US" dirty="0"/>
              <a:t>The Utilitarian ethics  was proposed by John Stuart.</a:t>
            </a:r>
          </a:p>
          <a:p>
            <a:r>
              <a:rPr lang="en-US" dirty="0"/>
              <a:t>According to this theory, the </a:t>
            </a:r>
            <a:r>
              <a:rPr lang="en-US" dirty="0">
                <a:solidFill>
                  <a:srgbClr val="FF0000"/>
                </a:solidFill>
              </a:rPr>
              <a:t>happiness or pleasure of a greatest number of people in the society is considered </a:t>
            </a:r>
            <a:r>
              <a:rPr lang="en-US" dirty="0"/>
              <a:t>as the greatest good.</a:t>
            </a:r>
          </a:p>
          <a:p>
            <a:r>
              <a:rPr lang="en-US" dirty="0"/>
              <a:t>There are two main types of Utilitarianism. They are-</a:t>
            </a:r>
          </a:p>
          <a:p>
            <a:endParaRPr lang="en-US" dirty="0"/>
          </a:p>
          <a:p>
            <a:r>
              <a:rPr lang="en-US" dirty="0"/>
              <a:t>1. Act Utilitarianism- “ A particular </a:t>
            </a:r>
            <a:r>
              <a:rPr lang="en-US" dirty="0">
                <a:solidFill>
                  <a:srgbClr val="FF0000"/>
                </a:solidFill>
              </a:rPr>
              <a:t>action</a:t>
            </a:r>
            <a:r>
              <a:rPr lang="en-US" dirty="0"/>
              <a:t> is right if it is likely to produce the higher level of good for the most people in a given situation, compared to alternative choices that might be made”.</a:t>
            </a:r>
          </a:p>
          <a:p>
            <a:r>
              <a:rPr lang="en-US" dirty="0"/>
              <a:t>2. Rule Utilitarianism – “Right actions are those required by </a:t>
            </a:r>
            <a:r>
              <a:rPr lang="en-US" dirty="0">
                <a:solidFill>
                  <a:srgbClr val="FF0000"/>
                </a:solidFill>
              </a:rPr>
              <a:t>rules </a:t>
            </a:r>
            <a:r>
              <a:rPr lang="en-US" dirty="0"/>
              <a:t>that produce the higher level of good for the most people.</a:t>
            </a:r>
            <a:endParaRPr lang="en-IN" dirty="0"/>
          </a:p>
        </p:txBody>
      </p:sp>
      <p:sp>
        <p:nvSpPr>
          <p:cNvPr id="3" name="Title 2">
            <a:extLst>
              <a:ext uri="{FF2B5EF4-FFF2-40B4-BE49-F238E27FC236}">
                <a16:creationId xmlns:a16="http://schemas.microsoft.com/office/drawing/2014/main" id="{31AC21C5-1779-763D-CA6E-FB101011D5EB}"/>
              </a:ext>
            </a:extLst>
          </p:cNvPr>
          <p:cNvSpPr>
            <a:spLocks noGrp="1"/>
          </p:cNvSpPr>
          <p:nvPr>
            <p:ph type="title"/>
          </p:nvPr>
        </p:nvSpPr>
        <p:spPr>
          <a:xfrm>
            <a:off x="457200" y="152400"/>
            <a:ext cx="8229600" cy="838200"/>
          </a:xfrm>
        </p:spPr>
        <p:txBody>
          <a:bodyPr/>
          <a:lstStyle/>
          <a:p>
            <a:r>
              <a:rPr lang="en-US" dirty="0"/>
              <a:t>           Utilitarian Ethics</a:t>
            </a:r>
            <a:endParaRPr lang="en-IN" dirty="0"/>
          </a:p>
        </p:txBody>
      </p:sp>
    </p:spTree>
    <p:extLst>
      <p:ext uri="{BB962C8B-B14F-4D97-AF65-F5344CB8AC3E}">
        <p14:creationId xmlns:p14="http://schemas.microsoft.com/office/powerpoint/2010/main" val="3393869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90E220D-B260-AFA5-693E-7312B09DED7C}"/>
              </a:ext>
            </a:extLst>
          </p:cNvPr>
          <p:cNvSpPr>
            <a:spLocks noGrp="1"/>
          </p:cNvSpPr>
          <p:nvPr>
            <p:ph idx="1"/>
          </p:nvPr>
        </p:nvSpPr>
        <p:spPr/>
        <p:txBody>
          <a:bodyPr/>
          <a:lstStyle/>
          <a:p>
            <a:endParaRPr lang="en-US" dirty="0"/>
          </a:p>
          <a:p>
            <a:r>
              <a:rPr lang="en-US" dirty="0"/>
              <a:t>Self-interest is nothing but one’s personal good.</a:t>
            </a:r>
          </a:p>
          <a:p>
            <a:endParaRPr lang="en-US" dirty="0"/>
          </a:p>
          <a:p>
            <a:r>
              <a:rPr lang="en-US" dirty="0"/>
              <a:t>It refers to the goodness of oneself in the long run.</a:t>
            </a:r>
          </a:p>
          <a:p>
            <a:endParaRPr lang="en-US" dirty="0"/>
          </a:p>
          <a:p>
            <a:r>
              <a:rPr lang="en-US" dirty="0"/>
              <a:t>Morality essentially needs a willingness on the part of both individuals and corporations to place some restriction on the pursuit of private self – interests.</a:t>
            </a:r>
          </a:p>
          <a:p>
            <a:endParaRPr lang="en-IN" dirty="0"/>
          </a:p>
        </p:txBody>
      </p:sp>
      <p:sp>
        <p:nvSpPr>
          <p:cNvPr id="3" name="Title 2">
            <a:extLst>
              <a:ext uri="{FF2B5EF4-FFF2-40B4-BE49-F238E27FC236}">
                <a16:creationId xmlns:a16="http://schemas.microsoft.com/office/drawing/2014/main" id="{3A109FB9-2C37-4256-43C2-C9844DE74CD6}"/>
              </a:ext>
            </a:extLst>
          </p:cNvPr>
          <p:cNvSpPr>
            <a:spLocks noGrp="1"/>
          </p:cNvSpPr>
          <p:nvPr>
            <p:ph type="title"/>
          </p:nvPr>
        </p:nvSpPr>
        <p:spPr/>
        <p:txBody>
          <a:bodyPr/>
          <a:lstStyle/>
          <a:p>
            <a:pPr algn="ctr"/>
            <a:r>
              <a:rPr lang="en-US" dirty="0"/>
              <a:t>SELF INTREST</a:t>
            </a:r>
            <a:endParaRPr lang="en-IN" dirty="0"/>
          </a:p>
        </p:txBody>
      </p:sp>
    </p:spTree>
    <p:extLst>
      <p:ext uri="{BB962C8B-B14F-4D97-AF65-F5344CB8AC3E}">
        <p14:creationId xmlns:p14="http://schemas.microsoft.com/office/powerpoint/2010/main" val="41165889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371600"/>
            <a:ext cx="8839200" cy="4800917"/>
          </a:xfrm>
        </p:spPr>
        <p:txBody>
          <a:bodyPr>
            <a:normAutofit lnSpcReduction="10000"/>
          </a:bodyPr>
          <a:lstStyle/>
          <a:p>
            <a:r>
              <a:rPr lang="en-US" dirty="0">
                <a:latin typeface="Book Antiqua" pitchFamily="18" charset="0"/>
              </a:rPr>
              <a:t>This is an advancement of Kohlberg’s theory. It had been observed that Kohlberg’s theory was proposed based on the moral thinking of privileged white men and boys. Hence this theory was popularized by taking both male and female thinking capabilities into account.</a:t>
            </a:r>
          </a:p>
          <a:p>
            <a:pPr>
              <a:buNone/>
            </a:pPr>
            <a:endParaRPr lang="en-US" dirty="0">
              <a:latin typeface="Book Antiqua" pitchFamily="18" charset="0"/>
            </a:endParaRPr>
          </a:p>
          <a:p>
            <a:r>
              <a:rPr lang="en-US" b="1" dirty="0">
                <a:latin typeface="Book Antiqua" pitchFamily="18" charset="0"/>
              </a:rPr>
              <a:t>Carol Gilligan</a:t>
            </a:r>
            <a:r>
              <a:rPr lang="en-US" dirty="0">
                <a:latin typeface="Book Antiqua" pitchFamily="18" charset="0"/>
              </a:rPr>
              <a:t>, a psychological theorist was born on Nov 28, 1936 in the New York city. She pursued her doctorate degree in Social Psychology from the Harvard University. Gilligan was a research assistant for Lawrence Kohlberg, but she eventually became independent and criticized some of his theories.</a:t>
            </a:r>
          </a:p>
          <a:p>
            <a:endParaRPr lang="en-US" dirty="0"/>
          </a:p>
        </p:txBody>
      </p:sp>
      <p:sp>
        <p:nvSpPr>
          <p:cNvPr id="2" name="Title 1"/>
          <p:cNvSpPr>
            <a:spLocks noGrp="1"/>
          </p:cNvSpPr>
          <p:nvPr>
            <p:ph type="title"/>
          </p:nvPr>
        </p:nvSpPr>
        <p:spPr>
          <a:xfrm>
            <a:off x="457200" y="253536"/>
            <a:ext cx="8229600" cy="1041864"/>
          </a:xfrm>
        </p:spPr>
        <p:txBody>
          <a:bodyPr/>
          <a:lstStyle/>
          <a:p>
            <a:pPr algn="ctr"/>
            <a:r>
              <a:rPr lang="en-US" dirty="0">
                <a:solidFill>
                  <a:srgbClr val="92D050"/>
                </a:solidFill>
                <a:latin typeface="Bauhaus 93" pitchFamily="82" charset="0"/>
              </a:rPr>
              <a:t>Gilligan’s Theory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09485C-2B1F-E8F7-E5B5-CBEE52BDA802}"/>
              </a:ext>
            </a:extLst>
          </p:cNvPr>
          <p:cNvSpPr>
            <a:spLocks noGrp="1"/>
          </p:cNvSpPr>
          <p:nvPr>
            <p:ph idx="1"/>
          </p:nvPr>
        </p:nvSpPr>
        <p:spPr>
          <a:xfrm>
            <a:off x="457200" y="1828800"/>
            <a:ext cx="8229600" cy="4267200"/>
          </a:xfrm>
        </p:spPr>
        <p:txBody>
          <a:bodyPr/>
          <a:lstStyle/>
          <a:p>
            <a:r>
              <a:rPr lang="en-US" dirty="0"/>
              <a:t>When we talk about customs and religions, it concerns with:</a:t>
            </a:r>
          </a:p>
          <a:p>
            <a:endParaRPr lang="en-US" dirty="0"/>
          </a:p>
          <a:p>
            <a:r>
              <a:rPr lang="en-US" dirty="0"/>
              <a:t>1. They are related historically</a:t>
            </a:r>
          </a:p>
          <a:p>
            <a:r>
              <a:rPr lang="en-US" dirty="0"/>
              <a:t>2. trust gives an inspiration to be moral</a:t>
            </a:r>
          </a:p>
          <a:p>
            <a:r>
              <a:rPr lang="en-US" dirty="0"/>
              <a:t>3. Motivating right action based on ethical principles</a:t>
            </a:r>
          </a:p>
          <a:p>
            <a:r>
              <a:rPr lang="en-US" dirty="0"/>
              <a:t>4. Helps us to set a higher moral standards.</a:t>
            </a:r>
            <a:endParaRPr lang="en-IN" dirty="0"/>
          </a:p>
        </p:txBody>
      </p:sp>
      <p:sp>
        <p:nvSpPr>
          <p:cNvPr id="3" name="Title 2">
            <a:extLst>
              <a:ext uri="{FF2B5EF4-FFF2-40B4-BE49-F238E27FC236}">
                <a16:creationId xmlns:a16="http://schemas.microsoft.com/office/drawing/2014/main" id="{EEBD9419-526A-A36B-D14D-E959FE2DDFFC}"/>
              </a:ext>
            </a:extLst>
          </p:cNvPr>
          <p:cNvSpPr>
            <a:spLocks noGrp="1"/>
          </p:cNvSpPr>
          <p:nvPr>
            <p:ph type="title"/>
          </p:nvPr>
        </p:nvSpPr>
        <p:spPr/>
        <p:txBody>
          <a:bodyPr/>
          <a:lstStyle/>
          <a:p>
            <a:r>
              <a:rPr lang="en-US" dirty="0"/>
              <a:t>        CUTOMS AND RELIGION</a:t>
            </a:r>
            <a:endParaRPr lang="en-IN" dirty="0"/>
          </a:p>
        </p:txBody>
      </p:sp>
    </p:spTree>
    <p:extLst>
      <p:ext uri="{BB962C8B-B14F-4D97-AF65-F5344CB8AC3E}">
        <p14:creationId xmlns:p14="http://schemas.microsoft.com/office/powerpoint/2010/main" val="4181971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FCCBCD-BBB3-35FD-4943-20B1BD708B1E}"/>
              </a:ext>
            </a:extLst>
          </p:cNvPr>
          <p:cNvSpPr>
            <a:spLocks noGrp="1"/>
          </p:cNvSpPr>
          <p:nvPr>
            <p:ph idx="1"/>
          </p:nvPr>
        </p:nvSpPr>
        <p:spPr/>
        <p:txBody>
          <a:bodyPr/>
          <a:lstStyle/>
          <a:p>
            <a:endParaRPr lang="en-US" dirty="0"/>
          </a:p>
          <a:p>
            <a:r>
              <a:rPr lang="en-US" dirty="0"/>
              <a:t>Identifying the moral considerations or reasons that constitute a dilemma.</a:t>
            </a:r>
          </a:p>
          <a:p>
            <a:endParaRPr lang="en-US" dirty="0"/>
          </a:p>
          <a:p>
            <a:r>
              <a:rPr lang="en-US" dirty="0"/>
              <a:t>Provides a precise sense of information</a:t>
            </a:r>
          </a:p>
          <a:p>
            <a:endParaRPr lang="en-US" dirty="0"/>
          </a:p>
          <a:p>
            <a:r>
              <a:rPr lang="en-US" dirty="0"/>
              <a:t>Rank the relevant moral considerations</a:t>
            </a:r>
          </a:p>
          <a:p>
            <a:endParaRPr lang="en-US" dirty="0"/>
          </a:p>
          <a:p>
            <a:r>
              <a:rPr lang="en-US" dirty="0"/>
              <a:t>Helps to reach balanced and insightful judgements.</a:t>
            </a:r>
            <a:endParaRPr lang="en-IN" dirty="0"/>
          </a:p>
        </p:txBody>
      </p:sp>
      <p:sp>
        <p:nvSpPr>
          <p:cNvPr id="3" name="Title 2">
            <a:extLst>
              <a:ext uri="{FF2B5EF4-FFF2-40B4-BE49-F238E27FC236}">
                <a16:creationId xmlns:a16="http://schemas.microsoft.com/office/drawing/2014/main" id="{5CCAEBBF-2E76-8C15-B8BF-F9CB891D14B7}"/>
              </a:ext>
            </a:extLst>
          </p:cNvPr>
          <p:cNvSpPr>
            <a:spLocks noGrp="1"/>
          </p:cNvSpPr>
          <p:nvPr>
            <p:ph type="title"/>
          </p:nvPr>
        </p:nvSpPr>
        <p:spPr/>
        <p:txBody>
          <a:bodyPr/>
          <a:lstStyle/>
          <a:p>
            <a:pPr algn="ctr"/>
            <a:r>
              <a:rPr lang="en-US" dirty="0"/>
              <a:t>Uses of  Ethical Theories</a:t>
            </a:r>
            <a:endParaRPr lang="en-IN" dirty="0"/>
          </a:p>
        </p:txBody>
      </p:sp>
    </p:spTree>
    <p:extLst>
      <p:ext uri="{BB962C8B-B14F-4D97-AF65-F5344CB8AC3E}">
        <p14:creationId xmlns:p14="http://schemas.microsoft.com/office/powerpoint/2010/main" val="1220428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5943917"/>
          </a:xfrm>
        </p:spPr>
        <p:txBody>
          <a:bodyPr>
            <a:normAutofit fontScale="92500"/>
          </a:bodyPr>
          <a:lstStyle/>
          <a:p>
            <a:pPr marL="514350" indent="-514350">
              <a:buAutoNum type="arabicPeriod"/>
            </a:pPr>
            <a:r>
              <a:rPr lang="en-US" dirty="0">
                <a:solidFill>
                  <a:srgbClr val="00B050"/>
                </a:solidFill>
                <a:latin typeface="Bauhaus 93" pitchFamily="82" charset="0"/>
              </a:rPr>
              <a:t>Pre-conventional Level</a:t>
            </a:r>
          </a:p>
          <a:p>
            <a:pPr marL="514350" indent="-514350">
              <a:buAutoNum type="arabicPeriod"/>
            </a:pPr>
            <a:endParaRPr lang="en-US" dirty="0"/>
          </a:p>
          <a:p>
            <a:pPr lvl="0"/>
            <a:r>
              <a:rPr lang="en-US" dirty="0">
                <a:latin typeface="Book Antiqua" pitchFamily="18" charset="0"/>
              </a:rPr>
              <a:t>A person in this stage cares for oneself to ensure survival.</a:t>
            </a:r>
          </a:p>
          <a:p>
            <a:pPr lvl="0"/>
            <a:r>
              <a:rPr lang="en-US" dirty="0">
                <a:latin typeface="Book Antiqua" pitchFamily="18" charset="0"/>
              </a:rPr>
              <a:t>Though the person’s attitude is selfish, this is the transition phase, where the person finds the connection between oneself and others.</a:t>
            </a:r>
          </a:p>
          <a:p>
            <a:pPr>
              <a:buNone/>
            </a:pPr>
            <a:endParaRPr lang="en-US" dirty="0"/>
          </a:p>
          <a:p>
            <a:pPr>
              <a:buNone/>
            </a:pPr>
            <a:r>
              <a:rPr lang="en-US" sz="3500" dirty="0">
                <a:solidFill>
                  <a:srgbClr val="00B050"/>
                </a:solidFill>
                <a:latin typeface="Bauhaus 93" pitchFamily="82" charset="0"/>
              </a:rPr>
              <a:t>2</a:t>
            </a:r>
            <a:r>
              <a:rPr lang="en-US" dirty="0">
                <a:solidFill>
                  <a:srgbClr val="00B050"/>
                </a:solidFill>
              </a:rPr>
              <a:t>. </a:t>
            </a:r>
            <a:r>
              <a:rPr lang="en-US" dirty="0">
                <a:solidFill>
                  <a:srgbClr val="00B050"/>
                </a:solidFill>
                <a:latin typeface="Bauhaus 93" pitchFamily="82" charset="0"/>
              </a:rPr>
              <a:t>Conventional Level</a:t>
            </a:r>
          </a:p>
          <a:p>
            <a:pPr>
              <a:buNone/>
            </a:pPr>
            <a:endParaRPr lang="en-US" dirty="0"/>
          </a:p>
          <a:p>
            <a:pPr lvl="0"/>
            <a:r>
              <a:rPr lang="en-US" dirty="0">
                <a:latin typeface="Book Antiqua" pitchFamily="18" charset="0"/>
              </a:rPr>
              <a:t>In this stage, the person feels responsible and shows care towards other people.</a:t>
            </a:r>
          </a:p>
          <a:p>
            <a:pPr lvl="0"/>
            <a:r>
              <a:rPr lang="en-US" dirty="0">
                <a:latin typeface="Book Antiqua" pitchFamily="18" charset="0"/>
              </a:rPr>
              <a:t>Carol Gilligan believes that this moral thinking can be identified in the role of a mother and a wife. This sometimes leads to the ignorance of the self</a:t>
            </a:r>
            <a:r>
              <a:rPr lang="en-US" dirty="0"/>
              <a:t>.</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95400"/>
            <a:ext cx="8229600" cy="4877117"/>
          </a:xfrm>
        </p:spPr>
        <p:txBody>
          <a:bodyPr>
            <a:normAutofit fontScale="92500" lnSpcReduction="10000"/>
          </a:bodyPr>
          <a:lstStyle/>
          <a:p>
            <a:pPr lvl="0"/>
            <a:r>
              <a:rPr lang="en-US" dirty="0">
                <a:latin typeface="Book Antiqua" pitchFamily="18" charset="0"/>
              </a:rPr>
              <a:t>This is the stage, where the principle of care for self as well as others, is accepted.</a:t>
            </a:r>
          </a:p>
          <a:p>
            <a:pPr lvl="0"/>
            <a:endParaRPr lang="en-US" dirty="0">
              <a:latin typeface="Book Antiqua" pitchFamily="18" charset="0"/>
            </a:endParaRPr>
          </a:p>
          <a:p>
            <a:pPr lvl="0"/>
            <a:r>
              <a:rPr lang="en-US" dirty="0">
                <a:latin typeface="Book Antiqua" pitchFamily="18" charset="0"/>
              </a:rPr>
              <a:t>However, a section of people may never reach this level.</a:t>
            </a:r>
          </a:p>
          <a:p>
            <a:pPr lvl="0"/>
            <a:endParaRPr lang="en-US" dirty="0">
              <a:latin typeface="Book Antiqua" pitchFamily="18" charset="0"/>
            </a:endParaRPr>
          </a:p>
          <a:p>
            <a:r>
              <a:rPr lang="en-US" dirty="0">
                <a:latin typeface="Book Antiqua" pitchFamily="18" charset="0"/>
              </a:rPr>
              <a:t>According to the Carol Gilligan’s theory of moral development, changes occur due to the </a:t>
            </a:r>
            <a:r>
              <a:rPr lang="en-US" b="1" dirty="0">
                <a:latin typeface="Book Antiqua" pitchFamily="18" charset="0"/>
              </a:rPr>
              <a:t>change of self</a:t>
            </a:r>
            <a:r>
              <a:rPr lang="en-US" dirty="0">
                <a:latin typeface="Book Antiqua" pitchFamily="18" charset="0"/>
              </a:rPr>
              <a:t> rather than the </a:t>
            </a:r>
            <a:r>
              <a:rPr lang="en-US" b="1" dirty="0">
                <a:latin typeface="Book Antiqua" pitchFamily="18" charset="0"/>
              </a:rPr>
              <a:t>critical thinking</a:t>
            </a:r>
            <a:r>
              <a:rPr lang="en-US" dirty="0">
                <a:latin typeface="Book Antiqua" pitchFamily="18" charset="0"/>
              </a:rPr>
              <a:t>. It was stated that the post-conventional level of Kohlberg is not attained by women. But Carol Gilligan researched and found that the post-conventional level of thinking is not being easy for women to go through because they </a:t>
            </a:r>
            <a:r>
              <a:rPr lang="en-US" b="1" dirty="0">
                <a:latin typeface="Book Antiqua" pitchFamily="18" charset="0"/>
              </a:rPr>
              <a:t>care</a:t>
            </a:r>
            <a:r>
              <a:rPr lang="en-US" dirty="0">
                <a:latin typeface="Book Antiqua" pitchFamily="18" charset="0"/>
              </a:rPr>
              <a:t> for the relationships.</a:t>
            </a:r>
          </a:p>
          <a:p>
            <a:endParaRPr lang="en-US" dirty="0"/>
          </a:p>
        </p:txBody>
      </p:sp>
      <p:sp>
        <p:nvSpPr>
          <p:cNvPr id="2" name="Title 1"/>
          <p:cNvSpPr>
            <a:spLocks noGrp="1"/>
          </p:cNvSpPr>
          <p:nvPr>
            <p:ph type="title"/>
          </p:nvPr>
        </p:nvSpPr>
        <p:spPr>
          <a:xfrm>
            <a:off x="457200" y="609600"/>
            <a:ext cx="8229600" cy="786936"/>
          </a:xfrm>
        </p:spPr>
        <p:txBody>
          <a:bodyPr>
            <a:normAutofit fontScale="90000"/>
          </a:bodyPr>
          <a:lstStyle/>
          <a:p>
            <a:pPr algn="l"/>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r>
              <a:rPr lang="en-US" sz="3600" dirty="0">
                <a:solidFill>
                  <a:srgbClr val="00B050"/>
                </a:solidFill>
                <a:latin typeface="Bauhaus 93" pitchFamily="82" charset="0"/>
              </a:rPr>
              <a:t>Post-conventional Level</a:t>
            </a:r>
            <a:br>
              <a:rPr lang="en-US" dirty="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6248400"/>
          </a:xfrm>
        </p:spPr>
        <p:txBody>
          <a:bodyPr>
            <a:normAutofit/>
          </a:bodyPr>
          <a:lstStyle/>
          <a:p>
            <a:r>
              <a:rPr lang="en-US" dirty="0">
                <a:solidFill>
                  <a:srgbClr val="00B050"/>
                </a:solidFill>
                <a:latin typeface="Bauhaus 93" pitchFamily="82" charset="0"/>
              </a:rPr>
              <a:t>Care-based Morality</a:t>
            </a:r>
          </a:p>
          <a:p>
            <a:r>
              <a:rPr lang="en-US" dirty="0"/>
              <a:t>Care-based morality is the kind of thinking found in women. This is based on the following principles.</a:t>
            </a:r>
          </a:p>
          <a:p>
            <a:pPr lvl="0"/>
            <a:r>
              <a:rPr lang="en-US" dirty="0"/>
              <a:t>More emphasis is given to inter-connected relationships and universality.</a:t>
            </a:r>
          </a:p>
          <a:p>
            <a:pPr lvl="0"/>
            <a:r>
              <a:rPr lang="en-US" dirty="0"/>
              <a:t>Acting justly focuses on avoidance of violence.</a:t>
            </a:r>
          </a:p>
          <a:p>
            <a:pPr lvl="0"/>
            <a:r>
              <a:rPr lang="en-US" dirty="0"/>
              <a:t>Women with this are usually interested in helping others.</a:t>
            </a:r>
          </a:p>
          <a:p>
            <a:pPr lvl="0"/>
            <a:r>
              <a:rPr lang="en-US" dirty="0"/>
              <a:t>More common in girls because of their connections to their mothers.</a:t>
            </a:r>
          </a:p>
          <a:p>
            <a:pPr lvl="0"/>
            <a:r>
              <a:rPr lang="en-US" dirty="0"/>
              <a:t>Because girls remain connected to their mothers, they are less inclined to worry about issues of fairness.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04800"/>
            <a:ext cx="8229600" cy="5791200"/>
          </a:xfrm>
        </p:spPr>
        <p:txBody>
          <a:bodyPr>
            <a:normAutofit fontScale="92500"/>
          </a:bodyPr>
          <a:lstStyle/>
          <a:p>
            <a:r>
              <a:rPr lang="en-US" dirty="0">
                <a:solidFill>
                  <a:srgbClr val="00B050"/>
                </a:solidFill>
                <a:latin typeface="Bauhaus 93" pitchFamily="82" charset="0"/>
              </a:rPr>
              <a:t>Justice-based Morality</a:t>
            </a:r>
          </a:p>
          <a:p>
            <a:r>
              <a:rPr lang="en-US" dirty="0"/>
              <a:t>Justice-based morality is the kind of thinking found in men. This is based on the following principles.</a:t>
            </a:r>
          </a:p>
          <a:p>
            <a:pPr lvl="0"/>
            <a:r>
              <a:rPr lang="en-US" dirty="0"/>
              <a:t>They view the world as being composed of autonomous individuals who interact with one another.</a:t>
            </a:r>
          </a:p>
          <a:p>
            <a:pPr lvl="0"/>
            <a:r>
              <a:rPr lang="en-US" dirty="0"/>
              <a:t>Acting justly means avoiding inequality.</a:t>
            </a:r>
          </a:p>
          <a:p>
            <a:pPr lvl="0"/>
            <a:r>
              <a:rPr lang="en-US" dirty="0"/>
              <a:t>Individuals with this are usually interested in protecting individuality.</a:t>
            </a:r>
          </a:p>
          <a:p>
            <a:pPr lvl="0"/>
            <a:r>
              <a:rPr lang="en-US" dirty="0"/>
              <a:t>Thought to be more common among boys because of their need to differentiate between themselves and their mothers.</a:t>
            </a:r>
          </a:p>
          <a:p>
            <a:pPr lvl="0"/>
            <a:r>
              <a:rPr lang="en-US" dirty="0"/>
              <a:t>Because they are separated from their mothers, boys become more concerned with the concept of inequality.</a:t>
            </a:r>
          </a:p>
          <a:p>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752600"/>
            <a:ext cx="8229600" cy="4800600"/>
          </a:xfrm>
        </p:spPr>
        <p:txBody>
          <a:bodyPr>
            <a:normAutofit fontScale="85000" lnSpcReduction="10000"/>
          </a:bodyPr>
          <a:lstStyle/>
          <a:p>
            <a:r>
              <a:rPr lang="en-US" dirty="0">
                <a:latin typeface="Book Antiqua" pitchFamily="18" charset="0"/>
              </a:rPr>
              <a:t>The </a:t>
            </a:r>
            <a:r>
              <a:rPr lang="en-US" b="1" dirty="0">
                <a:latin typeface="Book Antiqua" pitchFamily="18" charset="0"/>
              </a:rPr>
              <a:t>Pre-conventional</a:t>
            </a:r>
            <a:r>
              <a:rPr lang="en-US" dirty="0">
                <a:latin typeface="Book Antiqua" pitchFamily="18" charset="0"/>
              </a:rPr>
              <a:t> level of thinking states that to think for the good of oneself, </a:t>
            </a:r>
            <a:r>
              <a:rPr lang="en-US" dirty="0">
                <a:solidFill>
                  <a:srgbClr val="FF0000"/>
                </a:solidFill>
                <a:latin typeface="Book Antiqua" pitchFamily="18" charset="0"/>
              </a:rPr>
              <a:t>either the moles </a:t>
            </a:r>
            <a:r>
              <a:rPr lang="en-US" dirty="0">
                <a:latin typeface="Book Antiqua" pitchFamily="18" charset="0"/>
              </a:rPr>
              <a:t>or the </a:t>
            </a:r>
            <a:r>
              <a:rPr lang="en-US" dirty="0">
                <a:solidFill>
                  <a:srgbClr val="FF0000"/>
                </a:solidFill>
                <a:latin typeface="Book Antiqua" pitchFamily="18" charset="0"/>
              </a:rPr>
              <a:t>porcupine</a:t>
            </a:r>
            <a:r>
              <a:rPr lang="en-US" dirty="0">
                <a:latin typeface="Book Antiqua" pitchFamily="18" charset="0"/>
              </a:rPr>
              <a:t> only can live there. The other has to leave the place.</a:t>
            </a:r>
          </a:p>
          <a:p>
            <a:r>
              <a:rPr lang="en-US" dirty="0">
                <a:latin typeface="Book Antiqua" pitchFamily="18" charset="0"/>
              </a:rPr>
              <a:t>According to the </a:t>
            </a:r>
            <a:r>
              <a:rPr lang="en-US" b="1" dirty="0">
                <a:latin typeface="Book Antiqua" pitchFamily="18" charset="0"/>
              </a:rPr>
              <a:t>Conventional</a:t>
            </a:r>
            <a:r>
              <a:rPr lang="en-US" dirty="0">
                <a:latin typeface="Book Antiqua" pitchFamily="18" charset="0"/>
              </a:rPr>
              <a:t> level of thinking, which brings a transition, from self to the good of others and which might </a:t>
            </a:r>
            <a:r>
              <a:rPr lang="en-US" dirty="0">
                <a:solidFill>
                  <a:srgbClr val="FF0000"/>
                </a:solidFill>
                <a:latin typeface="Book Antiqua" pitchFamily="18" charset="0"/>
              </a:rPr>
              <a:t>even lead to sacrifice</a:t>
            </a:r>
            <a:r>
              <a:rPr lang="en-US" dirty="0">
                <a:latin typeface="Book Antiqua" pitchFamily="18" charset="0"/>
              </a:rPr>
              <a:t>, either the moles or the porcupine has to sacrifice and again this leads to a stage where only moles or the porcupine can live in the burrow.</a:t>
            </a:r>
          </a:p>
          <a:p>
            <a:r>
              <a:rPr lang="en-US" dirty="0">
                <a:latin typeface="Book Antiqua" pitchFamily="18" charset="0"/>
              </a:rPr>
              <a:t>According to the </a:t>
            </a:r>
            <a:r>
              <a:rPr lang="en-US" b="1" dirty="0">
                <a:latin typeface="Book Antiqua" pitchFamily="18" charset="0"/>
              </a:rPr>
              <a:t>Post-conventional</a:t>
            </a:r>
            <a:r>
              <a:rPr lang="en-US" dirty="0">
                <a:latin typeface="Book Antiqua" pitchFamily="18" charset="0"/>
              </a:rPr>
              <a:t> level of thinking, which states that the </a:t>
            </a:r>
            <a:r>
              <a:rPr lang="en-US" dirty="0">
                <a:solidFill>
                  <a:srgbClr val="FF0000"/>
                </a:solidFill>
                <a:latin typeface="Book Antiqua" pitchFamily="18" charset="0"/>
              </a:rPr>
              <a:t>good of both the parties </a:t>
            </a:r>
            <a:r>
              <a:rPr lang="en-US" dirty="0">
                <a:latin typeface="Book Antiqua" pitchFamily="18" charset="0"/>
              </a:rPr>
              <a:t>has to be considered, both the moles and the porcupine come to an agreement that both will have separate places in the same burrow, where they limit to behave themselves and will not cause any trouble to other. This helps both of them to live in the same place with peace.</a:t>
            </a:r>
          </a:p>
          <a:p>
            <a:endParaRPr lang="en-US" dirty="0"/>
          </a:p>
        </p:txBody>
      </p:sp>
      <p:sp>
        <p:nvSpPr>
          <p:cNvPr id="3" name="Title 2"/>
          <p:cNvSpPr>
            <a:spLocks noGrp="1"/>
          </p:cNvSpPr>
          <p:nvPr>
            <p:ph type="title"/>
          </p:nvPr>
        </p:nvSpPr>
        <p:spPr>
          <a:xfrm>
            <a:off x="457200" y="152400"/>
            <a:ext cx="8229600" cy="1600200"/>
          </a:xfrm>
        </p:spPr>
        <p:txBody>
          <a:bodyPr>
            <a:normAutofit fontScale="90000"/>
          </a:bodyPr>
          <a:lstStyle/>
          <a:p>
            <a:r>
              <a:rPr sz="2400">
                <a:solidFill>
                  <a:srgbClr val="00B050"/>
                </a:solidFill>
                <a:latin typeface="Bauhaus 93" pitchFamily="82" charset="0"/>
              </a:rPr>
              <a:t>Example of Gilligan’s Theory</a:t>
            </a:r>
            <a:br>
              <a:rPr sz="2400">
                <a:solidFill>
                  <a:srgbClr val="00B050"/>
                </a:solidFill>
                <a:latin typeface="Bauhaus 93" pitchFamily="82" charset="0"/>
              </a:rPr>
            </a:br>
            <a:r>
              <a:rPr sz="2400">
                <a:solidFill>
                  <a:srgbClr val="00B050"/>
                </a:solidFill>
                <a:latin typeface="Bauhaus 93" pitchFamily="82" charset="0"/>
              </a:rPr>
              <a:t>A group of moles give shelter to a porcupine. But they are being continuously stabbed by the porcupine’s quills. Now, what should they do?</a:t>
            </a:r>
            <a:br>
              <a:rPr sz="1400"/>
            </a:b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914400"/>
            <a:ext cx="8229600" cy="5181600"/>
          </a:xfrm>
        </p:spPr>
        <p:txBody>
          <a:bodyPr>
            <a:normAutofit fontScale="77500" lnSpcReduction="20000"/>
          </a:bodyPr>
          <a:lstStyle/>
          <a:p>
            <a:r>
              <a:rPr lang="en-US" dirty="0">
                <a:latin typeface="Book Antiqua" pitchFamily="18" charset="0"/>
              </a:rPr>
              <a:t>The researchers found that the solution to this scenario is different with different individuals; gender also plays an important role. The thinkers were observed viewing the problem in two different perspectives, the care-based and the justice-based.</a:t>
            </a:r>
          </a:p>
          <a:p>
            <a:r>
              <a:rPr lang="en-US" dirty="0">
                <a:latin typeface="Book Antiqua" pitchFamily="18" charset="0"/>
              </a:rPr>
              <a:t>In a </a:t>
            </a:r>
            <a:r>
              <a:rPr lang="en-US" b="1" dirty="0">
                <a:latin typeface="Book Antiqua" pitchFamily="18" charset="0"/>
              </a:rPr>
              <a:t>Justice-based perspective</a:t>
            </a:r>
            <a:r>
              <a:rPr lang="en-US" dirty="0">
                <a:latin typeface="Book Antiqua" pitchFamily="18" charset="0"/>
              </a:rPr>
              <a:t>, the solution to the problem is viewed as a conflict between two individual groups. Only one of them can have the property. Either moles or the porcupine will get the place in the burrow. Hence the solution to the dilemma, is not a resolution of the conflict, it is a verdict.</a:t>
            </a:r>
          </a:p>
          <a:p>
            <a:r>
              <a:rPr lang="en-US" dirty="0">
                <a:latin typeface="Book Antiqua" pitchFamily="18" charset="0"/>
              </a:rPr>
              <a:t>In a </a:t>
            </a:r>
            <a:r>
              <a:rPr lang="en-US" b="1" dirty="0">
                <a:latin typeface="Book Antiqua" pitchFamily="18" charset="0"/>
              </a:rPr>
              <a:t>Care-based perspective</a:t>
            </a:r>
            <a:r>
              <a:rPr lang="en-US" dirty="0">
                <a:latin typeface="Book Antiqua" pitchFamily="18" charset="0"/>
              </a:rPr>
              <a:t>, the approach differs. The problem is viewed as a difficult situation faced by both the parties together, rather than a fight between both of them. Hence the solution is sought in a way around the problem or to remove the problem completely. The solution may sound compromising but not damaging. The relationship will still be the same, after the resolution.</a:t>
            </a:r>
          </a:p>
          <a:p>
            <a:r>
              <a:rPr lang="en-US" dirty="0">
                <a:latin typeface="Book Antiqua" pitchFamily="18" charset="0"/>
              </a:rPr>
              <a:t>Researchers found that Justice-based perspective </a:t>
            </a:r>
            <a:r>
              <a:rPr lang="en-US" dirty="0">
                <a:solidFill>
                  <a:srgbClr val="FF0000"/>
                </a:solidFill>
                <a:latin typeface="Book Antiqua" pitchFamily="18" charset="0"/>
              </a:rPr>
              <a:t>is pre-dominant among males </a:t>
            </a:r>
            <a:r>
              <a:rPr lang="en-US" dirty="0">
                <a:latin typeface="Book Antiqua" pitchFamily="18" charset="0"/>
              </a:rPr>
              <a:t>while </a:t>
            </a:r>
            <a:r>
              <a:rPr lang="en-US" dirty="0">
                <a:solidFill>
                  <a:srgbClr val="FF0000"/>
                </a:solidFill>
                <a:latin typeface="Book Antiqua" pitchFamily="18" charset="0"/>
              </a:rPr>
              <a:t>Care-based prospective is among females.</a:t>
            </a:r>
          </a:p>
          <a:p>
            <a:endParaRPr lang="en-US" dirty="0"/>
          </a:p>
        </p:txBody>
      </p:sp>
      <p:sp>
        <p:nvSpPr>
          <p:cNvPr id="3" name="Title 2"/>
          <p:cNvSpPr>
            <a:spLocks noGrp="1"/>
          </p:cNvSpPr>
          <p:nvPr>
            <p:ph type="title"/>
          </p:nvPr>
        </p:nvSpPr>
        <p:spPr>
          <a:xfrm>
            <a:off x="457200" y="152400"/>
            <a:ext cx="8229600" cy="762000"/>
          </a:xfrm>
        </p:spPr>
        <p:txBody>
          <a:bodyPr/>
          <a:lstStyle/>
          <a:p>
            <a:r>
              <a:rPr lang="en-US" dirty="0"/>
              <a:t>C</a:t>
            </a:r>
            <a:r>
              <a:t>ont.</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381000"/>
            <a:ext cx="8229600" cy="5715000"/>
          </a:xfrm>
        </p:spPr>
        <p:txBody>
          <a:bodyPr>
            <a:normAutofit/>
          </a:bodyPr>
          <a:lstStyle/>
          <a:p>
            <a:pPr>
              <a:buNone/>
            </a:pPr>
            <a:r>
              <a:rPr lang="en-US" dirty="0">
                <a:solidFill>
                  <a:srgbClr val="002060"/>
                </a:solidFill>
                <a:latin typeface="Bauhaus 93" pitchFamily="82" charset="0"/>
              </a:rPr>
              <a:t>Consensus</a:t>
            </a:r>
            <a:endParaRPr lang="en-US" b="1" dirty="0">
              <a:solidFill>
                <a:srgbClr val="002060"/>
              </a:solidFill>
              <a:latin typeface="Bauhaus 93" pitchFamily="82" charset="0"/>
            </a:endParaRPr>
          </a:p>
          <a:p>
            <a:r>
              <a:rPr lang="en-US" dirty="0"/>
              <a:t>This is that state where people come into agreement with the </a:t>
            </a:r>
            <a:r>
              <a:rPr lang="en-US" dirty="0" err="1"/>
              <a:t>judgement</a:t>
            </a:r>
            <a:r>
              <a:rPr lang="en-US" dirty="0"/>
              <a:t> given by getting convinced with the moral reasons. This will leave the persons with a feel that justice has been done, the verdict may favor any party.</a:t>
            </a:r>
          </a:p>
          <a:p>
            <a:pPr>
              <a:buNone/>
            </a:pPr>
            <a:r>
              <a:rPr lang="en-US" dirty="0">
                <a:solidFill>
                  <a:srgbClr val="002060"/>
                </a:solidFill>
                <a:latin typeface="Bauhaus 93" pitchFamily="82" charset="0"/>
              </a:rPr>
              <a:t>Controversy</a:t>
            </a:r>
            <a:endParaRPr lang="en-US" b="1" dirty="0">
              <a:solidFill>
                <a:srgbClr val="002060"/>
              </a:solidFill>
              <a:latin typeface="Bauhaus 93" pitchFamily="82" charset="0"/>
            </a:endParaRPr>
          </a:p>
          <a:p>
            <a:r>
              <a:rPr lang="en-US" dirty="0"/>
              <a:t>This is that state where the persons involved in an issue are not satisfied by the verdict and might feel that it was decided on partial interests. This will leave the people with a sense of dissatisfaction that justice was not done, which might lead to another conflict.</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Paper">
  <a:themeElements>
    <a:clrScheme name="Paper">
      <a:dk1>
        <a:sysClr val="windowText" lastClr="000000"/>
      </a:dk1>
      <a:lt1>
        <a:sysClr val="window" lastClr="FFFFFF"/>
      </a:lt1>
      <a:dk2>
        <a:srgbClr val="444D26"/>
      </a:dk2>
      <a:lt2>
        <a:srgbClr val="FEFAC9"/>
      </a:lt2>
      <a:accent1>
        <a:srgbClr val="A5B592"/>
      </a:accent1>
      <a:accent2>
        <a:srgbClr val="F3A447"/>
      </a:accent2>
      <a:accent3>
        <a:srgbClr val="E7BC29"/>
      </a:accent3>
      <a:accent4>
        <a:srgbClr val="D092A7"/>
      </a:accent4>
      <a:accent5>
        <a:srgbClr val="9C85C0"/>
      </a:accent5>
      <a:accent6>
        <a:srgbClr val="809EC2"/>
      </a:accent6>
      <a:hlink>
        <a:srgbClr val="8E58B6"/>
      </a:hlink>
      <a:folHlink>
        <a:srgbClr val="7F6F6F"/>
      </a:folHlink>
    </a:clrScheme>
    <a:fontScheme name="Paper">
      <a:maj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onstantia"/>
        <a:ea typeface=""/>
        <a:cs typeface=""/>
        <a:font script="Jpan" typeface="HG明朝E"/>
        <a:font script="Hang" typeface="궁서"/>
        <a:font script="Hans" typeface="华文新魏"/>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Paper">
      <a:fillStyleLst>
        <a:solidFill>
          <a:schemeClr val="phClr"/>
        </a:solidFill>
        <a:blipFill>
          <a:blip xmlns:r="http://schemas.openxmlformats.org/officeDocument/2006/relationships" r:embed="rId1">
            <a:duotone>
              <a:schemeClr val="phClr">
                <a:shade val="63000"/>
                <a:tint val="82000"/>
              </a:schemeClr>
              <a:schemeClr val="phClr">
                <a:tint val="10000"/>
                <a:satMod val="400000"/>
              </a:schemeClr>
            </a:duotone>
          </a:blip>
          <a:tile tx="0" ty="0" sx="40000" sy="40000" flip="none" algn="tl"/>
        </a:blipFill>
        <a:blipFill>
          <a:blip xmlns:r="http://schemas.openxmlformats.org/officeDocument/2006/relationships" r:embed="rId1">
            <a:duotone>
              <a:schemeClr val="phClr">
                <a:shade val="40000"/>
              </a:schemeClr>
              <a:schemeClr val="phClr">
                <a:tint val="42000"/>
              </a:schemeClr>
            </a:duotone>
          </a:blip>
          <a:tile tx="0" ty="0" sx="40000" sy="40000" flip="none" algn="tl"/>
        </a:blipFill>
      </a:fillStyleLst>
      <a:lnStyleLst>
        <a:ln w="12700" cap="flat" cmpd="sng" algn="ctr">
          <a:solidFill>
            <a:schemeClr val="phClr"/>
          </a:solidFill>
          <a:prstDash val="solid"/>
        </a:ln>
        <a:ln w="38100" cap="flat" cmpd="sng" algn="ctr">
          <a:solidFill>
            <a:schemeClr val="phClr"/>
          </a:solidFill>
          <a:prstDash val="solid"/>
        </a:ln>
        <a:ln w="63500" cap="flat" cmpd="sng" algn="ctr">
          <a:solidFill>
            <a:schemeClr val="phClr"/>
          </a:solidFill>
          <a:prstDash val="solid"/>
        </a:ln>
      </a:lnStyleLst>
      <a:effectStyleLst>
        <a:effectStyle>
          <a:effectLst>
            <a:outerShdw blurRad="95000" rotWithShape="0">
              <a:srgbClr val="000000">
                <a:alpha val="50000"/>
              </a:srgbClr>
            </a:outerShdw>
            <a:softEdge rad="12700"/>
          </a:effectLst>
        </a:effectStyle>
        <a:effectStyle>
          <a:effectLst>
            <a:outerShdw blurRad="95000" rotWithShape="0">
              <a:srgbClr val="000000">
                <a:alpha val="50000"/>
              </a:srgbClr>
            </a:outerShdw>
            <a:softEdge rad="12700"/>
          </a:effectLst>
        </a:effectStyle>
        <a:effectStyle>
          <a:effectLst>
            <a:outerShdw blurRad="95000" algn="tl" rotWithShape="0">
              <a:srgbClr val="000000">
                <a:alpha val="50000"/>
              </a:srgbClr>
            </a:outerShdw>
          </a:effectLst>
          <a:scene3d>
            <a:camera prst="orthographicFront"/>
            <a:lightRig rig="soft" dir="t">
              <a:rot lat="0" lon="0" rev="18000000"/>
            </a:lightRig>
          </a:scene3d>
          <a:sp3d prstMaterial="dkEdge">
            <a:bevelT w="73660" h="44450" prst="riblet"/>
          </a:sp3d>
        </a:effectStyle>
      </a:effectStyleLst>
      <a:bgFillStyleLst>
        <a:solidFill>
          <a:schemeClr val="phClr"/>
        </a:solidFill>
        <a:blipFill>
          <a:blip xmlns:r="http://schemas.openxmlformats.org/officeDocument/2006/relationships" r:embed="rId1">
            <a:duotone>
              <a:schemeClr val="phClr">
                <a:shade val="55000"/>
                <a:alpha val="20000"/>
              </a:schemeClr>
              <a:schemeClr val="phClr">
                <a:tint val="40000"/>
                <a:shade val="90000"/>
                <a:satMod val="60000"/>
                <a:alpha val="20000"/>
              </a:schemeClr>
            </a:duotone>
          </a:blip>
          <a:tile tx="0" ty="0" sx="58000" sy="38000" flip="none" algn="tl"/>
        </a:blipFill>
        <a:blipFill>
          <a:blip xmlns:r="http://schemas.openxmlformats.org/officeDocument/2006/relationships" r:embed="rId2">
            <a:duotone>
              <a:schemeClr val="phClr">
                <a:shade val="12000"/>
                <a:satMod val="240000"/>
              </a:schemeClr>
              <a:schemeClr val="phClr">
                <a:tint val="65000"/>
              </a:schemeClr>
            </a:duotone>
          </a:blip>
          <a:stretch>
            <a:fillRect/>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Paper</Template>
  <TotalTime>305</TotalTime>
  <Words>2249</Words>
  <Application>Microsoft Office PowerPoint</Application>
  <PresentationFormat>On-screen Show (4:3)</PresentationFormat>
  <Paragraphs>125</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Bauhaus 93</vt:lpstr>
      <vt:lpstr>Book Antiqua</vt:lpstr>
      <vt:lpstr>Constantia</vt:lpstr>
      <vt:lpstr>Wingdings 2</vt:lpstr>
      <vt:lpstr>Paper</vt:lpstr>
      <vt:lpstr>Ethics second unit </vt:lpstr>
      <vt:lpstr>Gilligan’s Theory</vt:lpstr>
      <vt:lpstr>PowerPoint Presentation</vt:lpstr>
      <vt:lpstr>                              Post-conventional Level </vt:lpstr>
      <vt:lpstr>PowerPoint Presentation</vt:lpstr>
      <vt:lpstr>PowerPoint Presentation</vt:lpstr>
      <vt:lpstr>Example of Gilligan’s Theory A group of moles give shelter to a porcupine. But they are being continuously stabbed by the porcupine’s quills. Now, what should they do? </vt:lpstr>
      <vt:lpstr>Cont.</vt:lpstr>
      <vt:lpstr>PowerPoint Presentation</vt:lpstr>
      <vt:lpstr>PowerPoint Presentation</vt:lpstr>
      <vt:lpstr>PowerPoint Presentation</vt:lpstr>
      <vt:lpstr>PowerPoint Presentation</vt:lpstr>
      <vt:lpstr>PowerPoint Presentation</vt:lpstr>
      <vt:lpstr>    THEORIES ABOUT RIGHT ACTION             (Ethical Theories)</vt:lpstr>
      <vt:lpstr>The Golden Mean Ethical Theory</vt:lpstr>
      <vt:lpstr>     Rights – based Ethical Theory</vt:lpstr>
      <vt:lpstr>        Duty-based Ethical Theory</vt:lpstr>
      <vt:lpstr>           Utilitarian Ethics</vt:lpstr>
      <vt:lpstr>SELF INTREST</vt:lpstr>
      <vt:lpstr>        CUTOMS AND RELIGION</vt:lpstr>
      <vt:lpstr>Uses of  Ethical Theories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ABI</dc:creator>
  <cp:lastModifiedBy>RENUKA DEVI</cp:lastModifiedBy>
  <cp:revision>35</cp:revision>
  <dcterms:created xsi:type="dcterms:W3CDTF">2022-09-14T14:46:24Z</dcterms:created>
  <dcterms:modified xsi:type="dcterms:W3CDTF">2022-10-10T02:30:14Z</dcterms:modified>
</cp:coreProperties>
</file>