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 id="2147483660" r:id="rId2"/>
  </p:sldMasterIdLst>
  <p:notesMasterIdLst>
    <p:notesMasterId r:id="rId61"/>
  </p:notesMasterIdLst>
  <p:sldIdLst>
    <p:sldId id="256" r:id="rId3"/>
    <p:sldId id="257" r:id="rId4"/>
    <p:sldId id="258" r:id="rId5"/>
    <p:sldId id="259" r:id="rId6"/>
    <p:sldId id="260" r:id="rId7"/>
    <p:sldId id="261" r:id="rId8"/>
    <p:sldId id="262" r:id="rId9"/>
    <p:sldId id="263" r:id="rId10"/>
    <p:sldId id="264" r:id="rId11"/>
    <p:sldId id="265" r:id="rId12"/>
    <p:sldId id="266" r:id="rId13"/>
    <p:sldId id="267" r:id="rId14"/>
    <p:sldId id="268" r:id="rId15"/>
    <p:sldId id="269" r:id="rId16"/>
    <p:sldId id="270" r:id="rId17"/>
    <p:sldId id="271" r:id="rId18"/>
    <p:sldId id="272" r:id="rId19"/>
    <p:sldId id="273" r:id="rId20"/>
    <p:sldId id="274" r:id="rId21"/>
    <p:sldId id="275" r:id="rId22"/>
    <p:sldId id="276" r:id="rId23"/>
    <p:sldId id="277" r:id="rId24"/>
    <p:sldId id="278" r:id="rId25"/>
    <p:sldId id="279" r:id="rId26"/>
    <p:sldId id="280" r:id="rId27"/>
    <p:sldId id="281" r:id="rId28"/>
    <p:sldId id="282" r:id="rId29"/>
    <p:sldId id="283" r:id="rId30"/>
    <p:sldId id="284" r:id="rId31"/>
    <p:sldId id="285" r:id="rId32"/>
    <p:sldId id="286" r:id="rId33"/>
    <p:sldId id="287" r:id="rId34"/>
    <p:sldId id="288" r:id="rId35"/>
    <p:sldId id="289" r:id="rId36"/>
    <p:sldId id="290" r:id="rId37"/>
    <p:sldId id="291" r:id="rId38"/>
    <p:sldId id="292" r:id="rId39"/>
    <p:sldId id="293" r:id="rId40"/>
    <p:sldId id="294" r:id="rId41"/>
    <p:sldId id="295" r:id="rId42"/>
    <p:sldId id="296" r:id="rId43"/>
    <p:sldId id="297" r:id="rId44"/>
    <p:sldId id="298" r:id="rId45"/>
    <p:sldId id="299" r:id="rId46"/>
    <p:sldId id="300" r:id="rId47"/>
    <p:sldId id="301" r:id="rId48"/>
    <p:sldId id="302" r:id="rId49"/>
    <p:sldId id="303" r:id="rId50"/>
    <p:sldId id="304" r:id="rId51"/>
    <p:sldId id="305" r:id="rId52"/>
    <p:sldId id="306" r:id="rId53"/>
    <p:sldId id="307" r:id="rId54"/>
    <p:sldId id="308" r:id="rId55"/>
    <p:sldId id="309" r:id="rId56"/>
    <p:sldId id="310" r:id="rId57"/>
    <p:sldId id="311" r:id="rId58"/>
    <p:sldId id="312" r:id="rId59"/>
    <p:sldId id="313" r:id="rId60"/>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5000" autoAdjust="0"/>
    <p:restoredTop sz="94660"/>
  </p:normalViewPr>
  <p:slideViewPr>
    <p:cSldViewPr snapToGrid="0">
      <p:cViewPr varScale="1">
        <p:scale>
          <a:sx n="71" d="100"/>
          <a:sy n="71" d="100"/>
        </p:scale>
        <p:origin x="618" y="60"/>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slide" Target="slides/slide53.xml"/><Relationship Id="rId63" Type="http://schemas.openxmlformats.org/officeDocument/2006/relationships/viewProps" Target="viewProps.xml"/><Relationship Id="rId7" Type="http://schemas.openxmlformats.org/officeDocument/2006/relationships/slide" Target="slides/slide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slide" Target="slides/slide52.xml"/><Relationship Id="rId62"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slide" Target="slides/slide51.xml"/><Relationship Id="rId58" Type="http://schemas.openxmlformats.org/officeDocument/2006/relationships/slide" Target="slides/slide56.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57" Type="http://schemas.openxmlformats.org/officeDocument/2006/relationships/slide" Target="slides/slide55.xml"/><Relationship Id="rId61" Type="http://schemas.openxmlformats.org/officeDocument/2006/relationships/notesMaster" Target="notesMasters/notesMaster1.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slide" Target="slides/slide50.xml"/><Relationship Id="rId60" Type="http://schemas.openxmlformats.org/officeDocument/2006/relationships/slide" Target="slides/slide58.xml"/><Relationship Id="rId65" Type="http://schemas.openxmlformats.org/officeDocument/2006/relationships/tableStyles" Target="tableStyle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56" Type="http://schemas.openxmlformats.org/officeDocument/2006/relationships/slide" Target="slides/slide54.xml"/><Relationship Id="rId64" Type="http://schemas.openxmlformats.org/officeDocument/2006/relationships/theme" Target="theme/theme1.xml"/><Relationship Id="rId8" Type="http://schemas.openxmlformats.org/officeDocument/2006/relationships/slide" Target="slides/slide6.xml"/><Relationship Id="rId51" Type="http://schemas.openxmlformats.org/officeDocument/2006/relationships/slide" Target="slides/slide49.xml"/><Relationship Id="rId3" Type="http://schemas.openxmlformats.org/officeDocument/2006/relationships/slide" Target="slides/slide1.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59" Type="http://schemas.openxmlformats.org/officeDocument/2006/relationships/slide" Target="slides/slide57.xml"/></Relationships>
</file>

<file path=ppt/diagrams/colors1.xml><?xml version="1.0" encoding="utf-8"?>
<dgm:colorsDef xmlns:dgm="http://schemas.openxmlformats.org/drawingml/2006/diagram" xmlns:a="http://schemas.openxmlformats.org/drawingml/2006/main" uniqueId="urn:microsoft.com/office/officeart/2005/8/colors/accent2_2">
  <dgm:title val=""/>
  <dgm:desc val=""/>
  <dgm:catLst>
    <dgm:cat type="accent2" pri="11200"/>
  </dgm:catLst>
  <dgm:styleLbl name="node0">
    <dgm:fillClrLst meth="repeat">
      <a:schemeClr val="accent2"/>
    </dgm:fillClrLst>
    <dgm:linClrLst meth="repeat">
      <a:schemeClr val="lt1"/>
    </dgm:linClrLst>
    <dgm:effectClrLst/>
    <dgm:txLinClrLst/>
    <dgm:txFillClrLst/>
    <dgm:txEffectClrLst/>
  </dgm:styleLbl>
  <dgm:styleLbl name="node1">
    <dgm:fillClrLst meth="repeat">
      <a:schemeClr val="accent2"/>
    </dgm:fillClrLst>
    <dgm:linClrLst meth="repeat">
      <a:schemeClr val="lt1"/>
    </dgm:linClrLst>
    <dgm:effectClrLst/>
    <dgm:txLinClrLst/>
    <dgm:txFillClrLst/>
    <dgm:txEffectClrLst/>
  </dgm:styleLbl>
  <dgm:styleLbl name="alignNode1">
    <dgm:fillClrLst meth="repeat">
      <a:schemeClr val="accent2"/>
    </dgm:fillClrLst>
    <dgm:linClrLst meth="repeat">
      <a:schemeClr val="accent2"/>
    </dgm:linClrLst>
    <dgm:effectClrLst/>
    <dgm:txLinClrLst/>
    <dgm:txFillClrLst/>
    <dgm:txEffectClrLst/>
  </dgm:styleLbl>
  <dgm:styleLbl name="lnNode1">
    <dgm:fillClrLst meth="repeat">
      <a:schemeClr val="accent2"/>
    </dgm:fillClrLst>
    <dgm:linClrLst meth="repeat">
      <a:schemeClr val="lt1"/>
    </dgm:linClrLst>
    <dgm:effectClrLst/>
    <dgm:txLinClrLst/>
    <dgm:txFillClrLst/>
    <dgm:txEffectClrLst/>
  </dgm:styleLbl>
  <dgm:styleLbl name="vennNode1">
    <dgm:fillClrLst meth="repeat">
      <a:schemeClr val="accent2">
        <a:alpha val="50000"/>
      </a:schemeClr>
    </dgm:fillClrLst>
    <dgm:linClrLst meth="repeat">
      <a:schemeClr val="lt1"/>
    </dgm:linClrLst>
    <dgm:effectClrLst/>
    <dgm:txLinClrLst/>
    <dgm:txFillClrLst/>
    <dgm:txEffectClrLst/>
  </dgm:styleLbl>
  <dgm:styleLbl name="node2">
    <dgm:fillClrLst meth="repeat">
      <a:schemeClr val="accent2"/>
    </dgm:fillClrLst>
    <dgm:linClrLst meth="repeat">
      <a:schemeClr val="lt1"/>
    </dgm:linClrLst>
    <dgm:effectClrLst/>
    <dgm:txLinClrLst/>
    <dgm:txFillClrLst/>
    <dgm:txEffectClrLst/>
  </dgm:styleLbl>
  <dgm:styleLbl name="node3">
    <dgm:fillClrLst meth="repeat">
      <a:schemeClr val="accent2"/>
    </dgm:fillClrLst>
    <dgm:linClrLst meth="repeat">
      <a:schemeClr val="lt1"/>
    </dgm:linClrLst>
    <dgm:effectClrLst/>
    <dgm:txLinClrLst/>
    <dgm:txFillClrLst/>
    <dgm:txEffectClrLst/>
  </dgm:styleLbl>
  <dgm:styleLbl name="node4">
    <dgm:fillClrLst meth="repeat">
      <a:schemeClr val="accent2"/>
    </dgm:fillClrLst>
    <dgm:linClrLst meth="repeat">
      <a:schemeClr val="lt1"/>
    </dgm:linClrLst>
    <dgm:effectClrLst/>
    <dgm:txLinClrLst/>
    <dgm:txFillClrLst/>
    <dgm:txEffectClrLst/>
  </dgm:styleLbl>
  <dgm:styleLbl name="f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2">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2">
        <a:tint val="60000"/>
      </a:schemeClr>
    </dgm:fillClrLst>
    <dgm:linClrLst meth="repeat">
      <a:schemeClr val="accent2">
        <a:tint val="60000"/>
      </a:schemeClr>
    </dgm:linClrLst>
    <dgm:effectClrLst/>
    <dgm:txLinClrLst/>
    <dgm:txFillClrLst/>
    <dgm:txEffectClrLst/>
  </dgm:styleLbl>
  <dgm:styleLbl name="fgSibTrans2D1">
    <dgm:fillClrLst meth="repeat">
      <a:schemeClr val="accent2">
        <a:tint val="60000"/>
      </a:schemeClr>
    </dgm:fillClrLst>
    <dgm:linClrLst meth="repeat">
      <a:schemeClr val="accent2">
        <a:tint val="60000"/>
      </a:schemeClr>
    </dgm:linClrLst>
    <dgm:effectClrLst/>
    <dgm:txLinClrLst/>
    <dgm:txFillClrLst/>
    <dgm:txEffectClrLst/>
  </dgm:styleLbl>
  <dgm:styleLbl name="bgSibTrans2D1">
    <dgm:fillClrLst meth="repeat">
      <a:schemeClr val="accent2">
        <a:tint val="60000"/>
      </a:schemeClr>
    </dgm:fillClrLst>
    <dgm:linClrLst meth="repeat">
      <a:schemeClr val="accent2">
        <a:tint val="60000"/>
      </a:schemeClr>
    </dgm:linClrLst>
    <dgm:effectClrLst/>
    <dgm:txLinClrLst/>
    <dgm:txFillClrLst/>
    <dgm:txEffectClrLst/>
  </dgm:styleLbl>
  <dgm:styleLbl name="sibTrans1D1">
    <dgm:fillClrLst meth="repeat">
      <a:schemeClr val="accent2"/>
    </dgm:fillClrLst>
    <dgm:linClrLst meth="repeat">
      <a:schemeClr val="accent2"/>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dgm:linClrLst>
    <dgm:effectClrLst/>
    <dgm:txLinClrLst/>
    <dgm:txFillClrLst/>
    <dgm:txEffectClrLst/>
  </dgm:styleLbl>
  <dgm:styleLbl name="asst1">
    <dgm:fillClrLst meth="repeat">
      <a:schemeClr val="accent2"/>
    </dgm:fillClrLst>
    <dgm:linClrLst meth="repeat">
      <a:schemeClr val="lt1"/>
    </dgm:linClrLst>
    <dgm:effectClrLst/>
    <dgm:txLinClrLst/>
    <dgm:txFillClrLst/>
    <dgm:txEffectClrLst/>
  </dgm:styleLbl>
  <dgm:styleLbl name="asst2">
    <dgm:fillClrLst meth="repeat">
      <a:schemeClr val="accent2"/>
    </dgm:fillClrLst>
    <dgm:linClrLst meth="repeat">
      <a:schemeClr val="lt1"/>
    </dgm:linClrLst>
    <dgm:effectClrLst/>
    <dgm:txLinClrLst/>
    <dgm:txFillClrLst/>
    <dgm:txEffectClrLst/>
  </dgm:styleLbl>
  <dgm:styleLbl name="asst3">
    <dgm:fillClrLst meth="repeat">
      <a:schemeClr val="accent2"/>
    </dgm:fillClrLst>
    <dgm:linClrLst meth="repeat">
      <a:schemeClr val="lt1"/>
    </dgm:linClrLst>
    <dgm:effectClrLst/>
    <dgm:txLinClrLst/>
    <dgm:txFillClrLst/>
    <dgm:txEffectClrLst/>
  </dgm:styleLbl>
  <dgm:styleLbl name="asst4">
    <dgm:fillClrLst meth="repeat">
      <a:schemeClr val="accent2"/>
    </dgm:fillClrLst>
    <dgm:linClrLst meth="repeat">
      <a:schemeClr val="lt1"/>
    </dgm:linClrLst>
    <dgm:effectClrLst/>
    <dgm:txLinClrLst/>
    <dgm:txFillClrLst/>
    <dgm:txEffectClrLst/>
  </dgm:styleLbl>
  <dgm:styleLbl name="parChTrans2D1">
    <dgm:fillClrLst meth="repeat">
      <a:schemeClr val="accent2">
        <a:tint val="60000"/>
      </a:schemeClr>
    </dgm:fillClrLst>
    <dgm:linClrLst meth="repeat">
      <a:schemeClr val="accent2">
        <a:tint val="60000"/>
      </a:schemeClr>
    </dgm:linClrLst>
    <dgm:effectClrLst/>
    <dgm:txLinClrLst/>
    <dgm:txFillClrLst meth="repeat">
      <a:schemeClr val="lt1"/>
    </dgm:txFillClrLst>
    <dgm:txEffectClrLst/>
  </dgm:styleLbl>
  <dgm:styleLbl name="parChTrans2D2">
    <dgm:fillClrLst meth="repeat">
      <a:schemeClr val="accent2"/>
    </dgm:fillClrLst>
    <dgm:linClrLst meth="repeat">
      <a:schemeClr val="accent2"/>
    </dgm:linClrLst>
    <dgm:effectClrLst/>
    <dgm:txLinClrLst/>
    <dgm:txFillClrLst meth="repeat">
      <a:schemeClr val="lt1"/>
    </dgm:txFillClrLst>
    <dgm:txEffectClrLst/>
  </dgm:styleLbl>
  <dgm:styleLbl name="parChTrans2D3">
    <dgm:fillClrLst meth="repeat">
      <a:schemeClr val="accent2"/>
    </dgm:fillClrLst>
    <dgm:linClrLst meth="repeat">
      <a:schemeClr val="accent2"/>
    </dgm:linClrLst>
    <dgm:effectClrLst/>
    <dgm:txLinClrLst/>
    <dgm:txFillClrLst meth="repeat">
      <a:schemeClr val="lt1"/>
    </dgm:txFillClrLst>
    <dgm:txEffectClrLst/>
  </dgm:styleLbl>
  <dgm:styleLbl name="parChTrans2D4">
    <dgm:fillClrLst meth="repeat">
      <a:schemeClr val="accent2"/>
    </dgm:fillClrLst>
    <dgm:linClrLst meth="repeat">
      <a:schemeClr val="accent2"/>
    </dgm:linClrLst>
    <dgm:effectClrLst/>
    <dgm:txLinClrLst/>
    <dgm:txFillClrLst meth="repeat">
      <a:schemeClr val="lt1"/>
    </dgm:txFillClrLst>
    <dgm:txEffectClrLst/>
  </dgm:styleLbl>
  <dgm:styleLbl name="parChTrans1D1">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2">
    <dgm:fillClrLst meth="repeat">
      <a:schemeClr val="accent2"/>
    </dgm:fillClrLst>
    <dgm:linClrLst meth="repeat">
      <a:schemeClr val="accent2">
        <a:shade val="60000"/>
      </a:schemeClr>
    </dgm:linClrLst>
    <dgm:effectClrLst/>
    <dgm:txLinClrLst/>
    <dgm:txFillClrLst meth="repeat">
      <a:schemeClr val="tx1"/>
    </dgm:txFillClrLst>
    <dgm:txEffectClrLst/>
  </dgm:styleLbl>
  <dgm:styleLbl name="parChTrans1D3">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parChTrans1D4">
    <dgm:fillClrLst meth="repeat">
      <a:schemeClr val="accent2"/>
    </dgm:fillClrLst>
    <dgm:linClrLst meth="repeat">
      <a:schemeClr val="accent2">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solidFgAcc1">
    <dgm:fillClrLst meth="repeat">
      <a:schemeClr val="lt1"/>
    </dgm:fillClrLst>
    <dgm:linClrLst meth="repeat">
      <a:schemeClr val="accent2"/>
    </dgm:linClrLst>
    <dgm:effectClrLst/>
    <dgm:txLinClrLst/>
    <dgm:txFillClrLst meth="repeat">
      <a:schemeClr val="dk1"/>
    </dgm:txFillClrLst>
    <dgm:txEffectClrLst/>
  </dgm:styleLbl>
  <dgm:styleLbl name="solidAlignAcc1">
    <dgm:fillClrLst meth="repeat">
      <a:schemeClr val="lt1"/>
    </dgm:fillClrLst>
    <dgm:linClrLst meth="repeat">
      <a:schemeClr val="accent2"/>
    </dgm:linClrLst>
    <dgm:effectClrLst/>
    <dgm:txLinClrLst/>
    <dgm:txFillClrLst meth="repeat">
      <a:schemeClr val="dk1"/>
    </dgm:txFillClrLst>
    <dgm:txEffectClrLst/>
  </dgm:styleLbl>
  <dgm:styleLbl name="solidBgAcc1">
    <dgm:fillClrLst meth="repeat">
      <a:schemeClr val="lt1"/>
    </dgm:fillClrLst>
    <dgm:linClrLst meth="repeat">
      <a:schemeClr val="accent2"/>
    </dgm:linClrLst>
    <dgm:effectClrLst/>
    <dgm:txLinClrLst/>
    <dgm:txFillClrLst meth="repeat">
      <a:schemeClr val="dk1"/>
    </dgm:txFillClrLst>
    <dgm:txEffectClrLst/>
  </dgm:styleLbl>
  <dgm:styleLbl name="f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align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bgAccFollowNode1">
    <dgm:fillClrLst meth="repeat">
      <a:schemeClr val="accent2">
        <a:alpha val="90000"/>
        <a:tint val="40000"/>
      </a:schemeClr>
    </dgm:fillClrLst>
    <dgm:linClrLst meth="repeat">
      <a:schemeClr val="accent2">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2"/>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accent2"/>
    </dgm:linClrLst>
    <dgm:effectClrLst/>
    <dgm:txLinClrLst/>
    <dgm:txFillClrLst meth="repeat">
      <a:schemeClr val="dk1"/>
    </dgm:txFillClrLst>
    <dgm:txEffectClrLst/>
  </dgm:styleLbl>
  <dgm:styleLbl name="dkBgShp">
    <dgm:fillClrLst meth="repeat">
      <a:schemeClr val="accent2">
        <a:shade val="80000"/>
      </a:schemeClr>
    </dgm:fillClrLst>
    <dgm:linClrLst meth="repeat">
      <a:schemeClr val="accent2"/>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B9FC9D0F-91DB-4BDC-B641-2D8FB06021D4}" type="doc">
      <dgm:prSet loTypeId="urn:microsoft.com/office/officeart/2005/8/layout/process1" loCatId="process" qsTypeId="urn:microsoft.com/office/officeart/2005/8/quickstyle/3d2" qsCatId="3D" csTypeId="urn:microsoft.com/office/officeart/2005/8/colors/accent2_2" csCatId="accent2" phldr="1"/>
      <dgm:spPr/>
    </dgm:pt>
    <dgm:pt modelId="{C8372E92-4F88-4BBA-B08F-E1C4F4D9D679}">
      <dgm:prSet phldrT="[Text]"/>
      <dgm:spPr/>
      <dgm:t>
        <a:bodyPr/>
        <a:lstStyle/>
        <a:p>
          <a:r>
            <a:rPr lang="en-US" dirty="0" smtClean="0"/>
            <a:t>Vices</a:t>
          </a:r>
          <a:endParaRPr lang="en-IN" dirty="0"/>
        </a:p>
      </dgm:t>
    </dgm:pt>
    <dgm:pt modelId="{A9FCBF13-9E64-4915-9D2A-5DE9A33E682C}" type="parTrans" cxnId="{A495DB3B-E983-458B-BE5A-B9550DAFF789}">
      <dgm:prSet/>
      <dgm:spPr/>
      <dgm:t>
        <a:bodyPr/>
        <a:lstStyle/>
        <a:p>
          <a:endParaRPr lang="en-IN"/>
        </a:p>
      </dgm:t>
    </dgm:pt>
    <dgm:pt modelId="{9F88C308-58E0-48E0-BB80-9C2CF5B650EB}" type="sibTrans" cxnId="{A495DB3B-E983-458B-BE5A-B9550DAFF789}">
      <dgm:prSet/>
      <dgm:spPr/>
      <dgm:t>
        <a:bodyPr/>
        <a:lstStyle/>
        <a:p>
          <a:endParaRPr lang="en-IN"/>
        </a:p>
      </dgm:t>
    </dgm:pt>
    <dgm:pt modelId="{DEFB0AB1-A0A3-4496-B8B1-1F297E5A0B6F}">
      <dgm:prSet phldrT="[Text]"/>
      <dgm:spPr/>
      <dgm:t>
        <a:bodyPr/>
        <a:lstStyle/>
        <a:p>
          <a:r>
            <a:rPr lang="en-US" dirty="0" smtClean="0"/>
            <a:t>Bad character</a:t>
          </a:r>
          <a:endParaRPr lang="en-IN" dirty="0"/>
        </a:p>
      </dgm:t>
    </dgm:pt>
    <dgm:pt modelId="{671F3FAE-76AF-4CBF-9EFB-C4867323B0F0}" type="parTrans" cxnId="{56361F28-2AAA-4FD6-B3FC-3AC51A60B558}">
      <dgm:prSet/>
      <dgm:spPr/>
      <dgm:t>
        <a:bodyPr/>
        <a:lstStyle/>
        <a:p>
          <a:endParaRPr lang="en-IN"/>
        </a:p>
      </dgm:t>
    </dgm:pt>
    <dgm:pt modelId="{5A6013C5-606A-42AE-B68C-A658B5499548}" type="sibTrans" cxnId="{56361F28-2AAA-4FD6-B3FC-3AC51A60B558}">
      <dgm:prSet/>
      <dgm:spPr/>
      <dgm:t>
        <a:bodyPr/>
        <a:lstStyle/>
        <a:p>
          <a:endParaRPr lang="en-IN"/>
        </a:p>
      </dgm:t>
    </dgm:pt>
    <dgm:pt modelId="{93548B69-4F36-4626-8B14-A13033B17BD1}">
      <dgm:prSet phldrT="[Text]"/>
      <dgm:spPr/>
      <dgm:t>
        <a:bodyPr/>
        <a:lstStyle/>
        <a:p>
          <a:r>
            <a:rPr lang="en-US" dirty="0" smtClean="0"/>
            <a:t>Wrong actions</a:t>
          </a:r>
          <a:endParaRPr lang="en-IN" dirty="0"/>
        </a:p>
      </dgm:t>
    </dgm:pt>
    <dgm:pt modelId="{F8FC00BE-FC80-4D74-915F-3490945B42A5}" type="parTrans" cxnId="{6453E624-C3CF-40BE-9DDB-64D177A830AD}">
      <dgm:prSet/>
      <dgm:spPr/>
      <dgm:t>
        <a:bodyPr/>
        <a:lstStyle/>
        <a:p>
          <a:endParaRPr lang="en-IN"/>
        </a:p>
      </dgm:t>
    </dgm:pt>
    <dgm:pt modelId="{0AAE7572-53EA-4118-A755-EADE66F5BA16}" type="sibTrans" cxnId="{6453E624-C3CF-40BE-9DDB-64D177A830AD}">
      <dgm:prSet/>
      <dgm:spPr/>
      <dgm:t>
        <a:bodyPr/>
        <a:lstStyle/>
        <a:p>
          <a:endParaRPr lang="en-IN"/>
        </a:p>
      </dgm:t>
    </dgm:pt>
    <dgm:pt modelId="{0FC7453D-39C5-48C5-BC76-46A9913B6FF8}" type="pres">
      <dgm:prSet presAssocID="{B9FC9D0F-91DB-4BDC-B641-2D8FB06021D4}" presName="Name0" presStyleCnt="0">
        <dgm:presLayoutVars>
          <dgm:dir/>
          <dgm:resizeHandles val="exact"/>
        </dgm:presLayoutVars>
      </dgm:prSet>
      <dgm:spPr/>
    </dgm:pt>
    <dgm:pt modelId="{9B658D54-3331-44AB-8F6C-3157D1D39824}" type="pres">
      <dgm:prSet presAssocID="{C8372E92-4F88-4BBA-B08F-E1C4F4D9D679}" presName="node" presStyleLbl="node1" presStyleIdx="0" presStyleCnt="3" custLinFactY="13445" custLinFactNeighborX="-836" custLinFactNeighborY="100000">
        <dgm:presLayoutVars>
          <dgm:bulletEnabled val="1"/>
        </dgm:presLayoutVars>
      </dgm:prSet>
      <dgm:spPr/>
      <dgm:t>
        <a:bodyPr/>
        <a:lstStyle/>
        <a:p>
          <a:endParaRPr lang="en-IN"/>
        </a:p>
      </dgm:t>
    </dgm:pt>
    <dgm:pt modelId="{7C864C7B-B149-4B03-990A-D93FA9E8B8C5}" type="pres">
      <dgm:prSet presAssocID="{9F88C308-58E0-48E0-BB80-9C2CF5B650EB}" presName="sibTrans" presStyleLbl="sibTrans2D1" presStyleIdx="0" presStyleCnt="2"/>
      <dgm:spPr/>
      <dgm:t>
        <a:bodyPr/>
        <a:lstStyle/>
        <a:p>
          <a:endParaRPr lang="en-IN"/>
        </a:p>
      </dgm:t>
    </dgm:pt>
    <dgm:pt modelId="{F9E2503B-3C0C-4AFA-94A8-E7B90A9B9AB9}" type="pres">
      <dgm:prSet presAssocID="{9F88C308-58E0-48E0-BB80-9C2CF5B650EB}" presName="connectorText" presStyleLbl="sibTrans2D1" presStyleIdx="0" presStyleCnt="2"/>
      <dgm:spPr/>
      <dgm:t>
        <a:bodyPr/>
        <a:lstStyle/>
        <a:p>
          <a:endParaRPr lang="en-IN"/>
        </a:p>
      </dgm:t>
    </dgm:pt>
    <dgm:pt modelId="{BEFB7EF2-B261-44CA-835E-1E74D7B1CED7}" type="pres">
      <dgm:prSet presAssocID="{DEFB0AB1-A0A3-4496-B8B1-1F297E5A0B6F}" presName="node" presStyleLbl="node1" presStyleIdx="1" presStyleCnt="3" custLinFactY="13445" custLinFactNeighborX="-836" custLinFactNeighborY="100000">
        <dgm:presLayoutVars>
          <dgm:bulletEnabled val="1"/>
        </dgm:presLayoutVars>
      </dgm:prSet>
      <dgm:spPr/>
      <dgm:t>
        <a:bodyPr/>
        <a:lstStyle/>
        <a:p>
          <a:endParaRPr lang="en-IN"/>
        </a:p>
      </dgm:t>
    </dgm:pt>
    <dgm:pt modelId="{459295D9-0834-4403-B49A-6C11FA5F05D0}" type="pres">
      <dgm:prSet presAssocID="{5A6013C5-606A-42AE-B68C-A658B5499548}" presName="sibTrans" presStyleLbl="sibTrans2D1" presStyleIdx="1" presStyleCnt="2"/>
      <dgm:spPr/>
      <dgm:t>
        <a:bodyPr/>
        <a:lstStyle/>
        <a:p>
          <a:endParaRPr lang="en-IN"/>
        </a:p>
      </dgm:t>
    </dgm:pt>
    <dgm:pt modelId="{EFC41E96-930F-4421-AF54-018A65FFE4A8}" type="pres">
      <dgm:prSet presAssocID="{5A6013C5-606A-42AE-B68C-A658B5499548}" presName="connectorText" presStyleLbl="sibTrans2D1" presStyleIdx="1" presStyleCnt="2"/>
      <dgm:spPr/>
      <dgm:t>
        <a:bodyPr/>
        <a:lstStyle/>
        <a:p>
          <a:endParaRPr lang="en-IN"/>
        </a:p>
      </dgm:t>
    </dgm:pt>
    <dgm:pt modelId="{954D99E4-639F-4A02-B177-ED113AAE1959}" type="pres">
      <dgm:prSet presAssocID="{93548B69-4F36-4626-8B14-A13033B17BD1}" presName="node" presStyleLbl="node1" presStyleIdx="2" presStyleCnt="3" custLinFactY="13445" custLinFactNeighborX="-12918" custLinFactNeighborY="100000">
        <dgm:presLayoutVars>
          <dgm:bulletEnabled val="1"/>
        </dgm:presLayoutVars>
      </dgm:prSet>
      <dgm:spPr/>
      <dgm:t>
        <a:bodyPr/>
        <a:lstStyle/>
        <a:p>
          <a:endParaRPr lang="en-IN"/>
        </a:p>
      </dgm:t>
    </dgm:pt>
  </dgm:ptLst>
  <dgm:cxnLst>
    <dgm:cxn modelId="{1E2746B6-0AA5-459E-A770-2E57E620B69D}" type="presOf" srcId="{5A6013C5-606A-42AE-B68C-A658B5499548}" destId="{EFC41E96-930F-4421-AF54-018A65FFE4A8}" srcOrd="1" destOrd="0" presId="urn:microsoft.com/office/officeart/2005/8/layout/process1"/>
    <dgm:cxn modelId="{2302C7CD-B35C-40E3-AAB0-EC8E83762C83}" type="presOf" srcId="{DEFB0AB1-A0A3-4496-B8B1-1F297E5A0B6F}" destId="{BEFB7EF2-B261-44CA-835E-1E74D7B1CED7}" srcOrd="0" destOrd="0" presId="urn:microsoft.com/office/officeart/2005/8/layout/process1"/>
    <dgm:cxn modelId="{6453E624-C3CF-40BE-9DDB-64D177A830AD}" srcId="{B9FC9D0F-91DB-4BDC-B641-2D8FB06021D4}" destId="{93548B69-4F36-4626-8B14-A13033B17BD1}" srcOrd="2" destOrd="0" parTransId="{F8FC00BE-FC80-4D74-915F-3490945B42A5}" sibTransId="{0AAE7572-53EA-4118-A755-EADE66F5BA16}"/>
    <dgm:cxn modelId="{E4D45E13-4204-4393-BDB0-578BC5DF2CA6}" type="presOf" srcId="{5A6013C5-606A-42AE-B68C-A658B5499548}" destId="{459295D9-0834-4403-B49A-6C11FA5F05D0}" srcOrd="0" destOrd="0" presId="urn:microsoft.com/office/officeart/2005/8/layout/process1"/>
    <dgm:cxn modelId="{56361F28-2AAA-4FD6-B3FC-3AC51A60B558}" srcId="{B9FC9D0F-91DB-4BDC-B641-2D8FB06021D4}" destId="{DEFB0AB1-A0A3-4496-B8B1-1F297E5A0B6F}" srcOrd="1" destOrd="0" parTransId="{671F3FAE-76AF-4CBF-9EFB-C4867323B0F0}" sibTransId="{5A6013C5-606A-42AE-B68C-A658B5499548}"/>
    <dgm:cxn modelId="{A495DB3B-E983-458B-BE5A-B9550DAFF789}" srcId="{B9FC9D0F-91DB-4BDC-B641-2D8FB06021D4}" destId="{C8372E92-4F88-4BBA-B08F-E1C4F4D9D679}" srcOrd="0" destOrd="0" parTransId="{A9FCBF13-9E64-4915-9D2A-5DE9A33E682C}" sibTransId="{9F88C308-58E0-48E0-BB80-9C2CF5B650EB}"/>
    <dgm:cxn modelId="{D87520E5-EEC6-4419-A0D4-69A6B001DC30}" type="presOf" srcId="{B9FC9D0F-91DB-4BDC-B641-2D8FB06021D4}" destId="{0FC7453D-39C5-48C5-BC76-46A9913B6FF8}" srcOrd="0" destOrd="0" presId="urn:microsoft.com/office/officeart/2005/8/layout/process1"/>
    <dgm:cxn modelId="{83F0B14F-196B-49BE-93B7-29260FAA7C03}" type="presOf" srcId="{9F88C308-58E0-48E0-BB80-9C2CF5B650EB}" destId="{F9E2503B-3C0C-4AFA-94A8-E7B90A9B9AB9}" srcOrd="1" destOrd="0" presId="urn:microsoft.com/office/officeart/2005/8/layout/process1"/>
    <dgm:cxn modelId="{972903DB-F7AB-42FB-8349-5F7AF15AB162}" type="presOf" srcId="{C8372E92-4F88-4BBA-B08F-E1C4F4D9D679}" destId="{9B658D54-3331-44AB-8F6C-3157D1D39824}" srcOrd="0" destOrd="0" presId="urn:microsoft.com/office/officeart/2005/8/layout/process1"/>
    <dgm:cxn modelId="{66D774DB-BF8D-4773-9821-8EDE8CFAC5BD}" type="presOf" srcId="{93548B69-4F36-4626-8B14-A13033B17BD1}" destId="{954D99E4-639F-4A02-B177-ED113AAE1959}" srcOrd="0" destOrd="0" presId="urn:microsoft.com/office/officeart/2005/8/layout/process1"/>
    <dgm:cxn modelId="{44E1971B-5413-4A48-803A-54F1E56460C3}" type="presOf" srcId="{9F88C308-58E0-48E0-BB80-9C2CF5B650EB}" destId="{7C864C7B-B149-4B03-990A-D93FA9E8B8C5}" srcOrd="0" destOrd="0" presId="urn:microsoft.com/office/officeart/2005/8/layout/process1"/>
    <dgm:cxn modelId="{03EF1A64-3F59-413D-BB29-624B8A8B1B70}" type="presParOf" srcId="{0FC7453D-39C5-48C5-BC76-46A9913B6FF8}" destId="{9B658D54-3331-44AB-8F6C-3157D1D39824}" srcOrd="0" destOrd="0" presId="urn:microsoft.com/office/officeart/2005/8/layout/process1"/>
    <dgm:cxn modelId="{5E280801-FD30-4DD4-B6C7-C56CDF667F3E}" type="presParOf" srcId="{0FC7453D-39C5-48C5-BC76-46A9913B6FF8}" destId="{7C864C7B-B149-4B03-990A-D93FA9E8B8C5}" srcOrd="1" destOrd="0" presId="urn:microsoft.com/office/officeart/2005/8/layout/process1"/>
    <dgm:cxn modelId="{CDBD5277-9675-49FB-85F4-5CFF9A077B42}" type="presParOf" srcId="{7C864C7B-B149-4B03-990A-D93FA9E8B8C5}" destId="{F9E2503B-3C0C-4AFA-94A8-E7B90A9B9AB9}" srcOrd="0" destOrd="0" presId="urn:microsoft.com/office/officeart/2005/8/layout/process1"/>
    <dgm:cxn modelId="{7F6EB342-89CF-4478-9261-ED4773B999FB}" type="presParOf" srcId="{0FC7453D-39C5-48C5-BC76-46A9913B6FF8}" destId="{BEFB7EF2-B261-44CA-835E-1E74D7B1CED7}" srcOrd="2" destOrd="0" presId="urn:microsoft.com/office/officeart/2005/8/layout/process1"/>
    <dgm:cxn modelId="{F11145E2-B68A-4F23-9564-F66EC5DCFDCD}" type="presParOf" srcId="{0FC7453D-39C5-48C5-BC76-46A9913B6FF8}" destId="{459295D9-0834-4403-B49A-6C11FA5F05D0}" srcOrd="3" destOrd="0" presId="urn:microsoft.com/office/officeart/2005/8/layout/process1"/>
    <dgm:cxn modelId="{A3A496A8-6153-4AED-9130-9673C5319D61}" type="presParOf" srcId="{459295D9-0834-4403-B49A-6C11FA5F05D0}" destId="{EFC41E96-930F-4421-AF54-018A65FFE4A8}" srcOrd="0" destOrd="0" presId="urn:microsoft.com/office/officeart/2005/8/layout/process1"/>
    <dgm:cxn modelId="{2A18C022-3880-4E83-B2F7-86F574BC65BA}" type="presParOf" srcId="{0FC7453D-39C5-48C5-BC76-46A9913B6FF8}" destId="{954D99E4-639F-4A02-B177-ED113AAE1959}" srcOrd="4" destOrd="0" presId="urn:microsoft.com/office/officeart/2005/8/layout/process1"/>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B658D54-3331-44AB-8F6C-3157D1D39824}">
      <dsp:nvSpPr>
        <dsp:cNvPr id="0" name=""/>
        <dsp:cNvSpPr/>
      </dsp:nvSpPr>
      <dsp:spPr>
        <a:xfrm>
          <a:off x="2" y="2641601"/>
          <a:ext cx="1601390" cy="96083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Vices</a:t>
          </a:r>
          <a:endParaRPr lang="en-IN" sz="2500" kern="1200" dirty="0"/>
        </a:p>
      </dsp:txBody>
      <dsp:txXfrm>
        <a:off x="28144" y="2669743"/>
        <a:ext cx="1545106" cy="904550"/>
      </dsp:txXfrm>
    </dsp:sp>
    <dsp:sp modelId="{7C864C7B-B149-4B03-990A-D93FA9E8B8C5}">
      <dsp:nvSpPr>
        <dsp:cNvPr id="0" name=""/>
        <dsp:cNvSpPr/>
      </dsp:nvSpPr>
      <dsp:spPr>
        <a:xfrm>
          <a:off x="1761532" y="2923446"/>
          <a:ext cx="339494" cy="397144"/>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kern="1200"/>
        </a:p>
      </dsp:txBody>
      <dsp:txXfrm>
        <a:off x="1761532" y="3002875"/>
        <a:ext cx="237646" cy="238286"/>
      </dsp:txXfrm>
    </dsp:sp>
    <dsp:sp modelId="{BEFB7EF2-B261-44CA-835E-1E74D7B1CED7}">
      <dsp:nvSpPr>
        <dsp:cNvPr id="0" name=""/>
        <dsp:cNvSpPr/>
      </dsp:nvSpPr>
      <dsp:spPr>
        <a:xfrm>
          <a:off x="2241949" y="2641601"/>
          <a:ext cx="1601390" cy="96083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Bad character</a:t>
          </a:r>
          <a:endParaRPr lang="en-IN" sz="2500" kern="1200" dirty="0"/>
        </a:p>
      </dsp:txBody>
      <dsp:txXfrm>
        <a:off x="2270091" y="2669743"/>
        <a:ext cx="1545106" cy="904550"/>
      </dsp:txXfrm>
    </dsp:sp>
    <dsp:sp modelId="{459295D9-0834-4403-B49A-6C11FA5F05D0}">
      <dsp:nvSpPr>
        <dsp:cNvPr id="0" name=""/>
        <dsp:cNvSpPr/>
      </dsp:nvSpPr>
      <dsp:spPr>
        <a:xfrm>
          <a:off x="3984131" y="2923446"/>
          <a:ext cx="298477" cy="397144"/>
        </a:xfrm>
        <a:prstGeom prst="rightArrow">
          <a:avLst>
            <a:gd name="adj1" fmla="val 60000"/>
            <a:gd name="adj2" fmla="val 50000"/>
          </a:avLst>
        </a:prstGeom>
        <a:solidFill>
          <a:schemeClr val="accent2">
            <a:tint val="60000"/>
            <a:hueOff val="0"/>
            <a:satOff val="0"/>
            <a:lumOff val="0"/>
            <a:alphaOff val="0"/>
          </a:schemeClr>
        </a:solidFill>
        <a:ln>
          <a:noFill/>
        </a:ln>
        <a:effectLst/>
        <a:scene3d>
          <a:camera prst="orthographicFront"/>
          <a:lightRig rig="threePt" dir="t">
            <a:rot lat="0" lon="0" rev="7500000"/>
          </a:lightRig>
        </a:scene3d>
        <a:sp3d z="-70000" extrusionH="63500" prstMaterial="matte">
          <a:bevelT w="25400" h="6350" prst="relaxedInset"/>
          <a:contourClr>
            <a:schemeClr val="bg1"/>
          </a:contourClr>
        </a:sp3d>
      </dsp:spPr>
      <dsp:style>
        <a:lnRef idx="0">
          <a:scrgbClr r="0" g="0" b="0"/>
        </a:lnRef>
        <a:fillRef idx="1">
          <a:scrgbClr r="0" g="0" b="0"/>
        </a:fillRef>
        <a:effectRef idx="2">
          <a:scrgbClr r="0" g="0" b="0"/>
        </a:effectRef>
        <a:fontRef idx="minor">
          <a:schemeClr val="lt1"/>
        </a:fontRef>
      </dsp:style>
      <dsp:txBody>
        <a:bodyPr spcFirstLastPara="0" vert="horz" wrap="square" lIns="0" tIns="0" rIns="0" bIns="0" numCol="1" spcCol="1270" anchor="ctr" anchorCtr="0">
          <a:noAutofit/>
        </a:bodyPr>
        <a:lstStyle/>
        <a:p>
          <a:pPr lvl="0" algn="ctr" defTabSz="800100">
            <a:lnSpc>
              <a:spcPct val="90000"/>
            </a:lnSpc>
            <a:spcBef>
              <a:spcPct val="0"/>
            </a:spcBef>
            <a:spcAft>
              <a:spcPct val="35000"/>
            </a:spcAft>
          </a:pPr>
          <a:endParaRPr lang="en-IN" sz="1800" kern="1200"/>
        </a:p>
      </dsp:txBody>
      <dsp:txXfrm>
        <a:off x="3984131" y="3002875"/>
        <a:ext cx="208934" cy="238286"/>
      </dsp:txXfrm>
    </dsp:sp>
    <dsp:sp modelId="{954D99E4-639F-4A02-B177-ED113AAE1959}">
      <dsp:nvSpPr>
        <dsp:cNvPr id="0" name=""/>
        <dsp:cNvSpPr/>
      </dsp:nvSpPr>
      <dsp:spPr>
        <a:xfrm>
          <a:off x="4406504" y="2641601"/>
          <a:ext cx="1601390" cy="960834"/>
        </a:xfrm>
        <a:prstGeom prst="roundRect">
          <a:avLst>
            <a:gd name="adj" fmla="val 10000"/>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a:scene3d>
          <a:camera prst="orthographicFront"/>
          <a:lightRig rig="threePt" dir="t">
            <a:rot lat="0" lon="0" rev="7500000"/>
          </a:lightRig>
        </a:scene3d>
        <a:sp3d prstMaterial="plastic">
          <a:bevelT w="127000" h="25400" prst="relaxedInset"/>
        </a:sp3d>
      </dsp:spPr>
      <dsp:style>
        <a:lnRef idx="0">
          <a:scrgbClr r="0" g="0" b="0"/>
        </a:lnRef>
        <a:fillRef idx="3">
          <a:scrgbClr r="0" g="0" b="0"/>
        </a:fillRef>
        <a:effectRef idx="2">
          <a:scrgbClr r="0" g="0" b="0"/>
        </a:effectRef>
        <a:fontRef idx="minor">
          <a:schemeClr val="lt1"/>
        </a:fontRef>
      </dsp:style>
      <dsp:txBody>
        <a:bodyPr spcFirstLastPara="0" vert="horz" wrap="square" lIns="95250" tIns="95250" rIns="95250" bIns="95250" numCol="1" spcCol="1270" anchor="ctr" anchorCtr="0">
          <a:noAutofit/>
        </a:bodyPr>
        <a:lstStyle/>
        <a:p>
          <a:pPr lvl="0" algn="ctr" defTabSz="1111250">
            <a:lnSpc>
              <a:spcPct val="90000"/>
            </a:lnSpc>
            <a:spcBef>
              <a:spcPct val="0"/>
            </a:spcBef>
            <a:spcAft>
              <a:spcPct val="35000"/>
            </a:spcAft>
          </a:pPr>
          <a:r>
            <a:rPr lang="en-US" sz="2500" kern="1200" dirty="0" smtClean="0"/>
            <a:t>Wrong actions</a:t>
          </a:r>
          <a:endParaRPr lang="en-IN" sz="2500" kern="1200" dirty="0"/>
        </a:p>
      </dsp:txBody>
      <dsp:txXfrm>
        <a:off x="4434646" y="2669743"/>
        <a:ext cx="1545106" cy="904550"/>
      </dsp:txXfrm>
    </dsp:sp>
  </dsp:spTree>
</dsp:drawing>
</file>

<file path=ppt/diagrams/layout1.xml><?xml version="1.0" encoding="utf-8"?>
<dgm:layoutDef xmlns:dgm="http://schemas.openxmlformats.org/drawingml/2006/diagram" xmlns:a="http://schemas.openxmlformats.org/drawingml/2006/main" uniqueId="urn:microsoft.com/office/officeart/2005/8/layout/process1">
  <dgm:title val=""/>
  <dgm:desc val=""/>
  <dgm:catLst>
    <dgm:cat type="process" pri="1000"/>
    <dgm:cat type="convert" pri="15000"/>
  </dgm:catLst>
  <dgm:sampData useDef="1">
    <dgm:dataModel>
      <dgm:pt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Name0">
    <dgm:varLst>
      <dgm:dir/>
      <dgm:resizeHandles val="exact"/>
    </dgm:varLst>
    <dgm:choose name="Name1">
      <dgm:if name="Name2" func="var" arg="dir" op="equ" val="norm">
        <dgm:alg type="lin"/>
      </dgm:if>
      <dgm:else name="Name3">
        <dgm:alg type="lin">
          <dgm:param type="linDir" val="fromR"/>
        </dgm:alg>
      </dgm:else>
    </dgm:choose>
    <dgm:shape xmlns:r="http://schemas.openxmlformats.org/officeDocument/2006/relationships" r:blip="">
      <dgm:adjLst/>
    </dgm:shape>
    <dgm:presOf/>
    <dgm:constrLst>
      <dgm:constr type="w" for="ch" ptType="node" refType="w"/>
      <dgm:constr type="h" for="ch" ptType="node" op="equ"/>
      <dgm:constr type="primFontSz" for="ch" ptType="node" op="equ" val="65"/>
      <dgm:constr type="w" for="ch" ptType="sibTrans" refType="w" refFor="ch" refPtType="node" op="equ" fact="0.4"/>
      <dgm:constr type="h" for="ch" ptType="sibTrans" op="equ"/>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shape xmlns:r="http://schemas.openxmlformats.org/officeDocument/2006/relationships" type="roundRect" r:blip="">
          <dgm:adjLst>
            <dgm:adj idx="1" val="0.1"/>
          </dgm:adjLst>
        </dgm:shape>
        <dgm:presOf axis="desOrSelf" ptType="node"/>
        <dgm:constrLst>
          <dgm:constr type="h" refType="w" fact="0.6"/>
          <dgm:constr type="tMarg" refType="primFontSz" fact="0.3"/>
          <dgm:constr type="bMarg" refType="primFontSz" fact="0.3"/>
          <dgm:constr type="lMarg" refType="primFontSz" fact="0.3"/>
          <dgm:constr type="rMarg" refType="primFontSz" fact="0.3"/>
        </dgm:constrLst>
        <dgm:ruleLst>
          <dgm:rule type="primFontSz" val="18" fact="NaN" max="NaN"/>
          <dgm:rule type="h" val="NaN" fact="1.5" max="NaN"/>
          <dgm:rule type="primFontSz" val="5" fact="NaN" max="NaN"/>
          <dgm:rule type="h" val="INF" fact="NaN" max="NaN"/>
        </dgm:ruleLst>
      </dgm:layoutNode>
      <dgm:forEach name="sibTransForEach" axis="followSib" ptType="sibTrans" cnt="1">
        <dgm:layoutNode name="sibTrans">
          <dgm:alg type="conn">
            <dgm:param type="begPts" val="auto"/>
            <dgm:param type="endPts" val="auto"/>
          </dgm:alg>
          <dgm:shape xmlns:r="http://schemas.openxmlformats.org/officeDocument/2006/relationships" type="conn" r:blip="">
            <dgm:adjLst/>
          </dgm:shape>
          <dgm:presOf axis="self"/>
          <dgm:constrLst>
            <dgm:constr type="h" refType="w" fact="0.62"/>
            <dgm:constr type="connDist"/>
            <dgm:constr type="begPad" refType="connDist" fact="0.25"/>
            <dgm:constr type="endPad" refType="connDist" fact="0.22"/>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forEach>
  </dgm:layoutNode>
</dgm:layoutDef>
</file>

<file path=ppt/diagrams/quickStyle1.xml><?xml version="1.0" encoding="utf-8"?>
<dgm:styleDef xmlns:dgm="http://schemas.openxmlformats.org/drawingml/2006/diagram" xmlns:a="http://schemas.openxmlformats.org/drawingml/2006/main" uniqueId="urn:microsoft.com/office/officeart/2005/8/quickstyle/3d2">
  <dgm:title val=""/>
  <dgm:desc val=""/>
  <dgm:catLst>
    <dgm:cat type="3D" pri="11200"/>
  </dgm:catLst>
  <dgm:scene3d>
    <a:camera prst="orthographicFront"/>
    <a:lightRig rig="threePt" dir="t"/>
  </dgm:scene3d>
  <dgm:styleLbl name="node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a:rot lat="0" lon="0" rev="7500000"/>
      </a:lightRig>
    </dgm:scene3d>
    <dgm:sp3d prstMaterial="plastic">
      <a:bevelT w="127000" h="25400" prst="relaxedInset"/>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tx1"/>
      </a:fontRef>
    </dgm:style>
  </dgm:styleLbl>
  <dgm:styleLbl name="aling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dgm:style>
  </dgm:styleLbl>
  <dgm:styleLbl name="alignImgPlace1">
    <dgm:scene3d>
      <a:camera prst="orthographicFront"/>
      <a:lightRig rig="threePt" dir="t">
        <a:rot lat="0" lon="0" rev="7500000"/>
      </a:lightRig>
    </dgm:scene3d>
    <dgm:sp3d z="2540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bgImgPlace1">
    <dgm:scene3d>
      <a:camera prst="orthographicFront"/>
      <a:lightRig rig="threePt" dir="t">
        <a:rot lat="0" lon="0" rev="7500000"/>
      </a:lightRig>
    </dgm:scene3d>
    <dgm:sp3d z="-1524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threePt" dir="t">
        <a:rot lat="0" lon="0" rev="7500000"/>
      </a:lightRig>
    </dgm:scene3d>
    <dgm:sp3d z="-700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f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bgSibTrans2D1">
    <dgm:scene3d>
      <a:camera prst="orthographicFront"/>
      <a:lightRig rig="threePt" dir="t">
        <a:rot lat="0" lon="0" rev="7500000"/>
      </a:lightRig>
    </dgm:scene3d>
    <dgm:sp3d z="-152400" extrusionH="63500" prstMaterial="matte">
      <a:bevelT w="25400" h="63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sibTrans1D1">
    <dgm:scene3d>
      <a:camera prst="orthographicFront"/>
      <a:lightRig rig="threePt" dir="t">
        <a:rot lat="0" lon="0" rev="7500000"/>
      </a:lightRig>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threePt" dir="t">
        <a:rot lat="0" lon="0" rev="7500000"/>
      </a:lightRig>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a:rot lat="0" lon="0" rev="7500000"/>
      </a:lightRig>
    </dgm:scene3d>
    <dgm:sp3d prstMaterial="plastic">
      <a:bevelT w="127000" h="25400" prst="relaxedInset"/>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parChTrans2D2">
    <dgm:scene3d>
      <a:camera prst="orthographicFront"/>
      <a:lightRig rig="threePt" dir="t">
        <a:rot lat="0" lon="0" rev="7500000"/>
      </a:lightRig>
    </dgm:scene3d>
    <dgm:sp3d extrusionH="63500" prstMaterial="matte">
      <a:bevelT w="50800" h="19050" prst="relaxedInset"/>
      <a:contourClr>
        <a:schemeClr val="bg1"/>
      </a:contourClr>
    </dgm:sp3d>
    <dgm:txPr/>
    <dgm:style>
      <a:lnRef idx="0">
        <a:scrgbClr r="0" g="0" b="0"/>
      </a:lnRef>
      <a:fillRef idx="1">
        <a:scrgbClr r="0" g="0" b="0"/>
      </a:fillRef>
      <a:effectRef idx="0">
        <a:scrgbClr r="0" g="0" b="0"/>
      </a:effectRef>
      <a:fontRef idx="minor">
        <a:schemeClr val="lt1"/>
      </a:fontRef>
    </dgm:style>
  </dgm:styleLbl>
  <dgm:styleLbl name="parChTrans2D3">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2D4">
    <dgm:scene3d>
      <a:camera prst="orthographicFront"/>
      <a:lightRig rig="threePt" dir="t">
        <a:rot lat="0" lon="0" rev="7500000"/>
      </a:lightRig>
    </dgm:scene3d>
    <dgm:sp3d z="60000" prstMaterial="flat">
      <a:bevelT w="120900" h="88900"/>
    </dgm:sp3d>
    <dgm:txPr/>
    <dgm:style>
      <a:lnRef idx="0">
        <a:scrgbClr r="0" g="0" b="0"/>
      </a:lnRef>
      <a:fillRef idx="3">
        <a:scrgbClr r="0" g="0" b="0"/>
      </a:fillRef>
      <a:effectRef idx="1">
        <a:scrgbClr r="0" g="0" b="0"/>
      </a:effectRef>
      <a:fontRef idx="minor">
        <a:schemeClr val="lt1"/>
      </a:fontRef>
    </dgm:style>
  </dgm:styleLbl>
  <dgm:styleLbl name="parChTrans1D1">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a:rot lat="0" lon="0" rev="7500000"/>
      </a:lightRig>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conFgAcc1">
    <dgm:scene3d>
      <a:camera prst="orthographicFront"/>
      <a:lightRig rig="threePt" dir="t">
        <a:rot lat="0" lon="0" rev="7500000"/>
      </a:lightRig>
    </dgm:scene3d>
    <dgm:sp3d z="152400" extrusionH="63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alignAcc1">
    <dgm:scene3d>
      <a:camera prst="orthographicFront"/>
      <a:lightRig rig="threePt" dir="t">
        <a:rot lat="0" lon="0" rev="7500000"/>
      </a:lightRig>
    </dgm:scene3d>
    <dgm:sp3d extrusionH="190500" prstMaterial="dkEdge">
      <a:bevelT w="135400" h="16350" prst="relaxedInset"/>
      <a:contourClr>
        <a:schemeClr val="bg1"/>
      </a:contourClr>
    </dgm:sp3d>
    <dgm:txPr/>
    <dgm:style>
      <a:lnRef idx="1">
        <a:scrgbClr r="0" g="0" b="0"/>
      </a:lnRef>
      <a:fillRef idx="1">
        <a:scrgbClr r="0" g="0" b="0"/>
      </a:fillRef>
      <a:effectRef idx="2">
        <a:scrgbClr r="0" g="0" b="0"/>
      </a:effectRef>
      <a:fontRef idx="minor"/>
    </dgm:style>
  </dgm:styleLbl>
  <dgm:styleLbl name="trAlignAcc1">
    <dgm:scene3d>
      <a:camera prst="orthographicFront"/>
      <a:lightRig rig="threePt" dir="t">
        <a:rot lat="0" lon="0" rev="7500000"/>
      </a:lightRig>
    </dgm:scene3d>
    <dgm:sp3d prstMaterial="plastic">
      <a:bevelT w="127000" h="35400"/>
    </dgm:sp3d>
    <dgm:txPr/>
    <dgm:style>
      <a:lnRef idx="1">
        <a:scrgbClr r="0" g="0" b="0"/>
      </a:lnRef>
      <a:fillRef idx="1">
        <a:scrgbClr r="0" g="0" b="0"/>
      </a:fillRef>
      <a:effectRef idx="2">
        <a:scrgbClr r="0" g="0" b="0"/>
      </a:effectRef>
      <a:fontRef idx="minor">
        <a:schemeClr val="lt1"/>
      </a:fontRef>
    </dgm:style>
  </dgm:styleLbl>
  <dgm:styleLbl name="bgAcc1">
    <dgm:scene3d>
      <a:camera prst="orthographicFront"/>
      <a:lightRig rig="threePt" dir="t">
        <a:rot lat="0" lon="0" rev="7500000"/>
      </a:lightRig>
    </dgm:scene3d>
    <dgm:sp3d z="-152400" extrusionH="63500" prstMaterial="dkEdge">
      <a:bevelT w="124450" h="16350" prst="relaxedInset"/>
      <a:contourClr>
        <a:schemeClr val="bg1"/>
      </a:contourClr>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a:rot lat="0" lon="0" rev="7500000"/>
      </a:lightRig>
    </dgm:scene3d>
    <dgm:sp3d z="152400" extrusionH="63500" prstMaterial="dkEdge">
      <a:bevelT w="120800" h="19050" prst="relaxedInset"/>
      <a:contourClr>
        <a:schemeClr val="bg1"/>
      </a:contourClr>
    </dgm:sp3d>
    <dgm:txPr/>
    <dgm:style>
      <a:lnRef idx="1">
        <a:scrgbClr r="0" g="0" b="0"/>
      </a:lnRef>
      <a:fillRef idx="1">
        <a:scrgbClr r="0" g="0" b="0"/>
      </a:fillRef>
      <a:effectRef idx="2">
        <a:scrgbClr r="0" g="0" b="0"/>
      </a:effectRef>
      <a:fontRef idx="minor"/>
    </dgm:style>
  </dgm:styleLbl>
  <dgm:styleLbl name="solidAlignAcc1">
    <dgm:scene3d>
      <a:camera prst="orthographicFront"/>
      <a:lightRig rig="threePt" dir="t">
        <a:rot lat="0" lon="0" rev="7500000"/>
      </a:lightRig>
    </dgm:scene3d>
    <dgm:sp3d extrusionH="190500" prstMaterial="dkEdge">
      <a:bevelT w="120650" h="38100" prst="relaxedInset"/>
      <a:contourClr>
        <a:schemeClr val="bg1"/>
      </a:contourClr>
    </dgm:sp3d>
    <dgm:txPr/>
    <dgm:style>
      <a:lnRef idx="1">
        <a:scrgbClr r="0" g="0" b="0"/>
      </a:lnRef>
      <a:fillRef idx="1">
        <a:scrgbClr r="0" g="0" b="0"/>
      </a:fillRef>
      <a:effectRef idx="2">
        <a:scrgbClr r="0" g="0" b="0"/>
      </a:effectRef>
      <a:fontRef idx="minor"/>
    </dgm:style>
  </dgm:styleLbl>
  <dgm:styleLbl name="solidBgAcc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a:rot lat="0" lon="0" rev="7500000"/>
      </a:lightRig>
    </dgm:scene3d>
    <dgm:sp3d extrusionH="190500" prstMaterial="dkEdge">
      <a:bevelT w="120650" h="38100" prst="relaxedInset"/>
      <a:bevelB w="120650" h="57150" prst="relaxedInset"/>
      <a:contourClr>
        <a:schemeClr val="bg1"/>
      </a:contourClr>
    </dgm:sp3d>
    <dgm:txPr/>
    <dgm:style>
      <a:lnRef idx="1">
        <a:scrgbClr r="0" g="0" b="0"/>
      </a:lnRef>
      <a:fillRef idx="1">
        <a:scrgbClr r="0" g="0" b="0"/>
      </a:fillRef>
      <a:effectRef idx="2">
        <a:scrgbClr r="0" g="0" b="0"/>
      </a:effectRef>
      <a:fontRef idx="minor"/>
    </dgm:style>
  </dgm:styleLbl>
  <dgm:styleLbl name="bgAccFollowNode1">
    <dgm:scene3d>
      <a:camera prst="orthographicFront"/>
      <a:lightRig rig="threePt" dir="t">
        <a:rot lat="0" lon="0" rev="7500000"/>
      </a:lightRig>
    </dgm:scene3d>
    <dgm:sp3d z="-152400" extrusionH="63500" prstMaterial="dkEdge">
      <a:bevelT w="144450" h="36350" prst="relaxedInset"/>
      <a:contourClr>
        <a:schemeClr val="bg1"/>
      </a:contourClr>
    </dgm:sp3d>
    <dgm:txPr/>
    <dgm:style>
      <a:lnRef idx="1">
        <a:scrgbClr r="0" g="0" b="0"/>
      </a:lnRef>
      <a:fillRef idx="1">
        <a:scrgbClr r="0" g="0" b="0"/>
      </a:fillRef>
      <a:effectRef idx="2">
        <a:scrgbClr r="0" g="0" b="0"/>
      </a:effectRef>
      <a:fontRef idx="minor"/>
    </dgm:style>
  </dgm:styleLbl>
  <dgm:styleLbl name="fgAcc0">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2">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3">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fgAcc4">
    <dgm:scene3d>
      <a:camera prst="orthographicFront"/>
      <a:lightRig rig="threePt" dir="t">
        <a:rot lat="0" lon="0" rev="7500000"/>
      </a:lightRig>
    </dgm:scene3d>
    <dgm:sp3d z="152400" extrusionH="63500" prstMaterial="dkEdge">
      <a:bevelT w="125400" h="36350" prst="relaxedInset"/>
      <a:contourClr>
        <a:schemeClr val="bg1"/>
      </a:contourClr>
    </dgm:sp3d>
    <dgm:txPr/>
    <dgm:style>
      <a:lnRef idx="1">
        <a:scrgbClr r="0" g="0" b="0"/>
      </a:lnRef>
      <a:fillRef idx="1">
        <a:scrgbClr r="0" g="0" b="0"/>
      </a:fillRef>
      <a:effectRef idx="2">
        <a:scrgbClr r="0" g="0" b="0"/>
      </a:effectRef>
      <a:fontRef idx="minor"/>
    </dgm:style>
  </dgm:styleLbl>
  <dgm:styleLbl name="bgShp">
    <dgm:scene3d>
      <a:camera prst="orthographicFront"/>
      <a:lightRig rig="threePt" dir="t">
        <a:rot lat="0" lon="0" rev="7500000"/>
      </a:lightRig>
    </dgm:scene3d>
    <dgm:sp3d z="-152400" extrusionH="63500" prstMaterial="matte">
      <a:bevelT w="144450" h="6350" prst="relaxedInset"/>
      <a:contourClr>
        <a:schemeClr val="bg1"/>
      </a:contourClr>
    </dgm:sp3d>
    <dgm:txPr/>
    <dgm:style>
      <a:lnRef idx="0">
        <a:scrgbClr r="0" g="0" b="0"/>
      </a:lnRef>
      <a:fillRef idx="3">
        <a:scrgbClr r="0" g="0" b="0"/>
      </a:fillRef>
      <a:effectRef idx="0">
        <a:scrgbClr r="0" g="0" b="0"/>
      </a:effectRef>
      <a:fontRef idx="minor"/>
    </dgm:style>
  </dgm:styleLbl>
  <dgm:styleLbl name="dkBgShp">
    <dgm:scene3d>
      <a:camera prst="orthographicFront"/>
      <a:lightRig rig="threePt" dir="t">
        <a:rot lat="0" lon="0" rev="7500000"/>
      </a:lightRig>
    </dgm:scene3d>
    <dgm:sp3d prstMaterial="plastic">
      <a:bevelT w="127000" h="25400" prst="relaxedInset"/>
      <a:bevelB w="88900" h="121750" prst="angle"/>
    </dgm:sp3d>
    <dgm:txPr/>
    <dgm:style>
      <a:lnRef idx="0">
        <a:scrgbClr r="0" g="0" b="0"/>
      </a:lnRef>
      <a:fillRef idx="1">
        <a:scrgbClr r="0" g="0" b="0"/>
      </a:fillRef>
      <a:effectRef idx="2">
        <a:scrgbClr r="0" g="0" b="0"/>
      </a:effectRef>
      <a:fontRef idx="minor">
        <a:schemeClr val="lt1"/>
      </a:fontRef>
    </dgm:style>
  </dgm:styleLbl>
  <dgm:styleLbl name="trBgShp">
    <dgm:scene3d>
      <a:camera prst="orthographicFront"/>
      <a:lightRig rig="threePt"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threePt" dir="t">
        <a:rot lat="0" lon="0" rev="7500000"/>
      </a:lightRig>
    </dgm:scene3d>
    <dgm:sp3d z="152400" extrusionH="63500" prstMaterial="matte">
      <a:bevelT w="50800" h="19050" prst="relaxedInset"/>
      <a:contourClr>
        <a:schemeClr val="bg1"/>
      </a:contourClr>
    </dgm:sp3d>
    <dgm:txPr/>
    <dgm:style>
      <a:lnRef idx="0">
        <a:scrgbClr r="0" g="0" b="0"/>
      </a:lnRef>
      <a:fillRef idx="1">
        <a:scrgbClr r="0" g="0" b="0"/>
      </a:fillRef>
      <a:effectRef idx="2">
        <a:scrgbClr r="0" g="0" b="0"/>
      </a:effectRef>
      <a:fontRef idx="minor">
        <a:schemeClr val="lt1"/>
      </a:fontRef>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7DCFD6F-976E-4439-B3B7-7EC40DE68192}" type="datetimeFigureOut">
              <a:rPr lang="en-IN" smtClean="0"/>
              <a:t>09-02-2016</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067FC2F-59AF-402F-BF6B-1EAC6FD384A0}" type="slidenum">
              <a:rPr lang="en-IN" smtClean="0"/>
              <a:t>‹#›</a:t>
            </a:fld>
            <a:endParaRPr lang="en-IN"/>
          </a:p>
        </p:txBody>
      </p:sp>
    </p:spTree>
    <p:extLst>
      <p:ext uri="{BB962C8B-B14F-4D97-AF65-F5344CB8AC3E}">
        <p14:creationId xmlns:p14="http://schemas.microsoft.com/office/powerpoint/2010/main" val="312418817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5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6EB975C-5FA6-477A-9A34-57858866D8C3}" type="slidenum">
              <a:rPr lang="en-US" altLang="en-US" smtClean="0">
                <a:solidFill>
                  <a:srgbClr val="000000"/>
                </a:solidFill>
              </a:rPr>
              <a:pPr/>
              <a:t>2</a:t>
            </a:fld>
            <a:endParaRPr lang="en-US" altLang="en-US" smtClean="0">
              <a:solidFill>
                <a:srgbClr val="000000"/>
              </a:solidFill>
            </a:endParaRPr>
          </a:p>
        </p:txBody>
      </p:sp>
      <p:sp>
        <p:nvSpPr>
          <p:cNvPr id="512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7BDCC113-3A39-42C5-A929-D7A419E0BD2E}" type="slidenum">
              <a:rPr lang="en-GB" altLang="en-US" sz="1200">
                <a:solidFill>
                  <a:srgbClr val="000000"/>
                </a:solidFill>
              </a:rPr>
              <a:pPr algn="r" fontAlgn="base">
                <a:spcBef>
                  <a:spcPct val="0"/>
                </a:spcBef>
                <a:spcAft>
                  <a:spcPct val="0"/>
                </a:spcAft>
              </a:pPr>
              <a:t>2</a:t>
            </a:fld>
            <a:endParaRPr lang="en-GB" altLang="en-US" sz="1200">
              <a:solidFill>
                <a:srgbClr val="000000"/>
              </a:solidFill>
            </a:endParaRPr>
          </a:p>
        </p:txBody>
      </p:sp>
      <p:sp>
        <p:nvSpPr>
          <p:cNvPr id="5124" name="Rectangle 2"/>
          <p:cNvSpPr>
            <a:spLocks noRot="1" noChangeArrowheads="1" noTextEdit="1"/>
          </p:cNvSpPr>
          <p:nvPr>
            <p:ph type="sldImg"/>
          </p:nvPr>
        </p:nvSpPr>
        <p:spPr>
          <a:ln/>
        </p:spPr>
      </p:sp>
      <p:sp>
        <p:nvSpPr>
          <p:cNvPr id="5125" name="Rectangle 3"/>
          <p:cNvSpPr>
            <a:spLocks noGrp="1" noChangeArrowheads="1"/>
          </p:cNvSpPr>
          <p:nvPr>
            <p:ph type="body" idx="1"/>
          </p:nvPr>
        </p:nvSpPr>
        <p:spPr>
          <a:xfrm>
            <a:off x="914400" y="4343400"/>
            <a:ext cx="5029200" cy="4114800"/>
          </a:xfrm>
          <a:noFill/>
        </p:spPr>
        <p:txBody>
          <a:bodyPr/>
          <a:lstStyle/>
          <a:p>
            <a:pPr eaLnBrk="1" hangingPunct="1"/>
            <a:endParaRPr lang="en-US" altLang="en-US" smtClean="0"/>
          </a:p>
        </p:txBody>
      </p:sp>
    </p:spTree>
    <p:extLst>
      <p:ext uri="{BB962C8B-B14F-4D97-AF65-F5344CB8AC3E}">
        <p14:creationId xmlns:p14="http://schemas.microsoft.com/office/powerpoint/2010/main" val="190991389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D29832E-15CE-448B-A27B-B292C266F991}" type="slidenum">
              <a:rPr lang="en-US" altLang="en-US" smtClean="0">
                <a:solidFill>
                  <a:srgbClr val="000000"/>
                </a:solidFill>
              </a:rPr>
              <a:pPr/>
              <a:t>4</a:t>
            </a:fld>
            <a:endParaRPr lang="en-US" altLang="en-US" smtClean="0">
              <a:solidFill>
                <a:srgbClr val="000000"/>
              </a:solidFill>
            </a:endParaRPr>
          </a:p>
        </p:txBody>
      </p:sp>
      <p:sp>
        <p:nvSpPr>
          <p:cNvPr id="819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9E5A6E92-154D-4BD3-BF24-672D36BEE7E7}" type="slidenum">
              <a:rPr lang="en-GB" altLang="en-US" sz="1200">
                <a:solidFill>
                  <a:srgbClr val="000000"/>
                </a:solidFill>
              </a:rPr>
              <a:pPr algn="r" fontAlgn="base">
                <a:spcBef>
                  <a:spcPct val="0"/>
                </a:spcBef>
                <a:spcAft>
                  <a:spcPct val="0"/>
                </a:spcAft>
              </a:pPr>
              <a:t>4</a:t>
            </a:fld>
            <a:endParaRPr lang="en-GB" altLang="en-US" sz="1200">
              <a:solidFill>
                <a:srgbClr val="000000"/>
              </a:solidFill>
            </a:endParaRPr>
          </a:p>
        </p:txBody>
      </p:sp>
      <p:sp>
        <p:nvSpPr>
          <p:cNvPr id="8196" name="Rectangle 2"/>
          <p:cNvSpPr>
            <a:spLocks noRot="1" noChangeArrowheads="1" noTextEdit="1"/>
          </p:cNvSpPr>
          <p:nvPr>
            <p:ph type="sldImg"/>
          </p:nvPr>
        </p:nvSpPr>
        <p:spPr>
          <a:ln/>
        </p:spPr>
      </p:sp>
      <p:sp>
        <p:nvSpPr>
          <p:cNvPr id="8197" name="Rectangle 3"/>
          <p:cNvSpPr>
            <a:spLocks noGrp="1" noChangeArrowheads="1"/>
          </p:cNvSpPr>
          <p:nvPr>
            <p:ph type="body" idx="1"/>
          </p:nvPr>
        </p:nvSpPr>
        <p:spPr>
          <a:xfrm>
            <a:off x="914400" y="4343400"/>
            <a:ext cx="5029200" cy="4114800"/>
          </a:xfrm>
          <a:noFill/>
        </p:spPr>
        <p:txBody>
          <a:bodyPr/>
          <a:lstStyle/>
          <a:p>
            <a:pPr eaLnBrk="1" hangingPunct="1"/>
            <a:r>
              <a:rPr lang="en-US" altLang="en-US" smtClean="0"/>
              <a:t>What is Engineering Ethics?</a:t>
            </a:r>
          </a:p>
          <a:p>
            <a:pPr eaLnBrk="1" hangingPunct="1">
              <a:buFontTx/>
              <a:buChar char="•"/>
            </a:pPr>
            <a:r>
              <a:rPr lang="en-US" altLang="en-US" smtClean="0"/>
              <a:t>The study of moral issues and decisions confronting individuals engaged in engineering.</a:t>
            </a:r>
          </a:p>
          <a:p>
            <a:pPr eaLnBrk="1" hangingPunct="1">
              <a:buFontTx/>
              <a:buChar char="•"/>
            </a:pPr>
            <a:r>
              <a:rPr lang="en-US" altLang="en-US" smtClean="0"/>
              <a:t>The study of related questions about the moral ideas, character, policies, and relationships of people and organizations invoved in technical activity.</a:t>
            </a:r>
            <a:br>
              <a:rPr lang="en-US" altLang="en-US" smtClean="0"/>
            </a:br>
            <a:r>
              <a:rPr lang="en-US" altLang="en-US" smtClean="0"/>
              <a:t/>
            </a:r>
            <a:br>
              <a:rPr lang="en-US" altLang="en-US" smtClean="0"/>
            </a:br>
            <a:r>
              <a:rPr lang="en-US" altLang="en-US" smtClean="0"/>
              <a:t>Ethos (Greek) = mores (Latin) meaning “customs”</a:t>
            </a:r>
          </a:p>
        </p:txBody>
      </p:sp>
    </p:spTree>
    <p:extLst>
      <p:ext uri="{BB962C8B-B14F-4D97-AF65-F5344CB8AC3E}">
        <p14:creationId xmlns:p14="http://schemas.microsoft.com/office/powerpoint/2010/main" val="1622358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62796EF8-0204-4092-AC01-1B161E3DD5AB}" type="slidenum">
              <a:rPr lang="en-US" altLang="en-US" smtClean="0">
                <a:solidFill>
                  <a:srgbClr val="000000"/>
                </a:solidFill>
              </a:rPr>
              <a:pPr/>
              <a:t>5</a:t>
            </a:fld>
            <a:endParaRPr lang="en-US" altLang="en-US" smtClean="0">
              <a:solidFill>
                <a:srgbClr val="000000"/>
              </a:solidFill>
            </a:endParaRPr>
          </a:p>
        </p:txBody>
      </p:sp>
      <p:sp>
        <p:nvSpPr>
          <p:cNvPr id="10243"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A362209F-9CAC-4454-9429-7EF79A909309}" type="slidenum">
              <a:rPr lang="en-GB" altLang="en-US" sz="1200">
                <a:solidFill>
                  <a:srgbClr val="000000"/>
                </a:solidFill>
              </a:rPr>
              <a:pPr algn="r" fontAlgn="base">
                <a:spcBef>
                  <a:spcPct val="0"/>
                </a:spcBef>
                <a:spcAft>
                  <a:spcPct val="0"/>
                </a:spcAft>
              </a:pPr>
              <a:t>5</a:t>
            </a:fld>
            <a:endParaRPr lang="en-GB" altLang="en-US" sz="1200">
              <a:solidFill>
                <a:srgbClr val="000000"/>
              </a:solidFill>
            </a:endParaRPr>
          </a:p>
        </p:txBody>
      </p:sp>
      <p:sp>
        <p:nvSpPr>
          <p:cNvPr id="10244" name="Rectangle 2"/>
          <p:cNvSpPr>
            <a:spLocks noRot="1" noChangeArrowheads="1" noTextEdit="1"/>
          </p:cNvSpPr>
          <p:nvPr>
            <p:ph type="sldImg"/>
          </p:nvPr>
        </p:nvSpPr>
        <p:spPr>
          <a:ln/>
        </p:spPr>
      </p:sp>
      <p:sp>
        <p:nvSpPr>
          <p:cNvPr id="10245" name="Rectangle 3"/>
          <p:cNvSpPr>
            <a:spLocks noGrp="1" noChangeArrowheads="1"/>
          </p:cNvSpPr>
          <p:nvPr>
            <p:ph type="body" idx="1"/>
          </p:nvPr>
        </p:nvSpPr>
        <p:spPr>
          <a:noFill/>
        </p:spPr>
        <p:txBody>
          <a:bodyPr/>
          <a:lstStyle/>
          <a:p>
            <a:pPr eaLnBrk="1" hangingPunct="1"/>
            <a:endParaRPr lang="en-US" altLang="en-US" smtClean="0"/>
          </a:p>
        </p:txBody>
      </p:sp>
    </p:spTree>
    <p:extLst>
      <p:ext uri="{BB962C8B-B14F-4D97-AF65-F5344CB8AC3E}">
        <p14:creationId xmlns:p14="http://schemas.microsoft.com/office/powerpoint/2010/main" val="379190967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72F50C32-7B2E-410B-B444-9B383DC2FCDD}" type="slidenum">
              <a:rPr lang="en-US" altLang="en-US" smtClean="0">
                <a:solidFill>
                  <a:srgbClr val="000000"/>
                </a:solidFill>
              </a:rPr>
              <a:pPr/>
              <a:t>30</a:t>
            </a:fld>
            <a:endParaRPr lang="en-US" altLang="en-US" smtClean="0">
              <a:solidFill>
                <a:srgbClr val="000000"/>
              </a:solidFill>
            </a:endParaRPr>
          </a:p>
        </p:txBody>
      </p:sp>
      <p:sp>
        <p:nvSpPr>
          <p:cNvPr id="36867"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936285DE-386F-4EE9-ADAC-E8403C3DD303}" type="slidenum">
              <a:rPr lang="en-GB" altLang="en-US" sz="1200">
                <a:solidFill>
                  <a:srgbClr val="000000"/>
                </a:solidFill>
              </a:rPr>
              <a:pPr algn="r" fontAlgn="base">
                <a:spcBef>
                  <a:spcPct val="0"/>
                </a:spcBef>
                <a:spcAft>
                  <a:spcPct val="0"/>
                </a:spcAft>
              </a:pPr>
              <a:t>30</a:t>
            </a:fld>
            <a:endParaRPr lang="en-GB" altLang="en-US" sz="1200">
              <a:solidFill>
                <a:srgbClr val="000000"/>
              </a:solidFill>
            </a:endParaRPr>
          </a:p>
        </p:txBody>
      </p:sp>
    </p:spTree>
    <p:extLst>
      <p:ext uri="{BB962C8B-B14F-4D97-AF65-F5344CB8AC3E}">
        <p14:creationId xmlns:p14="http://schemas.microsoft.com/office/powerpoint/2010/main" val="197098079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8A0D5800-C1D6-4087-893E-2E6617CA658E}" type="slidenum">
              <a:rPr lang="en-US" altLang="en-US" smtClean="0">
                <a:solidFill>
                  <a:srgbClr val="000000"/>
                </a:solidFill>
              </a:rPr>
              <a:pPr/>
              <a:t>46</a:t>
            </a:fld>
            <a:endParaRPr lang="en-US" altLang="en-US" smtClean="0">
              <a:solidFill>
                <a:srgbClr val="000000"/>
              </a:solidFill>
            </a:endParaRPr>
          </a:p>
        </p:txBody>
      </p:sp>
      <p:sp>
        <p:nvSpPr>
          <p:cNvPr id="54275"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2A454BDF-613D-44A1-B040-79F11DBEFC63}" type="slidenum">
              <a:rPr lang="en-GB" altLang="en-US" sz="1200">
                <a:solidFill>
                  <a:srgbClr val="000000"/>
                </a:solidFill>
              </a:rPr>
              <a:pPr algn="r" fontAlgn="base">
                <a:spcBef>
                  <a:spcPct val="0"/>
                </a:spcBef>
                <a:spcAft>
                  <a:spcPct val="0"/>
                </a:spcAft>
              </a:pPr>
              <a:t>46</a:t>
            </a:fld>
            <a:endParaRPr lang="en-GB" altLang="en-US" sz="1200">
              <a:solidFill>
                <a:srgbClr val="000000"/>
              </a:solidFill>
            </a:endParaRPr>
          </a:p>
        </p:txBody>
      </p:sp>
      <p:sp>
        <p:nvSpPr>
          <p:cNvPr id="54276" name="Rectangle 2"/>
          <p:cNvSpPr>
            <a:spLocks noRot="1" noChangeArrowheads="1" noTextEdit="1"/>
          </p:cNvSpPr>
          <p:nvPr>
            <p:ph type="sldImg"/>
          </p:nvPr>
        </p:nvSpPr>
        <p:spPr>
          <a:ln/>
        </p:spPr>
      </p:sp>
      <p:sp>
        <p:nvSpPr>
          <p:cNvPr id="54277" name="Rectangle 3"/>
          <p:cNvSpPr>
            <a:spLocks noGrp="1" noChangeArrowheads="1"/>
          </p:cNvSpPr>
          <p:nvPr>
            <p:ph type="body" idx="1"/>
          </p:nvPr>
        </p:nvSpPr>
        <p:spPr>
          <a:xfrm>
            <a:off x="914400" y="4343400"/>
            <a:ext cx="5029200" cy="4114800"/>
          </a:xfrm>
          <a:noFill/>
        </p:spPr>
        <p:txBody>
          <a:bodyPr/>
          <a:lstStyle/>
          <a:p>
            <a:pPr eaLnBrk="1" hangingPunct="1"/>
            <a:endParaRPr lang="en-US" altLang="en-US" smtClean="0"/>
          </a:p>
        </p:txBody>
      </p:sp>
    </p:spTree>
    <p:extLst>
      <p:ext uri="{BB962C8B-B14F-4D97-AF65-F5344CB8AC3E}">
        <p14:creationId xmlns:p14="http://schemas.microsoft.com/office/powerpoint/2010/main" val="38223419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3ABB7793-BAA2-47F4-9DFC-01CA2505C477}" type="slidenum">
              <a:rPr lang="en-US" altLang="en-US" smtClean="0">
                <a:solidFill>
                  <a:srgbClr val="000000"/>
                </a:solidFill>
              </a:rPr>
              <a:pPr/>
              <a:t>56</a:t>
            </a:fld>
            <a:endParaRPr lang="en-US" altLang="en-US" smtClean="0">
              <a:solidFill>
                <a:srgbClr val="000000"/>
              </a:solidFill>
            </a:endParaRPr>
          </a:p>
        </p:txBody>
      </p:sp>
      <p:sp>
        <p:nvSpPr>
          <p:cNvPr id="65539"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BA425480-7652-4304-AFEE-19901668C0D7}" type="slidenum">
              <a:rPr lang="en-GB" altLang="en-US" sz="1200">
                <a:solidFill>
                  <a:srgbClr val="000000"/>
                </a:solidFill>
              </a:rPr>
              <a:pPr algn="r" fontAlgn="base">
                <a:spcBef>
                  <a:spcPct val="0"/>
                </a:spcBef>
                <a:spcAft>
                  <a:spcPct val="0"/>
                </a:spcAft>
              </a:pPr>
              <a:t>56</a:t>
            </a:fld>
            <a:endParaRPr lang="en-GB" altLang="en-US" sz="1200">
              <a:solidFill>
                <a:srgbClr val="000000"/>
              </a:solidFill>
            </a:endParaRPr>
          </a:p>
        </p:txBody>
      </p:sp>
      <p:sp>
        <p:nvSpPr>
          <p:cNvPr id="65540" name="Rectangle 2"/>
          <p:cNvSpPr>
            <a:spLocks noRot="1" noChangeArrowheads="1" noTextEdit="1"/>
          </p:cNvSpPr>
          <p:nvPr>
            <p:ph type="sldImg"/>
          </p:nvPr>
        </p:nvSpPr>
        <p:spPr>
          <a:ln/>
        </p:spPr>
      </p:sp>
      <p:sp>
        <p:nvSpPr>
          <p:cNvPr id="65541" name="Rectangle 3"/>
          <p:cNvSpPr>
            <a:spLocks noGrp="1" noChangeArrowheads="1"/>
          </p:cNvSpPr>
          <p:nvPr>
            <p:ph type="body" idx="1"/>
          </p:nvPr>
        </p:nvSpPr>
        <p:spPr>
          <a:xfrm>
            <a:off x="914400" y="4343400"/>
            <a:ext cx="5029200" cy="4114800"/>
          </a:xfrm>
          <a:noFill/>
        </p:spPr>
        <p:txBody>
          <a:bodyPr/>
          <a:lstStyle/>
          <a:p>
            <a:pPr eaLnBrk="1" hangingPunct="1"/>
            <a:endParaRPr lang="en-US" altLang="en-US" smtClean="0"/>
          </a:p>
        </p:txBody>
      </p:sp>
    </p:spTree>
    <p:extLst>
      <p:ext uri="{BB962C8B-B14F-4D97-AF65-F5344CB8AC3E}">
        <p14:creationId xmlns:p14="http://schemas.microsoft.com/office/powerpoint/2010/main" val="81206442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7"/>
          <p:cNvSpPr>
            <a:spLocks noGrp="1" noChangeArrowheads="1"/>
          </p:cNvSpPr>
          <p:nvPr>
            <p:ph type="sldNum" sz="quarter" idx="5"/>
          </p:nvPr>
        </p:nvSpPr>
        <p:spPr>
          <a:noFill/>
        </p:spPr>
        <p:txBody>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fld id="{4642C3A5-7CAB-4F31-A3EA-9AF8B413A0C8}" type="slidenum">
              <a:rPr lang="en-US" altLang="en-US" smtClean="0">
                <a:solidFill>
                  <a:srgbClr val="000000"/>
                </a:solidFill>
              </a:rPr>
              <a:pPr/>
              <a:t>58</a:t>
            </a:fld>
            <a:endParaRPr lang="en-US" altLang="en-US" smtClean="0">
              <a:solidFill>
                <a:srgbClr val="000000"/>
              </a:solidFill>
            </a:endParaRPr>
          </a:p>
        </p:txBody>
      </p:sp>
      <p:sp>
        <p:nvSpPr>
          <p:cNvPr id="68611" name="Rectangle 7"/>
          <p:cNvSpPr txBox="1">
            <a:spLocks noGrp="1" noChangeArrowheads="1"/>
          </p:cNvSpPr>
          <p:nvPr/>
        </p:nvSpPr>
        <p:spPr bwMode="auto">
          <a:xfrm>
            <a:off x="3884613" y="8685213"/>
            <a:ext cx="29718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b"/>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r" fontAlgn="base">
              <a:spcBef>
                <a:spcPct val="0"/>
              </a:spcBef>
              <a:spcAft>
                <a:spcPct val="0"/>
              </a:spcAft>
            </a:pPr>
            <a:fld id="{BBF06CB1-FEAF-4658-A6AC-14F9202572E5}" type="slidenum">
              <a:rPr lang="en-GB" altLang="en-US" sz="1200">
                <a:solidFill>
                  <a:srgbClr val="000000"/>
                </a:solidFill>
              </a:rPr>
              <a:pPr algn="r" fontAlgn="base">
                <a:spcBef>
                  <a:spcPct val="0"/>
                </a:spcBef>
                <a:spcAft>
                  <a:spcPct val="0"/>
                </a:spcAft>
              </a:pPr>
              <a:t>58</a:t>
            </a:fld>
            <a:endParaRPr lang="en-GB" altLang="en-US" sz="1200">
              <a:solidFill>
                <a:srgbClr val="000000"/>
              </a:solidFill>
            </a:endParaRPr>
          </a:p>
        </p:txBody>
      </p:sp>
      <p:sp>
        <p:nvSpPr>
          <p:cNvPr id="68612" name="Rectangle 2"/>
          <p:cNvSpPr>
            <a:spLocks noRot="1" noChangeArrowheads="1" noTextEdit="1"/>
          </p:cNvSpPr>
          <p:nvPr>
            <p:ph type="sldImg"/>
          </p:nvPr>
        </p:nvSpPr>
        <p:spPr>
          <a:ln/>
        </p:spPr>
      </p:sp>
      <p:sp>
        <p:nvSpPr>
          <p:cNvPr id="68613" name="Rectangle 3"/>
          <p:cNvSpPr>
            <a:spLocks noGrp="1" noChangeArrowheads="1"/>
          </p:cNvSpPr>
          <p:nvPr>
            <p:ph type="body" idx="1"/>
          </p:nvPr>
        </p:nvSpPr>
        <p:spPr>
          <a:xfrm>
            <a:off x="914400" y="4343400"/>
            <a:ext cx="5029200" cy="4114800"/>
          </a:xfrm>
          <a:noFill/>
        </p:spPr>
        <p:txBody>
          <a:bodyPr/>
          <a:lstStyle/>
          <a:p>
            <a:pPr eaLnBrk="1" hangingPunct="1"/>
            <a:endParaRPr lang="en-US" altLang="en-US" smtClean="0"/>
          </a:p>
        </p:txBody>
      </p:sp>
    </p:spTree>
    <p:extLst>
      <p:ext uri="{BB962C8B-B14F-4D97-AF65-F5344CB8AC3E}">
        <p14:creationId xmlns:p14="http://schemas.microsoft.com/office/powerpoint/2010/main" val="87258740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IN"/>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IN"/>
          </a:p>
        </p:txBody>
      </p:sp>
      <p:sp>
        <p:nvSpPr>
          <p:cNvPr id="4" name="Date Placeholder 3"/>
          <p:cNvSpPr>
            <a:spLocks noGrp="1"/>
          </p:cNvSpPr>
          <p:nvPr>
            <p:ph type="dt" sz="half" idx="10"/>
          </p:nvPr>
        </p:nvSpPr>
        <p:spPr/>
        <p:txBody>
          <a:bodyPr/>
          <a:lstStyle/>
          <a:p>
            <a:fld id="{2BA9188A-3B60-44B4-933D-9ADF58791263}" type="datetimeFigureOut">
              <a:rPr lang="en-IN" smtClean="0"/>
              <a:t>09-02-2016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87440-7111-4EF9-AC6A-9C158D67F178}" type="slidenum">
              <a:rPr lang="en-IN" smtClean="0"/>
              <a:t>‹#›</a:t>
            </a:fld>
            <a:endParaRPr lang="en-IN"/>
          </a:p>
        </p:txBody>
      </p:sp>
    </p:spTree>
    <p:extLst>
      <p:ext uri="{BB962C8B-B14F-4D97-AF65-F5344CB8AC3E}">
        <p14:creationId xmlns:p14="http://schemas.microsoft.com/office/powerpoint/2010/main" val="367648600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A9188A-3B60-44B4-933D-9ADF58791263}" type="datetimeFigureOut">
              <a:rPr lang="en-IN" smtClean="0"/>
              <a:t>09-02-2016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87440-7111-4EF9-AC6A-9C158D67F178}" type="slidenum">
              <a:rPr lang="en-IN" smtClean="0"/>
              <a:t>‹#›</a:t>
            </a:fld>
            <a:endParaRPr lang="en-IN"/>
          </a:p>
        </p:txBody>
      </p:sp>
    </p:spTree>
    <p:extLst>
      <p:ext uri="{BB962C8B-B14F-4D97-AF65-F5344CB8AC3E}">
        <p14:creationId xmlns:p14="http://schemas.microsoft.com/office/powerpoint/2010/main" val="2087981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A9188A-3B60-44B4-933D-9ADF58791263}" type="datetimeFigureOut">
              <a:rPr lang="en-IN" smtClean="0"/>
              <a:t>09-02-2016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87440-7111-4EF9-AC6A-9C158D67F178}" type="slidenum">
              <a:rPr lang="en-IN" smtClean="0"/>
              <a:t>‹#›</a:t>
            </a:fld>
            <a:endParaRPr lang="en-IN"/>
          </a:p>
        </p:txBody>
      </p:sp>
    </p:spTree>
    <p:extLst>
      <p:ext uri="{BB962C8B-B14F-4D97-AF65-F5344CB8AC3E}">
        <p14:creationId xmlns:p14="http://schemas.microsoft.com/office/powerpoint/2010/main" val="406003515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Freeform 7"/>
          <p:cNvSpPr>
            <a:spLocks noChangeArrowheads="1"/>
          </p:cNvSpPr>
          <p:nvPr/>
        </p:nvSpPr>
        <p:spPr bwMode="auto">
          <a:xfrm>
            <a:off x="812800" y="1219200"/>
            <a:ext cx="10566400" cy="9144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2540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IN" sz="1800">
              <a:solidFill>
                <a:srgbClr val="000000"/>
              </a:solidFill>
            </a:endParaRPr>
          </a:p>
        </p:txBody>
      </p:sp>
      <p:sp>
        <p:nvSpPr>
          <p:cNvPr id="5" name="Line 8"/>
          <p:cNvSpPr>
            <a:spLocks noChangeShapeType="1"/>
          </p:cNvSpPr>
          <p:nvPr/>
        </p:nvSpPr>
        <p:spPr bwMode="auto">
          <a:xfrm>
            <a:off x="2641601" y="3962400"/>
            <a:ext cx="8682567"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1800">
              <a:solidFill>
                <a:srgbClr val="000000"/>
              </a:solidFill>
            </a:endParaRPr>
          </a:p>
        </p:txBody>
      </p:sp>
      <p:sp>
        <p:nvSpPr>
          <p:cNvPr id="313346" name="Rectangle 2"/>
          <p:cNvSpPr>
            <a:spLocks noGrp="1" noChangeArrowheads="1"/>
          </p:cNvSpPr>
          <p:nvPr>
            <p:ph type="ctrTitle"/>
          </p:nvPr>
        </p:nvSpPr>
        <p:spPr>
          <a:xfrm>
            <a:off x="1219201" y="1524000"/>
            <a:ext cx="10164233" cy="1752600"/>
          </a:xfrm>
        </p:spPr>
        <p:txBody>
          <a:bodyPr/>
          <a:lstStyle>
            <a:lvl1pPr>
              <a:defRPr sz="5000"/>
            </a:lvl1pPr>
          </a:lstStyle>
          <a:p>
            <a:pPr lvl="0"/>
            <a:r>
              <a:rPr lang="en-US" altLang="en-US" noProof="0" smtClean="0"/>
              <a:t>Click to edit Master title style</a:t>
            </a:r>
          </a:p>
        </p:txBody>
      </p:sp>
      <p:sp>
        <p:nvSpPr>
          <p:cNvPr id="313347" name="Rectangle 3"/>
          <p:cNvSpPr>
            <a:spLocks noGrp="1" noChangeArrowheads="1"/>
          </p:cNvSpPr>
          <p:nvPr>
            <p:ph type="subTitle" idx="1"/>
          </p:nvPr>
        </p:nvSpPr>
        <p:spPr>
          <a:xfrm>
            <a:off x="2641600" y="3962400"/>
            <a:ext cx="8737600" cy="1752600"/>
          </a:xfrm>
        </p:spPr>
        <p:txBody>
          <a:bodyPr/>
          <a:lstStyle>
            <a:lvl1pPr marL="0" indent="0">
              <a:buFont typeface="Wingdings" panose="05000000000000000000" pitchFamily="2" charset="2"/>
              <a:buNone/>
              <a:defRPr sz="2800"/>
            </a:lvl1pPr>
          </a:lstStyle>
          <a:p>
            <a:pPr lvl="0"/>
            <a:r>
              <a:rPr lang="en-US" altLang="en-US" noProof="0" smtClean="0"/>
              <a:t>Click to edit Master subtitle style</a:t>
            </a:r>
          </a:p>
        </p:txBody>
      </p:sp>
      <p:sp>
        <p:nvSpPr>
          <p:cNvPr id="6" name="Rectangle 4"/>
          <p:cNvSpPr>
            <a:spLocks noGrp="1" noChangeArrowheads="1"/>
          </p:cNvSpPr>
          <p:nvPr>
            <p:ph type="dt" sz="half" idx="10"/>
          </p:nvPr>
        </p:nvSpPr>
        <p:spPr/>
        <p:txBody>
          <a:bodyPr/>
          <a:lstStyle>
            <a:lvl1pPr>
              <a:defRPr/>
            </a:lvl1pPr>
          </a:lstStyle>
          <a:p>
            <a:pPr>
              <a:defRPr/>
            </a:pPr>
            <a:endParaRPr lang="en-US" altLang="en-US">
              <a:solidFill>
                <a:srgbClr val="000000"/>
              </a:solidFill>
            </a:endParaRPr>
          </a:p>
        </p:txBody>
      </p:sp>
      <p:sp>
        <p:nvSpPr>
          <p:cNvPr id="7" name="Rectangle 5"/>
          <p:cNvSpPr>
            <a:spLocks noGrp="1" noChangeArrowheads="1"/>
          </p:cNvSpPr>
          <p:nvPr>
            <p:ph type="ftr" sz="quarter" idx="11"/>
          </p:nvPr>
        </p:nvSpPr>
        <p:spPr>
          <a:xfrm>
            <a:off x="4165600" y="6243638"/>
            <a:ext cx="3860800" cy="457200"/>
          </a:xfrm>
        </p:spPr>
        <p:txBody>
          <a:bodyPr/>
          <a:lstStyle>
            <a:lvl1pPr>
              <a:defRPr/>
            </a:lvl1pPr>
          </a:lstStyle>
          <a:p>
            <a:pPr>
              <a:defRPr/>
            </a:pPr>
            <a:endParaRPr lang="en-US" altLang="en-US">
              <a:solidFill>
                <a:srgbClr val="000000"/>
              </a:solidFill>
            </a:endParaRPr>
          </a:p>
        </p:txBody>
      </p:sp>
      <p:sp>
        <p:nvSpPr>
          <p:cNvPr id="8" name="Rectangle 6"/>
          <p:cNvSpPr>
            <a:spLocks noGrp="1" noChangeArrowheads="1"/>
          </p:cNvSpPr>
          <p:nvPr>
            <p:ph type="sldNum" sz="quarter" idx="12"/>
          </p:nvPr>
        </p:nvSpPr>
        <p:spPr/>
        <p:txBody>
          <a:bodyPr/>
          <a:lstStyle>
            <a:lvl1pPr>
              <a:defRPr/>
            </a:lvl1pPr>
          </a:lstStyle>
          <a:p>
            <a:pPr>
              <a:defRPr/>
            </a:pPr>
            <a:fld id="{E99957B6-2472-493C-BC4F-4704BF2CFB3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18272326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C3BA1A45-1775-4711-8534-1F1495A44B1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64708525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1" y="1709739"/>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1" y="4589464"/>
            <a:ext cx="105156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en-US" smtClean="0"/>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EBFA5750-02EB-4E1F-AE1C-7D631EBBA679}"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343461983"/>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609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97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25FD83E2-1D8B-48D6-A42D-E56172A1113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967893787"/>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40317" y="365126"/>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40318" y="1681163"/>
            <a:ext cx="5158316"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40318" y="2505075"/>
            <a:ext cx="5158316"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71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71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8"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9" name="Rectangle 6"/>
          <p:cNvSpPr>
            <a:spLocks noGrp="1" noChangeArrowheads="1"/>
          </p:cNvSpPr>
          <p:nvPr>
            <p:ph type="sldNum" sz="quarter" idx="12"/>
          </p:nvPr>
        </p:nvSpPr>
        <p:spPr>
          <a:ln/>
        </p:spPr>
        <p:txBody>
          <a:bodyPr/>
          <a:lstStyle>
            <a:lvl1pPr>
              <a:defRPr/>
            </a:lvl1pPr>
          </a:lstStyle>
          <a:p>
            <a:pPr>
              <a:defRPr/>
            </a:pPr>
            <a:fld id="{F32DB04C-FBC8-4D03-9841-69950BC9D815}"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288411093"/>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4"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5" name="Rectangle 6"/>
          <p:cNvSpPr>
            <a:spLocks noGrp="1" noChangeArrowheads="1"/>
          </p:cNvSpPr>
          <p:nvPr>
            <p:ph type="sldNum" sz="quarter" idx="12"/>
          </p:nvPr>
        </p:nvSpPr>
        <p:spPr>
          <a:ln/>
        </p:spPr>
        <p:txBody>
          <a:bodyPr/>
          <a:lstStyle>
            <a:lvl1pPr>
              <a:defRPr/>
            </a:lvl1pPr>
          </a:lstStyle>
          <a:p>
            <a:pPr>
              <a:defRPr/>
            </a:pPr>
            <a:fld id="{19990033-D65B-4F13-83D2-B90D1EF865DF}"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463092022"/>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3"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4" name="Rectangle 6"/>
          <p:cNvSpPr>
            <a:spLocks noGrp="1" noChangeArrowheads="1"/>
          </p:cNvSpPr>
          <p:nvPr>
            <p:ph type="sldNum" sz="quarter" idx="12"/>
          </p:nvPr>
        </p:nvSpPr>
        <p:spPr>
          <a:ln/>
        </p:spPr>
        <p:txBody>
          <a:bodyPr/>
          <a:lstStyle>
            <a:lvl1pPr>
              <a:defRPr/>
            </a:lvl1pPr>
          </a:lstStyle>
          <a:p>
            <a:pPr>
              <a:defRPr/>
            </a:pPr>
            <a:fld id="{42D74E75-5DD5-46FF-9CBD-32827331981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978164046"/>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717" y="987426"/>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46763344-0DF6-4118-A1DC-DEF9ED81BCDD}"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373299696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10"/>
          </p:nvPr>
        </p:nvSpPr>
        <p:spPr/>
        <p:txBody>
          <a:bodyPr/>
          <a:lstStyle/>
          <a:p>
            <a:fld id="{2BA9188A-3B60-44B4-933D-9ADF58791263}" type="datetimeFigureOut">
              <a:rPr lang="en-IN" smtClean="0"/>
              <a:t>09-02-2016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87440-7111-4EF9-AC6A-9C158D67F178}" type="slidenum">
              <a:rPr lang="en-IN" smtClean="0"/>
              <a:t>‹#›</a:t>
            </a:fld>
            <a:endParaRPr lang="en-IN"/>
          </a:p>
        </p:txBody>
      </p:sp>
    </p:spTree>
    <p:extLst>
      <p:ext uri="{BB962C8B-B14F-4D97-AF65-F5344CB8AC3E}">
        <p14:creationId xmlns:p14="http://schemas.microsoft.com/office/powerpoint/2010/main" val="171360303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0318" y="457200"/>
            <a:ext cx="393276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717" y="987426"/>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IN" noProof="0" smtClean="0"/>
          </a:p>
        </p:txBody>
      </p:sp>
      <p:sp>
        <p:nvSpPr>
          <p:cNvPr id="4" name="Text Placeholder 3"/>
          <p:cNvSpPr>
            <a:spLocks noGrp="1"/>
          </p:cNvSpPr>
          <p:nvPr>
            <p:ph type="body" sz="half" idx="2"/>
          </p:nvPr>
        </p:nvSpPr>
        <p:spPr>
          <a:xfrm>
            <a:off x="840318" y="2057400"/>
            <a:ext cx="393276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8FB24431-0128-403D-9945-05B1708F51FB}"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67064625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D6B11808-6C27-4EDF-9595-120CC9CAEADE}"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2202896245"/>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7813"/>
            <a:ext cx="2743200" cy="5853112"/>
          </a:xfrm>
        </p:spPr>
        <p:txBody>
          <a:bodyPr vert="eaVert"/>
          <a:lstStyle/>
          <a:p>
            <a:r>
              <a:rPr lang="en-US" smtClean="0"/>
              <a:t>Click to edit Master title style</a:t>
            </a:r>
            <a:endParaRPr lang="en-IN"/>
          </a:p>
        </p:txBody>
      </p:sp>
      <p:sp>
        <p:nvSpPr>
          <p:cNvPr id="3" name="Vertical Text Placeholder 2"/>
          <p:cNvSpPr>
            <a:spLocks noGrp="1"/>
          </p:cNvSpPr>
          <p:nvPr>
            <p:ph type="body" orient="vert" idx="1"/>
          </p:nvPr>
        </p:nvSpPr>
        <p:spPr>
          <a:xfrm>
            <a:off x="609600" y="277813"/>
            <a:ext cx="8026400" cy="5853112"/>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5"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6" name="Rectangle 6"/>
          <p:cNvSpPr>
            <a:spLocks noGrp="1" noChangeArrowheads="1"/>
          </p:cNvSpPr>
          <p:nvPr>
            <p:ph type="sldNum" sz="quarter" idx="12"/>
          </p:nvPr>
        </p:nvSpPr>
        <p:spPr>
          <a:ln/>
        </p:spPr>
        <p:txBody>
          <a:bodyPr/>
          <a:lstStyle>
            <a:lvl1pPr>
              <a:defRPr/>
            </a:lvl1pPr>
          </a:lstStyle>
          <a:p>
            <a:pPr>
              <a:defRPr/>
            </a:pPr>
            <a:fld id="{41E10A12-EE6C-418E-B827-8889FC3F29B6}"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1056683352"/>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ClipArt" preserve="1">
  <p:cSld name="Title, Text and Clip Art">
    <p:spTree>
      <p:nvGrpSpPr>
        <p:cNvPr id="1" name=""/>
        <p:cNvGrpSpPr/>
        <p:nvPr/>
      </p:nvGrpSpPr>
      <p:grpSpPr>
        <a:xfrm>
          <a:off x="0" y="0"/>
          <a:ext cx="0" cy="0"/>
          <a:chOff x="0" y="0"/>
          <a:chExt cx="0" cy="0"/>
        </a:xfrm>
      </p:grpSpPr>
      <p:sp>
        <p:nvSpPr>
          <p:cNvPr id="2" name="Title 1"/>
          <p:cNvSpPr>
            <a:spLocks noGrp="1"/>
          </p:cNvSpPr>
          <p:nvPr>
            <p:ph type="title"/>
          </p:nvPr>
        </p:nvSpPr>
        <p:spPr>
          <a:xfrm>
            <a:off x="609600" y="277814"/>
            <a:ext cx="10972800" cy="1139825"/>
          </a:xfrm>
        </p:spPr>
        <p:txBody>
          <a:bodyPr/>
          <a:lstStyle/>
          <a:p>
            <a:r>
              <a:rPr lang="en-US" smtClean="0"/>
              <a:t>Click to edit Master title style</a:t>
            </a:r>
            <a:endParaRPr lang="en-IN"/>
          </a:p>
        </p:txBody>
      </p:sp>
      <p:sp>
        <p:nvSpPr>
          <p:cNvPr id="3" name="Text Placeholder 2"/>
          <p:cNvSpPr>
            <a:spLocks noGrp="1"/>
          </p:cNvSpPr>
          <p:nvPr>
            <p:ph type="body" sz="half" idx="1"/>
          </p:nvPr>
        </p:nvSpPr>
        <p:spPr>
          <a:xfrm>
            <a:off x="609600" y="1600201"/>
            <a:ext cx="5384800" cy="4530725"/>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Online Image Placeholder 3"/>
          <p:cNvSpPr>
            <a:spLocks noGrp="1"/>
          </p:cNvSpPr>
          <p:nvPr>
            <p:ph type="clipArt" sz="half" idx="2"/>
          </p:nvPr>
        </p:nvSpPr>
        <p:spPr>
          <a:xfrm>
            <a:off x="6197600" y="1600201"/>
            <a:ext cx="5384800" cy="4530725"/>
          </a:xfrm>
        </p:spPr>
        <p:txBody>
          <a:bodyPr/>
          <a:lstStyle/>
          <a:p>
            <a:pPr lvl="0"/>
            <a:endParaRPr lang="en-IN" noProof="0" smtClean="0"/>
          </a:p>
        </p:txBody>
      </p:sp>
      <p:sp>
        <p:nvSpPr>
          <p:cNvPr id="5" name="Rectangle 4"/>
          <p:cNvSpPr>
            <a:spLocks noGrp="1" noChangeArrowheads="1"/>
          </p:cNvSpPr>
          <p:nvPr>
            <p:ph type="dt" sz="half" idx="10"/>
          </p:nvPr>
        </p:nvSpPr>
        <p:spPr>
          <a:ln/>
        </p:spPr>
        <p:txBody>
          <a:bodyPr/>
          <a:lstStyle>
            <a:lvl1pPr>
              <a:defRPr/>
            </a:lvl1pPr>
          </a:lstStyle>
          <a:p>
            <a:pPr>
              <a:defRPr/>
            </a:pPr>
            <a:endParaRPr lang="en-US" altLang="en-US">
              <a:solidFill>
                <a:srgbClr val="000000"/>
              </a:solidFill>
            </a:endParaRPr>
          </a:p>
        </p:txBody>
      </p:sp>
      <p:sp>
        <p:nvSpPr>
          <p:cNvPr id="6" name="Rectangle 5"/>
          <p:cNvSpPr>
            <a:spLocks noGrp="1" noChangeArrowheads="1"/>
          </p:cNvSpPr>
          <p:nvPr>
            <p:ph type="ftr" sz="quarter" idx="11"/>
          </p:nvPr>
        </p:nvSpPr>
        <p:spPr>
          <a:ln/>
        </p:spPr>
        <p:txBody>
          <a:bodyPr/>
          <a:lstStyle>
            <a:lvl1pPr>
              <a:defRPr/>
            </a:lvl1pPr>
          </a:lstStyle>
          <a:p>
            <a:pPr>
              <a:defRPr/>
            </a:pPr>
            <a:endParaRPr lang="en-US" altLang="en-US">
              <a:solidFill>
                <a:srgbClr val="000000"/>
              </a:solidFill>
            </a:endParaRPr>
          </a:p>
        </p:txBody>
      </p:sp>
      <p:sp>
        <p:nvSpPr>
          <p:cNvPr id="7" name="Rectangle 6"/>
          <p:cNvSpPr>
            <a:spLocks noGrp="1" noChangeArrowheads="1"/>
          </p:cNvSpPr>
          <p:nvPr>
            <p:ph type="sldNum" sz="quarter" idx="12"/>
          </p:nvPr>
        </p:nvSpPr>
        <p:spPr>
          <a:ln/>
        </p:spPr>
        <p:txBody>
          <a:bodyPr/>
          <a:lstStyle>
            <a:lvl1pPr>
              <a:defRPr/>
            </a:lvl1pPr>
          </a:lstStyle>
          <a:p>
            <a:pPr>
              <a:defRPr/>
            </a:pPr>
            <a:fld id="{BD3A2A1D-B23F-447A-8687-AF3E69DA0EA1}" type="slidenum">
              <a:rPr lang="en-US" altLang="en-US">
                <a:solidFill>
                  <a:srgbClr val="000000"/>
                </a:solidFill>
              </a:rPr>
              <a:pPr>
                <a:defRPr/>
              </a:pPr>
              <a:t>‹#›</a:t>
            </a:fld>
            <a:endParaRPr lang="en-US" altLang="en-US">
              <a:solidFill>
                <a:srgbClr val="000000"/>
              </a:solidFill>
            </a:endParaRPr>
          </a:p>
        </p:txBody>
      </p:sp>
    </p:spTree>
    <p:extLst>
      <p:ext uri="{BB962C8B-B14F-4D97-AF65-F5344CB8AC3E}">
        <p14:creationId xmlns:p14="http://schemas.microsoft.com/office/powerpoint/2010/main" val="50229902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IN"/>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2BA9188A-3B60-44B4-933D-9ADF58791263}" type="datetimeFigureOut">
              <a:rPr lang="en-IN" smtClean="0"/>
              <a:t>09-02-2016</a:t>
            </a:fld>
            <a:endParaRPr lang="en-IN"/>
          </a:p>
        </p:txBody>
      </p:sp>
      <p:sp>
        <p:nvSpPr>
          <p:cNvPr id="5" name="Footer Placeholder 4"/>
          <p:cNvSpPr>
            <a:spLocks noGrp="1"/>
          </p:cNvSpPr>
          <p:nvPr>
            <p:ph type="ftr" sz="quarter" idx="11"/>
          </p:nvPr>
        </p:nvSpPr>
        <p:spPr/>
        <p:txBody>
          <a:bodyPr/>
          <a:lstStyle/>
          <a:p>
            <a:endParaRPr lang="en-IN"/>
          </a:p>
        </p:txBody>
      </p:sp>
      <p:sp>
        <p:nvSpPr>
          <p:cNvPr id="6" name="Slide Number Placeholder 5"/>
          <p:cNvSpPr>
            <a:spLocks noGrp="1"/>
          </p:cNvSpPr>
          <p:nvPr>
            <p:ph type="sldNum" sz="quarter" idx="12"/>
          </p:nvPr>
        </p:nvSpPr>
        <p:spPr/>
        <p:txBody>
          <a:bodyPr/>
          <a:lstStyle/>
          <a:p>
            <a:fld id="{19E87440-7111-4EF9-AC6A-9C158D67F178}" type="slidenum">
              <a:rPr lang="en-IN" smtClean="0"/>
              <a:t>‹#›</a:t>
            </a:fld>
            <a:endParaRPr lang="en-IN"/>
          </a:p>
        </p:txBody>
      </p:sp>
    </p:spTree>
    <p:extLst>
      <p:ext uri="{BB962C8B-B14F-4D97-AF65-F5344CB8AC3E}">
        <p14:creationId xmlns:p14="http://schemas.microsoft.com/office/powerpoint/2010/main" val="361188193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Content Placeholder 2"/>
          <p:cNvSpPr>
            <a:spLocks noGrp="1"/>
          </p:cNvSpPr>
          <p:nvPr>
            <p:ph sz="half" idx="1"/>
          </p:nvPr>
        </p:nvSpPr>
        <p:spPr>
          <a:xfrm>
            <a:off x="838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Content Placeholder 3"/>
          <p:cNvSpPr>
            <a:spLocks noGrp="1"/>
          </p:cNvSpPr>
          <p:nvPr>
            <p:ph sz="half" idx="2"/>
          </p:nvPr>
        </p:nvSpPr>
        <p:spPr>
          <a:xfrm>
            <a:off x="6172200" y="1825625"/>
            <a:ext cx="5181600" cy="435133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Date Placeholder 4"/>
          <p:cNvSpPr>
            <a:spLocks noGrp="1"/>
          </p:cNvSpPr>
          <p:nvPr>
            <p:ph type="dt" sz="half" idx="10"/>
          </p:nvPr>
        </p:nvSpPr>
        <p:spPr/>
        <p:txBody>
          <a:bodyPr/>
          <a:lstStyle/>
          <a:p>
            <a:fld id="{2BA9188A-3B60-44B4-933D-9ADF58791263}" type="datetimeFigureOut">
              <a:rPr lang="en-IN" smtClean="0"/>
              <a:t>09-02-2016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87440-7111-4EF9-AC6A-9C158D67F178}" type="slidenum">
              <a:rPr lang="en-IN" smtClean="0"/>
              <a:t>‹#›</a:t>
            </a:fld>
            <a:endParaRPr lang="en-IN"/>
          </a:p>
        </p:txBody>
      </p:sp>
    </p:spTree>
    <p:extLst>
      <p:ext uri="{BB962C8B-B14F-4D97-AF65-F5344CB8AC3E}">
        <p14:creationId xmlns:p14="http://schemas.microsoft.com/office/powerpoint/2010/main" val="2207569133"/>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IN"/>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7" name="Date Placeholder 6"/>
          <p:cNvSpPr>
            <a:spLocks noGrp="1"/>
          </p:cNvSpPr>
          <p:nvPr>
            <p:ph type="dt" sz="half" idx="10"/>
          </p:nvPr>
        </p:nvSpPr>
        <p:spPr/>
        <p:txBody>
          <a:bodyPr/>
          <a:lstStyle/>
          <a:p>
            <a:fld id="{2BA9188A-3B60-44B4-933D-9ADF58791263}" type="datetimeFigureOut">
              <a:rPr lang="en-IN" smtClean="0"/>
              <a:t>09-02-2016</a:t>
            </a:fld>
            <a:endParaRPr lang="en-IN"/>
          </a:p>
        </p:txBody>
      </p:sp>
      <p:sp>
        <p:nvSpPr>
          <p:cNvPr id="8" name="Footer Placeholder 7"/>
          <p:cNvSpPr>
            <a:spLocks noGrp="1"/>
          </p:cNvSpPr>
          <p:nvPr>
            <p:ph type="ftr" sz="quarter" idx="11"/>
          </p:nvPr>
        </p:nvSpPr>
        <p:spPr/>
        <p:txBody>
          <a:bodyPr/>
          <a:lstStyle/>
          <a:p>
            <a:endParaRPr lang="en-IN"/>
          </a:p>
        </p:txBody>
      </p:sp>
      <p:sp>
        <p:nvSpPr>
          <p:cNvPr id="9" name="Slide Number Placeholder 8"/>
          <p:cNvSpPr>
            <a:spLocks noGrp="1"/>
          </p:cNvSpPr>
          <p:nvPr>
            <p:ph type="sldNum" sz="quarter" idx="12"/>
          </p:nvPr>
        </p:nvSpPr>
        <p:spPr/>
        <p:txBody>
          <a:bodyPr/>
          <a:lstStyle/>
          <a:p>
            <a:fld id="{19E87440-7111-4EF9-AC6A-9C158D67F178}" type="slidenum">
              <a:rPr lang="en-IN" smtClean="0"/>
              <a:t>‹#›</a:t>
            </a:fld>
            <a:endParaRPr lang="en-IN"/>
          </a:p>
        </p:txBody>
      </p:sp>
    </p:spTree>
    <p:extLst>
      <p:ext uri="{BB962C8B-B14F-4D97-AF65-F5344CB8AC3E}">
        <p14:creationId xmlns:p14="http://schemas.microsoft.com/office/powerpoint/2010/main" val="171737785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IN"/>
          </a:p>
        </p:txBody>
      </p:sp>
      <p:sp>
        <p:nvSpPr>
          <p:cNvPr id="3" name="Date Placeholder 2"/>
          <p:cNvSpPr>
            <a:spLocks noGrp="1"/>
          </p:cNvSpPr>
          <p:nvPr>
            <p:ph type="dt" sz="half" idx="10"/>
          </p:nvPr>
        </p:nvSpPr>
        <p:spPr/>
        <p:txBody>
          <a:bodyPr/>
          <a:lstStyle/>
          <a:p>
            <a:fld id="{2BA9188A-3B60-44B4-933D-9ADF58791263}" type="datetimeFigureOut">
              <a:rPr lang="en-IN" smtClean="0"/>
              <a:t>09-02-2016</a:t>
            </a:fld>
            <a:endParaRPr lang="en-IN"/>
          </a:p>
        </p:txBody>
      </p:sp>
      <p:sp>
        <p:nvSpPr>
          <p:cNvPr id="4" name="Footer Placeholder 3"/>
          <p:cNvSpPr>
            <a:spLocks noGrp="1"/>
          </p:cNvSpPr>
          <p:nvPr>
            <p:ph type="ftr" sz="quarter" idx="11"/>
          </p:nvPr>
        </p:nvSpPr>
        <p:spPr/>
        <p:txBody>
          <a:bodyPr/>
          <a:lstStyle/>
          <a:p>
            <a:endParaRPr lang="en-IN"/>
          </a:p>
        </p:txBody>
      </p:sp>
      <p:sp>
        <p:nvSpPr>
          <p:cNvPr id="5" name="Slide Number Placeholder 4"/>
          <p:cNvSpPr>
            <a:spLocks noGrp="1"/>
          </p:cNvSpPr>
          <p:nvPr>
            <p:ph type="sldNum" sz="quarter" idx="12"/>
          </p:nvPr>
        </p:nvSpPr>
        <p:spPr/>
        <p:txBody>
          <a:bodyPr/>
          <a:lstStyle/>
          <a:p>
            <a:fld id="{19E87440-7111-4EF9-AC6A-9C158D67F178}" type="slidenum">
              <a:rPr lang="en-IN" smtClean="0"/>
              <a:t>‹#›</a:t>
            </a:fld>
            <a:endParaRPr lang="en-IN"/>
          </a:p>
        </p:txBody>
      </p:sp>
    </p:spTree>
    <p:extLst>
      <p:ext uri="{BB962C8B-B14F-4D97-AF65-F5344CB8AC3E}">
        <p14:creationId xmlns:p14="http://schemas.microsoft.com/office/powerpoint/2010/main" val="324168388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BA9188A-3B60-44B4-933D-9ADF58791263}" type="datetimeFigureOut">
              <a:rPr lang="en-IN" smtClean="0"/>
              <a:t>09-02-2016</a:t>
            </a:fld>
            <a:endParaRPr lang="en-IN"/>
          </a:p>
        </p:txBody>
      </p:sp>
      <p:sp>
        <p:nvSpPr>
          <p:cNvPr id="3" name="Footer Placeholder 2"/>
          <p:cNvSpPr>
            <a:spLocks noGrp="1"/>
          </p:cNvSpPr>
          <p:nvPr>
            <p:ph type="ftr" sz="quarter" idx="11"/>
          </p:nvPr>
        </p:nvSpPr>
        <p:spPr/>
        <p:txBody>
          <a:bodyPr/>
          <a:lstStyle/>
          <a:p>
            <a:endParaRPr lang="en-IN"/>
          </a:p>
        </p:txBody>
      </p:sp>
      <p:sp>
        <p:nvSpPr>
          <p:cNvPr id="4" name="Slide Number Placeholder 3"/>
          <p:cNvSpPr>
            <a:spLocks noGrp="1"/>
          </p:cNvSpPr>
          <p:nvPr>
            <p:ph type="sldNum" sz="quarter" idx="12"/>
          </p:nvPr>
        </p:nvSpPr>
        <p:spPr/>
        <p:txBody>
          <a:bodyPr/>
          <a:lstStyle/>
          <a:p>
            <a:fld id="{19E87440-7111-4EF9-AC6A-9C158D67F178}" type="slidenum">
              <a:rPr lang="en-IN" smtClean="0"/>
              <a:t>‹#›</a:t>
            </a:fld>
            <a:endParaRPr lang="en-IN"/>
          </a:p>
        </p:txBody>
      </p:sp>
    </p:spTree>
    <p:extLst>
      <p:ext uri="{BB962C8B-B14F-4D97-AF65-F5344CB8AC3E}">
        <p14:creationId xmlns:p14="http://schemas.microsoft.com/office/powerpoint/2010/main" val="10668118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A9188A-3B60-44B4-933D-9ADF58791263}" type="datetimeFigureOut">
              <a:rPr lang="en-IN" smtClean="0"/>
              <a:t>09-02-2016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87440-7111-4EF9-AC6A-9C158D67F178}" type="slidenum">
              <a:rPr lang="en-IN" smtClean="0"/>
              <a:t>‹#›</a:t>
            </a:fld>
            <a:endParaRPr lang="en-IN"/>
          </a:p>
        </p:txBody>
      </p:sp>
    </p:spTree>
    <p:extLst>
      <p:ext uri="{BB962C8B-B14F-4D97-AF65-F5344CB8AC3E}">
        <p14:creationId xmlns:p14="http://schemas.microsoft.com/office/powerpoint/2010/main" val="67856045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IN"/>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2BA9188A-3B60-44B4-933D-9ADF58791263}" type="datetimeFigureOut">
              <a:rPr lang="en-IN" smtClean="0"/>
              <a:t>09-02-2016</a:t>
            </a:fld>
            <a:endParaRPr lang="en-IN"/>
          </a:p>
        </p:txBody>
      </p:sp>
      <p:sp>
        <p:nvSpPr>
          <p:cNvPr id="6" name="Footer Placeholder 5"/>
          <p:cNvSpPr>
            <a:spLocks noGrp="1"/>
          </p:cNvSpPr>
          <p:nvPr>
            <p:ph type="ftr" sz="quarter" idx="11"/>
          </p:nvPr>
        </p:nvSpPr>
        <p:spPr/>
        <p:txBody>
          <a:bodyPr/>
          <a:lstStyle/>
          <a:p>
            <a:endParaRPr lang="en-IN"/>
          </a:p>
        </p:txBody>
      </p:sp>
      <p:sp>
        <p:nvSpPr>
          <p:cNvPr id="7" name="Slide Number Placeholder 6"/>
          <p:cNvSpPr>
            <a:spLocks noGrp="1"/>
          </p:cNvSpPr>
          <p:nvPr>
            <p:ph type="sldNum" sz="quarter" idx="12"/>
          </p:nvPr>
        </p:nvSpPr>
        <p:spPr/>
        <p:txBody>
          <a:bodyPr/>
          <a:lstStyle/>
          <a:p>
            <a:fld id="{19E87440-7111-4EF9-AC6A-9C158D67F178}" type="slidenum">
              <a:rPr lang="en-IN" smtClean="0"/>
              <a:t>‹#›</a:t>
            </a:fld>
            <a:endParaRPr lang="en-IN"/>
          </a:p>
        </p:txBody>
      </p:sp>
    </p:spTree>
    <p:extLst>
      <p:ext uri="{BB962C8B-B14F-4D97-AF65-F5344CB8AC3E}">
        <p14:creationId xmlns:p14="http://schemas.microsoft.com/office/powerpoint/2010/main" val="245476068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theme" Target="../theme/theme2.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IN"/>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2BA9188A-3B60-44B4-933D-9ADF58791263}" type="datetimeFigureOut">
              <a:rPr lang="en-IN" smtClean="0"/>
              <a:t>09-02-2016</a:t>
            </a:fld>
            <a:endParaRPr lang="en-IN"/>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19E87440-7111-4EF9-AC6A-9C158D67F178}" type="slidenum">
              <a:rPr lang="en-IN" smtClean="0"/>
              <a:t>‹#›</a:t>
            </a:fld>
            <a:endParaRPr lang="en-IN"/>
          </a:p>
        </p:txBody>
      </p:sp>
    </p:spTree>
    <p:extLst>
      <p:ext uri="{BB962C8B-B14F-4D97-AF65-F5344CB8AC3E}">
        <p14:creationId xmlns:p14="http://schemas.microsoft.com/office/powerpoint/2010/main" val="1265300705"/>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609600" y="277814"/>
            <a:ext cx="10972800" cy="11398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title style</a:t>
            </a:r>
          </a:p>
        </p:txBody>
      </p:sp>
      <p:sp>
        <p:nvSpPr>
          <p:cNvPr id="1027" name="Rectangle 3"/>
          <p:cNvSpPr>
            <a:spLocks noGrp="1" noChangeArrowheads="1"/>
          </p:cNvSpPr>
          <p:nvPr>
            <p:ph type="body" idx="1"/>
          </p:nvPr>
        </p:nvSpPr>
        <p:spPr bwMode="auto">
          <a:xfrm>
            <a:off x="609600" y="1600201"/>
            <a:ext cx="10972800" cy="453072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312324" name="Rectangle 4"/>
          <p:cNvSpPr>
            <a:spLocks noGrp="1" noChangeArrowheads="1"/>
          </p:cNvSpPr>
          <p:nvPr>
            <p:ph type="dt" sz="half" idx="2"/>
          </p:nvPr>
        </p:nvSpPr>
        <p:spPr bwMode="auto">
          <a:xfrm>
            <a:off x="609600" y="6243638"/>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mj-lt"/>
              </a:defRPr>
            </a:lvl1pPr>
          </a:lstStyle>
          <a:p>
            <a:pPr fontAlgn="base">
              <a:spcBef>
                <a:spcPct val="0"/>
              </a:spcBef>
              <a:spcAft>
                <a:spcPct val="0"/>
              </a:spcAft>
              <a:defRPr/>
            </a:pPr>
            <a:endParaRPr lang="en-US" altLang="en-US">
              <a:solidFill>
                <a:srgbClr val="000000"/>
              </a:solidFill>
            </a:endParaRPr>
          </a:p>
        </p:txBody>
      </p:sp>
      <p:sp>
        <p:nvSpPr>
          <p:cNvPr id="312325" name="Rectangle 5"/>
          <p:cNvSpPr>
            <a:spLocks noGrp="1" noChangeArrowheads="1"/>
          </p:cNvSpPr>
          <p:nvPr>
            <p:ph type="ftr" sz="quarter" idx="3"/>
          </p:nvPr>
        </p:nvSpPr>
        <p:spPr bwMode="auto">
          <a:xfrm>
            <a:off x="4165600" y="6248400"/>
            <a:ext cx="3860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ctr" eaLnBrk="1" hangingPunct="1">
              <a:defRPr sz="1200">
                <a:latin typeface="+mj-lt"/>
              </a:defRPr>
            </a:lvl1pPr>
          </a:lstStyle>
          <a:p>
            <a:pPr fontAlgn="base">
              <a:spcBef>
                <a:spcPct val="0"/>
              </a:spcBef>
              <a:spcAft>
                <a:spcPct val="0"/>
              </a:spcAft>
              <a:defRPr/>
            </a:pPr>
            <a:endParaRPr lang="en-US" altLang="en-US">
              <a:solidFill>
                <a:srgbClr val="000000"/>
              </a:solidFill>
            </a:endParaRPr>
          </a:p>
        </p:txBody>
      </p:sp>
      <p:sp>
        <p:nvSpPr>
          <p:cNvPr id="312326" name="Rectangle 6"/>
          <p:cNvSpPr>
            <a:spLocks noGrp="1" noChangeArrowheads="1"/>
          </p:cNvSpPr>
          <p:nvPr>
            <p:ph type="sldNum" sz="quarter" idx="4"/>
          </p:nvPr>
        </p:nvSpPr>
        <p:spPr bwMode="auto">
          <a:xfrm>
            <a:off x="8737600" y="6243638"/>
            <a:ext cx="2844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mj-lt"/>
              </a:defRPr>
            </a:lvl1pPr>
          </a:lstStyle>
          <a:p>
            <a:pPr fontAlgn="base">
              <a:spcBef>
                <a:spcPct val="0"/>
              </a:spcBef>
              <a:spcAft>
                <a:spcPct val="0"/>
              </a:spcAft>
              <a:defRPr/>
            </a:pPr>
            <a:fld id="{641738AD-69E3-482F-AFBF-6F0942374BBA}" type="slidenum">
              <a:rPr lang="en-US" altLang="en-US">
                <a:solidFill>
                  <a:srgbClr val="000000"/>
                </a:solidFill>
              </a:rPr>
              <a:pPr fontAlgn="base">
                <a:spcBef>
                  <a:spcPct val="0"/>
                </a:spcBef>
                <a:spcAft>
                  <a:spcPct val="0"/>
                </a:spcAft>
                <a:defRPr/>
              </a:pPr>
              <a:t>‹#›</a:t>
            </a:fld>
            <a:endParaRPr lang="en-US" altLang="en-US">
              <a:solidFill>
                <a:srgbClr val="000000"/>
              </a:solidFill>
            </a:endParaRPr>
          </a:p>
        </p:txBody>
      </p:sp>
      <p:sp>
        <p:nvSpPr>
          <p:cNvPr id="1031" name="Freeform 7"/>
          <p:cNvSpPr>
            <a:spLocks noChangeArrowheads="1"/>
          </p:cNvSpPr>
          <p:nvPr/>
        </p:nvSpPr>
        <p:spPr bwMode="auto">
          <a:xfrm>
            <a:off x="508000" y="228600"/>
            <a:ext cx="10972800" cy="609600"/>
          </a:xfrm>
          <a:custGeom>
            <a:avLst/>
            <a:gdLst>
              <a:gd name="T0" fmla="*/ 0 w 1000"/>
              <a:gd name="T1" fmla="*/ 2147483646 h 1000"/>
              <a:gd name="T2" fmla="*/ 0 w 1000"/>
              <a:gd name="T3" fmla="*/ 0 h 1000"/>
              <a:gd name="T4" fmla="*/ 2147483646 w 1000"/>
              <a:gd name="T5" fmla="*/ 0 h 1000"/>
              <a:gd name="T6" fmla="*/ 0 60000 65536"/>
              <a:gd name="T7" fmla="*/ 0 60000 65536"/>
              <a:gd name="T8" fmla="*/ 0 60000 65536"/>
            </a:gdLst>
            <a:ahLst/>
            <a:cxnLst>
              <a:cxn ang="T6">
                <a:pos x="T0" y="T1"/>
              </a:cxn>
              <a:cxn ang="T7">
                <a:pos x="T2" y="T3"/>
              </a:cxn>
              <a:cxn ang="T8">
                <a:pos x="T4" y="T5"/>
              </a:cxn>
            </a:cxnLst>
            <a:rect l="0" t="0" r="r" b="b"/>
            <a:pathLst>
              <a:path w="1000" h="1000">
                <a:moveTo>
                  <a:pt x="0" y="1000"/>
                </a:moveTo>
                <a:lnTo>
                  <a:pt x="0" y="0"/>
                </a:lnTo>
                <a:lnTo>
                  <a:pt x="1000" y="0"/>
                </a:lnTo>
              </a:path>
            </a:pathLst>
          </a:custGeom>
          <a:noFill/>
          <a:ln w="19050" cap="flat" cmpd="sng">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a:lstStyle/>
          <a:p>
            <a:pPr eaLnBrk="0" fontAlgn="base" hangingPunct="0">
              <a:spcBef>
                <a:spcPct val="0"/>
              </a:spcBef>
              <a:spcAft>
                <a:spcPct val="0"/>
              </a:spcAft>
            </a:pPr>
            <a:endParaRPr lang="en-IN" sz="1800">
              <a:solidFill>
                <a:srgbClr val="000000"/>
              </a:solidFill>
            </a:endParaRPr>
          </a:p>
        </p:txBody>
      </p:sp>
      <p:sp>
        <p:nvSpPr>
          <p:cNvPr id="1032" name="Line 8"/>
          <p:cNvSpPr>
            <a:spLocks noChangeShapeType="1"/>
          </p:cNvSpPr>
          <p:nvPr/>
        </p:nvSpPr>
        <p:spPr bwMode="auto">
          <a:xfrm>
            <a:off x="609600" y="6172200"/>
            <a:ext cx="10972800" cy="0"/>
          </a:xfrm>
          <a:prstGeom prst="line">
            <a:avLst/>
          </a:prstGeom>
          <a:noFill/>
          <a:ln w="19050">
            <a:solidFill>
              <a:schemeClr val="accent1"/>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eaLnBrk="0" fontAlgn="base" hangingPunct="0">
              <a:spcBef>
                <a:spcPct val="0"/>
              </a:spcBef>
              <a:spcAft>
                <a:spcPct val="0"/>
              </a:spcAft>
            </a:pPr>
            <a:endParaRPr lang="en-IN" sz="1800">
              <a:solidFill>
                <a:srgbClr val="000000"/>
              </a:solidFill>
            </a:endParaRPr>
          </a:p>
        </p:txBody>
      </p:sp>
    </p:spTree>
    <p:extLst>
      <p:ext uri="{BB962C8B-B14F-4D97-AF65-F5344CB8AC3E}">
        <p14:creationId xmlns:p14="http://schemas.microsoft.com/office/powerpoint/2010/main" val="370097879"/>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Lst>
  <p:timing>
    <p:tnLst>
      <p:par>
        <p:cTn id="1" dur="indefinite" restart="never" nodeType="tmRoot"/>
      </p:par>
    </p:tnLst>
  </p:timing>
  <p:txStyles>
    <p:title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defRPr>
      </a:lvl2pPr>
      <a:lvl3pPr algn="l" rtl="0" eaLnBrk="0" fontAlgn="base" hangingPunct="0">
        <a:spcBef>
          <a:spcPct val="0"/>
        </a:spcBef>
        <a:spcAft>
          <a:spcPct val="0"/>
        </a:spcAft>
        <a:defRPr sz="4200">
          <a:solidFill>
            <a:schemeClr val="tx2"/>
          </a:solidFill>
          <a:latin typeface="Garamond" panose="02020404030301010803" pitchFamily="18" charset="0"/>
        </a:defRPr>
      </a:lvl3pPr>
      <a:lvl4pPr algn="l" rtl="0" eaLnBrk="0" fontAlgn="base" hangingPunct="0">
        <a:spcBef>
          <a:spcPct val="0"/>
        </a:spcBef>
        <a:spcAft>
          <a:spcPct val="0"/>
        </a:spcAft>
        <a:defRPr sz="4200">
          <a:solidFill>
            <a:schemeClr val="tx2"/>
          </a:solidFill>
          <a:latin typeface="Garamond" panose="02020404030301010803" pitchFamily="18" charset="0"/>
        </a:defRPr>
      </a:lvl4pPr>
      <a:lvl5pPr algn="l" rtl="0" eaLnBrk="0" fontAlgn="base" hangingPunct="0">
        <a:spcBef>
          <a:spcPct val="0"/>
        </a:spcBef>
        <a:spcAft>
          <a:spcPct val="0"/>
        </a:spcAft>
        <a:defRPr sz="4200">
          <a:solidFill>
            <a:schemeClr val="tx2"/>
          </a:solidFill>
          <a:latin typeface="Garamond" panose="02020404030301010803" pitchFamily="18" charset="0"/>
        </a:defRPr>
      </a:lvl5pPr>
      <a:lvl6pPr marL="457200" algn="l" rtl="0" fontAlgn="base">
        <a:spcBef>
          <a:spcPct val="0"/>
        </a:spcBef>
        <a:spcAft>
          <a:spcPct val="0"/>
        </a:spcAft>
        <a:defRPr sz="4200">
          <a:solidFill>
            <a:schemeClr val="tx2"/>
          </a:solidFill>
          <a:latin typeface="Garamond" panose="02020404030301010803" pitchFamily="18" charset="0"/>
        </a:defRPr>
      </a:lvl6pPr>
      <a:lvl7pPr marL="914400" algn="l" rtl="0" fontAlgn="base">
        <a:spcBef>
          <a:spcPct val="0"/>
        </a:spcBef>
        <a:spcAft>
          <a:spcPct val="0"/>
        </a:spcAft>
        <a:defRPr sz="4200">
          <a:solidFill>
            <a:schemeClr val="tx2"/>
          </a:solidFill>
          <a:latin typeface="Garamond" panose="02020404030301010803" pitchFamily="18" charset="0"/>
        </a:defRPr>
      </a:lvl7pPr>
      <a:lvl8pPr marL="1371600" algn="l" rtl="0" fontAlgn="base">
        <a:spcBef>
          <a:spcPct val="0"/>
        </a:spcBef>
        <a:spcAft>
          <a:spcPct val="0"/>
        </a:spcAft>
        <a:defRPr sz="4200">
          <a:solidFill>
            <a:schemeClr val="tx2"/>
          </a:solidFill>
          <a:latin typeface="Garamond" panose="02020404030301010803" pitchFamily="18" charset="0"/>
        </a:defRPr>
      </a:lvl8pPr>
      <a:lvl9pPr marL="1828800" algn="l" rtl="0" fontAlgn="base">
        <a:spcBef>
          <a:spcPct val="0"/>
        </a:spcBef>
        <a:spcAft>
          <a:spcPct val="0"/>
        </a:spcAft>
        <a:defRPr sz="4200">
          <a:solidFill>
            <a:schemeClr val="tx2"/>
          </a:solidFill>
          <a:latin typeface="Garamond" panose="02020404030301010803" pitchFamily="18" charset="0"/>
        </a:defRPr>
      </a:lvl9pPr>
    </p:titleStyle>
    <p:bodyStyle>
      <a:lvl1pPr marL="342900" indent="-342900" algn="l" rtl="0" eaLnBrk="0" fontAlgn="base" hangingPunct="0">
        <a:spcBef>
          <a:spcPct val="20000"/>
        </a:spcBef>
        <a:spcAft>
          <a:spcPct val="0"/>
        </a:spcAft>
        <a:buClr>
          <a:schemeClr val="accent1"/>
        </a:buClr>
        <a:buSzPct val="65000"/>
        <a:buFont typeface="Wingdings" panose="05000000000000000000" pitchFamily="2" charset="2"/>
        <a:buChar char="n"/>
        <a:defRPr sz="3000" kern="1200">
          <a:solidFill>
            <a:schemeClr val="tx1"/>
          </a:solidFill>
          <a:latin typeface="+mn-lt"/>
          <a:ea typeface="+mn-ea"/>
          <a:cs typeface="+mn-cs"/>
        </a:defRPr>
      </a:lvl1pPr>
      <a:lvl2pPr marL="669925" indent="-325438" algn="l" rtl="0" eaLnBrk="0" fontAlgn="base" hangingPunct="0">
        <a:spcBef>
          <a:spcPct val="20000"/>
        </a:spcBef>
        <a:spcAft>
          <a:spcPct val="0"/>
        </a:spcAft>
        <a:buClr>
          <a:schemeClr val="accent2"/>
        </a:buClr>
        <a:buSzPct val="60000"/>
        <a:buFont typeface="Wingdings" panose="05000000000000000000" pitchFamily="2" charset="2"/>
        <a:buChar char="q"/>
        <a:defRPr sz="2600" kern="1200">
          <a:solidFill>
            <a:schemeClr val="tx1"/>
          </a:solidFill>
          <a:latin typeface="+mn-lt"/>
          <a:ea typeface="+mn-ea"/>
          <a:cs typeface="+mn-cs"/>
        </a:defRPr>
      </a:lvl2pPr>
      <a:lvl3pPr marL="1022350" indent="-350838" algn="l" rtl="0" eaLnBrk="0" fontAlgn="base" hangingPunct="0">
        <a:spcBef>
          <a:spcPct val="20000"/>
        </a:spcBef>
        <a:spcAft>
          <a:spcPct val="0"/>
        </a:spcAft>
        <a:buClr>
          <a:schemeClr val="accent1"/>
        </a:buClr>
        <a:buSzPct val="65000"/>
        <a:buFont typeface="Wingdings" panose="05000000000000000000" pitchFamily="2" charset="2"/>
        <a:buChar char="n"/>
        <a:defRPr sz="2200" kern="1200">
          <a:solidFill>
            <a:schemeClr val="tx1"/>
          </a:solidFill>
          <a:latin typeface="+mn-lt"/>
          <a:ea typeface="+mn-ea"/>
          <a:cs typeface="+mn-cs"/>
        </a:defRPr>
      </a:lvl3pPr>
      <a:lvl4pPr marL="1339850" indent="-315913" algn="l" rtl="0" eaLnBrk="0" fontAlgn="base" hangingPunct="0">
        <a:spcBef>
          <a:spcPct val="20000"/>
        </a:spcBef>
        <a:spcAft>
          <a:spcPct val="0"/>
        </a:spcAft>
        <a:buClr>
          <a:schemeClr val="accent2"/>
        </a:buClr>
        <a:buSzPct val="70000"/>
        <a:buFont typeface="Wingdings" panose="05000000000000000000" pitchFamily="2" charset="2"/>
        <a:buChar char="q"/>
        <a:defRPr sz="2000" kern="1200">
          <a:solidFill>
            <a:schemeClr val="tx1"/>
          </a:solidFill>
          <a:latin typeface="+mn-lt"/>
          <a:ea typeface="+mn-ea"/>
          <a:cs typeface="+mn-cs"/>
        </a:defRPr>
      </a:lvl4pPr>
      <a:lvl5pPr marL="1681163" indent="-339725" algn="l" rtl="0" eaLnBrk="0" fontAlgn="base" hangingPunct="0">
        <a:spcBef>
          <a:spcPct val="20000"/>
        </a:spcBef>
        <a:spcAft>
          <a:spcPct val="0"/>
        </a:spcAft>
        <a:buClr>
          <a:schemeClr val="accent1"/>
        </a:buClr>
        <a:buSzPct val="75000"/>
        <a:buFont typeface="Wingdings" panose="05000000000000000000" pitchFamily="2" charset="2"/>
        <a:buChar char="§"/>
        <a:defRPr sz="20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8.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slideLayout" Target="../slideLayouts/slideLayout13.xml"/><Relationship Id="rId1" Type="http://schemas.openxmlformats.org/officeDocument/2006/relationships/video" Target="file:///H:\Ethics\Heinz%20Dilemma%20-%20Kohlberg's%20stages%20of%20Moral%20Development%20(Interactive%20Animation)%20(1).mp4" TargetMode="Externa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8.xml"/></Relationships>
</file>

<file path=ppt/slides/_rels/slide3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8.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slideLayout" Target="../slideLayouts/slideLayout18.xml"/><Relationship Id="rId1" Type="http://schemas.openxmlformats.org/officeDocument/2006/relationships/video" Target="file:///H:\Ethics\Carol%20Gilligan's%20Theory%20of%20Moral%20Development.mp4" TargetMode="External"/><Relationship Id="rId4" Type="http://schemas.openxmlformats.org/officeDocument/2006/relationships/image" Target="../media/image4.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8.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3" Type="http://schemas.openxmlformats.org/officeDocument/2006/relationships/diagramLayout" Target="../diagrams/layout1.xml"/><Relationship Id="rId7" Type="http://schemas.openxmlformats.org/officeDocument/2006/relationships/image" Target="../media/image5.png"/><Relationship Id="rId2" Type="http://schemas.openxmlformats.org/officeDocument/2006/relationships/diagramData" Target="../diagrams/data1.xml"/><Relationship Id="rId1" Type="http://schemas.openxmlformats.org/officeDocument/2006/relationships/slideLayout" Target="../slideLayouts/slideLayout1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8.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8.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8.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endParaRPr lang="en-IN"/>
          </a:p>
        </p:txBody>
      </p:sp>
      <p:sp>
        <p:nvSpPr>
          <p:cNvPr id="3" name="Subtitle 2"/>
          <p:cNvSpPr>
            <a:spLocks noGrp="1"/>
          </p:cNvSpPr>
          <p:nvPr>
            <p:ph type="subTitle" idx="1"/>
          </p:nvPr>
        </p:nvSpPr>
        <p:spPr/>
        <p:txBody>
          <a:bodyPr/>
          <a:lstStyle/>
          <a:p>
            <a:endParaRPr lang="en-IN"/>
          </a:p>
        </p:txBody>
      </p:sp>
    </p:spTree>
    <p:extLst>
      <p:ext uri="{BB962C8B-B14F-4D97-AF65-F5344CB8AC3E}">
        <p14:creationId xmlns:p14="http://schemas.microsoft.com/office/powerpoint/2010/main" val="321516816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IN" altLang="en-US" smtClean="0"/>
              <a:t>WHAT IS MORALITY?</a:t>
            </a:r>
          </a:p>
        </p:txBody>
      </p:sp>
      <p:sp>
        <p:nvSpPr>
          <p:cNvPr id="15363" name="Content Placeholder 2"/>
          <p:cNvSpPr>
            <a:spLocks noGrp="1"/>
          </p:cNvSpPr>
          <p:nvPr>
            <p:ph idx="1"/>
          </p:nvPr>
        </p:nvSpPr>
        <p:spPr/>
        <p:txBody>
          <a:bodyPr/>
          <a:lstStyle/>
          <a:p>
            <a:r>
              <a:rPr lang="en-US" altLang="en-US" smtClean="0"/>
              <a:t>The term ‘morality’ concerns with </a:t>
            </a:r>
          </a:p>
          <a:p>
            <a:pPr lvl="1"/>
            <a:r>
              <a:rPr lang="en-US" altLang="en-US" smtClean="0"/>
              <a:t>what ought or ought not to be done in a given situation?</a:t>
            </a:r>
          </a:p>
          <a:p>
            <a:pPr lvl="1"/>
            <a:r>
              <a:rPr lang="en-US" altLang="en-US" smtClean="0"/>
              <a:t>what is right or wrong in handling it?</a:t>
            </a:r>
          </a:p>
          <a:p>
            <a:pPr lvl="1"/>
            <a:r>
              <a:rPr lang="en-US" altLang="en-US" smtClean="0"/>
              <a:t>what is good or bad about the persons, policies and principles involved in it?</a:t>
            </a:r>
          </a:p>
          <a:p>
            <a:r>
              <a:rPr lang="en-US" altLang="en-US" smtClean="0">
                <a:solidFill>
                  <a:srgbClr val="FF0000"/>
                </a:solidFill>
              </a:rPr>
              <a:t>If an action is said to be morally right it should had some moral reasons.</a:t>
            </a:r>
          </a:p>
          <a:p>
            <a:endParaRPr lang="en-IN" altLang="en-US" smtClean="0"/>
          </a:p>
        </p:txBody>
      </p:sp>
    </p:spTree>
    <p:extLst>
      <p:ext uri="{BB962C8B-B14F-4D97-AF65-F5344CB8AC3E}">
        <p14:creationId xmlns:p14="http://schemas.microsoft.com/office/powerpoint/2010/main" val="1409875630"/>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Title 1"/>
          <p:cNvSpPr>
            <a:spLocks noGrp="1"/>
          </p:cNvSpPr>
          <p:nvPr>
            <p:ph type="title"/>
          </p:nvPr>
        </p:nvSpPr>
        <p:spPr/>
        <p:txBody>
          <a:bodyPr/>
          <a:lstStyle/>
          <a:p>
            <a:r>
              <a:rPr lang="en-IN" altLang="en-US" smtClean="0"/>
              <a:t>MORAL REASONS</a:t>
            </a:r>
          </a:p>
        </p:txBody>
      </p:sp>
      <p:sp>
        <p:nvSpPr>
          <p:cNvPr id="3" name="Content Placeholder 2"/>
          <p:cNvSpPr>
            <a:spLocks noGrp="1"/>
          </p:cNvSpPr>
          <p:nvPr>
            <p:ph idx="1"/>
          </p:nvPr>
        </p:nvSpPr>
        <p:spPr/>
        <p:txBody>
          <a:bodyPr/>
          <a:lstStyle/>
          <a:p>
            <a:pPr marL="0" indent="0">
              <a:buNone/>
              <a:defRPr/>
            </a:pPr>
            <a:r>
              <a:rPr lang="en-US" b="1" dirty="0" smtClean="0">
                <a:solidFill>
                  <a:srgbClr val="FF0000"/>
                </a:solidFill>
              </a:rPr>
              <a:t>Moral reasons include </a:t>
            </a:r>
          </a:p>
          <a:p>
            <a:pPr>
              <a:defRPr/>
            </a:pPr>
            <a:r>
              <a:rPr lang="en-US" dirty="0" smtClean="0"/>
              <a:t>Respecting others and ourselves,</a:t>
            </a:r>
          </a:p>
          <a:p>
            <a:pPr>
              <a:defRPr/>
            </a:pPr>
            <a:r>
              <a:rPr lang="en-US" dirty="0" smtClean="0"/>
              <a:t>Respecting the rights of others, </a:t>
            </a:r>
          </a:p>
          <a:p>
            <a:pPr>
              <a:defRPr/>
            </a:pPr>
            <a:r>
              <a:rPr lang="en-US" dirty="0" smtClean="0"/>
              <a:t>Keeping promises,</a:t>
            </a:r>
          </a:p>
          <a:p>
            <a:pPr>
              <a:defRPr/>
            </a:pPr>
            <a:r>
              <a:rPr lang="en-US" dirty="0" smtClean="0"/>
              <a:t>Avoiding unnecessary problems to others</a:t>
            </a:r>
          </a:p>
          <a:p>
            <a:pPr>
              <a:defRPr/>
            </a:pPr>
            <a:r>
              <a:rPr lang="en-US" dirty="0" smtClean="0"/>
              <a:t>Avoiding cheating and dishonesty, </a:t>
            </a:r>
          </a:p>
          <a:p>
            <a:pPr>
              <a:defRPr/>
            </a:pPr>
            <a:r>
              <a:rPr lang="en-US" dirty="0" smtClean="0"/>
              <a:t>Showing gratitude to others and encourage them to work</a:t>
            </a:r>
            <a:br>
              <a:rPr lang="en-US" dirty="0" smtClean="0"/>
            </a:br>
            <a:endParaRPr lang="en-IN" dirty="0"/>
          </a:p>
        </p:txBody>
      </p:sp>
    </p:spTree>
    <p:extLst>
      <p:ext uri="{BB962C8B-B14F-4D97-AF65-F5344CB8AC3E}">
        <p14:creationId xmlns:p14="http://schemas.microsoft.com/office/powerpoint/2010/main" val="1772415709"/>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3"/>
          <p:cNvSpPr>
            <a:spLocks noGrp="1" noChangeArrowheads="1"/>
          </p:cNvSpPr>
          <p:nvPr>
            <p:ph type="body" idx="1"/>
          </p:nvPr>
        </p:nvSpPr>
        <p:spPr>
          <a:xfrm>
            <a:off x="1905000" y="533400"/>
            <a:ext cx="8229600" cy="5181600"/>
          </a:xfrm>
        </p:spPr>
        <p:txBody>
          <a:bodyPr/>
          <a:lstStyle/>
          <a:p>
            <a:pPr algn="just" eaLnBrk="1" hangingPunct="1">
              <a:lnSpc>
                <a:spcPct val="90000"/>
              </a:lnSpc>
              <a:buFont typeface="Wingdings" panose="05000000000000000000" pitchFamily="2" charset="2"/>
              <a:buNone/>
            </a:pPr>
            <a:r>
              <a:rPr lang="en-US" altLang="en-US" b="1" smtClean="0"/>
              <a:t>	VARIETIES or APPROACHES OF MORAL ISSUES </a:t>
            </a:r>
            <a:endParaRPr lang="en-US" altLang="en-US" smtClean="0"/>
          </a:p>
          <a:p>
            <a:pPr algn="just" eaLnBrk="1" hangingPunct="1">
              <a:lnSpc>
                <a:spcPct val="90000"/>
              </a:lnSpc>
            </a:pPr>
            <a:r>
              <a:rPr lang="en-US" altLang="en-US" b="1" i="1" smtClean="0">
                <a:solidFill>
                  <a:schemeClr val="tx2"/>
                </a:solidFill>
              </a:rPr>
              <a:t>MICRO-ETHICS:</a:t>
            </a:r>
          </a:p>
          <a:p>
            <a:pPr lvl="1" algn="just" eaLnBrk="1" hangingPunct="1">
              <a:lnSpc>
                <a:spcPct val="90000"/>
              </a:lnSpc>
            </a:pPr>
            <a:r>
              <a:rPr lang="en-US" altLang="en-US" i="1" smtClean="0"/>
              <a:t> </a:t>
            </a:r>
            <a:r>
              <a:rPr lang="en-US" altLang="en-US" smtClean="0"/>
              <a:t>This approach stresses more about some typical and everyday problems which play an important role in the field of engineering and in the profession of an engineer </a:t>
            </a:r>
          </a:p>
          <a:p>
            <a:pPr algn="just" eaLnBrk="1" hangingPunct="1">
              <a:lnSpc>
                <a:spcPct val="90000"/>
              </a:lnSpc>
            </a:pPr>
            <a:r>
              <a:rPr lang="en-US" altLang="en-US" b="1" i="1" smtClean="0">
                <a:solidFill>
                  <a:schemeClr val="tx2"/>
                </a:solidFill>
              </a:rPr>
              <a:t>MACRO-ETHICS:</a:t>
            </a:r>
          </a:p>
          <a:p>
            <a:pPr lvl="1" algn="just" eaLnBrk="1" hangingPunct="1">
              <a:lnSpc>
                <a:spcPct val="90000"/>
              </a:lnSpc>
            </a:pPr>
            <a:r>
              <a:rPr lang="en-US" altLang="en-US" i="1" smtClean="0"/>
              <a:t>This approach deals with all the social problems which are unknown and suddenly burst out on a regional or national level</a:t>
            </a:r>
            <a:r>
              <a:rPr lang="en-US" altLang="en-US" smtClean="0"/>
              <a:t> </a:t>
            </a:r>
          </a:p>
        </p:txBody>
      </p:sp>
    </p:spTree>
    <p:extLst>
      <p:ext uri="{BB962C8B-B14F-4D97-AF65-F5344CB8AC3E}">
        <p14:creationId xmlns:p14="http://schemas.microsoft.com/office/powerpoint/2010/main" val="3754726727"/>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IN" altLang="en-US" b="1" smtClean="0"/>
              <a:t>TYPES OF INQUIRY</a:t>
            </a:r>
          </a:p>
        </p:txBody>
      </p:sp>
      <p:sp>
        <p:nvSpPr>
          <p:cNvPr id="18435" name="Content Placeholder 2"/>
          <p:cNvSpPr>
            <a:spLocks noGrp="1"/>
          </p:cNvSpPr>
          <p:nvPr>
            <p:ph idx="1"/>
          </p:nvPr>
        </p:nvSpPr>
        <p:spPr/>
        <p:txBody>
          <a:bodyPr/>
          <a:lstStyle/>
          <a:p>
            <a:r>
              <a:rPr lang="en-US" altLang="en-US" smtClean="0"/>
              <a:t>Inquiry means an investigation:-</a:t>
            </a:r>
          </a:p>
          <a:p>
            <a:pPr lvl="1"/>
            <a:r>
              <a:rPr lang="en-US" altLang="en-US" smtClean="0"/>
              <a:t> Engineering ethics involves investigations into values, meaning and facts. </a:t>
            </a:r>
          </a:p>
          <a:p>
            <a:pPr lvl="2"/>
            <a:r>
              <a:rPr lang="en-US" altLang="en-US" smtClean="0"/>
              <a:t>Normative Inquiries</a:t>
            </a:r>
          </a:p>
          <a:p>
            <a:pPr lvl="2"/>
            <a:r>
              <a:rPr lang="en-US" altLang="en-US" smtClean="0"/>
              <a:t>Conceptual Inquiries</a:t>
            </a:r>
          </a:p>
          <a:p>
            <a:pPr lvl="2"/>
            <a:r>
              <a:rPr lang="en-US" altLang="en-US" smtClean="0"/>
              <a:t>Factual or Descriptive Inquiries</a:t>
            </a:r>
          </a:p>
          <a:p>
            <a:endParaRPr lang="en-IN" altLang="en-US" smtClean="0"/>
          </a:p>
        </p:txBody>
      </p:sp>
    </p:spTree>
    <p:extLst>
      <p:ext uri="{BB962C8B-B14F-4D97-AF65-F5344CB8AC3E}">
        <p14:creationId xmlns:p14="http://schemas.microsoft.com/office/powerpoint/2010/main" val="665437617"/>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981200" y="277814"/>
            <a:ext cx="8229600" cy="790575"/>
          </a:xfrm>
        </p:spPr>
        <p:txBody>
          <a:bodyPr/>
          <a:lstStyle/>
          <a:p>
            <a:pPr eaLnBrk="1" hangingPunct="1">
              <a:lnSpc>
                <a:spcPct val="90000"/>
              </a:lnSpc>
              <a:buFont typeface="Wingdings" panose="05000000000000000000" pitchFamily="2" charset="2"/>
              <a:buNone/>
            </a:pPr>
            <a:r>
              <a:rPr lang="en-US" altLang="en-US" sz="4000" b="1"/>
              <a:t>NORMATIVE INQUIRY </a:t>
            </a:r>
            <a:endParaRPr lang="en-US" altLang="en-US" sz="4000"/>
          </a:p>
        </p:txBody>
      </p:sp>
      <p:sp>
        <p:nvSpPr>
          <p:cNvPr id="19459" name="Rectangle 3"/>
          <p:cNvSpPr>
            <a:spLocks noGrp="1" noChangeArrowheads="1"/>
          </p:cNvSpPr>
          <p:nvPr>
            <p:ph type="body" idx="1"/>
          </p:nvPr>
        </p:nvSpPr>
        <p:spPr>
          <a:xfrm>
            <a:off x="1957388" y="914401"/>
            <a:ext cx="8229600" cy="5133975"/>
          </a:xfrm>
        </p:spPr>
        <p:txBody>
          <a:bodyPr/>
          <a:lstStyle/>
          <a:p>
            <a:pPr eaLnBrk="1" hangingPunct="1">
              <a:lnSpc>
                <a:spcPct val="90000"/>
              </a:lnSpc>
              <a:buFont typeface="Wingdings" panose="05000000000000000000" pitchFamily="2" charset="2"/>
              <a:buNone/>
            </a:pPr>
            <a:r>
              <a:rPr lang="en-US" altLang="en-US" sz="2400">
                <a:solidFill>
                  <a:srgbClr val="FF0000"/>
                </a:solidFill>
                <a:latin typeface="Times New Roman" panose="02020603050405020304" pitchFamily="18" charset="0"/>
              </a:rPr>
              <a:t>These are about „what ought to be‟ and “what is good”. These questions identify and also justify the morally desirable norms or standards. </a:t>
            </a:r>
          </a:p>
          <a:p>
            <a:pPr eaLnBrk="1" hangingPunct="1">
              <a:lnSpc>
                <a:spcPct val="90000"/>
              </a:lnSpc>
            </a:pPr>
            <a:r>
              <a:rPr lang="en-US" altLang="en-US" sz="2400">
                <a:latin typeface="Times New Roman" panose="02020603050405020304" pitchFamily="18" charset="0"/>
              </a:rPr>
              <a:t>Some of the questions are: </a:t>
            </a:r>
          </a:p>
          <a:p>
            <a:pPr eaLnBrk="1" hangingPunct="1">
              <a:lnSpc>
                <a:spcPct val="90000"/>
              </a:lnSpc>
            </a:pPr>
            <a:r>
              <a:rPr lang="en-US" altLang="en-US" sz="2400">
                <a:latin typeface="Times New Roman" panose="02020603050405020304" pitchFamily="18" charset="0"/>
              </a:rPr>
              <a:t>A. How far engineers are obligated to protect public safety in given situations? </a:t>
            </a:r>
          </a:p>
          <a:p>
            <a:pPr eaLnBrk="1" hangingPunct="1">
              <a:lnSpc>
                <a:spcPct val="90000"/>
              </a:lnSpc>
            </a:pPr>
            <a:r>
              <a:rPr lang="en-US" altLang="en-US" sz="2400">
                <a:latin typeface="Times New Roman" panose="02020603050405020304" pitchFamily="18" charset="0"/>
              </a:rPr>
              <a:t>B. When should engineers start whistle blowing on dangerous practices of their employers? </a:t>
            </a:r>
          </a:p>
          <a:p>
            <a:pPr eaLnBrk="1" hangingPunct="1">
              <a:lnSpc>
                <a:spcPct val="90000"/>
              </a:lnSpc>
            </a:pPr>
            <a:r>
              <a:rPr lang="en-US" altLang="en-US" sz="2400">
                <a:latin typeface="Times New Roman" panose="02020603050405020304" pitchFamily="18" charset="0"/>
              </a:rPr>
              <a:t>C. Whose values are primary in taking a moral decision, employee, public or govt? </a:t>
            </a:r>
          </a:p>
          <a:p>
            <a:pPr eaLnBrk="1" hangingPunct="1">
              <a:lnSpc>
                <a:spcPct val="90000"/>
              </a:lnSpc>
            </a:pPr>
            <a:r>
              <a:rPr lang="en-US" altLang="en-US" sz="2400">
                <a:latin typeface="Times New Roman" panose="02020603050405020304" pitchFamily="18" charset="0"/>
              </a:rPr>
              <a:t>D. Why are engineers obligated to protect public safety? </a:t>
            </a:r>
          </a:p>
          <a:p>
            <a:pPr eaLnBrk="1" hangingPunct="1">
              <a:lnSpc>
                <a:spcPct val="90000"/>
              </a:lnSpc>
            </a:pPr>
            <a:r>
              <a:rPr lang="en-US" altLang="en-US" sz="2400">
                <a:latin typeface="Times New Roman" panose="02020603050405020304" pitchFamily="18" charset="0"/>
              </a:rPr>
              <a:t>E. When is govt justified in interfering on such issues and why?</a:t>
            </a:r>
            <a:r>
              <a:rPr lang="en-US" altLang="en-US" sz="2400"/>
              <a:t> </a:t>
            </a:r>
          </a:p>
        </p:txBody>
      </p:sp>
    </p:spTree>
    <p:extLst>
      <p:ext uri="{BB962C8B-B14F-4D97-AF65-F5344CB8AC3E}">
        <p14:creationId xmlns:p14="http://schemas.microsoft.com/office/powerpoint/2010/main" val="1981917454"/>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US" altLang="en-US" sz="4400" b="1"/>
              <a:t>CONCEPTUAL INQUIRY:</a:t>
            </a:r>
            <a:endParaRPr lang="en-IN" altLang="en-US" smtClean="0"/>
          </a:p>
        </p:txBody>
      </p:sp>
      <p:sp>
        <p:nvSpPr>
          <p:cNvPr id="20483" name="Content Placeholder 2"/>
          <p:cNvSpPr>
            <a:spLocks noGrp="1"/>
          </p:cNvSpPr>
          <p:nvPr>
            <p:ph idx="1"/>
          </p:nvPr>
        </p:nvSpPr>
        <p:spPr>
          <a:xfrm>
            <a:off x="1981200" y="990601"/>
            <a:ext cx="8229600" cy="4530725"/>
          </a:xfrm>
        </p:spPr>
        <p:txBody>
          <a:bodyPr/>
          <a:lstStyle/>
          <a:p>
            <a:r>
              <a:rPr lang="en-US" altLang="en-US" sz="2800">
                <a:solidFill>
                  <a:srgbClr val="FF0000"/>
                </a:solidFill>
              </a:rPr>
              <a:t>These are meant for describing the meaning of concepts, principles, and issues related to Engineering Ethics.</a:t>
            </a:r>
          </a:p>
          <a:p>
            <a:r>
              <a:rPr lang="en-US" altLang="en-US" sz="2800"/>
              <a:t>Examples are:</a:t>
            </a:r>
          </a:p>
          <a:p>
            <a:pPr lvl="1" eaLnBrk="1" hangingPunct="1"/>
            <a:r>
              <a:rPr lang="en-US" altLang="en-US" sz="2400"/>
              <a:t>What is SAFETY and how is it related to RISK </a:t>
            </a:r>
          </a:p>
          <a:p>
            <a:pPr lvl="1" eaLnBrk="1" hangingPunct="1"/>
            <a:r>
              <a:rPr lang="en-US" altLang="en-US" sz="2400"/>
              <a:t>Protect the safety, health and welfare of public-What does this statement mean? </a:t>
            </a:r>
          </a:p>
          <a:p>
            <a:pPr lvl="1" eaLnBrk="1" hangingPunct="1"/>
            <a:r>
              <a:rPr lang="en-US" altLang="en-US" sz="2400"/>
              <a:t>What is a bribe? </a:t>
            </a:r>
          </a:p>
          <a:p>
            <a:pPr lvl="1" eaLnBrk="1" hangingPunct="1"/>
            <a:r>
              <a:rPr lang="en-US" altLang="en-US" sz="2400"/>
              <a:t>What is a profession and who are professionals? </a:t>
            </a:r>
          </a:p>
          <a:p>
            <a:pPr lvl="1"/>
            <a:endParaRPr lang="en-US" altLang="en-US" sz="2400"/>
          </a:p>
          <a:p>
            <a:pPr lvl="1"/>
            <a:endParaRPr lang="en-IN" altLang="en-US" sz="2400"/>
          </a:p>
        </p:txBody>
      </p:sp>
    </p:spTree>
    <p:extLst>
      <p:ext uri="{BB962C8B-B14F-4D97-AF65-F5344CB8AC3E}">
        <p14:creationId xmlns:p14="http://schemas.microsoft.com/office/powerpoint/2010/main" val="2069977469"/>
      </p:ext>
    </p:extLst>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Title 1"/>
          <p:cNvSpPr>
            <a:spLocks noGrp="1"/>
          </p:cNvSpPr>
          <p:nvPr>
            <p:ph type="title"/>
          </p:nvPr>
        </p:nvSpPr>
        <p:spPr/>
        <p:txBody>
          <a:bodyPr/>
          <a:lstStyle/>
          <a:p>
            <a:r>
              <a:rPr lang="en-US" altLang="en-US" sz="3600" b="1"/>
              <a:t>FACTUAL (DESCRIPTIVE) INQUIRIES </a:t>
            </a:r>
            <a:r>
              <a:rPr lang="en-US" altLang="en-US" sz="3600"/>
              <a:t/>
            </a:r>
            <a:br>
              <a:rPr lang="en-US" altLang="en-US" sz="3600"/>
            </a:br>
            <a:endParaRPr lang="en-IN" altLang="en-US" sz="3600"/>
          </a:p>
        </p:txBody>
      </p:sp>
      <p:sp>
        <p:nvSpPr>
          <p:cNvPr id="21507" name="Content Placeholder 2"/>
          <p:cNvSpPr>
            <a:spLocks noGrp="1"/>
          </p:cNvSpPr>
          <p:nvPr>
            <p:ph idx="1"/>
          </p:nvPr>
        </p:nvSpPr>
        <p:spPr/>
        <p:txBody>
          <a:bodyPr/>
          <a:lstStyle/>
          <a:p>
            <a:pPr algn="just"/>
            <a:r>
              <a:rPr lang="en-US" altLang="en-US" smtClean="0"/>
              <a:t>These help to provide facts for understanding and finding solutions to value based issues. </a:t>
            </a:r>
          </a:p>
          <a:p>
            <a:pPr algn="just"/>
            <a:r>
              <a:rPr lang="en-US" altLang="en-US" smtClean="0">
                <a:solidFill>
                  <a:srgbClr val="FF0000"/>
                </a:solidFill>
              </a:rPr>
              <a:t>These are inquiries used to uncover information using scientific techniques.</a:t>
            </a:r>
          </a:p>
          <a:p>
            <a:pPr algn="just"/>
            <a:r>
              <a:rPr lang="en-US" altLang="en-US" smtClean="0"/>
              <a:t>These inquiries get to information about business realities, history of engineering profession, procedures used in assessment of risks and engineers psychology. </a:t>
            </a:r>
          </a:p>
          <a:p>
            <a:pPr algn="just"/>
            <a:endParaRPr lang="en-US" altLang="en-US" smtClean="0"/>
          </a:p>
          <a:p>
            <a:pPr algn="just"/>
            <a:endParaRPr lang="en-IN" altLang="en-US" smtClean="0"/>
          </a:p>
        </p:txBody>
      </p:sp>
    </p:spTree>
    <p:extLst>
      <p:ext uri="{BB962C8B-B14F-4D97-AF65-F5344CB8AC3E}">
        <p14:creationId xmlns:p14="http://schemas.microsoft.com/office/powerpoint/2010/main" val="3302381803"/>
      </p:ext>
    </p:extLst>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a:xfrm>
            <a:off x="1981200" y="277814"/>
            <a:ext cx="8229600" cy="865187"/>
          </a:xfrm>
        </p:spPr>
        <p:txBody>
          <a:bodyPr/>
          <a:lstStyle/>
          <a:p>
            <a:r>
              <a:rPr lang="en-US" altLang="en-US" sz="4000" b="1"/>
              <a:t>MORAL DILEMMMA </a:t>
            </a:r>
            <a:endParaRPr lang="en-IN" altLang="en-US" sz="4000"/>
          </a:p>
        </p:txBody>
      </p:sp>
      <p:sp>
        <p:nvSpPr>
          <p:cNvPr id="22531" name="Content Placeholder 2"/>
          <p:cNvSpPr>
            <a:spLocks noGrp="1"/>
          </p:cNvSpPr>
          <p:nvPr>
            <p:ph idx="1"/>
          </p:nvPr>
        </p:nvSpPr>
        <p:spPr>
          <a:xfrm>
            <a:off x="1828800" y="1066801"/>
            <a:ext cx="8229600" cy="4530725"/>
          </a:xfrm>
        </p:spPr>
        <p:txBody>
          <a:bodyPr/>
          <a:lstStyle/>
          <a:p>
            <a:pPr algn="just"/>
            <a:r>
              <a:rPr lang="en-US" altLang="en-US" smtClean="0"/>
              <a:t>Why study engineering ethics? </a:t>
            </a:r>
          </a:p>
          <a:p>
            <a:pPr lvl="1" algn="just"/>
            <a:r>
              <a:rPr lang="en-US" altLang="en-US" smtClean="0"/>
              <a:t>Engineering ethics is not only teaching moral behavior in knowing about immoral in a set of beliefs, but also increasing the ability of engineers and other professionals to face boldly with the moral problems arising from technological advancements, changes and other related activities.</a:t>
            </a:r>
          </a:p>
          <a:p>
            <a:pPr algn="just"/>
            <a:endParaRPr lang="en-IN" altLang="en-US" smtClean="0"/>
          </a:p>
        </p:txBody>
      </p:sp>
    </p:spTree>
    <p:extLst>
      <p:ext uri="{BB962C8B-B14F-4D97-AF65-F5344CB8AC3E}">
        <p14:creationId xmlns:p14="http://schemas.microsoft.com/office/powerpoint/2010/main" val="370453807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Title 1"/>
          <p:cNvSpPr>
            <a:spLocks noGrp="1"/>
          </p:cNvSpPr>
          <p:nvPr>
            <p:ph type="title"/>
          </p:nvPr>
        </p:nvSpPr>
        <p:spPr/>
        <p:txBody>
          <a:bodyPr/>
          <a:lstStyle/>
          <a:p>
            <a:r>
              <a:rPr lang="en-US" altLang="en-US" sz="4000" b="1"/>
              <a:t>MORAL DILEMMMA </a:t>
            </a:r>
            <a:endParaRPr lang="en-IN" altLang="en-US" sz="4000"/>
          </a:p>
        </p:txBody>
      </p:sp>
      <p:sp>
        <p:nvSpPr>
          <p:cNvPr id="23555" name="Content Placeholder 2"/>
          <p:cNvSpPr>
            <a:spLocks noGrp="1"/>
          </p:cNvSpPr>
          <p:nvPr>
            <p:ph idx="1"/>
          </p:nvPr>
        </p:nvSpPr>
        <p:spPr/>
        <p:txBody>
          <a:bodyPr/>
          <a:lstStyle/>
          <a:p>
            <a:r>
              <a:rPr lang="en-US" altLang="en-US" smtClean="0"/>
              <a:t>Dilemmas are certain kind of situations in which a </a:t>
            </a:r>
            <a:r>
              <a:rPr lang="en-US" altLang="en-US" smtClean="0">
                <a:solidFill>
                  <a:srgbClr val="FF0000"/>
                </a:solidFill>
              </a:rPr>
              <a:t>difficult choice has to be made</a:t>
            </a:r>
            <a:r>
              <a:rPr lang="en-US" altLang="en-US" smtClean="0"/>
              <a:t>.</a:t>
            </a:r>
          </a:p>
          <a:p>
            <a:r>
              <a:rPr lang="en-US" altLang="en-US" smtClean="0"/>
              <a:t>Moral dilemmas have </a:t>
            </a:r>
            <a:r>
              <a:rPr lang="en-US" altLang="en-US" smtClean="0">
                <a:solidFill>
                  <a:srgbClr val="FF0000"/>
                </a:solidFill>
              </a:rPr>
              <a:t>two or more foldings</a:t>
            </a:r>
            <a:r>
              <a:rPr lang="en-US" altLang="en-US" smtClean="0"/>
              <a:t> - moral obligations, duties, rights, goods or ideals come into </a:t>
            </a:r>
            <a:r>
              <a:rPr lang="en-US" altLang="en-US" smtClean="0">
                <a:solidFill>
                  <a:srgbClr val="FF0000"/>
                </a:solidFill>
              </a:rPr>
              <a:t>disagreement with each other.</a:t>
            </a:r>
            <a:r>
              <a:rPr lang="en-US" altLang="en-US" smtClean="0"/>
              <a:t> </a:t>
            </a:r>
          </a:p>
          <a:p>
            <a:r>
              <a:rPr lang="en-US" altLang="en-US" smtClean="0"/>
              <a:t>One moral principle can have two or more conflicting applications for a particular given situation.</a:t>
            </a:r>
          </a:p>
          <a:p>
            <a:endParaRPr lang="en-US" altLang="en-US" smtClean="0"/>
          </a:p>
          <a:p>
            <a:endParaRPr lang="en-IN" altLang="en-US" smtClean="0"/>
          </a:p>
        </p:txBody>
      </p:sp>
    </p:spTree>
    <p:extLst>
      <p:ext uri="{BB962C8B-B14F-4D97-AF65-F5344CB8AC3E}">
        <p14:creationId xmlns:p14="http://schemas.microsoft.com/office/powerpoint/2010/main" val="1280875538"/>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a:xfrm>
            <a:off x="1981200" y="277814"/>
            <a:ext cx="8229600" cy="866775"/>
          </a:xfrm>
        </p:spPr>
        <p:txBody>
          <a:bodyPr/>
          <a:lstStyle/>
          <a:p>
            <a:pPr eaLnBrk="1" hangingPunct="1"/>
            <a:r>
              <a:rPr lang="en-US" altLang="en-US" sz="3800" b="1"/>
              <a:t>MORAL DILEMMMA </a:t>
            </a:r>
            <a:endParaRPr lang="en-US" altLang="en-US" sz="3800"/>
          </a:p>
        </p:txBody>
      </p:sp>
      <p:sp>
        <p:nvSpPr>
          <p:cNvPr id="24579" name="Rectangle 3"/>
          <p:cNvSpPr>
            <a:spLocks noGrp="1" noChangeArrowheads="1"/>
          </p:cNvSpPr>
          <p:nvPr>
            <p:ph type="body" idx="1"/>
          </p:nvPr>
        </p:nvSpPr>
        <p:spPr>
          <a:xfrm>
            <a:off x="1981200" y="1143001"/>
            <a:ext cx="8229600" cy="4983163"/>
          </a:xfrm>
        </p:spPr>
        <p:txBody>
          <a:bodyPr/>
          <a:lstStyle/>
          <a:p>
            <a:pPr eaLnBrk="1" hangingPunct="1">
              <a:lnSpc>
                <a:spcPct val="90000"/>
              </a:lnSpc>
              <a:buFont typeface="Wingdings" panose="05000000000000000000" pitchFamily="2" charset="2"/>
              <a:buNone/>
            </a:pPr>
            <a:r>
              <a:rPr lang="en-US" altLang="en-US" sz="2100"/>
              <a:t>There are</a:t>
            </a:r>
            <a:r>
              <a:rPr lang="en-US" altLang="en-US" sz="2100">
                <a:solidFill>
                  <a:srgbClr val="FF0000"/>
                </a:solidFill>
              </a:rPr>
              <a:t> three types </a:t>
            </a:r>
            <a:r>
              <a:rPr lang="en-US" altLang="en-US" sz="2100"/>
              <a:t>of complexities. </a:t>
            </a:r>
          </a:p>
          <a:p>
            <a:pPr eaLnBrk="1" hangingPunct="1">
              <a:lnSpc>
                <a:spcPct val="90000"/>
              </a:lnSpc>
            </a:pPr>
            <a:r>
              <a:rPr lang="en-US" altLang="en-US" sz="2000" b="1"/>
              <a:t>VAGUENESS: </a:t>
            </a:r>
            <a:r>
              <a:rPr lang="en-US" altLang="en-US" sz="1800" b="1"/>
              <a:t>(</a:t>
            </a:r>
            <a:r>
              <a:rPr lang="ta-IN" altLang="en-US" sz="1800" b="1"/>
              <a:t>தெளிவற்ற</a:t>
            </a:r>
            <a:r>
              <a:rPr lang="en-US" altLang="en-US" sz="1800" b="1"/>
              <a:t>):</a:t>
            </a:r>
          </a:p>
          <a:p>
            <a:pPr lvl="1" algn="just" eaLnBrk="1" hangingPunct="1">
              <a:lnSpc>
                <a:spcPct val="90000"/>
              </a:lnSpc>
            </a:pPr>
            <a:r>
              <a:rPr lang="en-US" altLang="en-US" sz="1700"/>
              <a:t> </a:t>
            </a:r>
            <a:r>
              <a:rPr lang="en-US" altLang="en-US" sz="2000"/>
              <a:t>This complexity arises due to the fact that it is not clear to individuals as to which moral considerations or principles apply to their situation. </a:t>
            </a:r>
          </a:p>
          <a:p>
            <a:pPr eaLnBrk="1" hangingPunct="1">
              <a:lnSpc>
                <a:spcPct val="90000"/>
              </a:lnSpc>
            </a:pPr>
            <a:r>
              <a:rPr lang="en-US" altLang="en-US" sz="2000" b="1"/>
              <a:t>CONFLICTING REASONS (</a:t>
            </a:r>
            <a:r>
              <a:rPr lang="ta-IN" altLang="en-US" sz="2000" b="1"/>
              <a:t>முரண்பாடான</a:t>
            </a:r>
            <a:r>
              <a:rPr lang="en-US" altLang="en-US" sz="2000" b="1"/>
              <a:t> </a:t>
            </a:r>
            <a:r>
              <a:rPr lang="ta-IN" altLang="en-US" sz="2000" b="1"/>
              <a:t>காரணங்கள்</a:t>
            </a:r>
            <a:r>
              <a:rPr lang="en-US" altLang="en-US" sz="2000" b="1"/>
              <a:t>): </a:t>
            </a:r>
          </a:p>
          <a:p>
            <a:pPr lvl="1" eaLnBrk="1" hangingPunct="1">
              <a:lnSpc>
                <a:spcPct val="90000"/>
              </a:lnSpc>
            </a:pPr>
            <a:r>
              <a:rPr lang="en-US" altLang="en-US" sz="2000"/>
              <a:t>Even when it is perfectly clear as to which moral principle is applicable to one’s situation, there could develop a situation where in two or more clearly applicable moral principles come into conflict. </a:t>
            </a:r>
          </a:p>
          <a:p>
            <a:pPr eaLnBrk="1" hangingPunct="1">
              <a:lnSpc>
                <a:spcPct val="90000"/>
              </a:lnSpc>
            </a:pPr>
            <a:endParaRPr lang="en-US" altLang="en-US" sz="2100"/>
          </a:p>
          <a:p>
            <a:pPr eaLnBrk="1" hangingPunct="1">
              <a:lnSpc>
                <a:spcPct val="90000"/>
              </a:lnSpc>
            </a:pPr>
            <a:r>
              <a:rPr lang="en-US" altLang="en-US" sz="2000" b="1"/>
              <a:t> DISAGREEMENT(</a:t>
            </a:r>
            <a:r>
              <a:rPr lang="ta-IN" altLang="en-US" sz="2000" b="1"/>
              <a:t>கருத்து வேறுபாடு</a:t>
            </a:r>
            <a:r>
              <a:rPr lang="en-US" altLang="en-US" sz="2000" b="1"/>
              <a:t>):</a:t>
            </a:r>
          </a:p>
          <a:p>
            <a:pPr lvl="1" eaLnBrk="1" hangingPunct="1">
              <a:lnSpc>
                <a:spcPct val="90000"/>
              </a:lnSpc>
            </a:pPr>
            <a:r>
              <a:rPr lang="en-US" altLang="en-US" sz="1700"/>
              <a:t> </a:t>
            </a:r>
            <a:r>
              <a:rPr lang="en-US" altLang="en-US" sz="2000"/>
              <a:t>Individuals and groups may disagree how to interpret, apply and balance moral reasons in particular situations. </a:t>
            </a:r>
          </a:p>
          <a:p>
            <a:pPr eaLnBrk="1" hangingPunct="1">
              <a:lnSpc>
                <a:spcPct val="90000"/>
              </a:lnSpc>
            </a:pPr>
            <a:endParaRPr lang="en-US" altLang="en-US" sz="2100"/>
          </a:p>
        </p:txBody>
      </p:sp>
    </p:spTree>
    <p:extLst>
      <p:ext uri="{BB962C8B-B14F-4D97-AF65-F5344CB8AC3E}">
        <p14:creationId xmlns:p14="http://schemas.microsoft.com/office/powerpoint/2010/main" val="572826975"/>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8" name="Text Box 3"/>
          <p:cNvSpPr txBox="1">
            <a:spLocks noChangeArrowheads="1"/>
          </p:cNvSpPr>
          <p:nvPr/>
        </p:nvSpPr>
        <p:spPr bwMode="auto">
          <a:xfrm>
            <a:off x="1905000" y="2438400"/>
            <a:ext cx="8915400" cy="175418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algn="ctr" fontAlgn="base">
              <a:spcBef>
                <a:spcPct val="50000"/>
              </a:spcBef>
              <a:spcAft>
                <a:spcPct val="0"/>
              </a:spcAft>
            </a:pPr>
            <a:r>
              <a:rPr lang="en-US" altLang="en-US" sz="5400" b="1">
                <a:solidFill>
                  <a:srgbClr val="C00000"/>
                </a:solidFill>
                <a:latin typeface="Tw Cen MT Condensed Extra Bold" panose="020B0803020202020204" pitchFamily="34" charset="0"/>
              </a:rPr>
              <a:t>GE2025- PROFESSIONAL ETHICS IN ENGINEERING</a:t>
            </a:r>
          </a:p>
        </p:txBody>
      </p:sp>
      <p:sp>
        <p:nvSpPr>
          <p:cNvPr id="4099" name="TextBox 1"/>
          <p:cNvSpPr txBox="1">
            <a:spLocks noChangeArrowheads="1"/>
          </p:cNvSpPr>
          <p:nvPr/>
        </p:nvSpPr>
        <p:spPr bwMode="auto">
          <a:xfrm>
            <a:off x="1752600" y="4419600"/>
            <a:ext cx="8763000" cy="12001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IN" altLang="en-US" b="1">
                <a:solidFill>
                  <a:srgbClr val="002060"/>
                </a:solidFill>
              </a:rPr>
              <a:t>Reference: </a:t>
            </a:r>
          </a:p>
          <a:p>
            <a:pPr eaLnBrk="0" fontAlgn="base" hangingPunct="0">
              <a:spcBef>
                <a:spcPct val="0"/>
              </a:spcBef>
              <a:spcAft>
                <a:spcPct val="0"/>
              </a:spcAft>
            </a:pPr>
            <a:r>
              <a:rPr lang="en-IN" altLang="en-US" b="1">
                <a:solidFill>
                  <a:srgbClr val="002060"/>
                </a:solidFill>
              </a:rPr>
              <a:t>	</a:t>
            </a:r>
            <a:r>
              <a:rPr lang="en-IN" altLang="en-US">
                <a:solidFill>
                  <a:srgbClr val="002060"/>
                </a:solidFill>
              </a:rPr>
              <a:t>Mike Martin and Roland Schinzinger, “Ethics in Engineering”, McGraw Hill, New York (2005).</a:t>
            </a:r>
          </a:p>
          <a:p>
            <a:pPr eaLnBrk="0" fontAlgn="base" hangingPunct="0">
              <a:spcBef>
                <a:spcPct val="0"/>
              </a:spcBef>
              <a:spcAft>
                <a:spcPct val="0"/>
              </a:spcAft>
            </a:pPr>
            <a:endParaRPr lang="en-IN" altLang="en-US">
              <a:solidFill>
                <a:srgbClr val="002060"/>
              </a:solidFill>
            </a:endParaRPr>
          </a:p>
        </p:txBody>
      </p:sp>
    </p:spTree>
    <p:extLst>
      <p:ext uri="{BB962C8B-B14F-4D97-AF65-F5344CB8AC3E}">
        <p14:creationId xmlns:p14="http://schemas.microsoft.com/office/powerpoint/2010/main" val="2025752499"/>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3"/>
          <p:cNvSpPr>
            <a:spLocks noGrp="1" noChangeArrowheads="1"/>
          </p:cNvSpPr>
          <p:nvPr>
            <p:ph type="body" idx="1"/>
          </p:nvPr>
        </p:nvSpPr>
        <p:spPr>
          <a:xfrm>
            <a:off x="1905000" y="685800"/>
            <a:ext cx="8229600" cy="5029200"/>
          </a:xfrm>
        </p:spPr>
        <p:txBody>
          <a:bodyPr/>
          <a:lstStyle/>
          <a:p>
            <a:pPr eaLnBrk="1" hangingPunct="1"/>
            <a:r>
              <a:rPr lang="en-US" altLang="en-US" sz="2000">
                <a:solidFill>
                  <a:srgbClr val="FF0000"/>
                </a:solidFill>
              </a:rPr>
              <a:t>Identifying the relevant moral factors </a:t>
            </a:r>
            <a:r>
              <a:rPr lang="en-US" altLang="en-US" sz="2000"/>
              <a:t>and reasons: i.e. Finding solutions for (i) the conflicting responsibilities (ii) the competing rights and (iii) the clashing ideals involved. </a:t>
            </a:r>
          </a:p>
          <a:p>
            <a:pPr eaLnBrk="1" hangingPunct="1"/>
            <a:r>
              <a:rPr lang="en-US" altLang="en-US" sz="2000">
                <a:solidFill>
                  <a:srgbClr val="FF0000"/>
                </a:solidFill>
              </a:rPr>
              <a:t>Collecting and gathering all the available facts</a:t>
            </a:r>
            <a:r>
              <a:rPr lang="en-US" altLang="en-US" sz="2000"/>
              <a:t> which are relevant to the moral factors while resolving. </a:t>
            </a:r>
          </a:p>
          <a:p>
            <a:pPr eaLnBrk="1" hangingPunct="1"/>
            <a:r>
              <a:rPr lang="en-US" altLang="en-US" sz="2000">
                <a:solidFill>
                  <a:srgbClr val="FF0000"/>
                </a:solidFill>
              </a:rPr>
              <a:t>Ranking the moral considerations </a:t>
            </a:r>
            <a:r>
              <a:rPr lang="en-US" altLang="en-US" sz="2000"/>
              <a:t>or principles on the basis of importance as applicable to the situation. </a:t>
            </a:r>
          </a:p>
          <a:p>
            <a:pPr eaLnBrk="1" hangingPunct="1"/>
            <a:r>
              <a:rPr lang="en-US" altLang="en-US" sz="2000">
                <a:solidFill>
                  <a:srgbClr val="FF0000"/>
                </a:solidFill>
              </a:rPr>
              <a:t>Considering alternative courses of action </a:t>
            </a:r>
            <a:r>
              <a:rPr lang="en-US" altLang="en-US" sz="2000"/>
              <a:t>for resolving the problems and tracing the full implications of each. i.e. conducting factual inquiries.</a:t>
            </a:r>
          </a:p>
          <a:p>
            <a:pPr eaLnBrk="1" hangingPunct="1"/>
            <a:r>
              <a:rPr lang="en-US" altLang="en-US" sz="2000">
                <a:solidFill>
                  <a:srgbClr val="FF0000"/>
                </a:solidFill>
              </a:rPr>
              <a:t>Having talked with the colleagues, friend </a:t>
            </a:r>
            <a:r>
              <a:rPr lang="en-US" altLang="en-US" sz="2000"/>
              <a:t>about the problem getting their suggestions and alternative ideas on resolving that dilemma.</a:t>
            </a:r>
          </a:p>
          <a:p>
            <a:pPr eaLnBrk="1" hangingPunct="1"/>
            <a:r>
              <a:rPr lang="en-US" altLang="en-US" sz="2000">
                <a:solidFill>
                  <a:srgbClr val="FF0000"/>
                </a:solidFill>
              </a:rPr>
              <a:t> Arriving at a careful and reasonable judgment </a:t>
            </a:r>
            <a:r>
              <a:rPr lang="en-US" altLang="en-US" sz="2000"/>
              <a:t>or solution by taking into consideration of all important moral factors and reasons on the basis of the facts or truths.</a:t>
            </a:r>
          </a:p>
        </p:txBody>
      </p:sp>
      <p:sp>
        <p:nvSpPr>
          <p:cNvPr id="25603" name="Rectangle 2"/>
          <p:cNvSpPr>
            <a:spLocks noChangeArrowheads="1"/>
          </p:cNvSpPr>
          <p:nvPr/>
        </p:nvSpPr>
        <p:spPr bwMode="auto">
          <a:xfrm>
            <a:off x="1905000" y="195263"/>
            <a:ext cx="8686800" cy="4619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eaLnBrk="0" fontAlgn="base" hangingPunct="0">
              <a:spcBef>
                <a:spcPct val="0"/>
              </a:spcBef>
              <a:spcAft>
                <a:spcPct val="0"/>
              </a:spcAft>
              <a:defRPr>
                <a:solidFill>
                  <a:schemeClr val="tx1"/>
                </a:solidFill>
                <a:latin typeface="Arial" panose="020B0604020202020204" pitchFamily="34" charset="0"/>
              </a:defRPr>
            </a:lvl6pPr>
            <a:lvl7pPr marL="2971800" indent="-228600" eaLnBrk="0" fontAlgn="base" hangingPunct="0">
              <a:spcBef>
                <a:spcPct val="0"/>
              </a:spcBef>
              <a:spcAft>
                <a:spcPct val="0"/>
              </a:spcAft>
              <a:defRPr>
                <a:solidFill>
                  <a:schemeClr val="tx1"/>
                </a:solidFill>
                <a:latin typeface="Arial" panose="020B0604020202020204" pitchFamily="34" charset="0"/>
              </a:defRPr>
            </a:lvl7pPr>
            <a:lvl8pPr marL="3429000" indent="-228600" eaLnBrk="0" fontAlgn="base" hangingPunct="0">
              <a:spcBef>
                <a:spcPct val="0"/>
              </a:spcBef>
              <a:spcAft>
                <a:spcPct val="0"/>
              </a:spcAft>
              <a:defRPr>
                <a:solidFill>
                  <a:schemeClr val="tx1"/>
                </a:solidFill>
                <a:latin typeface="Arial" panose="020B0604020202020204" pitchFamily="34" charset="0"/>
              </a:defRPr>
            </a:lvl8pPr>
            <a:lvl9pPr marL="3886200" indent="-228600" eaLnBrk="0" fontAlgn="base" hangingPunct="0">
              <a:spcBef>
                <a:spcPct val="0"/>
              </a:spcBef>
              <a:spcAft>
                <a:spcPct val="0"/>
              </a:spcAft>
              <a:defRPr>
                <a:solidFill>
                  <a:schemeClr val="tx1"/>
                </a:solidFill>
                <a:latin typeface="Arial" panose="020B0604020202020204" pitchFamily="34" charset="0"/>
              </a:defRPr>
            </a:lvl9pPr>
          </a:lstStyle>
          <a:p>
            <a:pPr eaLnBrk="0" fontAlgn="base" hangingPunct="0">
              <a:spcBef>
                <a:spcPct val="0"/>
              </a:spcBef>
              <a:spcAft>
                <a:spcPct val="0"/>
              </a:spcAft>
            </a:pPr>
            <a:r>
              <a:rPr lang="en-US" altLang="en-US" sz="2400" b="1">
                <a:solidFill>
                  <a:srgbClr val="006633"/>
                </a:solidFill>
              </a:rPr>
              <a:t>STEPS / PROCEDURES IN FACING MORAL DILEMMAS</a:t>
            </a:r>
            <a:endParaRPr lang="en-IN" altLang="en-US" sz="2400">
              <a:solidFill>
                <a:srgbClr val="006633"/>
              </a:solidFill>
            </a:endParaRPr>
          </a:p>
        </p:txBody>
      </p:sp>
    </p:spTree>
    <p:extLst>
      <p:ext uri="{BB962C8B-B14F-4D97-AF65-F5344CB8AC3E}">
        <p14:creationId xmlns:p14="http://schemas.microsoft.com/office/powerpoint/2010/main" val="54798458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title"/>
          </p:nvPr>
        </p:nvSpPr>
        <p:spPr>
          <a:xfrm>
            <a:off x="1981200" y="76201"/>
            <a:ext cx="8229600" cy="1139825"/>
          </a:xfrm>
        </p:spPr>
        <p:txBody>
          <a:bodyPr/>
          <a:lstStyle/>
          <a:p>
            <a:pPr eaLnBrk="1" hangingPunct="1"/>
            <a:r>
              <a:rPr lang="en-US" altLang="en-US" sz="3800" b="1"/>
              <a:t>MORAL AUTONOMY </a:t>
            </a:r>
            <a:r>
              <a:rPr lang="en-US" altLang="en-US" sz="3800"/>
              <a:t/>
            </a:r>
            <a:br>
              <a:rPr lang="en-US" altLang="en-US" sz="3800"/>
            </a:br>
            <a:endParaRPr lang="en-US" altLang="en-US" sz="3800"/>
          </a:p>
        </p:txBody>
      </p:sp>
      <p:sp>
        <p:nvSpPr>
          <p:cNvPr id="26627" name="Rectangle 3"/>
          <p:cNvSpPr>
            <a:spLocks noGrp="1" noChangeArrowheads="1"/>
          </p:cNvSpPr>
          <p:nvPr>
            <p:ph type="body" idx="1"/>
          </p:nvPr>
        </p:nvSpPr>
        <p:spPr>
          <a:xfrm>
            <a:off x="1981200" y="914401"/>
            <a:ext cx="8229600" cy="4530725"/>
          </a:xfrm>
        </p:spPr>
        <p:txBody>
          <a:bodyPr/>
          <a:lstStyle/>
          <a:p>
            <a:pPr algn="just" eaLnBrk="1" hangingPunct="1"/>
            <a:r>
              <a:rPr lang="en-US" altLang="en-US" sz="2600">
                <a:solidFill>
                  <a:srgbClr val="FF0000"/>
                </a:solidFill>
              </a:rPr>
              <a:t>Autonomy means self-governing </a:t>
            </a:r>
            <a:r>
              <a:rPr lang="en-US" altLang="en-US" sz="2600"/>
              <a:t>or self-determining i.e act independently. </a:t>
            </a:r>
          </a:p>
          <a:p>
            <a:pPr algn="just" eaLnBrk="1" hangingPunct="1"/>
            <a:r>
              <a:rPr lang="en-US" altLang="en-US" sz="2400" b="1">
                <a:solidFill>
                  <a:srgbClr val="FF0000"/>
                </a:solidFill>
              </a:rPr>
              <a:t>Moral autonomy is concerned with the independent attitude of a person related to ethical issues</a:t>
            </a:r>
            <a:r>
              <a:rPr lang="en-US" altLang="en-US" sz="2600"/>
              <a:t>. </a:t>
            </a:r>
          </a:p>
          <a:p>
            <a:pPr algn="just" eaLnBrk="1" hangingPunct="1"/>
            <a:r>
              <a:rPr lang="en-US" altLang="en-US" sz="2600"/>
              <a:t>It helps to improve the self-determination among the individuals.</a:t>
            </a:r>
          </a:p>
          <a:p>
            <a:pPr algn="just" eaLnBrk="1" hangingPunct="1"/>
            <a:r>
              <a:rPr lang="en-US" altLang="en-US" sz="2600"/>
              <a:t>Autonomous individuals think for themselves and do not assume that customs are always right. </a:t>
            </a:r>
          </a:p>
          <a:p>
            <a:pPr algn="just" eaLnBrk="1" hangingPunct="1"/>
            <a:r>
              <a:rPr lang="en-US" altLang="en-US" sz="2600"/>
              <a:t>They seek to reason and live by general principles. </a:t>
            </a:r>
          </a:p>
          <a:p>
            <a:pPr algn="just" eaLnBrk="1" hangingPunct="1"/>
            <a:r>
              <a:rPr lang="en-US" altLang="en-US" sz="2600"/>
              <a:t>Their motivation is to do what is morally reasonable for its own sake, maintaining integrity, self-respect, and respect for others </a:t>
            </a:r>
          </a:p>
          <a:p>
            <a:pPr algn="just" eaLnBrk="1" hangingPunct="1"/>
            <a:endParaRPr lang="en-US" altLang="en-US" sz="2600"/>
          </a:p>
        </p:txBody>
      </p:sp>
    </p:spTree>
    <p:extLst>
      <p:ext uri="{BB962C8B-B14F-4D97-AF65-F5344CB8AC3E}">
        <p14:creationId xmlns:p14="http://schemas.microsoft.com/office/powerpoint/2010/main" val="3540483017"/>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Title 1"/>
          <p:cNvSpPr>
            <a:spLocks noGrp="1"/>
          </p:cNvSpPr>
          <p:nvPr>
            <p:ph type="title"/>
          </p:nvPr>
        </p:nvSpPr>
        <p:spPr>
          <a:xfrm>
            <a:off x="1981200" y="277814"/>
            <a:ext cx="8229600" cy="636587"/>
          </a:xfrm>
        </p:spPr>
        <p:txBody>
          <a:bodyPr/>
          <a:lstStyle/>
          <a:p>
            <a:r>
              <a:rPr lang="en-US" altLang="en-US" sz="2800" b="1"/>
              <a:t>SKILLS FOR IMPROVING MORAL AUTONOMY</a:t>
            </a:r>
            <a:endParaRPr lang="en-IN" altLang="en-US" sz="2800" b="1"/>
          </a:p>
        </p:txBody>
      </p:sp>
      <p:sp>
        <p:nvSpPr>
          <p:cNvPr id="27651" name="Content Placeholder 2"/>
          <p:cNvSpPr>
            <a:spLocks noGrp="1"/>
          </p:cNvSpPr>
          <p:nvPr>
            <p:ph idx="1"/>
          </p:nvPr>
        </p:nvSpPr>
        <p:spPr>
          <a:xfrm>
            <a:off x="1828800" y="914401"/>
            <a:ext cx="8229600" cy="4530725"/>
          </a:xfrm>
        </p:spPr>
        <p:txBody>
          <a:bodyPr/>
          <a:lstStyle/>
          <a:p>
            <a:pPr algn="just"/>
            <a:r>
              <a:rPr lang="en-US" altLang="en-US" sz="2400"/>
              <a:t>The engineers must have the </a:t>
            </a:r>
            <a:r>
              <a:rPr lang="en-US" altLang="en-US" sz="2400">
                <a:solidFill>
                  <a:srgbClr val="FF0000"/>
                </a:solidFill>
              </a:rPr>
              <a:t>ability to distinguish and relate these moral problems </a:t>
            </a:r>
            <a:r>
              <a:rPr lang="en-US" altLang="en-US" sz="2400"/>
              <a:t>with the problems of law, economics, religions principles etc.</a:t>
            </a:r>
          </a:p>
          <a:p>
            <a:pPr algn="just"/>
            <a:r>
              <a:rPr lang="en-US" altLang="en-US" sz="2400"/>
              <a:t>They   must   </a:t>
            </a:r>
            <a:r>
              <a:rPr lang="en-US" altLang="en-US" sz="2400">
                <a:solidFill>
                  <a:srgbClr val="FF0000"/>
                </a:solidFill>
              </a:rPr>
              <a:t>possess(have) the   skills   of understanding,   </a:t>
            </a:r>
            <a:r>
              <a:rPr lang="en-US" altLang="en-US" sz="2400"/>
              <a:t>clarifying   and   assessing   the arguments which are against the moral issues.</a:t>
            </a:r>
          </a:p>
          <a:p>
            <a:pPr algn="just"/>
            <a:r>
              <a:rPr lang="en-US" altLang="en-US" sz="2400"/>
              <a:t>They must have the </a:t>
            </a:r>
            <a:r>
              <a:rPr lang="en-US" altLang="en-US" sz="2400">
                <a:solidFill>
                  <a:srgbClr val="FF0000"/>
                </a:solidFill>
              </a:rPr>
              <a:t>ability to suggest the solutions to moral issues</a:t>
            </a:r>
            <a:r>
              <a:rPr lang="en-US" altLang="en-US" sz="2400"/>
              <a:t>, on the basis of facts. These suggestions must be consistent and must include all the aspects of the problem.</a:t>
            </a:r>
          </a:p>
          <a:p>
            <a:pPr algn="just"/>
            <a:r>
              <a:rPr lang="en-US" altLang="en-US" sz="2400"/>
              <a:t>They must have </a:t>
            </a:r>
            <a:r>
              <a:rPr lang="en-US" altLang="en-US" sz="2400">
                <a:solidFill>
                  <a:srgbClr val="FF0000"/>
                </a:solidFill>
              </a:rPr>
              <a:t>the imaginative skill to view the problems </a:t>
            </a:r>
            <a:r>
              <a:rPr lang="en-US" altLang="en-US" sz="2400"/>
              <a:t>from all view points and also be able to suggest a proper alternative solution.</a:t>
            </a:r>
            <a:endParaRPr lang="en-IN" altLang="en-US" sz="2400"/>
          </a:p>
        </p:txBody>
      </p:sp>
    </p:spTree>
    <p:extLst>
      <p:ext uri="{BB962C8B-B14F-4D97-AF65-F5344CB8AC3E}">
        <p14:creationId xmlns:p14="http://schemas.microsoft.com/office/powerpoint/2010/main" val="3969967871"/>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Title 1"/>
          <p:cNvSpPr>
            <a:spLocks noGrp="1"/>
          </p:cNvSpPr>
          <p:nvPr>
            <p:ph type="title"/>
          </p:nvPr>
        </p:nvSpPr>
        <p:spPr>
          <a:xfrm>
            <a:off x="1981200" y="152400"/>
            <a:ext cx="8229600" cy="636588"/>
          </a:xfrm>
        </p:spPr>
        <p:txBody>
          <a:bodyPr/>
          <a:lstStyle/>
          <a:p>
            <a:r>
              <a:rPr lang="en-US" altLang="en-US" sz="2800" b="1"/>
              <a:t>SKILLS FOR IMPROVING MORAL AUTONOMY</a:t>
            </a:r>
            <a:endParaRPr lang="en-IN" altLang="en-US" sz="2800" b="1"/>
          </a:p>
        </p:txBody>
      </p:sp>
      <p:sp>
        <p:nvSpPr>
          <p:cNvPr id="28675" name="Content Placeholder 2"/>
          <p:cNvSpPr>
            <a:spLocks noGrp="1"/>
          </p:cNvSpPr>
          <p:nvPr>
            <p:ph idx="1"/>
          </p:nvPr>
        </p:nvSpPr>
        <p:spPr>
          <a:xfrm>
            <a:off x="1828800" y="650876"/>
            <a:ext cx="8229600" cy="4530725"/>
          </a:xfrm>
        </p:spPr>
        <p:txBody>
          <a:bodyPr/>
          <a:lstStyle/>
          <a:p>
            <a:pPr algn="just"/>
            <a:r>
              <a:rPr lang="en-US" altLang="en-US" sz="2400"/>
              <a:t>They must be able to tolerate while giving moral judgments and decisions which may cause trouble.( i.e. </a:t>
            </a:r>
            <a:r>
              <a:rPr lang="en-US" altLang="en-US" sz="2400">
                <a:solidFill>
                  <a:srgbClr val="FF0000"/>
                </a:solidFill>
              </a:rPr>
              <a:t>they have to understand the difficulties in making moral decisions</a:t>
            </a:r>
            <a:r>
              <a:rPr lang="en-US" altLang="en-US" sz="2400"/>
              <a:t>.)</a:t>
            </a:r>
          </a:p>
          <a:p>
            <a:pPr algn="just"/>
            <a:r>
              <a:rPr lang="en-US" altLang="en-US" sz="2400"/>
              <a:t>They must have </a:t>
            </a:r>
            <a:r>
              <a:rPr lang="en-US" altLang="en-US" sz="2400">
                <a:solidFill>
                  <a:srgbClr val="FF0000"/>
                </a:solidFill>
              </a:rPr>
              <a:t>adequate knowledge </a:t>
            </a:r>
            <a:r>
              <a:rPr lang="en-US" altLang="en-US" sz="2400"/>
              <a:t>and understanding about the use of </a:t>
            </a:r>
            <a:r>
              <a:rPr lang="en-US" altLang="en-US" sz="2400">
                <a:solidFill>
                  <a:srgbClr val="FF0000"/>
                </a:solidFill>
              </a:rPr>
              <a:t>ethical language </a:t>
            </a:r>
            <a:r>
              <a:rPr lang="en-US" altLang="en-US" sz="2400"/>
              <a:t>so as to defend or support their views with others.</a:t>
            </a:r>
          </a:p>
          <a:p>
            <a:pPr algn="just"/>
            <a:r>
              <a:rPr lang="en-US" altLang="en-US" sz="2400">
                <a:solidFill>
                  <a:srgbClr val="FF0000"/>
                </a:solidFill>
              </a:rPr>
              <a:t>They   must   have   some   better   knowledge   in   understanding the   importance   of suggestions and better solutions </a:t>
            </a:r>
            <a:r>
              <a:rPr lang="en-US" altLang="en-US" sz="2400"/>
              <a:t>while resolving moral problems and also about the importance of tolerance on some critical situations.</a:t>
            </a:r>
          </a:p>
          <a:p>
            <a:pPr algn="just"/>
            <a:r>
              <a:rPr lang="en-US" altLang="en-US" sz="2400">
                <a:solidFill>
                  <a:srgbClr val="FF0000"/>
                </a:solidFill>
              </a:rPr>
              <a:t>They must understand the importance of maintaining the moral honesty </a:t>
            </a:r>
            <a:r>
              <a:rPr lang="en-US" altLang="en-US" sz="2400"/>
              <a:t>i.e. the personal   convictions   and   beliefs   and   individual‟ s   professional   life   must   be integrated. They must have this skill of doing so.</a:t>
            </a:r>
            <a:endParaRPr lang="en-IN" altLang="en-US" sz="2400"/>
          </a:p>
        </p:txBody>
      </p:sp>
    </p:spTree>
    <p:extLst>
      <p:ext uri="{BB962C8B-B14F-4D97-AF65-F5344CB8AC3E}">
        <p14:creationId xmlns:p14="http://schemas.microsoft.com/office/powerpoint/2010/main" val="2428307964"/>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Title 1"/>
          <p:cNvSpPr>
            <a:spLocks noGrp="1"/>
          </p:cNvSpPr>
          <p:nvPr>
            <p:ph type="title"/>
          </p:nvPr>
        </p:nvSpPr>
        <p:spPr/>
        <p:txBody>
          <a:bodyPr/>
          <a:lstStyle/>
          <a:p>
            <a:r>
              <a:rPr lang="en-IN" altLang="en-US" smtClean="0"/>
              <a:t>KOHLBERG’S THEORY </a:t>
            </a:r>
          </a:p>
        </p:txBody>
      </p:sp>
      <p:sp>
        <p:nvSpPr>
          <p:cNvPr id="29699" name="Content Placeholder 2"/>
          <p:cNvSpPr>
            <a:spLocks noGrp="1"/>
          </p:cNvSpPr>
          <p:nvPr>
            <p:ph idx="1"/>
          </p:nvPr>
        </p:nvSpPr>
        <p:spPr>
          <a:xfrm>
            <a:off x="1976438" y="1143001"/>
            <a:ext cx="8229600" cy="4530725"/>
          </a:xfrm>
        </p:spPr>
        <p:txBody>
          <a:bodyPr/>
          <a:lstStyle/>
          <a:p>
            <a:pPr algn="just"/>
            <a:r>
              <a:rPr lang="en-US" altLang="en-US" smtClean="0"/>
              <a:t>Moral   Autonomy   is   based   on   the   psychology   of   moral   development.</a:t>
            </a:r>
          </a:p>
          <a:p>
            <a:pPr algn="just"/>
            <a:r>
              <a:rPr lang="en-US" altLang="en-US" smtClean="0"/>
              <a:t>The   first psychological   theory   was   developed   by   </a:t>
            </a:r>
            <a:r>
              <a:rPr lang="en-US" altLang="en-US" b="1" smtClean="0">
                <a:solidFill>
                  <a:srgbClr val="FF0000"/>
                </a:solidFill>
              </a:rPr>
              <a:t>Jean   Piaget</a:t>
            </a:r>
          </a:p>
          <a:p>
            <a:pPr algn="just"/>
            <a:r>
              <a:rPr lang="en-US" altLang="en-US" smtClean="0"/>
              <a:t>On   the   basis   of Piaget’s   theory, </a:t>
            </a:r>
            <a:r>
              <a:rPr lang="en-US" altLang="en-US" b="1" smtClean="0">
                <a:solidFill>
                  <a:srgbClr val="FF0000"/>
                </a:solidFill>
              </a:rPr>
              <a:t>Lawrence kohlberg</a:t>
            </a:r>
            <a:r>
              <a:rPr lang="en-US" altLang="en-US" smtClean="0"/>
              <a:t> developed three main levels of moral development</a:t>
            </a:r>
          </a:p>
          <a:p>
            <a:pPr algn="just"/>
            <a:r>
              <a:rPr lang="en-US" altLang="en-US" smtClean="0"/>
              <a:t>Which is based on the kinds of reasoning and motivation adopted by individuals with regard to  moral questions.</a:t>
            </a:r>
            <a:endParaRPr lang="en-IN" altLang="en-US" smtClean="0"/>
          </a:p>
        </p:txBody>
      </p:sp>
    </p:spTree>
    <p:extLst>
      <p:ext uri="{BB962C8B-B14F-4D97-AF65-F5344CB8AC3E}">
        <p14:creationId xmlns:p14="http://schemas.microsoft.com/office/powerpoint/2010/main" val="2232552124"/>
      </p:ext>
    </p:extLst>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2" name="Title 1"/>
          <p:cNvSpPr>
            <a:spLocks noGrp="1"/>
          </p:cNvSpPr>
          <p:nvPr>
            <p:ph type="title"/>
          </p:nvPr>
        </p:nvSpPr>
        <p:spPr/>
        <p:txBody>
          <a:bodyPr/>
          <a:lstStyle/>
          <a:p>
            <a:endParaRPr lang="en-IN" altLang="en-US" smtClean="0"/>
          </a:p>
        </p:txBody>
      </p:sp>
      <p:pic>
        <p:nvPicPr>
          <p:cNvPr id="4" name="Heinz Dilemma - Kohlberg's stages of Moral Development (Interactive Animation) (1).mp4">
            <a:hlinkClick r:id="" action="ppaction://media"/>
          </p:cNvPr>
          <p:cNvPicPr>
            <a:picLocks noGrp="1" noRot="1" noChangeAspect="1"/>
          </p:cNvPicPr>
          <p:nvPr>
            <p:ph idx="1"/>
            <a:videoFile r:link="rId1"/>
          </p:nvPr>
        </p:nvPicPr>
        <p:blipFill>
          <a:blip r:embed="rId3">
            <a:extLst>
              <a:ext uri="{28A0092B-C50C-407E-A947-70E740481C1C}">
                <a14:useLocalDpi xmlns:a14="http://schemas.microsoft.com/office/drawing/2010/main" val="0"/>
              </a:ext>
            </a:extLst>
          </a:blip>
          <a:srcRect/>
          <a:stretch>
            <a:fillRect/>
          </a:stretch>
        </p:blipFill>
        <p:spPr>
          <a:xfrm>
            <a:off x="1524000" y="1293813"/>
            <a:ext cx="9144000" cy="5143500"/>
          </a:xfrm>
        </p:spPr>
      </p:pic>
    </p:spTree>
    <p:extLst>
      <p:ext uri="{BB962C8B-B14F-4D97-AF65-F5344CB8AC3E}">
        <p14:creationId xmlns:p14="http://schemas.microsoft.com/office/powerpoint/2010/main" val="3004635648"/>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a:xfrm>
            <a:off x="1981200" y="152400"/>
            <a:ext cx="8229600" cy="560388"/>
          </a:xfrm>
        </p:spPr>
        <p:txBody>
          <a:bodyPr/>
          <a:lstStyle/>
          <a:p>
            <a:pPr eaLnBrk="1" hangingPunct="1"/>
            <a:r>
              <a:rPr lang="en-US" altLang="en-US" sz="3200" b="1"/>
              <a:t>STAGES OF MORAL DEVELOPMENT</a:t>
            </a:r>
            <a:endParaRPr lang="en-US" altLang="en-US" sz="3200"/>
          </a:p>
        </p:txBody>
      </p:sp>
      <p:sp>
        <p:nvSpPr>
          <p:cNvPr id="31747" name="Rectangle 3"/>
          <p:cNvSpPr>
            <a:spLocks noGrp="1" noChangeArrowheads="1"/>
          </p:cNvSpPr>
          <p:nvPr>
            <p:ph type="body" idx="1"/>
          </p:nvPr>
        </p:nvSpPr>
        <p:spPr>
          <a:xfrm>
            <a:off x="2000250" y="879476"/>
            <a:ext cx="8229600" cy="4530725"/>
          </a:xfrm>
        </p:spPr>
        <p:txBody>
          <a:bodyPr/>
          <a:lstStyle/>
          <a:p>
            <a:pPr algn="just" eaLnBrk="1" hangingPunct="1">
              <a:lnSpc>
                <a:spcPct val="80000"/>
              </a:lnSpc>
              <a:buFont typeface="Wingdings" panose="05000000000000000000" pitchFamily="2" charset="2"/>
              <a:buNone/>
            </a:pPr>
            <a:r>
              <a:rPr lang="en-US" altLang="en-US" smtClean="0">
                <a:solidFill>
                  <a:srgbClr val="FF0000"/>
                </a:solidFill>
              </a:rPr>
              <a:t>	</a:t>
            </a:r>
            <a:r>
              <a:rPr lang="en-US" altLang="en-US" i="1" smtClean="0">
                <a:solidFill>
                  <a:srgbClr val="FF0000"/>
                </a:solidFill>
              </a:rPr>
              <a:t>Pre-conventional Level:</a:t>
            </a:r>
          </a:p>
          <a:p>
            <a:pPr algn="just" eaLnBrk="1" hangingPunct="1">
              <a:lnSpc>
                <a:spcPct val="80000"/>
              </a:lnSpc>
            </a:pPr>
            <a:r>
              <a:rPr lang="en-US" altLang="en-US" smtClean="0"/>
              <a:t>It   is   nothing   but   self-centered   attitude. </a:t>
            </a:r>
          </a:p>
          <a:p>
            <a:pPr algn="just" eaLnBrk="1" hangingPunct="1">
              <a:lnSpc>
                <a:spcPct val="80000"/>
              </a:lnSpc>
            </a:pPr>
            <a:r>
              <a:rPr lang="en-US" altLang="en-US" smtClean="0"/>
              <a:t>In   this   level,   right   conduct   is   very essential   for   an   individual   which   directly   benefits   him</a:t>
            </a:r>
          </a:p>
          <a:p>
            <a:pPr algn="just" eaLnBrk="1" hangingPunct="1">
              <a:lnSpc>
                <a:spcPct val="80000"/>
              </a:lnSpc>
            </a:pPr>
            <a:r>
              <a:rPr lang="en-US" altLang="en-US" smtClean="0"/>
              <a:t>According   to   this   level, individuals are motivated by their willingness to avoid punishment, or by their desire to satisfy their own needs</a:t>
            </a:r>
          </a:p>
          <a:p>
            <a:pPr algn="just" eaLnBrk="1" hangingPunct="1">
              <a:lnSpc>
                <a:spcPct val="80000"/>
              </a:lnSpc>
            </a:pPr>
            <a:r>
              <a:rPr lang="en-US" altLang="en-US" smtClean="0"/>
              <a:t>This level is related   to   the   moral   development   of children   and   some   adults   who   never   want   to   go beyond a certain limit.</a:t>
            </a:r>
          </a:p>
        </p:txBody>
      </p:sp>
    </p:spTree>
    <p:extLst>
      <p:ext uri="{BB962C8B-B14F-4D97-AF65-F5344CB8AC3E}">
        <p14:creationId xmlns:p14="http://schemas.microsoft.com/office/powerpoint/2010/main" val="2149198472"/>
      </p:ext>
    </p:extLst>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a:xfrm>
            <a:off x="1981200" y="152400"/>
            <a:ext cx="8229600" cy="560388"/>
          </a:xfrm>
        </p:spPr>
        <p:txBody>
          <a:bodyPr/>
          <a:lstStyle/>
          <a:p>
            <a:pPr eaLnBrk="1" hangingPunct="1"/>
            <a:r>
              <a:rPr lang="en-US" altLang="en-US" sz="3200" b="1"/>
              <a:t>STAGES OF MORAL DEVELOPMENT</a:t>
            </a:r>
            <a:endParaRPr lang="en-US" altLang="en-US" sz="3200"/>
          </a:p>
        </p:txBody>
      </p:sp>
      <p:sp>
        <p:nvSpPr>
          <p:cNvPr id="32771" name="Rectangle 3"/>
          <p:cNvSpPr>
            <a:spLocks noGrp="1" noChangeArrowheads="1"/>
          </p:cNvSpPr>
          <p:nvPr>
            <p:ph type="body" idx="1"/>
          </p:nvPr>
        </p:nvSpPr>
        <p:spPr>
          <a:xfrm>
            <a:off x="2000250" y="879476"/>
            <a:ext cx="8229600" cy="4530725"/>
          </a:xfrm>
        </p:spPr>
        <p:txBody>
          <a:bodyPr/>
          <a:lstStyle/>
          <a:p>
            <a:pPr algn="just" eaLnBrk="1" hangingPunct="1">
              <a:lnSpc>
                <a:spcPct val="80000"/>
              </a:lnSpc>
              <a:buFont typeface="Wingdings" panose="05000000000000000000" pitchFamily="2" charset="2"/>
              <a:buNone/>
            </a:pPr>
            <a:r>
              <a:rPr lang="en-US" altLang="en-US" i="1" smtClean="0">
                <a:solidFill>
                  <a:srgbClr val="FF0000"/>
                </a:solidFill>
              </a:rPr>
              <a:t>Conventional Level:</a:t>
            </a:r>
          </a:p>
          <a:p>
            <a:pPr algn="just" eaLnBrk="1" hangingPunct="1">
              <a:lnSpc>
                <a:spcPct val="80000"/>
              </a:lnSpc>
            </a:pPr>
            <a:r>
              <a:rPr lang="en-US" altLang="en-US" smtClean="0"/>
              <a:t>As per this level the rules and norms of one’s family or group or society has been accepted as the final standard of morality. </a:t>
            </a:r>
          </a:p>
          <a:p>
            <a:pPr algn="just" eaLnBrk="1" hangingPunct="1">
              <a:lnSpc>
                <a:spcPct val="80000"/>
              </a:lnSpc>
            </a:pPr>
            <a:r>
              <a:rPr lang="en-US" altLang="en-US" smtClean="0"/>
              <a:t>When   individuals   are   under   this   level,   always   want   to satisfy others and also to meet the expectations of the society and not  their self interest. </a:t>
            </a:r>
          </a:p>
          <a:p>
            <a:pPr algn="just" eaLnBrk="1" hangingPunct="1">
              <a:lnSpc>
                <a:spcPct val="80000"/>
              </a:lnSpc>
            </a:pPr>
            <a:r>
              <a:rPr lang="en-US" altLang="en-US" smtClean="0"/>
              <a:t>No adult tries to go beyond this level.</a:t>
            </a:r>
          </a:p>
        </p:txBody>
      </p:sp>
    </p:spTree>
    <p:extLst>
      <p:ext uri="{BB962C8B-B14F-4D97-AF65-F5344CB8AC3E}">
        <p14:creationId xmlns:p14="http://schemas.microsoft.com/office/powerpoint/2010/main" val="907071973"/>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81200" y="152400"/>
            <a:ext cx="8229600" cy="560388"/>
          </a:xfrm>
        </p:spPr>
        <p:txBody>
          <a:bodyPr/>
          <a:lstStyle/>
          <a:p>
            <a:pPr eaLnBrk="1" hangingPunct="1"/>
            <a:r>
              <a:rPr lang="en-US" altLang="en-US" sz="3200" b="1"/>
              <a:t>STAGES OF MORAL DEVELOPMENT</a:t>
            </a:r>
            <a:endParaRPr lang="en-US" altLang="en-US" sz="3200"/>
          </a:p>
        </p:txBody>
      </p:sp>
      <p:sp>
        <p:nvSpPr>
          <p:cNvPr id="33795" name="Rectangle 3"/>
          <p:cNvSpPr>
            <a:spLocks noGrp="1" noChangeArrowheads="1"/>
          </p:cNvSpPr>
          <p:nvPr>
            <p:ph type="body" idx="1"/>
          </p:nvPr>
        </p:nvSpPr>
        <p:spPr>
          <a:xfrm>
            <a:off x="2000250" y="879476"/>
            <a:ext cx="8229600" cy="4530725"/>
          </a:xfrm>
        </p:spPr>
        <p:txBody>
          <a:bodyPr/>
          <a:lstStyle/>
          <a:p>
            <a:pPr algn="just" eaLnBrk="1" hangingPunct="1">
              <a:lnSpc>
                <a:spcPct val="80000"/>
              </a:lnSpc>
              <a:buFont typeface="Wingdings" panose="05000000000000000000" pitchFamily="2" charset="2"/>
              <a:buNone/>
            </a:pPr>
            <a:r>
              <a:rPr lang="en-US" altLang="en-US" i="1" smtClean="0">
                <a:solidFill>
                  <a:srgbClr val="FF0000"/>
                </a:solidFill>
              </a:rPr>
              <a:t>Post- Conventional Level:</a:t>
            </a:r>
          </a:p>
          <a:p>
            <a:pPr algn="just" eaLnBrk="1" hangingPunct="1">
              <a:lnSpc>
                <a:spcPct val="80000"/>
              </a:lnSpc>
            </a:pPr>
            <a:r>
              <a:rPr lang="en-US" altLang="en-US" smtClean="0"/>
              <a:t>This level is said to be attained when an individual recognizes the right and the wrong on the basis of a set of principles which governing rights and the general good which are not based on self- interest or social conventions.</a:t>
            </a:r>
          </a:p>
          <a:p>
            <a:pPr algn="just" eaLnBrk="1" hangingPunct="1">
              <a:lnSpc>
                <a:spcPct val="80000"/>
              </a:lnSpc>
            </a:pPr>
            <a:r>
              <a:rPr lang="en-US" altLang="en-US" smtClean="0"/>
              <a:t>These individuals are called </a:t>
            </a:r>
            <a:r>
              <a:rPr lang="en-US" altLang="en-US" b="1" smtClean="0">
                <a:solidFill>
                  <a:srgbClr val="FF0000"/>
                </a:solidFill>
              </a:rPr>
              <a:t>“autonomous”, </a:t>
            </a:r>
            <a:r>
              <a:rPr lang="en-US" altLang="en-US" smtClean="0"/>
              <a:t>because they only think for themselves and also they do not agree that customs   are   always   correct. </a:t>
            </a:r>
          </a:p>
          <a:p>
            <a:pPr algn="just" eaLnBrk="1" hangingPunct="1">
              <a:lnSpc>
                <a:spcPct val="80000"/>
              </a:lnSpc>
            </a:pPr>
            <a:r>
              <a:rPr lang="en-US" altLang="en-US" smtClean="0"/>
              <a:t>They   want   to   live   by   general   principles   which   are universally applied to all people.</a:t>
            </a:r>
          </a:p>
        </p:txBody>
      </p:sp>
    </p:spTree>
    <p:extLst>
      <p:ext uri="{BB962C8B-B14F-4D97-AF65-F5344CB8AC3E}">
        <p14:creationId xmlns:p14="http://schemas.microsoft.com/office/powerpoint/2010/main" val="3671826464"/>
      </p:ext>
    </p:extLst>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Rectangle 2"/>
          <p:cNvSpPr>
            <a:spLocks noGrp="1" noChangeArrowheads="1"/>
          </p:cNvSpPr>
          <p:nvPr>
            <p:ph type="title" idx="4294967295"/>
          </p:nvPr>
        </p:nvSpPr>
        <p:spPr>
          <a:xfrm>
            <a:off x="2133600" y="-381000"/>
            <a:ext cx="7772400" cy="1143000"/>
          </a:xfrm>
        </p:spPr>
        <p:txBody>
          <a:bodyPr vert="horz" wrap="square" lIns="0" tIns="45720" rIns="0" bIns="0" numCol="1" anchor="b" anchorCtr="0" compatLnSpc="1">
            <a:prstTxWarp prst="textNoShape">
              <a:avLst/>
            </a:prstTxWarp>
          </a:bodyPr>
          <a:lstStyle/>
          <a:p>
            <a:pPr eaLnBrk="1" hangingPunct="1"/>
            <a:r>
              <a:rPr lang="en-US" altLang="en-US" smtClean="0"/>
              <a:t>Lawrence Kohlberg</a:t>
            </a:r>
          </a:p>
        </p:txBody>
      </p:sp>
      <p:sp>
        <p:nvSpPr>
          <p:cNvPr id="34819" name="Rectangle 3"/>
          <p:cNvSpPr>
            <a:spLocks noGrp="1" noChangeArrowheads="1"/>
          </p:cNvSpPr>
          <p:nvPr>
            <p:ph idx="4294967295"/>
          </p:nvPr>
        </p:nvSpPr>
        <p:spPr>
          <a:xfrm>
            <a:off x="1828800" y="914401"/>
            <a:ext cx="8643938" cy="4429125"/>
          </a:xfrm>
        </p:spPr>
        <p:txBody>
          <a:bodyPr/>
          <a:lstStyle/>
          <a:p>
            <a:pPr marL="273050" indent="-273050" algn="just" eaLnBrk="1" hangingPunct="1"/>
            <a:r>
              <a:rPr lang="en-US" altLang="en-US" sz="3600"/>
              <a:t>Kohlberg‟s   theory   of   moral   development   is   very   much   related   to   the   goals   of studying ethics at college level</a:t>
            </a:r>
          </a:p>
          <a:p>
            <a:pPr marL="273050" indent="-273050" algn="just" eaLnBrk="1" hangingPunct="1"/>
            <a:r>
              <a:rPr lang="en-US" altLang="en-US" sz="3600"/>
              <a:t>Moral responsibility comes out of the foundation of   early moral training given by an individual’s   parents   and culture. </a:t>
            </a:r>
          </a:p>
          <a:p>
            <a:pPr marL="273050" indent="-273050" algn="just" eaLnBrk="1" hangingPunct="1"/>
            <a:r>
              <a:rPr lang="en-US" altLang="en-US" sz="3600"/>
              <a:t>As per Kohlberg’s view only few people would reach the post conventional level</a:t>
            </a:r>
          </a:p>
        </p:txBody>
      </p:sp>
    </p:spTree>
    <p:extLst>
      <p:ext uri="{BB962C8B-B14F-4D97-AF65-F5344CB8AC3E}">
        <p14:creationId xmlns:p14="http://schemas.microsoft.com/office/powerpoint/2010/main" val="154559235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body" idx="1"/>
          </p:nvPr>
        </p:nvSpPr>
        <p:spPr>
          <a:xfrm>
            <a:off x="2063750" y="1844676"/>
            <a:ext cx="8135938" cy="3529013"/>
          </a:xfrm>
        </p:spPr>
        <p:txBody>
          <a:bodyPr/>
          <a:lstStyle/>
          <a:p>
            <a:pPr algn="ctr" eaLnBrk="1" hangingPunct="1">
              <a:buFont typeface="Wingdings" panose="05000000000000000000" pitchFamily="2" charset="2"/>
              <a:buNone/>
              <a:defRPr/>
            </a:pPr>
            <a:r>
              <a:rPr lang="en-US" altLang="en-US" sz="4000" b="1" dirty="0">
                <a:solidFill>
                  <a:schemeClr val="tx2">
                    <a:lumMod val="75000"/>
                  </a:schemeClr>
                </a:solidFill>
              </a:rPr>
              <a:t>					</a:t>
            </a:r>
          </a:p>
          <a:p>
            <a:pPr algn="ctr" eaLnBrk="1" hangingPunct="1">
              <a:buFont typeface="Wingdings" panose="05000000000000000000" pitchFamily="2" charset="2"/>
              <a:buNone/>
              <a:defRPr/>
            </a:pPr>
            <a:r>
              <a:rPr lang="en-US" altLang="en-US" sz="4000" b="1" dirty="0">
                <a:solidFill>
                  <a:schemeClr val="tx2">
                    <a:lumMod val="75000"/>
                  </a:schemeClr>
                </a:solidFill>
              </a:rPr>
              <a:t>UNIT I</a:t>
            </a:r>
          </a:p>
          <a:p>
            <a:pPr algn="ctr" eaLnBrk="1" hangingPunct="1">
              <a:buFont typeface="Wingdings" panose="05000000000000000000" pitchFamily="2" charset="2"/>
              <a:buNone/>
              <a:defRPr/>
            </a:pPr>
            <a:r>
              <a:rPr lang="en-US" altLang="en-US" sz="4000" b="1" dirty="0">
                <a:solidFill>
                  <a:schemeClr val="tx2">
                    <a:lumMod val="75000"/>
                  </a:schemeClr>
                </a:solidFill>
              </a:rPr>
              <a:t>Engineering Ethics</a:t>
            </a:r>
          </a:p>
          <a:p>
            <a:pPr algn="ctr" eaLnBrk="1" hangingPunct="1">
              <a:buFont typeface="Wingdings" panose="05000000000000000000" pitchFamily="2" charset="2"/>
              <a:buNone/>
              <a:defRPr/>
            </a:pPr>
            <a:endParaRPr lang="en-US" altLang="en-US" sz="4000" b="1" dirty="0">
              <a:solidFill>
                <a:schemeClr val="tx2">
                  <a:lumMod val="75000"/>
                </a:schemeClr>
              </a:solidFill>
            </a:endParaRPr>
          </a:p>
        </p:txBody>
      </p:sp>
    </p:spTree>
    <p:extLst>
      <p:ext uri="{BB962C8B-B14F-4D97-AF65-F5344CB8AC3E}">
        <p14:creationId xmlns:p14="http://schemas.microsoft.com/office/powerpoint/2010/main" val="1865741621"/>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idx="4294967295"/>
          </p:nvPr>
        </p:nvSpPr>
        <p:spPr>
          <a:xfrm>
            <a:off x="1524000" y="714375"/>
            <a:ext cx="9144000" cy="914400"/>
          </a:xfrm>
        </p:spPr>
        <p:txBody>
          <a:bodyPr vert="horz" wrap="square" lIns="0" tIns="45720" rIns="0" bIns="0" numCol="1" anchor="b" anchorCtr="0" compatLnSpc="1">
            <a:prstTxWarp prst="textNoShape">
              <a:avLst/>
            </a:prstTxWarp>
          </a:bodyPr>
          <a:lstStyle/>
          <a:p>
            <a:pPr eaLnBrk="1" hangingPunct="1"/>
            <a:r>
              <a:rPr lang="en-US" altLang="en-US" sz="3700"/>
              <a:t>Kohlberg’s Theory of Moral Development</a:t>
            </a:r>
          </a:p>
        </p:txBody>
      </p:sp>
      <p:sp>
        <p:nvSpPr>
          <p:cNvPr id="201731" name="Rectangle 3"/>
          <p:cNvSpPr>
            <a:spLocks noGrp="1" noChangeArrowheads="1"/>
          </p:cNvSpPr>
          <p:nvPr>
            <p:ph idx="4294967295"/>
          </p:nvPr>
        </p:nvSpPr>
        <p:spPr>
          <a:xfrm>
            <a:off x="1738314" y="2143126"/>
            <a:ext cx="8715375" cy="3781425"/>
          </a:xfrm>
        </p:spPr>
        <p:txBody>
          <a:bodyPr/>
          <a:lstStyle/>
          <a:p>
            <a:pPr marL="273050" indent="-273050" eaLnBrk="1" hangingPunct="1">
              <a:lnSpc>
                <a:spcPct val="90000"/>
              </a:lnSpc>
            </a:pPr>
            <a:r>
              <a:rPr lang="en-US" altLang="en-US" sz="3100">
                <a:latin typeface="New Century Schoolbook" charset="0"/>
                <a:cs typeface="Times New Roman" panose="02020603050405020304" pitchFamily="18" charset="0"/>
              </a:rPr>
              <a:t>Each level is based on the degree to which a person conforms to conventional standards of society</a:t>
            </a:r>
          </a:p>
          <a:p>
            <a:pPr marL="273050" indent="-273050" eaLnBrk="1" hangingPunct="1">
              <a:lnSpc>
                <a:spcPct val="90000"/>
              </a:lnSpc>
              <a:buNone/>
            </a:pPr>
            <a:r>
              <a:rPr lang="en-US" altLang="en-US" sz="3100"/>
              <a:t> </a:t>
            </a:r>
          </a:p>
          <a:p>
            <a:pPr marL="273050" indent="-273050" eaLnBrk="1" hangingPunct="1">
              <a:lnSpc>
                <a:spcPct val="90000"/>
              </a:lnSpc>
            </a:pPr>
            <a:r>
              <a:rPr lang="en-US" altLang="en-US" sz="3100">
                <a:latin typeface="New Century Schoolbook" charset="0"/>
                <a:cs typeface="Times New Roman" panose="02020603050405020304" pitchFamily="18" charset="0"/>
              </a:rPr>
              <a:t>Each level has two stages that represent different degrees of sophistication in moral reasoning</a:t>
            </a:r>
            <a:r>
              <a:rPr lang="en-US" altLang="en-US" smtClean="0">
                <a:latin typeface="New Century Schoolbook" charset="0"/>
                <a:cs typeface="Times New Roman" panose="02020603050405020304" pitchFamily="18" charset="0"/>
              </a:rPr>
              <a:t>. </a:t>
            </a:r>
          </a:p>
        </p:txBody>
      </p:sp>
    </p:spTree>
    <p:extLst>
      <p:ext uri="{BB962C8B-B14F-4D97-AF65-F5344CB8AC3E}">
        <p14:creationId xmlns:p14="http://schemas.microsoft.com/office/powerpoint/2010/main" val="154148968"/>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20173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201731">
                                            <p:txEl>
                                              <p:pRg st="0" end="0"/>
                                            </p:txEl>
                                          </p:spTgt>
                                        </p:tgtEl>
                                        <p:attrNameLst>
                                          <p:attrName>ppt_c</p:attrName>
                                        </p:attrNameLst>
                                      </p:cBhvr>
                                      <p:to>
                                        <a:schemeClr val="tx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20173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201731">
                                            <p:txEl>
                                              <p:pRg st="1" end="1"/>
                                            </p:txEl>
                                          </p:spTgt>
                                        </p:tgtEl>
                                        <p:attrNameLst>
                                          <p:attrName>ppt_c</p:attrName>
                                        </p:attrNameLst>
                                      </p:cBhvr>
                                      <p:to>
                                        <a:schemeClr val="tx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20173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201731">
                                            <p:txEl>
                                              <p:pRg st="2" end="2"/>
                                            </p:txEl>
                                          </p:spTgt>
                                        </p:tgtEl>
                                        <p:attrNameLst>
                                          <p:attrName>ppt_c</p:attrName>
                                        </p:attrNameLst>
                                      </p:cBhvr>
                                      <p:to>
                                        <a:schemeClr val="tx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01731" grpId="0" build="p" autoUpdateAnimBg="0"/>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7890" name="Picture 2" descr="Kohlberg's Moral Chart"/>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524000" y="457200"/>
            <a:ext cx="9144000" cy="5791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36802657"/>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idx="4294967295"/>
          </p:nvPr>
        </p:nvSpPr>
        <p:spPr>
          <a:xfrm>
            <a:off x="2209800" y="0"/>
            <a:ext cx="7772400" cy="1143000"/>
          </a:xfrm>
        </p:spPr>
        <p:txBody>
          <a:bodyPr vert="horz" wrap="square" lIns="0" tIns="45720" rIns="0" bIns="0" numCol="1" anchor="b" anchorCtr="0" compatLnSpc="1">
            <a:prstTxWarp prst="textNoShape">
              <a:avLst/>
            </a:prstTxWarp>
          </a:bodyPr>
          <a:lstStyle/>
          <a:p>
            <a:pPr eaLnBrk="1" hangingPunct="1"/>
            <a:r>
              <a:rPr lang="en-US" altLang="en-US" sz="3700">
                <a:latin typeface="New Century Schoolbook" charset="0"/>
                <a:cs typeface="Times New Roman" panose="02020603050405020304" pitchFamily="18" charset="0"/>
              </a:rPr>
              <a:t>Criticisms of Kohlberg’s theory </a:t>
            </a:r>
          </a:p>
        </p:txBody>
      </p:sp>
      <p:sp>
        <p:nvSpPr>
          <p:cNvPr id="38915" name="Rectangle 3"/>
          <p:cNvSpPr>
            <a:spLocks noGrp="1" noChangeArrowheads="1"/>
          </p:cNvSpPr>
          <p:nvPr>
            <p:ph idx="4294967295"/>
          </p:nvPr>
        </p:nvSpPr>
        <p:spPr>
          <a:xfrm>
            <a:off x="1524000" y="1219200"/>
            <a:ext cx="8763000" cy="5029200"/>
          </a:xfrm>
        </p:spPr>
        <p:txBody>
          <a:bodyPr/>
          <a:lstStyle/>
          <a:p>
            <a:pPr marL="273050" indent="-273050" eaLnBrk="1" hangingPunct="1"/>
            <a:r>
              <a:rPr lang="en-US" altLang="en-US" sz="2400" b="1">
                <a:latin typeface="New Century Schoolbook" charset="0"/>
                <a:cs typeface="Times New Roman" panose="02020603050405020304" pitchFamily="18" charset="0"/>
              </a:rPr>
              <a:t>Research has not supported</a:t>
            </a:r>
            <a:r>
              <a:rPr lang="en-US" altLang="en-US" sz="2400">
                <a:latin typeface="New Century Schoolbook" charset="0"/>
                <a:cs typeface="Times New Roman" panose="02020603050405020304" pitchFamily="18" charset="0"/>
              </a:rPr>
              <a:t> Kohlberg’s belief that the development of abstract thinking in adolescence invariably leads people to the formation of idealistic moral principles</a:t>
            </a:r>
            <a:r>
              <a:rPr lang="en-US" altLang="en-US" sz="2400"/>
              <a:t> </a:t>
            </a:r>
          </a:p>
          <a:p>
            <a:pPr marL="273050" indent="-273050" eaLnBrk="1" hangingPunct="1"/>
            <a:r>
              <a:rPr lang="en-US" altLang="en-US" sz="2400">
                <a:latin typeface="New Century Schoolbook" charset="0"/>
                <a:cs typeface="Times New Roman" panose="02020603050405020304" pitchFamily="18" charset="0"/>
              </a:rPr>
              <a:t>Some cross-cultural psychologists argue that Kohlberg’s stories and scoring system reflect a </a:t>
            </a:r>
            <a:r>
              <a:rPr lang="en-US" altLang="en-US" sz="2400" b="1">
                <a:latin typeface="New Century Schoolbook" charset="0"/>
                <a:cs typeface="Times New Roman" panose="02020603050405020304" pitchFamily="18" charset="0"/>
              </a:rPr>
              <a:t>Western emphasis on individual rights, harm, and justice that is not shared in many cultures</a:t>
            </a:r>
            <a:r>
              <a:rPr lang="en-US" altLang="en-US" sz="2400">
                <a:latin typeface="New Century Schoolbook" charset="0"/>
                <a:cs typeface="Times New Roman" panose="02020603050405020304" pitchFamily="18" charset="0"/>
              </a:rPr>
              <a:t>.</a:t>
            </a:r>
            <a:r>
              <a:rPr lang="en-US" altLang="en-US" sz="2400"/>
              <a:t> </a:t>
            </a:r>
          </a:p>
          <a:p>
            <a:pPr marL="273050" indent="-273050" eaLnBrk="1" hangingPunct="1"/>
            <a:r>
              <a:rPr lang="en-US" altLang="en-US" sz="2400">
                <a:latin typeface="New Century Schoolbook" charset="0"/>
                <a:cs typeface="Times New Roman" panose="02020603050405020304" pitchFamily="18" charset="0"/>
              </a:rPr>
              <a:t>Kohlberg’s </a:t>
            </a:r>
            <a:r>
              <a:rPr lang="en-US" altLang="en-US" sz="2400" b="1">
                <a:latin typeface="New Century Schoolbook" charset="0"/>
                <a:cs typeface="Times New Roman" panose="02020603050405020304" pitchFamily="18" charset="0"/>
              </a:rPr>
              <a:t>early research was conducted entirely with male subjects</a:t>
            </a:r>
            <a:r>
              <a:rPr lang="en-US" altLang="en-US" sz="2400">
                <a:latin typeface="New Century Schoolbook" charset="0"/>
                <a:cs typeface="Times New Roman" panose="02020603050405020304" pitchFamily="18" charset="0"/>
              </a:rPr>
              <a:t>, yet it became the basis for a theory applied to both males </a:t>
            </a:r>
            <a:r>
              <a:rPr lang="en-US" altLang="en-US" sz="2400">
                <a:latin typeface="Font144" charset="0"/>
                <a:cs typeface="Times New Roman" panose="02020603050405020304" pitchFamily="18" charset="0"/>
              </a:rPr>
              <a:t>and</a:t>
            </a:r>
            <a:r>
              <a:rPr lang="en-US" altLang="en-US" sz="2400">
                <a:latin typeface="New Century Schoolbook" charset="0"/>
                <a:cs typeface="Times New Roman" panose="02020603050405020304" pitchFamily="18" charset="0"/>
              </a:rPr>
              <a:t> females.</a:t>
            </a:r>
            <a:r>
              <a:rPr lang="en-US" altLang="en-US" sz="2400"/>
              <a:t> </a:t>
            </a:r>
          </a:p>
        </p:txBody>
      </p:sp>
    </p:spTree>
    <p:extLst>
      <p:ext uri="{BB962C8B-B14F-4D97-AF65-F5344CB8AC3E}">
        <p14:creationId xmlns:p14="http://schemas.microsoft.com/office/powerpoint/2010/main" val="2020221251"/>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9938" name="Picture 2"/>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1981201" y="-23813"/>
            <a:ext cx="5724525" cy="10175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4" name="Carol Gilligan's Theory of Moral Development.mp4">
            <a:hlinkClick r:id="" action="ppaction://media"/>
          </p:cNvPr>
          <p:cNvPicPr>
            <a:picLocks noRot="1" noChangeAspect="1"/>
          </p:cNvPicPr>
          <p:nvPr>
            <a:videoFile r:link="rId1"/>
          </p:nvPr>
        </p:nvPicPr>
        <p:blipFill>
          <a:blip r:embed="rId4">
            <a:extLst>
              <a:ext uri="{28A0092B-C50C-407E-A947-70E740481C1C}">
                <a14:useLocalDpi xmlns:a14="http://schemas.microsoft.com/office/drawing/2010/main" val="0"/>
              </a:ext>
            </a:extLst>
          </a:blip>
          <a:srcRect/>
          <a:stretch>
            <a:fillRect/>
          </a:stretch>
        </p:blipFill>
        <p:spPr bwMode="auto">
          <a:xfrm>
            <a:off x="1981200" y="1143000"/>
            <a:ext cx="8229600" cy="4572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474608427"/>
      </p:ext>
    </p:extLst>
  </p:cSld>
  <p:clrMapOvr>
    <a:masterClrMapping/>
  </p:clrMapOvr>
  <p:timing>
    <p:tnLst>
      <p:par>
        <p:cTn id="1" dur="indefinite" restart="never" nodeType="tmRoot">
          <p:childTnLst>
            <p:seq concurrent="1" nextAc="seek">
              <p:cTn id="2" restart="whenNotActive" fill="hold" evtFilter="cancelBubble" nodeType="interactiveSeq">
                <p:stCondLst>
                  <p:cond evt="onClick" delay="0">
                    <p:tgtEl>
                      <p:spTgt spid="4"/>
                    </p:tgtEl>
                  </p:cond>
                </p:stCondLst>
                <p:endSync evt="end" delay="0">
                  <p:rtn val="all"/>
                </p:endSync>
                <p:childTnLst>
                  <p:par>
                    <p:cTn id="3" fill="hold" nodeType="clickPar">
                      <p:stCondLst>
                        <p:cond delay="0"/>
                      </p:stCondLst>
                      <p:childTnLst>
                        <p:par>
                          <p:cTn id="4" fill="hold" nodeType="withGroup">
                            <p:stCondLst>
                              <p:cond delay="0"/>
                            </p:stCondLst>
                            <p:childTnLst>
                              <p:par>
                                <p:cTn id="5" presetID="2" presetClass="mediacall" presetSubtype="0" fill="hold" nodeType="clickEffect">
                                  <p:stCondLst>
                                    <p:cond delay="0"/>
                                  </p:stCondLst>
                                  <p:childTnLst>
                                    <p:cmd type="call" cmd="togglePause">
                                      <p:cBhvr>
                                        <p:cTn id="6" dur="1" fill="hold"/>
                                        <p:tgtEl>
                                          <p:spTgt spid="4"/>
                                        </p:tgtEl>
                                      </p:cBhvr>
                                    </p:cmd>
                                  </p:childTnLst>
                                </p:cTn>
                              </p:par>
                            </p:childTnLst>
                          </p:cTn>
                        </p:par>
                      </p:childTnLst>
                    </p:cTn>
                  </p:par>
                </p:childTnLst>
              </p:cTn>
              <p:nextCondLst>
                <p:cond evt="onClick" delay="0">
                  <p:tgtEl>
                    <p:spTgt spid="4"/>
                  </p:tgtEl>
                </p:cond>
              </p:nextCondLst>
            </p:seq>
            <p:video>
              <p:cMediaNode vol="80000">
                <p:cTn id="7" fill="hold" display="0">
                  <p:stCondLst>
                    <p:cond delay="indefinite"/>
                  </p:stCondLst>
                </p:cTn>
                <p:tgtEl>
                  <p:spTgt spid="4"/>
                </p:tgtEl>
              </p:cMediaNode>
            </p:video>
          </p:childTnLst>
        </p:cTn>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a:xfrm>
            <a:off x="1828800" y="152401"/>
            <a:ext cx="8229600" cy="1139825"/>
          </a:xfrm>
        </p:spPr>
        <p:txBody>
          <a:bodyPr/>
          <a:lstStyle/>
          <a:p>
            <a:pPr eaLnBrk="1" hangingPunct="1"/>
            <a:r>
              <a:rPr lang="en-US" altLang="en-US" sz="3800" b="1"/>
              <a:t>GILLIGAN’S THEORY </a:t>
            </a:r>
            <a:r>
              <a:rPr lang="en-US" altLang="en-US" sz="3800"/>
              <a:t/>
            </a:r>
            <a:br>
              <a:rPr lang="en-US" altLang="en-US" sz="3800"/>
            </a:br>
            <a:endParaRPr lang="en-US" altLang="en-US" sz="3800"/>
          </a:p>
        </p:txBody>
      </p:sp>
      <p:sp>
        <p:nvSpPr>
          <p:cNvPr id="40963" name="Rectangle 3"/>
          <p:cNvSpPr>
            <a:spLocks noGrp="1" noChangeArrowheads="1"/>
          </p:cNvSpPr>
          <p:nvPr>
            <p:ph type="body" idx="1"/>
          </p:nvPr>
        </p:nvSpPr>
        <p:spPr>
          <a:xfrm>
            <a:off x="1981200" y="457200"/>
            <a:ext cx="8686800" cy="5867400"/>
          </a:xfrm>
        </p:spPr>
        <p:txBody>
          <a:bodyPr/>
          <a:lstStyle/>
          <a:p>
            <a:pPr eaLnBrk="1" hangingPunct="1">
              <a:lnSpc>
                <a:spcPct val="90000"/>
              </a:lnSpc>
            </a:pPr>
            <a:endParaRPr lang="en-US" altLang="en-US" sz="2400"/>
          </a:p>
          <a:p>
            <a:pPr eaLnBrk="1" hangingPunct="1">
              <a:lnSpc>
                <a:spcPct val="90000"/>
              </a:lnSpc>
              <a:buFont typeface="Wingdings" panose="05000000000000000000" pitchFamily="2" charset="2"/>
              <a:buNone/>
            </a:pPr>
            <a:r>
              <a:rPr lang="en-US" altLang="en-US" sz="2400" i="1">
                <a:solidFill>
                  <a:srgbClr val="FF0000"/>
                </a:solidFill>
                <a:latin typeface="Cambria" panose="02040503050406030204" pitchFamily="18" charset="0"/>
              </a:rPr>
              <a:t>	</a:t>
            </a:r>
            <a:r>
              <a:rPr lang="en-US" altLang="en-US" sz="2400" b="1">
                <a:solidFill>
                  <a:srgbClr val="FF0000"/>
                </a:solidFill>
                <a:latin typeface="Cambria" panose="02040503050406030204" pitchFamily="18" charset="0"/>
              </a:rPr>
              <a:t>Pre-conventional Level</a:t>
            </a:r>
            <a:r>
              <a:rPr lang="en-US" altLang="en-US" sz="2400" i="1">
                <a:solidFill>
                  <a:srgbClr val="FF0000"/>
                </a:solidFill>
                <a:latin typeface="Cambria" panose="02040503050406030204" pitchFamily="18" charset="0"/>
              </a:rPr>
              <a:t> </a:t>
            </a:r>
            <a:endParaRPr lang="en-US" altLang="en-US" sz="2400">
              <a:solidFill>
                <a:srgbClr val="FF0000"/>
              </a:solidFill>
              <a:latin typeface="Cambria" panose="02040503050406030204" pitchFamily="18" charset="0"/>
            </a:endParaRPr>
          </a:p>
          <a:p>
            <a:pPr eaLnBrk="1" hangingPunct="1">
              <a:lnSpc>
                <a:spcPct val="90000"/>
              </a:lnSpc>
            </a:pPr>
            <a:r>
              <a:rPr lang="en-US" altLang="en-US" sz="2400">
                <a:latin typeface="Cambria" panose="02040503050406030204" pitchFamily="18" charset="0"/>
              </a:rPr>
              <a:t>This is the same as Kohlberg’s first level in that the person is preoccupied with self centered reasoning, caring for the needs and desires of self. </a:t>
            </a:r>
          </a:p>
          <a:p>
            <a:pPr eaLnBrk="1" hangingPunct="1">
              <a:lnSpc>
                <a:spcPct val="90000"/>
              </a:lnSpc>
              <a:buFont typeface="Wingdings" panose="05000000000000000000" pitchFamily="2" charset="2"/>
              <a:buNone/>
            </a:pPr>
            <a:r>
              <a:rPr lang="en-US" altLang="en-US" sz="2400">
                <a:latin typeface="Cambria" panose="02040503050406030204" pitchFamily="18" charset="0"/>
              </a:rPr>
              <a:t>	</a:t>
            </a:r>
            <a:r>
              <a:rPr lang="en-US" altLang="en-US" sz="2400">
                <a:solidFill>
                  <a:srgbClr val="FF0000"/>
                </a:solidFill>
                <a:latin typeface="Cambria" panose="02040503050406030204" pitchFamily="18" charset="0"/>
              </a:rPr>
              <a:t> </a:t>
            </a:r>
            <a:r>
              <a:rPr lang="en-US" altLang="en-US" sz="2400" b="1">
                <a:solidFill>
                  <a:srgbClr val="FF0000"/>
                </a:solidFill>
                <a:latin typeface="Cambria" panose="02040503050406030204" pitchFamily="18" charset="0"/>
              </a:rPr>
              <a:t>Conventional</a:t>
            </a:r>
            <a:r>
              <a:rPr lang="en-US" altLang="en-US" sz="2400" b="1">
                <a:latin typeface="Cambria" panose="02040503050406030204" pitchFamily="18" charset="0"/>
              </a:rPr>
              <a:t> </a:t>
            </a:r>
          </a:p>
          <a:p>
            <a:pPr eaLnBrk="1" hangingPunct="1">
              <a:lnSpc>
                <a:spcPct val="90000"/>
              </a:lnSpc>
            </a:pPr>
            <a:r>
              <a:rPr lang="en-US" altLang="en-US" sz="2400">
                <a:latin typeface="Cambria" panose="02040503050406030204" pitchFamily="18" charset="0"/>
              </a:rPr>
              <a:t>Here the thinking is opposite in that, one is preoccupied with not hurting others and a willingness to sacrifice one’s own interests in order to help or nurture others (or retain friendship). </a:t>
            </a:r>
          </a:p>
          <a:p>
            <a:pPr eaLnBrk="1" hangingPunct="1">
              <a:lnSpc>
                <a:spcPct val="90000"/>
              </a:lnSpc>
              <a:buFont typeface="Wingdings" panose="05000000000000000000" pitchFamily="2" charset="2"/>
              <a:buNone/>
            </a:pPr>
            <a:r>
              <a:rPr lang="en-US" altLang="en-US" sz="2400" i="1">
                <a:latin typeface="Cambria" panose="02040503050406030204" pitchFamily="18" charset="0"/>
              </a:rPr>
              <a:t>	</a:t>
            </a:r>
            <a:r>
              <a:rPr lang="en-US" altLang="en-US" sz="2400" b="1">
                <a:solidFill>
                  <a:srgbClr val="FF0000"/>
                </a:solidFill>
                <a:latin typeface="Cambria" panose="02040503050406030204" pitchFamily="18" charset="0"/>
              </a:rPr>
              <a:t>Post-conventional Level </a:t>
            </a:r>
          </a:p>
          <a:p>
            <a:pPr eaLnBrk="1" hangingPunct="1">
              <a:lnSpc>
                <a:spcPct val="90000"/>
              </a:lnSpc>
            </a:pPr>
            <a:r>
              <a:rPr lang="en-US" altLang="en-US" sz="2400">
                <a:latin typeface="Cambria" panose="02040503050406030204" pitchFamily="18" charset="0"/>
              </a:rPr>
              <a:t>Achieved through context-oriented reasoning, rather than by applying abstract rules ranked in a hierarchy of importance. Here the individual becomes able to strike a reasoned balance between caring about other people and pursuing one’s</a:t>
            </a:r>
            <a:r>
              <a:rPr lang="en-US" altLang="en-US" sz="2400"/>
              <a:t> own self-interest while exercising one’s rights. </a:t>
            </a:r>
          </a:p>
        </p:txBody>
      </p:sp>
    </p:spTree>
    <p:extLst>
      <p:ext uri="{BB962C8B-B14F-4D97-AF65-F5344CB8AC3E}">
        <p14:creationId xmlns:p14="http://schemas.microsoft.com/office/powerpoint/2010/main" val="3441030205"/>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idx="4294967295"/>
          </p:nvPr>
        </p:nvSpPr>
        <p:spPr>
          <a:xfrm>
            <a:off x="1981200" y="460376"/>
            <a:ext cx="8229600" cy="1139825"/>
          </a:xfrm>
        </p:spPr>
        <p:txBody>
          <a:bodyPr vert="horz" wrap="square" lIns="0" tIns="45720" rIns="0" bIns="0" numCol="1" anchor="b" anchorCtr="0" compatLnSpc="1">
            <a:prstTxWarp prst="textNoShape">
              <a:avLst/>
            </a:prstTxWarp>
          </a:bodyPr>
          <a:lstStyle/>
          <a:p>
            <a:pPr eaLnBrk="1" hangingPunct="1"/>
            <a:r>
              <a:rPr lang="en-US" altLang="en-US" smtClean="0">
                <a:latin typeface="New York" charset="0"/>
                <a:cs typeface="Times New Roman" panose="02020603050405020304" pitchFamily="18" charset="0"/>
              </a:rPr>
              <a:t>Carol Gilligan</a:t>
            </a:r>
            <a:r>
              <a:rPr lang="en-US" altLang="en-US" smtClean="0"/>
              <a:t>’s Model</a:t>
            </a:r>
          </a:p>
        </p:txBody>
      </p:sp>
      <p:sp>
        <p:nvSpPr>
          <p:cNvPr id="41987" name="Rectangle 3"/>
          <p:cNvSpPr>
            <a:spLocks noGrp="1" noChangeArrowheads="1"/>
          </p:cNvSpPr>
          <p:nvPr>
            <p:ph idx="4294967295"/>
          </p:nvPr>
        </p:nvSpPr>
        <p:spPr>
          <a:xfrm>
            <a:off x="1752600" y="1752600"/>
            <a:ext cx="8686800" cy="4114800"/>
          </a:xfrm>
        </p:spPr>
        <p:txBody>
          <a:bodyPr/>
          <a:lstStyle/>
          <a:p>
            <a:pPr marL="273050" indent="-273050" eaLnBrk="1" hangingPunct="1">
              <a:lnSpc>
                <a:spcPct val="90000"/>
              </a:lnSpc>
            </a:pPr>
            <a:r>
              <a:rPr lang="en-US" altLang="en-US" sz="2800">
                <a:latin typeface="Times New Roman" panose="02020603050405020304" pitchFamily="18" charset="0"/>
              </a:rPr>
              <a:t>Feels </a:t>
            </a:r>
            <a:r>
              <a:rPr lang="en-US" altLang="en-US" sz="2800">
                <a:latin typeface="Times New Roman" panose="02020603050405020304" pitchFamily="18" charset="0"/>
                <a:cs typeface="Times New Roman" panose="02020603050405020304" pitchFamily="18" charset="0"/>
              </a:rPr>
              <a:t>Kohlberg’s model is based on an ethic of </a:t>
            </a:r>
            <a:r>
              <a:rPr lang="en-US" altLang="en-US" sz="2800" b="1">
                <a:latin typeface="Times New Roman" panose="02020603050405020304" pitchFamily="18" charset="0"/>
                <a:cs typeface="Times New Roman" panose="02020603050405020304" pitchFamily="18" charset="0"/>
              </a:rPr>
              <a:t>individual rights and justice</a:t>
            </a:r>
            <a:r>
              <a:rPr lang="en-US" altLang="en-US" sz="2800">
                <a:latin typeface="Times New Roman" panose="02020603050405020304" pitchFamily="18" charset="0"/>
                <a:cs typeface="Times New Roman" panose="02020603050405020304" pitchFamily="18" charset="0"/>
              </a:rPr>
              <a:t>, which is a more common perspective for </a:t>
            </a:r>
            <a:r>
              <a:rPr lang="en-US" altLang="en-US" sz="2800" b="1">
                <a:latin typeface="Times New Roman" panose="02020603050405020304" pitchFamily="18" charset="0"/>
                <a:cs typeface="Times New Roman" panose="02020603050405020304" pitchFamily="18" charset="0"/>
              </a:rPr>
              <a:t>males</a:t>
            </a:r>
            <a:r>
              <a:rPr lang="en-US" altLang="en-US" sz="2800">
                <a:latin typeface="Times New Roman" panose="02020603050405020304" pitchFamily="18" charset="0"/>
              </a:rPr>
              <a:t> </a:t>
            </a:r>
          </a:p>
          <a:p>
            <a:pPr marL="273050" indent="-273050" eaLnBrk="1" hangingPunct="1">
              <a:lnSpc>
                <a:spcPct val="90000"/>
              </a:lnSpc>
            </a:pPr>
            <a:r>
              <a:rPr lang="en-US" altLang="en-US" sz="2800">
                <a:latin typeface="Times New Roman" panose="02020603050405020304" pitchFamily="18" charset="0"/>
                <a:cs typeface="Times New Roman" panose="02020603050405020304" pitchFamily="18" charset="0"/>
              </a:rPr>
              <a:t>Gilligan’s model of </a:t>
            </a:r>
            <a:r>
              <a:rPr lang="en-US" altLang="en-US" sz="2800" b="1">
                <a:latin typeface="Times New Roman" panose="02020603050405020304" pitchFamily="18" charset="0"/>
                <a:cs typeface="Times New Roman" panose="02020603050405020304" pitchFamily="18" charset="0"/>
              </a:rPr>
              <a:t>women’s</a:t>
            </a:r>
            <a:r>
              <a:rPr lang="en-US" altLang="en-US" sz="2800">
                <a:latin typeface="Times New Roman" panose="02020603050405020304" pitchFamily="18" charset="0"/>
                <a:cs typeface="Times New Roman" panose="02020603050405020304" pitchFamily="18" charset="0"/>
              </a:rPr>
              <a:t> moral development is based on an </a:t>
            </a:r>
            <a:r>
              <a:rPr lang="en-US" altLang="en-US" sz="2800" b="1">
                <a:latin typeface="Times New Roman" panose="02020603050405020304" pitchFamily="18" charset="0"/>
                <a:cs typeface="Times New Roman" panose="02020603050405020304" pitchFamily="18" charset="0"/>
              </a:rPr>
              <a:t>ethic of care and responsibility</a:t>
            </a:r>
            <a:r>
              <a:rPr lang="en-US" altLang="en-US" sz="2800">
                <a:latin typeface="Times New Roman" panose="02020603050405020304" pitchFamily="18" charset="0"/>
                <a:cs typeface="Times New Roman" panose="02020603050405020304" pitchFamily="18" charset="0"/>
              </a:rPr>
              <a:t>.</a:t>
            </a:r>
            <a:r>
              <a:rPr lang="en-US" altLang="en-US" sz="2800">
                <a:latin typeface="Times New Roman" panose="02020603050405020304" pitchFamily="18" charset="0"/>
              </a:rPr>
              <a:t> </a:t>
            </a:r>
          </a:p>
          <a:p>
            <a:pPr marL="273050" indent="-273050" eaLnBrk="1" hangingPunct="1">
              <a:lnSpc>
                <a:spcPct val="90000"/>
              </a:lnSpc>
            </a:pPr>
            <a:r>
              <a:rPr lang="en-US" altLang="en-US" sz="2800">
                <a:latin typeface="Times New Roman" panose="02020603050405020304" pitchFamily="18" charset="0"/>
                <a:cs typeface="Times New Roman" panose="02020603050405020304" pitchFamily="18" charset="0"/>
              </a:rPr>
              <a:t>However, when subjects are carefully matched, there do </a:t>
            </a:r>
            <a:r>
              <a:rPr lang="en-US" altLang="en-US" sz="2800" b="1">
                <a:latin typeface="Times New Roman" panose="02020603050405020304" pitchFamily="18" charset="0"/>
                <a:cs typeface="Times New Roman" panose="02020603050405020304" pitchFamily="18" charset="0"/>
              </a:rPr>
              <a:t>not</a:t>
            </a:r>
            <a:r>
              <a:rPr lang="en-US" altLang="en-US" sz="2800">
                <a:latin typeface="Times New Roman" panose="02020603050405020304" pitchFamily="18" charset="0"/>
                <a:cs typeface="Times New Roman" panose="02020603050405020304" pitchFamily="18" charset="0"/>
              </a:rPr>
              <a:t> seem to be systematic gender differences in moral reasoning</a:t>
            </a:r>
            <a:r>
              <a:rPr lang="en-US" altLang="en-US" sz="2800">
                <a:latin typeface="Times New Roman" panose="02020603050405020304" pitchFamily="18" charset="0"/>
              </a:rPr>
              <a:t> </a:t>
            </a:r>
          </a:p>
        </p:txBody>
      </p:sp>
    </p:spTree>
    <p:extLst>
      <p:ext uri="{BB962C8B-B14F-4D97-AF65-F5344CB8AC3E}">
        <p14:creationId xmlns:p14="http://schemas.microsoft.com/office/powerpoint/2010/main" val="593717896"/>
      </p:ext>
    </p:extLst>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81200" y="274638"/>
            <a:ext cx="8229600" cy="868362"/>
          </a:xfrm>
          <a:prstGeom prst="rect">
            <a:avLst/>
          </a:prstGeom>
        </p:spPr>
        <p:txBody>
          <a:bodyPr/>
          <a:lstStyle>
            <a:lvl1pPr algn="l" rtl="0" eaLnBrk="0" fontAlgn="base" hangingPunct="0">
              <a:spcBef>
                <a:spcPct val="0"/>
              </a:spcBef>
              <a:spcAft>
                <a:spcPct val="0"/>
              </a:spcAft>
              <a:defRPr sz="4200" kern="1200">
                <a:solidFill>
                  <a:schemeClr val="tx2"/>
                </a:solidFill>
                <a:latin typeface="+mj-lt"/>
                <a:ea typeface="+mj-ea"/>
                <a:cs typeface="+mj-cs"/>
              </a:defRPr>
            </a:lvl1pPr>
            <a:lvl2pPr algn="l" rtl="0" eaLnBrk="0" fontAlgn="base" hangingPunct="0">
              <a:spcBef>
                <a:spcPct val="0"/>
              </a:spcBef>
              <a:spcAft>
                <a:spcPct val="0"/>
              </a:spcAft>
              <a:defRPr sz="4200">
                <a:solidFill>
                  <a:schemeClr val="tx2"/>
                </a:solidFill>
                <a:latin typeface="Garamond" panose="02020404030301010803" pitchFamily="18" charset="0"/>
              </a:defRPr>
            </a:lvl2pPr>
            <a:lvl3pPr algn="l" rtl="0" eaLnBrk="0" fontAlgn="base" hangingPunct="0">
              <a:spcBef>
                <a:spcPct val="0"/>
              </a:spcBef>
              <a:spcAft>
                <a:spcPct val="0"/>
              </a:spcAft>
              <a:defRPr sz="4200">
                <a:solidFill>
                  <a:schemeClr val="tx2"/>
                </a:solidFill>
                <a:latin typeface="Garamond" panose="02020404030301010803" pitchFamily="18" charset="0"/>
              </a:defRPr>
            </a:lvl3pPr>
            <a:lvl4pPr algn="l" rtl="0" eaLnBrk="0" fontAlgn="base" hangingPunct="0">
              <a:spcBef>
                <a:spcPct val="0"/>
              </a:spcBef>
              <a:spcAft>
                <a:spcPct val="0"/>
              </a:spcAft>
              <a:defRPr sz="4200">
                <a:solidFill>
                  <a:schemeClr val="tx2"/>
                </a:solidFill>
                <a:latin typeface="Garamond" panose="02020404030301010803" pitchFamily="18" charset="0"/>
              </a:defRPr>
            </a:lvl4pPr>
            <a:lvl5pPr algn="l" rtl="0" eaLnBrk="0" fontAlgn="base" hangingPunct="0">
              <a:spcBef>
                <a:spcPct val="0"/>
              </a:spcBef>
              <a:spcAft>
                <a:spcPct val="0"/>
              </a:spcAft>
              <a:defRPr sz="4200">
                <a:solidFill>
                  <a:schemeClr val="tx2"/>
                </a:solidFill>
                <a:latin typeface="Garamond" panose="02020404030301010803" pitchFamily="18" charset="0"/>
              </a:defRPr>
            </a:lvl5pPr>
            <a:lvl6pPr marL="457200" algn="l" rtl="0" fontAlgn="base">
              <a:spcBef>
                <a:spcPct val="0"/>
              </a:spcBef>
              <a:spcAft>
                <a:spcPct val="0"/>
              </a:spcAft>
              <a:defRPr sz="4200">
                <a:solidFill>
                  <a:schemeClr val="tx2"/>
                </a:solidFill>
                <a:latin typeface="Garamond" panose="02020404030301010803" pitchFamily="18" charset="0"/>
              </a:defRPr>
            </a:lvl6pPr>
            <a:lvl7pPr marL="914400" algn="l" rtl="0" fontAlgn="base">
              <a:spcBef>
                <a:spcPct val="0"/>
              </a:spcBef>
              <a:spcAft>
                <a:spcPct val="0"/>
              </a:spcAft>
              <a:defRPr sz="4200">
                <a:solidFill>
                  <a:schemeClr val="tx2"/>
                </a:solidFill>
                <a:latin typeface="Garamond" panose="02020404030301010803" pitchFamily="18" charset="0"/>
              </a:defRPr>
            </a:lvl7pPr>
            <a:lvl8pPr marL="1371600" algn="l" rtl="0" fontAlgn="base">
              <a:spcBef>
                <a:spcPct val="0"/>
              </a:spcBef>
              <a:spcAft>
                <a:spcPct val="0"/>
              </a:spcAft>
              <a:defRPr sz="4200">
                <a:solidFill>
                  <a:schemeClr val="tx2"/>
                </a:solidFill>
                <a:latin typeface="Garamond" panose="02020404030301010803" pitchFamily="18" charset="0"/>
              </a:defRPr>
            </a:lvl8pPr>
            <a:lvl9pPr marL="1828800" algn="l" rtl="0" fontAlgn="base">
              <a:spcBef>
                <a:spcPct val="0"/>
              </a:spcBef>
              <a:spcAft>
                <a:spcPct val="0"/>
              </a:spcAft>
              <a:defRPr sz="4200">
                <a:solidFill>
                  <a:schemeClr val="tx2"/>
                </a:solidFill>
                <a:latin typeface="Garamond" panose="02020404030301010803" pitchFamily="18" charset="0"/>
              </a:defRPr>
            </a:lvl9pPr>
          </a:lstStyle>
          <a:p>
            <a:pPr eaLnBrk="1" hangingPunct="1">
              <a:defRPr/>
            </a:pPr>
            <a:r>
              <a:rPr lang="en-US" altLang="en-US" sz="3600" b="1" dirty="0">
                <a:solidFill>
                  <a:srgbClr val="35742A">
                    <a:lumMod val="75000"/>
                  </a:srgbClr>
                </a:solidFill>
              </a:rPr>
              <a:t>CONSENSUS AND CONTROVERSY</a:t>
            </a:r>
          </a:p>
        </p:txBody>
      </p:sp>
      <p:sp>
        <p:nvSpPr>
          <p:cNvPr id="43011" name="Content Placeholder 2"/>
          <p:cNvSpPr txBox="1">
            <a:spLocks/>
          </p:cNvSpPr>
          <p:nvPr/>
        </p:nvSpPr>
        <p:spPr bwMode="auto">
          <a:xfrm>
            <a:off x="1981200" y="1600201"/>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marL="342900" indent="-342900">
              <a:spcBef>
                <a:spcPct val="20000"/>
              </a:spcBef>
              <a:buClr>
                <a:schemeClr val="accent1"/>
              </a:buClr>
              <a:buSzPct val="65000"/>
              <a:buFont typeface="Wingdings" panose="05000000000000000000" pitchFamily="2" charset="2"/>
              <a:buChar char="n"/>
              <a:defRPr sz="3000">
                <a:solidFill>
                  <a:schemeClr val="tx1"/>
                </a:solidFill>
                <a:latin typeface="Arial" panose="020B0604020202020204" pitchFamily="34" charset="0"/>
              </a:defRPr>
            </a:lvl1pPr>
            <a:lvl2pPr marL="669925" indent="-325438">
              <a:spcBef>
                <a:spcPct val="20000"/>
              </a:spcBef>
              <a:buClr>
                <a:schemeClr val="accent2"/>
              </a:buClr>
              <a:buSzPct val="60000"/>
              <a:buFont typeface="Wingdings" panose="05000000000000000000" pitchFamily="2" charset="2"/>
              <a:buChar char="q"/>
              <a:defRPr sz="2600">
                <a:solidFill>
                  <a:schemeClr val="tx1"/>
                </a:solidFill>
                <a:latin typeface="Arial" panose="020B0604020202020204" pitchFamily="34" charset="0"/>
              </a:defRPr>
            </a:lvl2pPr>
            <a:lvl3pPr marL="1022350" indent="-350838">
              <a:spcBef>
                <a:spcPct val="20000"/>
              </a:spcBef>
              <a:buClr>
                <a:schemeClr val="accent1"/>
              </a:buClr>
              <a:buSzPct val="65000"/>
              <a:buFont typeface="Wingdings" panose="05000000000000000000" pitchFamily="2" charset="2"/>
              <a:buChar char="n"/>
              <a:defRPr sz="2200">
                <a:solidFill>
                  <a:schemeClr val="tx1"/>
                </a:solidFill>
                <a:latin typeface="Arial" panose="020B0604020202020204" pitchFamily="34" charset="0"/>
              </a:defRPr>
            </a:lvl3pPr>
            <a:lvl4pPr marL="1339850" indent="-315913">
              <a:spcBef>
                <a:spcPct val="20000"/>
              </a:spcBef>
              <a:buClr>
                <a:schemeClr val="accent2"/>
              </a:buClr>
              <a:buSzPct val="70000"/>
              <a:buFont typeface="Wingdings" panose="05000000000000000000" pitchFamily="2" charset="2"/>
              <a:buChar char="q"/>
              <a:defRPr sz="2000">
                <a:solidFill>
                  <a:schemeClr val="tx1"/>
                </a:solidFill>
                <a:latin typeface="Arial" panose="020B0604020202020204" pitchFamily="34" charset="0"/>
              </a:defRPr>
            </a:lvl4pPr>
            <a:lvl5pPr marL="1681163" indent="-339725">
              <a:spcBef>
                <a:spcPct val="20000"/>
              </a:spcBef>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5pPr>
            <a:lvl6pPr marL="21383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6pPr>
            <a:lvl7pPr marL="25955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7pPr>
            <a:lvl8pPr marL="30527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8pPr>
            <a:lvl9pPr marL="3509963" indent="-339725" eaLnBrk="0" fontAlgn="base" hangingPunct="0">
              <a:spcBef>
                <a:spcPct val="20000"/>
              </a:spcBef>
              <a:spcAft>
                <a:spcPct val="0"/>
              </a:spcAft>
              <a:buClr>
                <a:schemeClr val="accent1"/>
              </a:buClr>
              <a:buSzPct val="75000"/>
              <a:buFont typeface="Wingdings" panose="05000000000000000000" pitchFamily="2" charset="2"/>
              <a:buChar char="§"/>
              <a:defRPr sz="2000">
                <a:solidFill>
                  <a:schemeClr val="tx1"/>
                </a:solidFill>
                <a:latin typeface="Arial" panose="020B0604020202020204" pitchFamily="34" charset="0"/>
              </a:defRPr>
            </a:lvl9pPr>
          </a:lstStyle>
          <a:p>
            <a:pPr fontAlgn="base">
              <a:spcAft>
                <a:spcPct val="0"/>
              </a:spcAft>
              <a:buClr>
                <a:srgbClr val="CC9900"/>
              </a:buClr>
            </a:pPr>
            <a:r>
              <a:rPr lang="en-US" altLang="en-US">
                <a:solidFill>
                  <a:srgbClr val="000000"/>
                </a:solidFill>
              </a:rPr>
              <a:t>Consensus – Agreement</a:t>
            </a:r>
          </a:p>
          <a:p>
            <a:pPr fontAlgn="base">
              <a:spcAft>
                <a:spcPct val="0"/>
              </a:spcAft>
              <a:buClr>
                <a:srgbClr val="CC9900"/>
              </a:buClr>
            </a:pPr>
            <a:r>
              <a:rPr lang="en-US" altLang="en-US">
                <a:solidFill>
                  <a:srgbClr val="000000"/>
                </a:solidFill>
              </a:rPr>
              <a:t>Controversy – Disagreement</a:t>
            </a:r>
          </a:p>
        </p:txBody>
      </p:sp>
    </p:spTree>
    <p:extLst>
      <p:ext uri="{BB962C8B-B14F-4D97-AF65-F5344CB8AC3E}">
        <p14:creationId xmlns:p14="http://schemas.microsoft.com/office/powerpoint/2010/main" val="3246555992"/>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title"/>
          </p:nvPr>
        </p:nvSpPr>
        <p:spPr/>
        <p:txBody>
          <a:bodyPr/>
          <a:lstStyle/>
          <a:p>
            <a:pPr eaLnBrk="1" hangingPunct="1"/>
            <a:r>
              <a:rPr lang="en-CA" altLang="en-US" sz="2800" b="1">
                <a:solidFill>
                  <a:srgbClr val="000000"/>
                </a:solidFill>
              </a:rPr>
              <a:t>CONTROVERSY</a:t>
            </a:r>
            <a:r>
              <a:rPr lang="en-CA" altLang="en-US" sz="3800" b="1">
                <a:solidFill>
                  <a:srgbClr val="000000"/>
                </a:solidFill>
              </a:rPr>
              <a:t/>
            </a:r>
            <a:br>
              <a:rPr lang="en-CA" altLang="en-US" sz="3800" b="1">
                <a:solidFill>
                  <a:srgbClr val="000000"/>
                </a:solidFill>
              </a:rPr>
            </a:br>
            <a:endParaRPr lang="en-US" altLang="en-US" sz="3800" b="1">
              <a:solidFill>
                <a:srgbClr val="000000"/>
              </a:solidFill>
            </a:endParaRPr>
          </a:p>
        </p:txBody>
      </p:sp>
      <p:sp>
        <p:nvSpPr>
          <p:cNvPr id="44035" name="Rectangle 3"/>
          <p:cNvSpPr>
            <a:spLocks noGrp="1" noChangeArrowheads="1"/>
          </p:cNvSpPr>
          <p:nvPr>
            <p:ph type="body" idx="1"/>
          </p:nvPr>
        </p:nvSpPr>
        <p:spPr>
          <a:xfrm>
            <a:off x="1981200" y="1371600"/>
            <a:ext cx="8229600" cy="4191000"/>
          </a:xfrm>
        </p:spPr>
        <p:txBody>
          <a:bodyPr/>
          <a:lstStyle/>
          <a:p>
            <a:pPr eaLnBrk="1" hangingPunct="1">
              <a:lnSpc>
                <a:spcPct val="90000"/>
              </a:lnSpc>
            </a:pPr>
            <a:endParaRPr lang="en-CA" altLang="en-US" sz="2600"/>
          </a:p>
          <a:p>
            <a:pPr eaLnBrk="1" hangingPunct="1">
              <a:lnSpc>
                <a:spcPct val="90000"/>
              </a:lnSpc>
            </a:pPr>
            <a:r>
              <a:rPr lang="en-CA" altLang="en-US" sz="2800">
                <a:latin typeface="Times New Roman" panose="02020603050405020304" pitchFamily="18" charset="0"/>
              </a:rPr>
              <a:t>All individuals will not arrive at same verdict during their exercising their moral autonomy. </a:t>
            </a:r>
          </a:p>
          <a:p>
            <a:pPr eaLnBrk="1" hangingPunct="1">
              <a:lnSpc>
                <a:spcPct val="90000"/>
              </a:lnSpc>
            </a:pPr>
            <a:r>
              <a:rPr lang="en-CA" altLang="en-US" sz="2800">
                <a:solidFill>
                  <a:srgbClr val="FF0000"/>
                </a:solidFill>
                <a:latin typeface="Times New Roman" panose="02020603050405020304" pitchFamily="18" charset="0"/>
              </a:rPr>
              <a:t>Aristotle noted long ago that morality is not as precise and clear-cut as arithmetic</a:t>
            </a:r>
            <a:r>
              <a:rPr lang="en-CA" altLang="en-US" sz="2800">
                <a:latin typeface="Times New Roman" panose="02020603050405020304" pitchFamily="18" charset="0"/>
              </a:rPr>
              <a:t>. </a:t>
            </a:r>
          </a:p>
          <a:p>
            <a:pPr eaLnBrk="1" hangingPunct="1">
              <a:lnSpc>
                <a:spcPct val="90000"/>
              </a:lnSpc>
            </a:pPr>
            <a:r>
              <a:rPr lang="en-CA" altLang="en-US" sz="2800">
                <a:latin typeface="Times New Roman" panose="02020603050405020304" pitchFamily="18" charset="0"/>
              </a:rPr>
              <a:t>Aim of teaching engineering ethics is not to get unanimous conformity of outlook by indoctrination, authoritarian and dogmatic teaching, </a:t>
            </a:r>
            <a:r>
              <a:rPr lang="en-CA" altLang="en-US" sz="2800">
                <a:solidFill>
                  <a:srgbClr val="FF0000"/>
                </a:solidFill>
                <a:latin typeface="Times New Roman" panose="02020603050405020304" pitchFamily="18" charset="0"/>
              </a:rPr>
              <a:t>to improve promotion of tolerance in the exercise of moral autonomy </a:t>
            </a:r>
            <a:r>
              <a:rPr lang="en-CA" altLang="en-US" sz="2800">
                <a:latin typeface="Times New Roman" panose="02020603050405020304" pitchFamily="18" charset="0"/>
              </a:rPr>
              <a:t>hypnotism or any other technique but</a:t>
            </a:r>
            <a:r>
              <a:rPr lang="en-CA" altLang="en-US" sz="2600"/>
              <a:t>. </a:t>
            </a:r>
          </a:p>
          <a:p>
            <a:pPr eaLnBrk="1" hangingPunct="1">
              <a:lnSpc>
                <a:spcPct val="90000"/>
              </a:lnSpc>
            </a:pPr>
            <a:r>
              <a:rPr lang="en-CA" altLang="en-US" sz="2400"/>
              <a:t>[*</a:t>
            </a:r>
            <a:r>
              <a:rPr lang="en-CA" altLang="en-US" sz="2000">
                <a:latin typeface="Times New Roman" panose="02020603050405020304" pitchFamily="18" charset="0"/>
              </a:rPr>
              <a:t> unanimous – Common    * verdict- decision * indoctrination – instruction * authoritarian, dogmatic - strict]</a:t>
            </a:r>
            <a:endParaRPr lang="en-CA" altLang="en-US" sz="2400"/>
          </a:p>
          <a:p>
            <a:pPr eaLnBrk="1" hangingPunct="1">
              <a:lnSpc>
                <a:spcPts val="1375"/>
              </a:lnSpc>
              <a:spcBef>
                <a:spcPct val="0"/>
              </a:spcBef>
              <a:buClrTx/>
              <a:buSzTx/>
              <a:buNone/>
            </a:pPr>
            <a:endParaRPr lang="en-CA" altLang="en-US" sz="2600">
              <a:solidFill>
                <a:srgbClr val="000000"/>
              </a:solidFill>
            </a:endParaRPr>
          </a:p>
        </p:txBody>
      </p:sp>
    </p:spTree>
    <p:extLst>
      <p:ext uri="{BB962C8B-B14F-4D97-AF65-F5344CB8AC3E}">
        <p14:creationId xmlns:p14="http://schemas.microsoft.com/office/powerpoint/2010/main" val="1062912273"/>
      </p:ext>
    </p:extLst>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a:xfrm>
            <a:off x="1981200" y="279400"/>
            <a:ext cx="8229600" cy="635000"/>
          </a:xfrm>
        </p:spPr>
        <p:txBody>
          <a:bodyPr/>
          <a:lstStyle/>
          <a:p>
            <a:pPr eaLnBrk="1" hangingPunct="1"/>
            <a:r>
              <a:rPr lang="en-CA" altLang="en-US" sz="2800" b="1">
                <a:solidFill>
                  <a:srgbClr val="000000"/>
                </a:solidFill>
              </a:rPr>
              <a:t>CONSENSUS</a:t>
            </a:r>
            <a:endParaRPr lang="en-US" altLang="en-US" sz="2800" b="1">
              <a:solidFill>
                <a:srgbClr val="000000"/>
              </a:solidFill>
            </a:endParaRPr>
          </a:p>
        </p:txBody>
      </p:sp>
      <p:sp>
        <p:nvSpPr>
          <p:cNvPr id="45059" name="Rectangle 3"/>
          <p:cNvSpPr>
            <a:spLocks noGrp="1" noChangeArrowheads="1"/>
          </p:cNvSpPr>
          <p:nvPr>
            <p:ph type="body" idx="1"/>
          </p:nvPr>
        </p:nvSpPr>
        <p:spPr>
          <a:xfrm>
            <a:off x="1992313" y="1557339"/>
            <a:ext cx="8229600" cy="4389437"/>
          </a:xfrm>
        </p:spPr>
        <p:txBody>
          <a:bodyPr/>
          <a:lstStyle/>
          <a:p>
            <a:pPr eaLnBrk="1" hangingPunct="1"/>
            <a:r>
              <a:rPr lang="en-CA" altLang="en-US" sz="2800">
                <a:solidFill>
                  <a:srgbClr val="000000"/>
                </a:solidFill>
                <a:latin typeface="Times New Roman" panose="02020603050405020304" pitchFamily="18" charset="0"/>
              </a:rPr>
              <a:t>The conductor of a music orchestra has authority over the musicians and his authority is respected by them by consensus as otherwise the music performance will suffer. Hence the authority and autonomy are compatible.</a:t>
            </a:r>
          </a:p>
          <a:p>
            <a:pPr eaLnBrk="1" hangingPunct="1"/>
            <a:r>
              <a:rPr lang="en-CA" altLang="en-US" sz="2800">
                <a:solidFill>
                  <a:srgbClr val="000000"/>
                </a:solidFill>
                <a:latin typeface="Times New Roman" panose="02020603050405020304" pitchFamily="18" charset="0"/>
              </a:rPr>
              <a:t>On the other hand, tension arises between the needs for autonomy and the need for concerns about authority. The difference between the two should be discussed openly to resolve the issue to the common good.</a:t>
            </a:r>
          </a:p>
          <a:p>
            <a:pPr eaLnBrk="1" hangingPunct="1"/>
            <a:endParaRPr lang="en-CA" altLang="en-US" sz="2800">
              <a:solidFill>
                <a:srgbClr val="000000"/>
              </a:solidFill>
              <a:latin typeface="Times New Roman" panose="02020603050405020304" pitchFamily="18" charset="0"/>
            </a:endParaRPr>
          </a:p>
          <a:p>
            <a:pPr eaLnBrk="1" hangingPunct="1"/>
            <a:endParaRPr lang="en-US" altLang="en-US" sz="2800">
              <a:solidFill>
                <a:srgbClr val="000000"/>
              </a:solidFill>
              <a:latin typeface="Times New Roman" panose="02020603050405020304" pitchFamily="18" charset="0"/>
            </a:endParaRPr>
          </a:p>
        </p:txBody>
      </p:sp>
    </p:spTree>
    <p:extLst>
      <p:ext uri="{BB962C8B-B14F-4D97-AF65-F5344CB8AC3E}">
        <p14:creationId xmlns:p14="http://schemas.microsoft.com/office/powerpoint/2010/main" val="2559116393"/>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Title 1"/>
          <p:cNvSpPr>
            <a:spLocks noGrp="1"/>
          </p:cNvSpPr>
          <p:nvPr>
            <p:ph type="title"/>
          </p:nvPr>
        </p:nvSpPr>
        <p:spPr/>
        <p:txBody>
          <a:bodyPr/>
          <a:lstStyle/>
          <a:p>
            <a:r>
              <a:rPr lang="en-US" altLang="en-US" smtClean="0"/>
              <a:t>Membership Criteria</a:t>
            </a:r>
            <a:endParaRPr lang="en-IN" altLang="en-US" smtClean="0"/>
          </a:p>
        </p:txBody>
      </p:sp>
      <p:sp>
        <p:nvSpPr>
          <p:cNvPr id="46083" name="Content Placeholder 2"/>
          <p:cNvSpPr>
            <a:spLocks noGrp="1"/>
          </p:cNvSpPr>
          <p:nvPr>
            <p:ph idx="1"/>
          </p:nvPr>
        </p:nvSpPr>
        <p:spPr/>
        <p:txBody>
          <a:bodyPr/>
          <a:lstStyle/>
          <a:p>
            <a:r>
              <a:rPr lang="en-US" altLang="en-US" smtClean="0"/>
              <a:t>Complete Bachelors degree</a:t>
            </a:r>
          </a:p>
          <a:p>
            <a:r>
              <a:rPr lang="en-US" altLang="en-US" smtClean="0"/>
              <a:t>Performing work commonly recognized as what engineers do</a:t>
            </a:r>
          </a:p>
          <a:p>
            <a:r>
              <a:rPr lang="en-US" altLang="en-US" smtClean="0"/>
              <a:t>Being officially and licensed as a PE.</a:t>
            </a:r>
          </a:p>
          <a:p>
            <a:r>
              <a:rPr lang="en-US" altLang="en-US" smtClean="0"/>
              <a:t>Acting in morally responsive ways while practicing engineers</a:t>
            </a:r>
            <a:endParaRPr lang="en-IN" altLang="en-US" smtClean="0"/>
          </a:p>
        </p:txBody>
      </p:sp>
    </p:spTree>
    <p:extLst>
      <p:ext uri="{BB962C8B-B14F-4D97-AF65-F5344CB8AC3E}">
        <p14:creationId xmlns:p14="http://schemas.microsoft.com/office/powerpoint/2010/main" val="3151936198"/>
      </p:ext>
    </p:extLst>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3"/>
          <p:cNvSpPr>
            <a:spLocks noGrp="1" noChangeArrowheads="1"/>
          </p:cNvSpPr>
          <p:nvPr>
            <p:ph idx="4294967295"/>
          </p:nvPr>
        </p:nvSpPr>
        <p:spPr>
          <a:xfrm>
            <a:off x="1919288" y="642939"/>
            <a:ext cx="8208962" cy="5665787"/>
          </a:xfrm>
        </p:spPr>
        <p:txBody>
          <a:bodyPr vert="horz" wrap="square" lIns="92075" tIns="46038" rIns="92075" bIns="46038" numCol="1" anchor="t" anchorCtr="0" compatLnSpc="1">
            <a:prstTxWarp prst="textNoShape">
              <a:avLst/>
            </a:prstTxWarp>
          </a:bodyPr>
          <a:lstStyle/>
          <a:p>
            <a:pPr marL="639763" lvl="1" indent="-246063" eaLnBrk="1" hangingPunct="1">
              <a:lnSpc>
                <a:spcPct val="90000"/>
              </a:lnSpc>
              <a:buNone/>
            </a:pPr>
            <a:r>
              <a:rPr lang="en-US" altLang="en-US" b="1" smtClean="0"/>
              <a:t>Unit I</a:t>
            </a:r>
          </a:p>
          <a:p>
            <a:pPr marL="1187450" lvl="3" indent="-209550" eaLnBrk="1" hangingPunct="1">
              <a:lnSpc>
                <a:spcPct val="90000"/>
              </a:lnSpc>
              <a:buClr>
                <a:schemeClr val="tx1"/>
              </a:buClr>
              <a:buFont typeface="Wingdings" panose="05000000000000000000" pitchFamily="2" charset="2"/>
              <a:buChar char="v"/>
            </a:pPr>
            <a:r>
              <a:rPr lang="en-US" altLang="en-US" b="1" smtClean="0"/>
              <a:t> </a:t>
            </a:r>
            <a:r>
              <a:rPr lang="en-US" altLang="en-US" sz="2800"/>
              <a:t>Senses of Engineering Ethics</a:t>
            </a:r>
          </a:p>
          <a:p>
            <a:pPr marL="1187450" lvl="3" indent="-209550" eaLnBrk="1" hangingPunct="1">
              <a:lnSpc>
                <a:spcPct val="90000"/>
              </a:lnSpc>
              <a:buClr>
                <a:schemeClr val="tx1"/>
              </a:buClr>
              <a:buFont typeface="Wingdings" panose="05000000000000000000" pitchFamily="2" charset="2"/>
              <a:buChar char="v"/>
            </a:pPr>
            <a:r>
              <a:rPr lang="en-US" altLang="en-US" sz="2800"/>
              <a:t>Variety of moral issues </a:t>
            </a:r>
          </a:p>
          <a:p>
            <a:pPr marL="1187450" lvl="3" indent="-209550" eaLnBrk="1" hangingPunct="1">
              <a:lnSpc>
                <a:spcPct val="90000"/>
              </a:lnSpc>
              <a:buClr>
                <a:schemeClr val="tx1"/>
              </a:buClr>
              <a:buFont typeface="Wingdings" panose="05000000000000000000" pitchFamily="2" charset="2"/>
              <a:buChar char="v"/>
            </a:pPr>
            <a:r>
              <a:rPr lang="en-US" altLang="en-US" sz="2800"/>
              <a:t>Types of inquiry </a:t>
            </a:r>
          </a:p>
          <a:p>
            <a:pPr marL="1187450" lvl="3" indent="-209550" eaLnBrk="1" hangingPunct="1">
              <a:lnSpc>
                <a:spcPct val="90000"/>
              </a:lnSpc>
              <a:buClr>
                <a:schemeClr val="tx1"/>
              </a:buClr>
              <a:buFont typeface="Wingdings" panose="05000000000000000000" pitchFamily="2" charset="2"/>
              <a:buChar char="v"/>
            </a:pPr>
            <a:r>
              <a:rPr lang="en-US" altLang="en-US" sz="2800"/>
              <a:t>Moral dilemmas </a:t>
            </a:r>
          </a:p>
          <a:p>
            <a:pPr marL="1187450" lvl="3" indent="-209550" eaLnBrk="1" hangingPunct="1">
              <a:lnSpc>
                <a:spcPct val="90000"/>
              </a:lnSpc>
              <a:buClr>
                <a:schemeClr val="tx1"/>
              </a:buClr>
              <a:buFont typeface="Wingdings" panose="05000000000000000000" pitchFamily="2" charset="2"/>
              <a:buChar char="v"/>
            </a:pPr>
            <a:r>
              <a:rPr lang="en-US" altLang="en-US" sz="2800"/>
              <a:t>Moral Autonomy </a:t>
            </a:r>
          </a:p>
          <a:p>
            <a:pPr marL="1187450" lvl="3" indent="-209550" eaLnBrk="1" hangingPunct="1">
              <a:lnSpc>
                <a:spcPct val="90000"/>
              </a:lnSpc>
              <a:buClr>
                <a:schemeClr val="tx1"/>
              </a:buClr>
              <a:buFont typeface="Wingdings" panose="05000000000000000000" pitchFamily="2" charset="2"/>
              <a:buChar char="v"/>
            </a:pPr>
            <a:r>
              <a:rPr lang="en-US" altLang="en-US" sz="2800"/>
              <a:t>Kohlberg’s theory &amp; Gilligan’s theory </a:t>
            </a:r>
          </a:p>
          <a:p>
            <a:pPr marL="1187450" lvl="3" indent="-209550" eaLnBrk="1" hangingPunct="1">
              <a:lnSpc>
                <a:spcPct val="90000"/>
              </a:lnSpc>
              <a:buClr>
                <a:schemeClr val="tx1"/>
              </a:buClr>
              <a:buFont typeface="Wingdings" panose="05000000000000000000" pitchFamily="2" charset="2"/>
              <a:buChar char="v"/>
            </a:pPr>
            <a:r>
              <a:rPr lang="en-US" altLang="en-US" sz="2800"/>
              <a:t>Consensus and Controversy </a:t>
            </a:r>
          </a:p>
          <a:p>
            <a:pPr marL="1187450" lvl="3" indent="-209550" eaLnBrk="1" hangingPunct="1">
              <a:lnSpc>
                <a:spcPct val="90000"/>
              </a:lnSpc>
              <a:buClr>
                <a:schemeClr val="tx1"/>
              </a:buClr>
              <a:buFont typeface="Wingdings" panose="05000000000000000000" pitchFamily="2" charset="2"/>
              <a:buChar char="v"/>
            </a:pPr>
            <a:r>
              <a:rPr lang="en-US" altLang="en-US" sz="2800"/>
              <a:t>Professions and Professionalism </a:t>
            </a:r>
          </a:p>
          <a:p>
            <a:pPr marL="1187450" lvl="3" indent="-209550" eaLnBrk="1" hangingPunct="1">
              <a:lnSpc>
                <a:spcPct val="90000"/>
              </a:lnSpc>
              <a:buClr>
                <a:schemeClr val="tx1"/>
              </a:buClr>
              <a:buFont typeface="Wingdings" panose="05000000000000000000" pitchFamily="2" charset="2"/>
              <a:buChar char="v"/>
            </a:pPr>
            <a:r>
              <a:rPr lang="en-US" altLang="en-US" sz="2800"/>
              <a:t>Professional Ideals and Virtues and Uses of Ethical Theories.</a:t>
            </a:r>
          </a:p>
          <a:p>
            <a:pPr marL="1187450" lvl="3" indent="-209550" eaLnBrk="1" hangingPunct="1">
              <a:lnSpc>
                <a:spcPct val="90000"/>
              </a:lnSpc>
              <a:buNone/>
            </a:pPr>
            <a:endParaRPr lang="en-US" altLang="en-US" smtClean="0"/>
          </a:p>
        </p:txBody>
      </p:sp>
    </p:spTree>
    <p:extLst>
      <p:ext uri="{BB962C8B-B14F-4D97-AF65-F5344CB8AC3E}">
        <p14:creationId xmlns:p14="http://schemas.microsoft.com/office/powerpoint/2010/main" val="2518472443"/>
      </p:ext>
    </p:extLst>
  </p:cSld>
  <p:clrMapOvr>
    <a:masterClrMapping/>
  </p:clrMapOvr>
  <p:transition>
    <p:cut/>
  </p:transition>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Rectangle 2"/>
          <p:cNvSpPr>
            <a:spLocks noGrp="1" noChangeArrowheads="1"/>
          </p:cNvSpPr>
          <p:nvPr>
            <p:ph type="title"/>
          </p:nvPr>
        </p:nvSpPr>
        <p:spPr/>
        <p:txBody>
          <a:bodyPr/>
          <a:lstStyle/>
          <a:p>
            <a:pPr eaLnBrk="1" hangingPunct="1"/>
            <a:r>
              <a:rPr lang="en-US" altLang="en-US" smtClean="0"/>
              <a:t>Differing views on Professionals</a:t>
            </a:r>
          </a:p>
        </p:txBody>
      </p:sp>
      <p:sp>
        <p:nvSpPr>
          <p:cNvPr id="47107" name="Rectangle 3"/>
          <p:cNvSpPr>
            <a:spLocks noGrp="1" noChangeArrowheads="1"/>
          </p:cNvSpPr>
          <p:nvPr>
            <p:ph type="body" idx="1"/>
          </p:nvPr>
        </p:nvSpPr>
        <p:spPr>
          <a:xfrm>
            <a:off x="1905000" y="1219201"/>
            <a:ext cx="8229600" cy="4530725"/>
          </a:xfrm>
        </p:spPr>
        <p:txBody>
          <a:bodyPr/>
          <a:lstStyle/>
          <a:p>
            <a:pPr eaLnBrk="1" hangingPunct="1">
              <a:defRPr/>
            </a:pPr>
            <a:endParaRPr lang="en-US" altLang="en-US" dirty="0" smtClean="0"/>
          </a:p>
          <a:p>
            <a:pPr eaLnBrk="1" hangingPunct="1">
              <a:defRPr/>
            </a:pPr>
            <a:r>
              <a:rPr lang="en-US" altLang="en-US" sz="2800" dirty="0">
                <a:latin typeface="Times New Roman" panose="02020603050405020304" pitchFamily="18" charset="0"/>
              </a:rPr>
              <a:t>“Only consulting engineers who are basically independent and have freedom from coercion can be called as </a:t>
            </a:r>
            <a:r>
              <a:rPr lang="en-US" altLang="en-US" sz="2800" dirty="0">
                <a:solidFill>
                  <a:srgbClr val="FF0000"/>
                </a:solidFill>
                <a:latin typeface="Times New Roman" panose="02020603050405020304" pitchFamily="18" charset="0"/>
              </a:rPr>
              <a:t>professionals</a:t>
            </a:r>
            <a:r>
              <a:rPr lang="en-US" altLang="en-US" sz="2800" dirty="0">
                <a:latin typeface="Times New Roman" panose="02020603050405020304" pitchFamily="18" charset="0"/>
              </a:rPr>
              <a:t>.” -Robert </a:t>
            </a:r>
            <a:r>
              <a:rPr lang="en-US" altLang="en-US" sz="2800" dirty="0" err="1">
                <a:latin typeface="Times New Roman" panose="02020603050405020304" pitchFamily="18" charset="0"/>
              </a:rPr>
              <a:t>L.Whitelaw</a:t>
            </a:r>
            <a:r>
              <a:rPr lang="en-US" altLang="en-US" sz="2800" dirty="0">
                <a:latin typeface="Times New Roman" panose="02020603050405020304" pitchFamily="18" charset="0"/>
              </a:rPr>
              <a:t> </a:t>
            </a:r>
          </a:p>
          <a:p>
            <a:pPr eaLnBrk="1" hangingPunct="1">
              <a:defRPr/>
            </a:pPr>
            <a:r>
              <a:rPr lang="en-US" altLang="en-US" sz="2800" dirty="0">
                <a:latin typeface="Times New Roman" panose="02020603050405020304" pitchFamily="18" charset="0"/>
              </a:rPr>
              <a:t>“Professionals have to meet the expectations of clients and employers. Professional restraints are to be imposed by only laws and government regulations and not by personal conscience.” -Samuel </a:t>
            </a:r>
            <a:r>
              <a:rPr lang="en-US" altLang="en-US" sz="2800" dirty="0" err="1">
                <a:latin typeface="Times New Roman" panose="02020603050405020304" pitchFamily="18" charset="0"/>
              </a:rPr>
              <a:t>Florman</a:t>
            </a:r>
            <a:r>
              <a:rPr lang="en-US" altLang="en-US" sz="2800" dirty="0">
                <a:latin typeface="Times New Roman" panose="02020603050405020304" pitchFamily="18" charset="0"/>
              </a:rPr>
              <a:t> </a:t>
            </a:r>
          </a:p>
          <a:p>
            <a:pPr marL="0" indent="0" eaLnBrk="1" hangingPunct="1">
              <a:buNone/>
              <a:defRPr/>
            </a:pPr>
            <a:r>
              <a:rPr lang="en-US" altLang="en-US" sz="1800" dirty="0">
                <a:latin typeface="Times New Roman" panose="02020603050405020304" pitchFamily="18" charset="0"/>
              </a:rPr>
              <a:t>* Coercion – Pressure</a:t>
            </a:r>
          </a:p>
          <a:p>
            <a:pPr marL="0" indent="0" eaLnBrk="1" hangingPunct="1">
              <a:buNone/>
              <a:defRPr/>
            </a:pPr>
            <a:r>
              <a:rPr lang="en-US" altLang="en-US" sz="1800" dirty="0">
                <a:latin typeface="Times New Roman" panose="02020603050405020304" pitchFamily="18" charset="0"/>
              </a:rPr>
              <a:t>* Restraints- limits</a:t>
            </a:r>
          </a:p>
          <a:p>
            <a:pPr eaLnBrk="1" hangingPunct="1">
              <a:buFont typeface="Arial" panose="020B0604020202020204" pitchFamily="34" charset="0"/>
              <a:buChar char="•"/>
              <a:defRPr/>
            </a:pPr>
            <a:endParaRPr lang="en-US" altLang="en-US" sz="1800" dirty="0">
              <a:latin typeface="Times New Roman" panose="02020603050405020304" pitchFamily="18" charset="0"/>
            </a:endParaRPr>
          </a:p>
        </p:txBody>
      </p:sp>
    </p:spTree>
    <p:extLst>
      <p:ext uri="{BB962C8B-B14F-4D97-AF65-F5344CB8AC3E}">
        <p14:creationId xmlns:p14="http://schemas.microsoft.com/office/powerpoint/2010/main" val="4032326085"/>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Title 1"/>
          <p:cNvSpPr>
            <a:spLocks noGrp="1"/>
          </p:cNvSpPr>
          <p:nvPr>
            <p:ph type="title"/>
          </p:nvPr>
        </p:nvSpPr>
        <p:spPr/>
        <p:txBody>
          <a:bodyPr/>
          <a:lstStyle/>
          <a:p>
            <a:r>
              <a:rPr lang="en-US" altLang="en-US" smtClean="0"/>
              <a:t>Characteristics of Professions</a:t>
            </a:r>
            <a:endParaRPr lang="en-IN" altLang="en-US" smtClean="0"/>
          </a:p>
        </p:txBody>
      </p:sp>
      <p:sp>
        <p:nvSpPr>
          <p:cNvPr id="48131" name="Content Placeholder 2"/>
          <p:cNvSpPr>
            <a:spLocks noGrp="1"/>
          </p:cNvSpPr>
          <p:nvPr>
            <p:ph idx="1"/>
          </p:nvPr>
        </p:nvSpPr>
        <p:spPr/>
        <p:txBody>
          <a:bodyPr/>
          <a:lstStyle/>
          <a:p>
            <a:pPr>
              <a:defRPr/>
            </a:pPr>
            <a:r>
              <a:rPr lang="en-US" altLang="en-US" dirty="0" smtClean="0"/>
              <a:t>Profession-  meet the following criteria </a:t>
            </a:r>
          </a:p>
          <a:p>
            <a:pPr lvl="1">
              <a:defRPr/>
            </a:pPr>
            <a:r>
              <a:rPr lang="en-US" altLang="en-US" dirty="0" smtClean="0"/>
              <a:t>Knowledge</a:t>
            </a:r>
          </a:p>
          <a:p>
            <a:pPr lvl="1">
              <a:defRPr/>
            </a:pPr>
            <a:r>
              <a:rPr lang="en-US" altLang="en-US" dirty="0" smtClean="0"/>
              <a:t>Organization</a:t>
            </a:r>
          </a:p>
          <a:p>
            <a:pPr lvl="1">
              <a:defRPr/>
            </a:pPr>
            <a:r>
              <a:rPr lang="en-US" altLang="en-US" dirty="0" smtClean="0"/>
              <a:t>Public Good</a:t>
            </a:r>
          </a:p>
          <a:p>
            <a:pPr marL="344487" lvl="1" indent="0">
              <a:buNone/>
              <a:defRPr/>
            </a:pPr>
            <a:endParaRPr lang="en-US" altLang="en-US" dirty="0"/>
          </a:p>
          <a:p>
            <a:pPr marL="344487" lvl="1" indent="0">
              <a:buNone/>
              <a:defRPr/>
            </a:pPr>
            <a:r>
              <a:rPr lang="en-US" altLang="en-US" dirty="0" smtClean="0">
                <a:solidFill>
                  <a:srgbClr val="FF0000"/>
                </a:solidFill>
              </a:rPr>
              <a:t>Who is Professional?</a:t>
            </a:r>
          </a:p>
          <a:p>
            <a:pPr lvl="1">
              <a:defRPr/>
            </a:pPr>
            <a:r>
              <a:rPr lang="en-US" altLang="en-US" dirty="0" smtClean="0"/>
              <a:t>Knowledge:- skills cant be mechanized</a:t>
            </a:r>
          </a:p>
          <a:p>
            <a:pPr lvl="1">
              <a:defRPr/>
            </a:pPr>
            <a:r>
              <a:rPr lang="en-US" altLang="en-US" dirty="0" smtClean="0"/>
              <a:t>Organization: IEEE, ASME</a:t>
            </a:r>
          </a:p>
          <a:p>
            <a:pPr lvl="1">
              <a:defRPr/>
            </a:pPr>
            <a:r>
              <a:rPr lang="en-US" altLang="en-US" dirty="0" smtClean="0"/>
              <a:t>Public Good: to protect public health safety welfare</a:t>
            </a:r>
            <a:endParaRPr lang="en-IN" altLang="en-US" dirty="0" smtClean="0"/>
          </a:p>
        </p:txBody>
      </p:sp>
    </p:spTree>
    <p:extLst>
      <p:ext uri="{BB962C8B-B14F-4D97-AF65-F5344CB8AC3E}">
        <p14:creationId xmlns:p14="http://schemas.microsoft.com/office/powerpoint/2010/main" val="723343925"/>
      </p:ext>
    </p:extLst>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Title 1"/>
          <p:cNvSpPr>
            <a:spLocks noGrp="1"/>
          </p:cNvSpPr>
          <p:nvPr>
            <p:ph type="title"/>
          </p:nvPr>
        </p:nvSpPr>
        <p:spPr/>
        <p:txBody>
          <a:bodyPr/>
          <a:lstStyle/>
          <a:p>
            <a:r>
              <a:rPr lang="en-US" altLang="en-US" smtClean="0"/>
              <a:t>Professionalism</a:t>
            </a:r>
            <a:endParaRPr lang="en-IN" altLang="en-US" smtClean="0"/>
          </a:p>
        </p:txBody>
      </p:sp>
      <p:sp>
        <p:nvSpPr>
          <p:cNvPr id="49155" name="Content Placeholder 2"/>
          <p:cNvSpPr>
            <a:spLocks noGrp="1"/>
          </p:cNvSpPr>
          <p:nvPr>
            <p:ph idx="1"/>
          </p:nvPr>
        </p:nvSpPr>
        <p:spPr/>
        <p:txBody>
          <a:bodyPr/>
          <a:lstStyle/>
          <a:p>
            <a:r>
              <a:rPr lang="en-US" altLang="en-US" smtClean="0"/>
              <a:t>Qualities, competencies and Skills of professionals</a:t>
            </a:r>
            <a:endParaRPr lang="en-IN" altLang="en-US" smtClean="0"/>
          </a:p>
        </p:txBody>
      </p:sp>
    </p:spTree>
    <p:extLst>
      <p:ext uri="{BB962C8B-B14F-4D97-AF65-F5344CB8AC3E}">
        <p14:creationId xmlns:p14="http://schemas.microsoft.com/office/powerpoint/2010/main" val="1496117905"/>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r>
              <a:rPr lang="en-US" altLang="en-US" sz="3800" b="1"/>
              <a:t>MOTIVES FOR PROFESSIONALISM</a:t>
            </a:r>
          </a:p>
        </p:txBody>
      </p:sp>
      <p:sp>
        <p:nvSpPr>
          <p:cNvPr id="48131" name="Rectangle 3"/>
          <p:cNvSpPr>
            <a:spLocks noGrp="1" noChangeArrowheads="1"/>
          </p:cNvSpPr>
          <p:nvPr>
            <p:ph type="body" idx="1"/>
          </p:nvPr>
        </p:nvSpPr>
        <p:spPr/>
        <p:txBody>
          <a:bodyPr/>
          <a:lstStyle/>
          <a:p>
            <a:pPr algn="just" eaLnBrk="1" hangingPunct="1">
              <a:lnSpc>
                <a:spcPct val="80000"/>
              </a:lnSpc>
              <a:defRPr/>
            </a:pPr>
            <a:r>
              <a:rPr lang="en-US" altLang="en-US" sz="2800" dirty="0">
                <a:latin typeface="Times New Roman" panose="02020603050405020304" pitchFamily="18" charset="0"/>
              </a:rPr>
              <a:t>A desire for </a:t>
            </a:r>
            <a:r>
              <a:rPr lang="en-US" altLang="en-US" sz="2800" dirty="0">
                <a:solidFill>
                  <a:srgbClr val="FF0000"/>
                </a:solidFill>
                <a:latin typeface="Times New Roman" panose="02020603050405020304" pitchFamily="18" charset="0"/>
              </a:rPr>
              <a:t>interesting and challenging work </a:t>
            </a:r>
            <a:r>
              <a:rPr lang="en-US" altLang="en-US" sz="2800" dirty="0">
                <a:latin typeface="Times New Roman" panose="02020603050405020304" pitchFamily="18" charset="0"/>
              </a:rPr>
              <a:t>and the pleasure in the act of changing the world. </a:t>
            </a:r>
          </a:p>
          <a:p>
            <a:pPr algn="just" eaLnBrk="1" hangingPunct="1">
              <a:lnSpc>
                <a:spcPct val="80000"/>
              </a:lnSpc>
              <a:defRPr/>
            </a:pPr>
            <a:r>
              <a:rPr lang="en-US" altLang="en-US" sz="2800" dirty="0">
                <a:solidFill>
                  <a:srgbClr val="FF0000"/>
                </a:solidFill>
                <a:latin typeface="Times New Roman" panose="02020603050405020304" pitchFamily="18" charset="0"/>
              </a:rPr>
              <a:t> The joy of creative efforts</a:t>
            </a:r>
            <a:r>
              <a:rPr lang="en-US" altLang="en-US" sz="2800" dirty="0">
                <a:latin typeface="Times New Roman" panose="02020603050405020304" pitchFamily="18" charset="0"/>
              </a:rPr>
              <a:t>. Where a scientist’s interest is in discovering new technology, engineers interest is derived from creatively solving practical problems. </a:t>
            </a:r>
          </a:p>
          <a:p>
            <a:pPr algn="just" eaLnBrk="1" hangingPunct="1">
              <a:lnSpc>
                <a:spcPct val="80000"/>
              </a:lnSpc>
              <a:defRPr/>
            </a:pPr>
            <a:r>
              <a:rPr lang="en-US" altLang="en-US" sz="2800" dirty="0">
                <a:latin typeface="Times New Roman" panose="02020603050405020304" pitchFamily="18" charset="0"/>
              </a:rPr>
              <a:t>The engineer shares the scientist’s job </a:t>
            </a:r>
            <a:r>
              <a:rPr lang="en-US" altLang="en-US" sz="2800" dirty="0">
                <a:solidFill>
                  <a:srgbClr val="FF0000"/>
                </a:solidFill>
                <a:latin typeface="Times New Roman" panose="02020603050405020304" pitchFamily="18" charset="0"/>
              </a:rPr>
              <a:t>in understanding the laws and riddles of the universe</a:t>
            </a:r>
            <a:r>
              <a:rPr lang="en-US" altLang="en-US" sz="2800" dirty="0">
                <a:latin typeface="Times New Roman" panose="02020603050405020304" pitchFamily="18" charset="0"/>
              </a:rPr>
              <a:t>. </a:t>
            </a:r>
          </a:p>
          <a:p>
            <a:pPr algn="just" eaLnBrk="1" hangingPunct="1">
              <a:lnSpc>
                <a:spcPct val="80000"/>
              </a:lnSpc>
              <a:defRPr/>
            </a:pPr>
            <a:r>
              <a:rPr lang="en-US" altLang="en-US" sz="2800" dirty="0">
                <a:latin typeface="Times New Roman" panose="02020603050405020304" pitchFamily="18" charset="0"/>
              </a:rPr>
              <a:t> The sheer magnitude of the nature – oceans, rivers, mountains and prairies – leads engineers to build engineering marvels like ships, bridges, tunnels, etc., which appeal to human passion. </a:t>
            </a:r>
          </a:p>
          <a:p>
            <a:pPr marL="0" indent="0" algn="just" eaLnBrk="1" hangingPunct="1">
              <a:lnSpc>
                <a:spcPct val="80000"/>
              </a:lnSpc>
              <a:buNone/>
              <a:defRPr/>
            </a:pPr>
            <a:endParaRPr lang="en-US" altLang="en-US" sz="2400" dirty="0">
              <a:latin typeface="Times New Roman" panose="02020603050405020304" pitchFamily="18" charset="0"/>
            </a:endParaRPr>
          </a:p>
          <a:p>
            <a:pPr marL="0" indent="0" algn="just" eaLnBrk="1" hangingPunct="1">
              <a:lnSpc>
                <a:spcPct val="80000"/>
              </a:lnSpc>
              <a:buNone/>
              <a:defRPr/>
            </a:pPr>
            <a:r>
              <a:rPr lang="en-US" altLang="en-US" sz="2400" dirty="0">
                <a:latin typeface="Times New Roman" panose="02020603050405020304" pitchFamily="18" charset="0"/>
              </a:rPr>
              <a:t>*Sheer - pure</a:t>
            </a:r>
            <a:endParaRPr lang="en-US" altLang="en-US" sz="2000" dirty="0">
              <a:latin typeface="Times New Roman" panose="02020603050405020304" pitchFamily="18" charset="0"/>
            </a:endParaRPr>
          </a:p>
          <a:p>
            <a:pPr algn="just" eaLnBrk="1" hangingPunct="1">
              <a:lnSpc>
                <a:spcPct val="80000"/>
              </a:lnSpc>
              <a:defRPr/>
            </a:pPr>
            <a:endParaRPr lang="en-US" altLang="en-US" sz="2800" dirty="0">
              <a:latin typeface="Times New Roman" panose="02020603050405020304" pitchFamily="18" charset="0"/>
            </a:endParaRPr>
          </a:p>
        </p:txBody>
      </p:sp>
    </p:spTree>
    <p:extLst>
      <p:ext uri="{BB962C8B-B14F-4D97-AF65-F5344CB8AC3E}">
        <p14:creationId xmlns:p14="http://schemas.microsoft.com/office/powerpoint/2010/main" val="851560360"/>
      </p:ext>
    </p:extLst>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r>
              <a:rPr lang="en-US" altLang="en-US" sz="3600" b="1"/>
              <a:t>MODELS OF PROFESSIONAL ENGINEERS</a:t>
            </a:r>
          </a:p>
        </p:txBody>
      </p:sp>
      <p:sp>
        <p:nvSpPr>
          <p:cNvPr id="49155" name="Rectangle 3"/>
          <p:cNvSpPr>
            <a:spLocks noGrp="1" noChangeArrowheads="1"/>
          </p:cNvSpPr>
          <p:nvPr>
            <p:ph type="body" idx="1"/>
          </p:nvPr>
        </p:nvSpPr>
        <p:spPr/>
        <p:txBody>
          <a:bodyPr/>
          <a:lstStyle/>
          <a:p>
            <a:pPr algn="just" eaLnBrk="1" hangingPunct="1">
              <a:lnSpc>
                <a:spcPct val="90000"/>
              </a:lnSpc>
              <a:defRPr/>
            </a:pPr>
            <a:r>
              <a:rPr lang="en-US" altLang="en-US" sz="2400" dirty="0">
                <a:solidFill>
                  <a:srgbClr val="FF0000"/>
                </a:solidFill>
                <a:latin typeface="Times New Roman" panose="02020603050405020304" pitchFamily="18" charset="0"/>
              </a:rPr>
              <a:t>SAVIOR: </a:t>
            </a:r>
            <a:r>
              <a:rPr lang="en-US" altLang="en-US" sz="2400" dirty="0">
                <a:latin typeface="Times New Roman" panose="02020603050405020304" pitchFamily="18" charset="0"/>
              </a:rPr>
              <a:t>The representative engineer is a savior who will redeem society from poverty, inefficiency, waste and the drudgery of manual labor. </a:t>
            </a:r>
          </a:p>
          <a:p>
            <a:pPr algn="just" eaLnBrk="1" hangingPunct="1">
              <a:lnSpc>
                <a:spcPct val="90000"/>
              </a:lnSpc>
              <a:defRPr/>
            </a:pPr>
            <a:r>
              <a:rPr lang="en-US" altLang="en-US" sz="2400" dirty="0">
                <a:solidFill>
                  <a:srgbClr val="FF0000"/>
                </a:solidFill>
                <a:latin typeface="Times New Roman" panose="02020603050405020304" pitchFamily="18" charset="0"/>
              </a:rPr>
              <a:t>GUARDIAN: </a:t>
            </a:r>
            <a:r>
              <a:rPr lang="en-US" altLang="en-US" sz="2400" dirty="0">
                <a:latin typeface="Times New Roman" panose="02020603050405020304" pitchFamily="18" charset="0"/>
              </a:rPr>
              <a:t>Engineers know, the directions in which and pace at which, technology should develop. </a:t>
            </a:r>
          </a:p>
          <a:p>
            <a:pPr algn="just" eaLnBrk="1" hangingPunct="1">
              <a:lnSpc>
                <a:spcPct val="90000"/>
              </a:lnSpc>
              <a:defRPr/>
            </a:pPr>
            <a:r>
              <a:rPr lang="en-US" altLang="en-US" sz="2400" dirty="0">
                <a:solidFill>
                  <a:srgbClr val="FF0000"/>
                </a:solidFill>
                <a:latin typeface="Times New Roman" panose="02020603050405020304" pitchFamily="18" charset="0"/>
              </a:rPr>
              <a:t>BUREAUCRATIC SERVANT: </a:t>
            </a:r>
            <a:r>
              <a:rPr lang="en-US" altLang="en-US" sz="2400" dirty="0">
                <a:latin typeface="Times New Roman" panose="02020603050405020304" pitchFamily="18" charset="0"/>
              </a:rPr>
              <a:t>The engineer as the loyal organization person uses special skills to solve problems. </a:t>
            </a:r>
          </a:p>
          <a:p>
            <a:pPr algn="just" eaLnBrk="1" hangingPunct="1">
              <a:lnSpc>
                <a:spcPct val="90000"/>
              </a:lnSpc>
              <a:defRPr/>
            </a:pPr>
            <a:r>
              <a:rPr lang="en-US" altLang="en-US" sz="2400" dirty="0">
                <a:solidFill>
                  <a:srgbClr val="FF0000"/>
                </a:solidFill>
                <a:latin typeface="Times New Roman" panose="02020603050405020304" pitchFamily="18" charset="0"/>
              </a:rPr>
              <a:t>SOCIAL SERVANT: </a:t>
            </a:r>
            <a:r>
              <a:rPr lang="en-US" altLang="en-US" sz="2400" dirty="0">
                <a:latin typeface="Times New Roman" panose="02020603050405020304" pitchFamily="18" charset="0"/>
              </a:rPr>
              <a:t>Engineers, in co-operation with management, have the task of receiving society’s directives and satisfying society’s desires. </a:t>
            </a:r>
          </a:p>
          <a:p>
            <a:pPr algn="just" eaLnBrk="1" hangingPunct="1">
              <a:lnSpc>
                <a:spcPct val="90000"/>
              </a:lnSpc>
              <a:defRPr/>
            </a:pPr>
            <a:r>
              <a:rPr lang="en-US" altLang="en-US" sz="2400" dirty="0">
                <a:solidFill>
                  <a:srgbClr val="FF0000"/>
                </a:solidFill>
                <a:latin typeface="Times New Roman" panose="02020603050405020304" pitchFamily="18" charset="0"/>
              </a:rPr>
              <a:t>Social ENABLER AND CATALYST</a:t>
            </a:r>
          </a:p>
          <a:p>
            <a:pPr algn="just" eaLnBrk="1" hangingPunct="1">
              <a:lnSpc>
                <a:spcPct val="90000"/>
              </a:lnSpc>
              <a:defRPr/>
            </a:pPr>
            <a:r>
              <a:rPr lang="en-US" altLang="en-US" sz="2400" dirty="0">
                <a:solidFill>
                  <a:srgbClr val="FF0000"/>
                </a:solidFill>
                <a:latin typeface="Times New Roman" panose="02020603050405020304" pitchFamily="18" charset="0"/>
              </a:rPr>
              <a:t>GAME PLAYER</a:t>
            </a:r>
          </a:p>
          <a:p>
            <a:pPr marL="0" indent="0" algn="just" eaLnBrk="1" hangingPunct="1">
              <a:lnSpc>
                <a:spcPct val="90000"/>
              </a:lnSpc>
              <a:buNone/>
              <a:defRPr/>
            </a:pPr>
            <a:r>
              <a:rPr lang="en-US" altLang="en-US" sz="1600" dirty="0">
                <a:latin typeface="Times New Roman" panose="02020603050405020304" pitchFamily="18" charset="0"/>
              </a:rPr>
              <a:t>* Savior – Rescuer  </a:t>
            </a:r>
          </a:p>
        </p:txBody>
      </p:sp>
    </p:spTree>
    <p:extLst>
      <p:ext uri="{BB962C8B-B14F-4D97-AF65-F5344CB8AC3E}">
        <p14:creationId xmlns:p14="http://schemas.microsoft.com/office/powerpoint/2010/main" val="896847720"/>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Title 1"/>
          <p:cNvSpPr>
            <a:spLocks noGrp="1"/>
          </p:cNvSpPr>
          <p:nvPr>
            <p:ph type="title"/>
          </p:nvPr>
        </p:nvSpPr>
        <p:spPr/>
        <p:txBody>
          <a:bodyPr/>
          <a:lstStyle/>
          <a:p>
            <a:r>
              <a:rPr lang="en-US" altLang="en-US" smtClean="0"/>
              <a:t>Professional Ethics &amp; Virtes</a:t>
            </a:r>
            <a:endParaRPr lang="en-IN" altLang="en-US" smtClean="0"/>
          </a:p>
        </p:txBody>
      </p:sp>
      <p:sp>
        <p:nvSpPr>
          <p:cNvPr id="52227" name="Content Placeholder 2"/>
          <p:cNvSpPr>
            <a:spLocks noGrp="1"/>
          </p:cNvSpPr>
          <p:nvPr>
            <p:ph idx="1"/>
          </p:nvPr>
        </p:nvSpPr>
        <p:spPr/>
        <p:txBody>
          <a:bodyPr/>
          <a:lstStyle/>
          <a:p>
            <a:r>
              <a:rPr lang="en-US" altLang="en-US" smtClean="0"/>
              <a:t>Virtue means Good character of an individual</a:t>
            </a:r>
          </a:p>
          <a:p>
            <a:r>
              <a:rPr lang="en-US" altLang="en-US" smtClean="0"/>
              <a:t>It is defined as moral distinction of goodness</a:t>
            </a:r>
          </a:p>
          <a:p>
            <a:r>
              <a:rPr lang="en-US" altLang="en-US" smtClean="0"/>
              <a:t>It can be defined as excellence of moral behavior </a:t>
            </a:r>
          </a:p>
          <a:p>
            <a:endParaRPr lang="en-US" altLang="en-US" smtClean="0"/>
          </a:p>
          <a:p>
            <a:endParaRPr lang="en-IN" altLang="en-US" smtClean="0"/>
          </a:p>
        </p:txBody>
      </p:sp>
    </p:spTree>
    <p:extLst>
      <p:ext uri="{BB962C8B-B14F-4D97-AF65-F5344CB8AC3E}">
        <p14:creationId xmlns:p14="http://schemas.microsoft.com/office/powerpoint/2010/main" val="1517170827"/>
      </p:ext>
    </p:extLst>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53250" name="Rectangle 2"/>
          <p:cNvSpPr>
            <a:spLocks noGrp="1" noChangeArrowheads="1"/>
          </p:cNvSpPr>
          <p:nvPr>
            <p:ph type="title" idx="4294967295"/>
          </p:nvPr>
        </p:nvSpPr>
        <p:spPr>
          <a:xfrm>
            <a:off x="1981200" y="279400"/>
            <a:ext cx="8229600" cy="863600"/>
          </a:xfrm>
        </p:spPr>
        <p:txBody>
          <a:bodyPr vert="horz" wrap="square" lIns="0" tIns="45720" rIns="0" bIns="0" numCol="1" anchor="b" anchorCtr="0" compatLnSpc="1">
            <a:prstTxWarp prst="textNoShape">
              <a:avLst/>
            </a:prstTxWarp>
          </a:bodyPr>
          <a:lstStyle/>
          <a:p>
            <a:pPr eaLnBrk="1" hangingPunct="1"/>
            <a:r>
              <a:rPr lang="en-US" altLang="en-US" smtClean="0"/>
              <a:t>The Four Main Virtues</a:t>
            </a:r>
          </a:p>
        </p:txBody>
      </p:sp>
      <p:sp>
        <p:nvSpPr>
          <p:cNvPr id="171011" name="Rectangle 3"/>
          <p:cNvSpPr>
            <a:spLocks noGrp="1" noChangeArrowheads="1"/>
          </p:cNvSpPr>
          <p:nvPr>
            <p:ph idx="4294967295"/>
          </p:nvPr>
        </p:nvSpPr>
        <p:spPr>
          <a:xfrm>
            <a:off x="2495551" y="1700213"/>
            <a:ext cx="7129463" cy="4119562"/>
          </a:xfrm>
        </p:spPr>
        <p:txBody>
          <a:bodyPr/>
          <a:lstStyle/>
          <a:p>
            <a:pPr marL="273050" indent="-273050" eaLnBrk="1" hangingPunct="1">
              <a:lnSpc>
                <a:spcPct val="90000"/>
              </a:lnSpc>
            </a:pPr>
            <a:r>
              <a:rPr lang="en-US" altLang="en-US" sz="2800" b="1">
                <a:latin typeface="Times New Roman" panose="02020603050405020304" pitchFamily="18" charset="0"/>
              </a:rPr>
              <a:t>Prudence</a:t>
            </a:r>
            <a:r>
              <a:rPr lang="en-US" altLang="en-US" sz="2800">
                <a:latin typeface="Times New Roman" panose="02020603050405020304" pitchFamily="18" charset="0"/>
              </a:rPr>
              <a:t> (mind)</a:t>
            </a:r>
            <a:r>
              <a:rPr lang="en-US" altLang="en-US" sz="2400">
                <a:solidFill>
                  <a:srgbClr val="FF0000"/>
                </a:solidFill>
              </a:rPr>
              <a:t> </a:t>
            </a:r>
            <a:r>
              <a:rPr lang="en-US" altLang="en-US" sz="1800">
                <a:solidFill>
                  <a:srgbClr val="FF0000"/>
                </a:solidFill>
              </a:rPr>
              <a:t>(</a:t>
            </a:r>
            <a:r>
              <a:rPr lang="ta-IN" altLang="en-US" sz="1800">
                <a:solidFill>
                  <a:srgbClr val="FF0000"/>
                </a:solidFill>
              </a:rPr>
              <a:t>விவேகம்</a:t>
            </a:r>
            <a:r>
              <a:rPr lang="en-US" altLang="en-US" sz="1800">
                <a:solidFill>
                  <a:srgbClr val="FF0000"/>
                </a:solidFill>
              </a:rPr>
              <a:t>)</a:t>
            </a:r>
            <a:r>
              <a:rPr lang="en-US" altLang="en-US" sz="2800">
                <a:latin typeface="Times New Roman" panose="02020603050405020304" pitchFamily="18" charset="0"/>
              </a:rPr>
              <a:t>: to think about a moral problem clearly and completely</a:t>
            </a:r>
          </a:p>
          <a:p>
            <a:pPr marL="273050" indent="-273050" eaLnBrk="1" hangingPunct="1">
              <a:lnSpc>
                <a:spcPct val="90000"/>
              </a:lnSpc>
            </a:pPr>
            <a:r>
              <a:rPr lang="en-US" altLang="en-US" sz="2800" b="1">
                <a:latin typeface="Times New Roman" panose="02020603050405020304" pitchFamily="18" charset="0"/>
              </a:rPr>
              <a:t>Temperance</a:t>
            </a:r>
            <a:r>
              <a:rPr lang="en-US" altLang="en-US" sz="2800">
                <a:latin typeface="Times New Roman" panose="02020603050405020304" pitchFamily="18" charset="0"/>
              </a:rPr>
              <a:t> (emotions)</a:t>
            </a:r>
            <a:r>
              <a:rPr lang="en-US" altLang="en-US" sz="2400">
                <a:solidFill>
                  <a:srgbClr val="FF0000"/>
                </a:solidFill>
              </a:rPr>
              <a:t> </a:t>
            </a:r>
            <a:r>
              <a:rPr lang="en-US" altLang="en-US" sz="1800">
                <a:solidFill>
                  <a:srgbClr val="FF0000"/>
                </a:solidFill>
              </a:rPr>
              <a:t>(</a:t>
            </a:r>
            <a:r>
              <a:rPr lang="ta-IN" altLang="en-US" sz="1800">
                <a:solidFill>
                  <a:srgbClr val="FF0000"/>
                </a:solidFill>
              </a:rPr>
              <a:t>தன்னடக்கம்</a:t>
            </a:r>
            <a:r>
              <a:rPr lang="en-US" altLang="en-US" sz="1800">
                <a:solidFill>
                  <a:srgbClr val="FF0000"/>
                </a:solidFill>
              </a:rPr>
              <a:t>)</a:t>
            </a:r>
            <a:r>
              <a:rPr lang="en-US" altLang="en-US" sz="2800">
                <a:latin typeface="Times New Roman" panose="02020603050405020304" pitchFamily="18" charset="0"/>
              </a:rPr>
              <a:t>: control attraction to positive emotions</a:t>
            </a:r>
          </a:p>
          <a:p>
            <a:pPr marL="273050" indent="-273050" eaLnBrk="1" hangingPunct="1">
              <a:lnSpc>
                <a:spcPct val="90000"/>
              </a:lnSpc>
            </a:pPr>
            <a:r>
              <a:rPr lang="en-US" altLang="en-US" sz="2800" b="1">
                <a:latin typeface="Times New Roman" panose="02020603050405020304" pitchFamily="18" charset="0"/>
              </a:rPr>
              <a:t>Fortitude</a:t>
            </a:r>
            <a:r>
              <a:rPr lang="en-US" altLang="en-US" sz="2800">
                <a:latin typeface="Times New Roman" panose="02020603050405020304" pitchFamily="18" charset="0"/>
              </a:rPr>
              <a:t> (emotions)</a:t>
            </a:r>
            <a:r>
              <a:rPr lang="en-US" altLang="en-US" sz="1800">
                <a:solidFill>
                  <a:srgbClr val="FF0000"/>
                </a:solidFill>
              </a:rPr>
              <a:t> (</a:t>
            </a:r>
            <a:r>
              <a:rPr lang="ta-IN" altLang="en-US" sz="1800">
                <a:solidFill>
                  <a:srgbClr val="FF0000"/>
                </a:solidFill>
              </a:rPr>
              <a:t>மனோபலம்</a:t>
            </a:r>
            <a:r>
              <a:rPr lang="en-US" altLang="en-US" sz="1800">
                <a:solidFill>
                  <a:srgbClr val="FF0000"/>
                </a:solidFill>
              </a:rPr>
              <a:t>)</a:t>
            </a:r>
            <a:r>
              <a:rPr lang="en-US" altLang="en-US" sz="2800">
                <a:latin typeface="Times New Roman" panose="02020603050405020304" pitchFamily="18" charset="0"/>
              </a:rPr>
              <a:t>: control aversion for negative emotions</a:t>
            </a:r>
          </a:p>
          <a:p>
            <a:pPr marL="273050" indent="-273050" eaLnBrk="1" hangingPunct="1">
              <a:lnSpc>
                <a:spcPct val="90000"/>
              </a:lnSpc>
            </a:pPr>
            <a:r>
              <a:rPr lang="en-US" altLang="en-US" sz="2800" b="1">
                <a:latin typeface="Times New Roman" panose="02020603050405020304" pitchFamily="18" charset="0"/>
              </a:rPr>
              <a:t>Justice</a:t>
            </a:r>
            <a:r>
              <a:rPr lang="en-US" altLang="en-US" sz="2800">
                <a:latin typeface="Times New Roman" panose="02020603050405020304" pitchFamily="18" charset="0"/>
              </a:rPr>
              <a:t> (will)</a:t>
            </a:r>
            <a:r>
              <a:rPr lang="en-US" altLang="en-US" sz="2800">
                <a:solidFill>
                  <a:srgbClr val="FF0000"/>
                </a:solidFill>
              </a:rPr>
              <a:t> </a:t>
            </a:r>
            <a:r>
              <a:rPr lang="en-US" altLang="en-US" sz="2000">
                <a:solidFill>
                  <a:srgbClr val="FF0000"/>
                </a:solidFill>
              </a:rPr>
              <a:t>(</a:t>
            </a:r>
            <a:r>
              <a:rPr lang="ta-IN" altLang="en-US" sz="2000">
                <a:solidFill>
                  <a:srgbClr val="FF0000"/>
                </a:solidFill>
              </a:rPr>
              <a:t>நீதி</a:t>
            </a:r>
            <a:r>
              <a:rPr lang="en-US" altLang="en-US" sz="2000">
                <a:solidFill>
                  <a:srgbClr val="FF0000"/>
                </a:solidFill>
              </a:rPr>
              <a:t>)</a:t>
            </a:r>
            <a:r>
              <a:rPr lang="en-US" altLang="en-US" sz="2800">
                <a:latin typeface="Times New Roman" panose="02020603050405020304" pitchFamily="18" charset="0"/>
              </a:rPr>
              <a:t>: choose according to truth and fairness.</a:t>
            </a:r>
            <a:endParaRPr lang="en-US" altLang="en-US" sz="2800" b="1">
              <a:latin typeface="Times New Roman" panose="02020603050405020304" pitchFamily="18" charset="0"/>
            </a:endParaRPr>
          </a:p>
        </p:txBody>
      </p:sp>
    </p:spTree>
    <p:extLst>
      <p:ext uri="{BB962C8B-B14F-4D97-AF65-F5344CB8AC3E}">
        <p14:creationId xmlns:p14="http://schemas.microsoft.com/office/powerpoint/2010/main" val="112429933"/>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171011">
                                            <p:txEl>
                                              <p:pRg st="0" end="0"/>
                                            </p:txEl>
                                          </p:spTgt>
                                        </p:tgtEl>
                                        <p:attrNameLst>
                                          <p:attrName>style.visibility</p:attrName>
                                        </p:attrNameLst>
                                      </p:cBhvr>
                                      <p:to>
                                        <p:strVal val="visible"/>
                                      </p:to>
                                    </p:set>
                                  </p:childTnLst>
                                  <p:subTnLst>
                                    <p:animClr clrSpc="rgb" dir="cw">
                                      <p:cBhvr override="childStyle">
                                        <p:cTn dur="1" fill="hold" display="0" masterRel="nextClick" afterEffect="1"/>
                                        <p:tgtEl>
                                          <p:spTgt spid="171011">
                                            <p:txEl>
                                              <p:pRg st="0" end="0"/>
                                            </p:txEl>
                                          </p:spTgt>
                                        </p:tgtEl>
                                        <p:attrNameLst>
                                          <p:attrName>ppt_c</p:attrName>
                                        </p:attrNameLst>
                                      </p:cBhvr>
                                      <p:to>
                                        <a:srgbClr val="B2B2B2"/>
                                      </p:to>
                                    </p:animClr>
                                  </p:sub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171011">
                                            <p:txEl>
                                              <p:pRg st="1" end="1"/>
                                            </p:txEl>
                                          </p:spTgt>
                                        </p:tgtEl>
                                        <p:attrNameLst>
                                          <p:attrName>style.visibility</p:attrName>
                                        </p:attrNameLst>
                                      </p:cBhvr>
                                      <p:to>
                                        <p:strVal val="visible"/>
                                      </p:to>
                                    </p:set>
                                  </p:childTnLst>
                                  <p:subTnLst>
                                    <p:animClr clrSpc="rgb" dir="cw">
                                      <p:cBhvr override="childStyle">
                                        <p:cTn dur="1" fill="hold" display="0" masterRel="nextClick" afterEffect="1"/>
                                        <p:tgtEl>
                                          <p:spTgt spid="171011">
                                            <p:txEl>
                                              <p:pRg st="1" end="1"/>
                                            </p:txEl>
                                          </p:spTgt>
                                        </p:tgtEl>
                                        <p:attrNameLst>
                                          <p:attrName>ppt_c</p:attrName>
                                        </p:attrNameLst>
                                      </p:cBhvr>
                                      <p:to>
                                        <a:srgbClr val="B2B2B2"/>
                                      </p:to>
                                    </p:animClr>
                                  </p:subTnLst>
                                </p:cTn>
                              </p:par>
                            </p:childTnLst>
                          </p:cTn>
                        </p:par>
                      </p:childTnLst>
                    </p:cTn>
                  </p:par>
                  <p:par>
                    <p:cTn id="11" fill="hold" nodeType="clickPar">
                      <p:stCondLst>
                        <p:cond delay="indefinite"/>
                      </p:stCondLst>
                      <p:childTnLst>
                        <p:par>
                          <p:cTn id="12" fill="hold" nodeType="withGroup">
                            <p:stCondLst>
                              <p:cond delay="0"/>
                            </p:stCondLst>
                            <p:childTnLst>
                              <p:par>
                                <p:cTn id="13" presetID="1" presetClass="entr" presetSubtype="0" fill="hold" grpId="0" nodeType="clickEffect">
                                  <p:stCondLst>
                                    <p:cond delay="0"/>
                                  </p:stCondLst>
                                  <p:childTnLst>
                                    <p:set>
                                      <p:cBhvr>
                                        <p:cTn id="14" dur="1" fill="hold">
                                          <p:stCondLst>
                                            <p:cond delay="499"/>
                                          </p:stCondLst>
                                        </p:cTn>
                                        <p:tgtEl>
                                          <p:spTgt spid="171011">
                                            <p:txEl>
                                              <p:pRg st="2" end="2"/>
                                            </p:txEl>
                                          </p:spTgt>
                                        </p:tgtEl>
                                        <p:attrNameLst>
                                          <p:attrName>style.visibility</p:attrName>
                                        </p:attrNameLst>
                                      </p:cBhvr>
                                      <p:to>
                                        <p:strVal val="visible"/>
                                      </p:to>
                                    </p:set>
                                  </p:childTnLst>
                                  <p:subTnLst>
                                    <p:animClr clrSpc="rgb" dir="cw">
                                      <p:cBhvr override="childStyle">
                                        <p:cTn dur="1" fill="hold" display="0" masterRel="nextClick" afterEffect="1"/>
                                        <p:tgtEl>
                                          <p:spTgt spid="171011">
                                            <p:txEl>
                                              <p:pRg st="2" end="2"/>
                                            </p:txEl>
                                          </p:spTgt>
                                        </p:tgtEl>
                                        <p:attrNameLst>
                                          <p:attrName>ppt_c</p:attrName>
                                        </p:attrNameLst>
                                      </p:cBhvr>
                                      <p:to>
                                        <a:srgbClr val="B2B2B2"/>
                                      </p:to>
                                    </p:animClr>
                                  </p:sub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499"/>
                                          </p:stCondLst>
                                        </p:cTn>
                                        <p:tgtEl>
                                          <p:spTgt spid="171011">
                                            <p:txEl>
                                              <p:pRg st="3" end="3"/>
                                            </p:txEl>
                                          </p:spTgt>
                                        </p:tgtEl>
                                        <p:attrNameLst>
                                          <p:attrName>style.visibility</p:attrName>
                                        </p:attrNameLst>
                                      </p:cBhvr>
                                      <p:to>
                                        <p:strVal val="visible"/>
                                      </p:to>
                                    </p:set>
                                  </p:childTnLst>
                                  <p:subTnLst>
                                    <p:animClr clrSpc="rgb" dir="cw">
                                      <p:cBhvr override="childStyle">
                                        <p:cTn dur="1" fill="hold" display="0" masterRel="nextClick" afterEffect="1"/>
                                        <p:tgtEl>
                                          <p:spTgt spid="171011">
                                            <p:txEl>
                                              <p:pRg st="3" end="3"/>
                                            </p:txEl>
                                          </p:spTgt>
                                        </p:tgtEl>
                                        <p:attrNameLst>
                                          <p:attrName>ppt_c</p:attrName>
                                        </p:attrNameLst>
                                      </p:cBhvr>
                                      <p:to>
                                        <a:srgbClr val="B2B2B2"/>
                                      </p:to>
                                    </p:animClr>
                                  </p:sub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1011" grpId="0" build="p" autoUpdateAnimBg="0"/>
    </p:bld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Content Placeholder 2"/>
          <p:cNvSpPr>
            <a:spLocks noGrp="1"/>
          </p:cNvSpPr>
          <p:nvPr>
            <p:ph idx="1"/>
          </p:nvPr>
        </p:nvSpPr>
        <p:spPr>
          <a:xfrm>
            <a:off x="2065338" y="762001"/>
            <a:ext cx="8229600" cy="4530725"/>
          </a:xfrm>
        </p:spPr>
        <p:txBody>
          <a:bodyPr/>
          <a:lstStyle/>
          <a:p>
            <a:pPr eaLnBrk="1" hangingPunct="1">
              <a:lnSpc>
                <a:spcPct val="90000"/>
              </a:lnSpc>
            </a:pPr>
            <a:endParaRPr lang="en-US" altLang="en-US" sz="2400"/>
          </a:p>
          <a:p>
            <a:pPr eaLnBrk="1" hangingPunct="1">
              <a:lnSpc>
                <a:spcPct val="90000"/>
              </a:lnSpc>
              <a:buFont typeface="Wingdings" panose="05000000000000000000" pitchFamily="2" charset="2"/>
              <a:buNone/>
            </a:pPr>
            <a:r>
              <a:rPr lang="en-US" altLang="en-US" sz="2400"/>
              <a:t>	Focuses on the type of person we should strive to be </a:t>
            </a:r>
          </a:p>
          <a:p>
            <a:pPr eaLnBrk="1" hangingPunct="1">
              <a:lnSpc>
                <a:spcPct val="90000"/>
              </a:lnSpc>
            </a:pPr>
            <a:r>
              <a:rPr lang="en-US" altLang="en-US" sz="2400"/>
              <a:t>Actions which reflect </a:t>
            </a:r>
            <a:r>
              <a:rPr lang="en-US" altLang="en-US" sz="2400" i="1"/>
              <a:t>good character </a:t>
            </a:r>
            <a:r>
              <a:rPr lang="en-US" altLang="en-US" sz="2400"/>
              <a:t>traits (</a:t>
            </a:r>
            <a:r>
              <a:rPr lang="en-US" altLang="en-US" sz="2400">
                <a:solidFill>
                  <a:srgbClr val="FF0000"/>
                </a:solidFill>
              </a:rPr>
              <a:t>virtues</a:t>
            </a:r>
            <a:r>
              <a:rPr lang="en-US" altLang="en-US" sz="2400"/>
              <a:t>) are inherently </a:t>
            </a:r>
            <a:r>
              <a:rPr lang="en-US" altLang="en-US" sz="2400" i="1"/>
              <a:t>right </a:t>
            </a:r>
            <a:endParaRPr lang="en-US" altLang="en-US" sz="2400"/>
          </a:p>
          <a:p>
            <a:pPr eaLnBrk="1" hangingPunct="1">
              <a:lnSpc>
                <a:spcPct val="90000"/>
              </a:lnSpc>
            </a:pPr>
            <a:r>
              <a:rPr lang="en-US" altLang="en-US" sz="2400"/>
              <a:t>Actions which reflect </a:t>
            </a:r>
            <a:r>
              <a:rPr lang="en-US" altLang="en-US" sz="2400" i="1"/>
              <a:t>bad character </a:t>
            </a:r>
            <a:r>
              <a:rPr lang="en-US" altLang="en-US" sz="2400"/>
              <a:t>traits (</a:t>
            </a:r>
            <a:r>
              <a:rPr lang="en-US" altLang="en-US" sz="2400">
                <a:solidFill>
                  <a:srgbClr val="FF0000"/>
                </a:solidFill>
              </a:rPr>
              <a:t>vices</a:t>
            </a:r>
            <a:r>
              <a:rPr lang="en-US" altLang="en-US" sz="2400"/>
              <a:t>) are inherently </a:t>
            </a:r>
            <a:r>
              <a:rPr lang="en-US" altLang="en-US" sz="2400" i="1"/>
              <a:t>wrong </a:t>
            </a:r>
            <a:endParaRPr lang="en-US" altLang="en-US" sz="2400"/>
          </a:p>
          <a:p>
            <a:pPr eaLnBrk="1" hangingPunct="1">
              <a:lnSpc>
                <a:spcPct val="90000"/>
              </a:lnSpc>
            </a:pPr>
            <a:r>
              <a:rPr lang="en-US" altLang="en-US" sz="2400"/>
              <a:t>Virtue ethics are tied more to individual behavior than to that of an organization (e.g. business, government) </a:t>
            </a:r>
          </a:p>
          <a:p>
            <a:pPr eaLnBrk="1" hangingPunct="1">
              <a:lnSpc>
                <a:spcPct val="90000"/>
              </a:lnSpc>
            </a:pPr>
            <a:endParaRPr lang="en-US" altLang="en-US" sz="2400"/>
          </a:p>
        </p:txBody>
      </p:sp>
      <p:sp>
        <p:nvSpPr>
          <p:cNvPr id="55299" name="Title 1"/>
          <p:cNvSpPr>
            <a:spLocks noGrp="1"/>
          </p:cNvSpPr>
          <p:nvPr>
            <p:ph type="title"/>
          </p:nvPr>
        </p:nvSpPr>
        <p:spPr/>
        <p:txBody>
          <a:bodyPr/>
          <a:lstStyle/>
          <a:p>
            <a:r>
              <a:rPr lang="en-US" altLang="en-US" sz="4000" b="1"/>
              <a:t>Virtue Ethics</a:t>
            </a:r>
            <a:r>
              <a:rPr lang="en-US" altLang="en-US" sz="4000"/>
              <a:t> </a:t>
            </a:r>
            <a:endParaRPr lang="en-IN" altLang="en-US" smtClean="0"/>
          </a:p>
        </p:txBody>
      </p:sp>
      <p:graphicFrame>
        <p:nvGraphicFramePr>
          <p:cNvPr id="4" name="Diagram 3"/>
          <p:cNvGraphicFramePr/>
          <p:nvPr/>
        </p:nvGraphicFramePr>
        <p:xfrm>
          <a:off x="3132137" y="2362200"/>
          <a:ext cx="6096000" cy="4064000"/>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pic>
        <p:nvPicPr>
          <p:cNvPr id="55301" name="Picture 4"/>
          <p:cNvPicPr>
            <a:picLocks noChangeAspect="1"/>
          </p:cNvPicPr>
          <p:nvPr/>
        </p:nvPicPr>
        <p:blipFill>
          <a:blip r:embed="rId7">
            <a:extLst>
              <a:ext uri="{28A0092B-C50C-407E-A947-70E740481C1C}">
                <a14:useLocalDpi xmlns:a14="http://schemas.microsoft.com/office/drawing/2010/main" val="0"/>
              </a:ext>
            </a:extLst>
          </a:blip>
          <a:srcRect/>
          <a:stretch>
            <a:fillRect/>
          </a:stretch>
        </p:blipFill>
        <p:spPr bwMode="auto">
          <a:xfrm>
            <a:off x="3127376" y="3913189"/>
            <a:ext cx="6011863" cy="962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67655574"/>
      </p:ext>
    </p:extLst>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3"/>
          <p:cNvSpPr>
            <a:spLocks noGrp="1" noChangeArrowheads="1"/>
          </p:cNvSpPr>
          <p:nvPr>
            <p:ph type="body" idx="1"/>
          </p:nvPr>
        </p:nvSpPr>
        <p:spPr>
          <a:xfrm>
            <a:off x="1981200" y="838200"/>
            <a:ext cx="8229600" cy="6400800"/>
          </a:xfrm>
        </p:spPr>
        <p:txBody>
          <a:bodyPr/>
          <a:lstStyle/>
          <a:p>
            <a:pPr eaLnBrk="1" hangingPunct="1">
              <a:lnSpc>
                <a:spcPct val="80000"/>
              </a:lnSpc>
            </a:pPr>
            <a:r>
              <a:rPr lang="en-US" altLang="en-US" sz="3200">
                <a:solidFill>
                  <a:srgbClr val="FF0000"/>
                </a:solidFill>
              </a:rPr>
              <a:t>Virtues Defining Professional Responsibility.</a:t>
            </a:r>
          </a:p>
          <a:p>
            <a:pPr eaLnBrk="1" hangingPunct="1">
              <a:lnSpc>
                <a:spcPct val="80000"/>
              </a:lnSpc>
            </a:pPr>
            <a:r>
              <a:rPr lang="en-US" altLang="en-US" sz="3200">
                <a:solidFill>
                  <a:srgbClr val="FF0000"/>
                </a:solidFill>
              </a:rPr>
              <a:t>Professional responsibility means being morally responsible as a professional</a:t>
            </a:r>
          </a:p>
          <a:p>
            <a:pPr eaLnBrk="1" hangingPunct="1">
              <a:lnSpc>
                <a:spcPct val="80000"/>
              </a:lnSpc>
            </a:pPr>
            <a:r>
              <a:rPr lang="en-US" altLang="en-US" sz="3200">
                <a:solidFill>
                  <a:srgbClr val="FF0000"/>
                </a:solidFill>
              </a:rPr>
              <a:t>Classification of virtues:</a:t>
            </a:r>
          </a:p>
          <a:p>
            <a:pPr lvl="1" eaLnBrk="1" hangingPunct="1">
              <a:lnSpc>
                <a:spcPct val="80000"/>
              </a:lnSpc>
            </a:pPr>
            <a:r>
              <a:rPr lang="en-US" altLang="en-US" sz="2400">
                <a:solidFill>
                  <a:srgbClr val="FF0000"/>
                </a:solidFill>
              </a:rPr>
              <a:t>Self Directional Virtues</a:t>
            </a:r>
          </a:p>
          <a:p>
            <a:pPr lvl="1" eaLnBrk="1" hangingPunct="1">
              <a:lnSpc>
                <a:spcPct val="80000"/>
              </a:lnSpc>
            </a:pPr>
            <a:r>
              <a:rPr lang="en-US" altLang="en-US" sz="2400">
                <a:solidFill>
                  <a:srgbClr val="FF0000"/>
                </a:solidFill>
              </a:rPr>
              <a:t>Public Spirited Virtues</a:t>
            </a:r>
          </a:p>
          <a:p>
            <a:pPr lvl="1" eaLnBrk="1" hangingPunct="1">
              <a:lnSpc>
                <a:spcPct val="80000"/>
              </a:lnSpc>
            </a:pPr>
            <a:r>
              <a:rPr lang="en-US" altLang="en-US" sz="2400">
                <a:solidFill>
                  <a:srgbClr val="FF0000"/>
                </a:solidFill>
              </a:rPr>
              <a:t>Teamwork Virtues</a:t>
            </a:r>
          </a:p>
          <a:p>
            <a:pPr lvl="1" eaLnBrk="1" hangingPunct="1">
              <a:lnSpc>
                <a:spcPct val="80000"/>
              </a:lnSpc>
            </a:pPr>
            <a:r>
              <a:rPr lang="en-US" altLang="en-US" sz="2400">
                <a:solidFill>
                  <a:srgbClr val="FF0000"/>
                </a:solidFill>
              </a:rPr>
              <a:t>Proficiency Virtues</a:t>
            </a:r>
          </a:p>
          <a:p>
            <a:pPr lvl="1" eaLnBrk="1" hangingPunct="1">
              <a:lnSpc>
                <a:spcPct val="80000"/>
              </a:lnSpc>
            </a:pPr>
            <a:endParaRPr lang="en-US" altLang="en-US" sz="2400">
              <a:solidFill>
                <a:srgbClr val="FF0000"/>
              </a:solidFill>
            </a:endParaRPr>
          </a:p>
        </p:txBody>
      </p:sp>
      <p:sp>
        <p:nvSpPr>
          <p:cNvPr id="56323" name="Title 1"/>
          <p:cNvSpPr>
            <a:spLocks noGrp="1"/>
          </p:cNvSpPr>
          <p:nvPr>
            <p:ph type="title"/>
          </p:nvPr>
        </p:nvSpPr>
        <p:spPr>
          <a:xfrm>
            <a:off x="1905000" y="76200"/>
            <a:ext cx="8229600" cy="762000"/>
          </a:xfrm>
        </p:spPr>
        <p:txBody>
          <a:bodyPr/>
          <a:lstStyle/>
          <a:p>
            <a:r>
              <a:rPr lang="en-US" altLang="en-US" sz="4000"/>
              <a:t>Professional Responsibility</a:t>
            </a:r>
            <a:endParaRPr lang="en-IN" altLang="en-US" sz="4000"/>
          </a:p>
        </p:txBody>
      </p:sp>
    </p:spTree>
    <p:extLst>
      <p:ext uri="{BB962C8B-B14F-4D97-AF65-F5344CB8AC3E}">
        <p14:creationId xmlns:p14="http://schemas.microsoft.com/office/powerpoint/2010/main" val="3934275295"/>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3"/>
          <p:cNvSpPr>
            <a:spLocks noGrp="1" noChangeArrowheads="1"/>
          </p:cNvSpPr>
          <p:nvPr>
            <p:ph type="body" idx="1"/>
          </p:nvPr>
        </p:nvSpPr>
        <p:spPr>
          <a:xfrm>
            <a:off x="1981200" y="838200"/>
            <a:ext cx="8229600" cy="6400800"/>
          </a:xfrm>
        </p:spPr>
        <p:txBody>
          <a:bodyPr/>
          <a:lstStyle/>
          <a:p>
            <a:pPr eaLnBrk="1" hangingPunct="1">
              <a:lnSpc>
                <a:spcPct val="80000"/>
              </a:lnSpc>
              <a:buFont typeface="Wingdings" panose="05000000000000000000" pitchFamily="2" charset="2"/>
              <a:buNone/>
            </a:pPr>
            <a:r>
              <a:rPr lang="en-US" altLang="en-US" sz="2000" b="1">
                <a:solidFill>
                  <a:srgbClr val="FF0000"/>
                </a:solidFill>
                <a:latin typeface="Times New Roman" panose="02020603050405020304" pitchFamily="18" charset="0"/>
              </a:rPr>
              <a:t>1. SELF DIRECTION VIRTUES</a:t>
            </a:r>
            <a:r>
              <a:rPr lang="en-US" altLang="en-US" sz="2000">
                <a:solidFill>
                  <a:srgbClr val="FF0000"/>
                </a:solidFill>
                <a:latin typeface="Times New Roman" panose="02020603050405020304" pitchFamily="18" charset="0"/>
              </a:rPr>
              <a:t>: </a:t>
            </a:r>
          </a:p>
          <a:p>
            <a:pPr eaLnBrk="1" hangingPunct="1">
              <a:lnSpc>
                <a:spcPct val="80000"/>
              </a:lnSpc>
              <a:buFont typeface="Wingdings" panose="05000000000000000000" pitchFamily="2" charset="2"/>
              <a:buNone/>
            </a:pPr>
            <a:r>
              <a:rPr lang="en-US" altLang="en-US" sz="2000">
                <a:latin typeface="Times New Roman" panose="02020603050405020304" pitchFamily="18" charset="0"/>
              </a:rPr>
              <a:t>	Fundamental virtues in exercising our moral autonomy and responsibility. e.g. self understanding, humility, good moral judgment, courage, self discipline, perseverance, commitments, self-respect and dignity </a:t>
            </a:r>
          </a:p>
          <a:p>
            <a:pPr eaLnBrk="1" hangingPunct="1">
              <a:lnSpc>
                <a:spcPct val="80000"/>
              </a:lnSpc>
              <a:buFont typeface="Wingdings" panose="05000000000000000000" pitchFamily="2" charset="2"/>
              <a:buNone/>
            </a:pPr>
            <a:endParaRPr lang="en-US" altLang="en-US" sz="20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b="1">
                <a:solidFill>
                  <a:srgbClr val="FF0000"/>
                </a:solidFill>
                <a:latin typeface="Times New Roman" panose="02020603050405020304" pitchFamily="18" charset="0"/>
              </a:rPr>
              <a:t>2. PUBLIC SPIRITED VIRTUES</a:t>
            </a:r>
            <a:r>
              <a:rPr lang="en-US" altLang="en-US" sz="2000">
                <a:solidFill>
                  <a:srgbClr val="FF0000"/>
                </a:solidFill>
                <a:latin typeface="Times New Roman" panose="02020603050405020304" pitchFamily="18" charset="0"/>
              </a:rPr>
              <a:t>: </a:t>
            </a:r>
          </a:p>
          <a:p>
            <a:pPr eaLnBrk="1" hangingPunct="1">
              <a:lnSpc>
                <a:spcPct val="80000"/>
              </a:lnSpc>
            </a:pPr>
            <a:r>
              <a:rPr lang="en-US" altLang="en-US" sz="2000">
                <a:latin typeface="Times New Roman" panose="02020603050405020304" pitchFamily="18" charset="0"/>
              </a:rPr>
              <a:t>Focusing on the benefit of the clients and society.</a:t>
            </a:r>
          </a:p>
          <a:p>
            <a:pPr eaLnBrk="1" hangingPunct="1">
              <a:lnSpc>
                <a:spcPct val="80000"/>
              </a:lnSpc>
            </a:pPr>
            <a:r>
              <a:rPr lang="en-US" altLang="en-US" sz="2000">
                <a:latin typeface="Times New Roman" panose="02020603050405020304" pitchFamily="18" charset="0"/>
              </a:rPr>
              <a:t>3 important public spirited virtues </a:t>
            </a:r>
          </a:p>
          <a:p>
            <a:pPr lvl="1" eaLnBrk="1" hangingPunct="1">
              <a:lnSpc>
                <a:spcPct val="80000"/>
              </a:lnSpc>
            </a:pPr>
            <a:r>
              <a:rPr lang="en-US" altLang="en-US" sz="1600">
                <a:latin typeface="Times New Roman" panose="02020603050405020304" pitchFamily="18" charset="0"/>
              </a:rPr>
              <a:t>Justice, Sense of community, generosity</a:t>
            </a:r>
          </a:p>
          <a:p>
            <a:pPr lvl="1" eaLnBrk="1" hangingPunct="1">
              <a:lnSpc>
                <a:spcPct val="80000"/>
              </a:lnSpc>
            </a:pPr>
            <a:endParaRPr lang="en-US" altLang="en-US" sz="16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b="1">
                <a:solidFill>
                  <a:srgbClr val="FF0000"/>
                </a:solidFill>
                <a:latin typeface="Times New Roman" panose="02020603050405020304" pitchFamily="18" charset="0"/>
              </a:rPr>
              <a:t>3. TEAMWORK VIRTUES: </a:t>
            </a:r>
          </a:p>
          <a:p>
            <a:pPr eaLnBrk="1" hangingPunct="1">
              <a:lnSpc>
                <a:spcPct val="80000"/>
              </a:lnSpc>
            </a:pPr>
            <a:r>
              <a:rPr lang="en-US" altLang="en-US" sz="2000">
                <a:latin typeface="Times New Roman" panose="02020603050405020304" pitchFamily="18" charset="0"/>
              </a:rPr>
              <a:t>Enables professionals to work successfully with others. E.g. collegiality, cooperativeness, the ability to communicate, respect for authority, loyalty to employers and leadership qualities. </a:t>
            </a:r>
          </a:p>
          <a:p>
            <a:pPr eaLnBrk="1" hangingPunct="1">
              <a:lnSpc>
                <a:spcPct val="80000"/>
              </a:lnSpc>
            </a:pPr>
            <a:endParaRPr lang="en-US" altLang="en-US" sz="2000">
              <a:latin typeface="Times New Roman" panose="02020603050405020304" pitchFamily="18" charset="0"/>
            </a:endParaRPr>
          </a:p>
          <a:p>
            <a:pPr eaLnBrk="1" hangingPunct="1">
              <a:lnSpc>
                <a:spcPct val="80000"/>
              </a:lnSpc>
              <a:buFont typeface="Wingdings" panose="05000000000000000000" pitchFamily="2" charset="2"/>
              <a:buNone/>
            </a:pPr>
            <a:r>
              <a:rPr lang="en-US" altLang="en-US" sz="2000" b="1">
                <a:solidFill>
                  <a:srgbClr val="FF0000"/>
                </a:solidFill>
                <a:latin typeface="Times New Roman" panose="02020603050405020304" pitchFamily="18" charset="0"/>
              </a:rPr>
              <a:t>4. PROFICIENCY VIRTUES: (intellectual Virtue)</a:t>
            </a:r>
          </a:p>
          <a:p>
            <a:pPr eaLnBrk="1" hangingPunct="1">
              <a:lnSpc>
                <a:spcPct val="80000"/>
              </a:lnSpc>
            </a:pPr>
            <a:r>
              <a:rPr lang="en-US" altLang="en-US" sz="2000">
                <a:latin typeface="Times New Roman" panose="02020603050405020304" pitchFamily="18" charset="0"/>
              </a:rPr>
              <a:t>Mastery of one’s craft that characterize good engineering practice e.g. competence, diligence, creativity, self-renewal through continuous education </a:t>
            </a:r>
          </a:p>
          <a:p>
            <a:pPr eaLnBrk="1" hangingPunct="1">
              <a:lnSpc>
                <a:spcPct val="80000"/>
              </a:lnSpc>
            </a:pPr>
            <a:r>
              <a:rPr lang="en-US" altLang="en-US" sz="2000">
                <a:latin typeface="Times New Roman" panose="02020603050405020304" pitchFamily="18" charset="0"/>
              </a:rPr>
              <a:t>(mastery over the profession)</a:t>
            </a:r>
          </a:p>
        </p:txBody>
      </p:sp>
      <p:sp>
        <p:nvSpPr>
          <p:cNvPr id="57347" name="Title 1"/>
          <p:cNvSpPr>
            <a:spLocks noGrp="1"/>
          </p:cNvSpPr>
          <p:nvPr>
            <p:ph type="title"/>
          </p:nvPr>
        </p:nvSpPr>
        <p:spPr>
          <a:xfrm>
            <a:off x="1905000" y="76200"/>
            <a:ext cx="8229600" cy="762000"/>
          </a:xfrm>
        </p:spPr>
        <p:txBody>
          <a:bodyPr/>
          <a:lstStyle/>
          <a:p>
            <a:r>
              <a:rPr lang="en-US" altLang="en-US" sz="4000"/>
              <a:t>Professional Responsibility</a:t>
            </a:r>
            <a:endParaRPr lang="en-IN" altLang="en-US" sz="4000"/>
          </a:p>
        </p:txBody>
      </p:sp>
    </p:spTree>
    <p:extLst>
      <p:ext uri="{BB962C8B-B14F-4D97-AF65-F5344CB8AC3E}">
        <p14:creationId xmlns:p14="http://schemas.microsoft.com/office/powerpoint/2010/main" val="3640579306"/>
      </p:ext>
    </p:extLst>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idx="4294967295"/>
          </p:nvPr>
        </p:nvSpPr>
        <p:spPr>
          <a:xfrm>
            <a:off x="2166938" y="404813"/>
            <a:ext cx="7262812" cy="1143000"/>
          </a:xfrm>
        </p:spPr>
        <p:txBody>
          <a:bodyPr vert="horz" wrap="square" lIns="0" tIns="45720" rIns="0" bIns="0" numCol="1" anchor="b" anchorCtr="0" compatLnSpc="1">
            <a:prstTxWarp prst="textNoShape">
              <a:avLst/>
            </a:prstTxWarp>
          </a:bodyPr>
          <a:lstStyle/>
          <a:p>
            <a:pPr eaLnBrk="1" hangingPunct="1"/>
            <a:r>
              <a:rPr lang="en-US" altLang="en-US" smtClean="0"/>
              <a:t>The Goal</a:t>
            </a:r>
          </a:p>
        </p:txBody>
      </p:sp>
      <p:sp>
        <p:nvSpPr>
          <p:cNvPr id="9219" name="Rectangle 7"/>
          <p:cNvSpPr>
            <a:spLocks noChangeArrowheads="1"/>
          </p:cNvSpPr>
          <p:nvPr/>
        </p:nvSpPr>
        <p:spPr bwMode="auto">
          <a:xfrm>
            <a:off x="2279650" y="1989139"/>
            <a:ext cx="7518400" cy="3324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a:solidFill>
                  <a:schemeClr val="tx1"/>
                </a:solidFill>
                <a:latin typeface="Arial" panose="020B0604020202020204" pitchFamily="34" charset="0"/>
              </a:defRPr>
            </a:lvl1pPr>
            <a:lvl2pPr marL="742950" indent="-285750">
              <a:defRPr>
                <a:solidFill>
                  <a:schemeClr val="tx1"/>
                </a:solidFill>
                <a:latin typeface="Arial" panose="020B0604020202020204" pitchFamily="34" charset="0"/>
              </a:defRPr>
            </a:lvl2pPr>
            <a:lvl3pPr marL="1143000" indent="-228600">
              <a:defRPr>
                <a:solidFill>
                  <a:schemeClr val="tx1"/>
                </a:solidFill>
                <a:latin typeface="Arial" panose="020B0604020202020204" pitchFamily="34" charset="0"/>
              </a:defRPr>
            </a:lvl3pPr>
            <a:lvl4pPr marL="1600200" indent="-228600">
              <a:defRPr>
                <a:solidFill>
                  <a:schemeClr val="tx1"/>
                </a:solidFill>
                <a:latin typeface="Arial" panose="020B0604020202020204" pitchFamily="34" charset="0"/>
              </a:defRPr>
            </a:lvl4pPr>
            <a:lvl5pPr marL="2057400" indent="-228600">
              <a:defRPr>
                <a:solidFill>
                  <a:schemeClr val="tx1"/>
                </a:solidFill>
                <a:latin typeface="Arial" panose="020B0604020202020204" pitchFamily="34" charset="0"/>
              </a:defRPr>
            </a:lvl5pPr>
            <a:lvl6pPr marL="2514600" indent="-228600" fontAlgn="base">
              <a:spcBef>
                <a:spcPct val="0"/>
              </a:spcBef>
              <a:spcAft>
                <a:spcPct val="0"/>
              </a:spcAft>
              <a:defRPr>
                <a:solidFill>
                  <a:schemeClr val="tx1"/>
                </a:solidFill>
                <a:latin typeface="Arial" panose="020B0604020202020204" pitchFamily="34" charset="0"/>
              </a:defRPr>
            </a:lvl6pPr>
            <a:lvl7pPr marL="2971800" indent="-228600" fontAlgn="base">
              <a:spcBef>
                <a:spcPct val="0"/>
              </a:spcBef>
              <a:spcAft>
                <a:spcPct val="0"/>
              </a:spcAft>
              <a:defRPr>
                <a:solidFill>
                  <a:schemeClr val="tx1"/>
                </a:solidFill>
                <a:latin typeface="Arial" panose="020B0604020202020204" pitchFamily="34" charset="0"/>
              </a:defRPr>
            </a:lvl7pPr>
            <a:lvl8pPr marL="3429000" indent="-228600" fontAlgn="base">
              <a:spcBef>
                <a:spcPct val="0"/>
              </a:spcBef>
              <a:spcAft>
                <a:spcPct val="0"/>
              </a:spcAft>
              <a:defRPr>
                <a:solidFill>
                  <a:schemeClr val="tx1"/>
                </a:solidFill>
                <a:latin typeface="Arial" panose="020B0604020202020204" pitchFamily="34" charset="0"/>
              </a:defRPr>
            </a:lvl8pPr>
            <a:lvl9pPr marL="3886200" indent="-228600" fontAlgn="base">
              <a:spcBef>
                <a:spcPct val="0"/>
              </a:spcBef>
              <a:spcAft>
                <a:spcPct val="0"/>
              </a:spcAft>
              <a:defRPr>
                <a:solidFill>
                  <a:schemeClr val="tx1"/>
                </a:solidFill>
                <a:latin typeface="Arial" panose="020B0604020202020204" pitchFamily="34" charset="0"/>
              </a:defRPr>
            </a:lvl9pPr>
          </a:lstStyle>
          <a:p>
            <a:pPr algn="just" fontAlgn="base">
              <a:spcBef>
                <a:spcPct val="0"/>
              </a:spcBef>
              <a:spcAft>
                <a:spcPct val="0"/>
              </a:spcAft>
              <a:defRPr/>
            </a:pPr>
            <a:r>
              <a:rPr lang="en-US" altLang="en-US" sz="3000" dirty="0">
                <a:solidFill>
                  <a:srgbClr val="000000"/>
                </a:solidFill>
              </a:rPr>
              <a:t>The course will develop a framework on which </a:t>
            </a:r>
          </a:p>
          <a:p>
            <a:pPr marL="457200" indent="-457200" algn="just" fontAlgn="base">
              <a:spcBef>
                <a:spcPct val="0"/>
              </a:spcBef>
              <a:spcAft>
                <a:spcPct val="0"/>
              </a:spcAft>
              <a:buFont typeface="Arial" panose="020B0604020202020204" pitchFamily="34" charset="0"/>
              <a:buChar char="•"/>
              <a:defRPr/>
            </a:pPr>
            <a:r>
              <a:rPr lang="en-US" altLang="en-US" sz="3000" dirty="0">
                <a:solidFill>
                  <a:srgbClr val="000000"/>
                </a:solidFill>
              </a:rPr>
              <a:t>professional and ethical issues can be analyzed, </a:t>
            </a:r>
          </a:p>
          <a:p>
            <a:pPr marL="457200" indent="-457200" algn="just" fontAlgn="base">
              <a:spcBef>
                <a:spcPct val="0"/>
              </a:spcBef>
              <a:spcAft>
                <a:spcPct val="0"/>
              </a:spcAft>
              <a:buFont typeface="Arial" panose="020B0604020202020204" pitchFamily="34" charset="0"/>
              <a:buChar char="•"/>
              <a:defRPr/>
            </a:pPr>
            <a:r>
              <a:rPr lang="en-US" altLang="en-US" sz="3000" dirty="0">
                <a:solidFill>
                  <a:srgbClr val="000000"/>
                </a:solidFill>
              </a:rPr>
              <a:t>Build up an awareness of various views of ethical issues as well as professionals ethical rights and responsibilities.</a:t>
            </a:r>
          </a:p>
        </p:txBody>
      </p:sp>
    </p:spTree>
    <p:extLst>
      <p:ext uri="{BB962C8B-B14F-4D97-AF65-F5344CB8AC3E}">
        <p14:creationId xmlns:p14="http://schemas.microsoft.com/office/powerpoint/2010/main" val="2384887988"/>
      </p:ext>
    </p:extLst>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Title 1"/>
          <p:cNvSpPr>
            <a:spLocks noGrp="1"/>
          </p:cNvSpPr>
          <p:nvPr>
            <p:ph type="title"/>
          </p:nvPr>
        </p:nvSpPr>
        <p:spPr/>
        <p:txBody>
          <a:bodyPr/>
          <a:lstStyle/>
          <a:p>
            <a:r>
              <a:rPr lang="en-US" altLang="en-US" smtClean="0"/>
              <a:t>Types of Ethical Theories</a:t>
            </a:r>
            <a:endParaRPr lang="en-IN" altLang="en-US" smtClean="0"/>
          </a:p>
        </p:txBody>
      </p:sp>
      <p:graphicFrame>
        <p:nvGraphicFramePr>
          <p:cNvPr id="4" name="Content Placeholder 3"/>
          <p:cNvGraphicFramePr>
            <a:graphicFrameLocks noGrp="1"/>
          </p:cNvGraphicFramePr>
          <p:nvPr>
            <p:ph idx="1"/>
          </p:nvPr>
        </p:nvGraphicFramePr>
        <p:xfrm>
          <a:off x="1981200" y="1600200"/>
          <a:ext cx="8229600" cy="1854200"/>
        </p:xfrm>
        <a:graphic>
          <a:graphicData uri="http://schemas.openxmlformats.org/drawingml/2006/table">
            <a:tbl>
              <a:tblPr firstRow="1" bandRow="1">
                <a:tableStyleId>{21E4AEA4-8DFA-4A89-87EB-49C32662AFE0}</a:tableStyleId>
              </a:tblPr>
              <a:tblGrid>
                <a:gridCol w="4114800"/>
                <a:gridCol w="4114800"/>
              </a:tblGrid>
              <a:tr h="370840">
                <a:tc>
                  <a:txBody>
                    <a:bodyPr/>
                    <a:lstStyle/>
                    <a:p>
                      <a:r>
                        <a:rPr lang="en-US" dirty="0" smtClean="0"/>
                        <a:t>Theory</a:t>
                      </a:r>
                      <a:endParaRPr lang="en-IN" dirty="0"/>
                    </a:p>
                  </a:txBody>
                  <a:tcPr/>
                </a:tc>
                <a:tc>
                  <a:txBody>
                    <a:bodyPr/>
                    <a:lstStyle/>
                    <a:p>
                      <a:r>
                        <a:rPr lang="en-US" dirty="0" smtClean="0"/>
                        <a:t>Basic Concept</a:t>
                      </a:r>
                      <a:endParaRPr lang="en-IN" dirty="0"/>
                    </a:p>
                  </a:txBody>
                  <a:tcPr/>
                </a:tc>
              </a:tr>
              <a:tr h="370840">
                <a:tc>
                  <a:txBody>
                    <a:bodyPr/>
                    <a:lstStyle/>
                    <a:p>
                      <a:r>
                        <a:rPr lang="en-US" dirty="0" smtClean="0"/>
                        <a:t>Virtue</a:t>
                      </a:r>
                      <a:r>
                        <a:rPr lang="en-US" baseline="0" dirty="0" smtClean="0"/>
                        <a:t> Ethics Theory</a:t>
                      </a:r>
                      <a:endParaRPr lang="en-IN" dirty="0"/>
                    </a:p>
                  </a:txBody>
                  <a:tcPr/>
                </a:tc>
                <a:tc>
                  <a:txBody>
                    <a:bodyPr/>
                    <a:lstStyle/>
                    <a:p>
                      <a:r>
                        <a:rPr lang="en-US" dirty="0" smtClean="0"/>
                        <a:t>Virtues and Vices</a:t>
                      </a:r>
                      <a:endParaRPr lang="en-IN" dirty="0"/>
                    </a:p>
                  </a:txBody>
                  <a:tcPr/>
                </a:tc>
              </a:tr>
              <a:tr h="370840">
                <a:tc>
                  <a:txBody>
                    <a:bodyPr/>
                    <a:lstStyle/>
                    <a:p>
                      <a:r>
                        <a:rPr lang="en-US" dirty="0" smtClean="0"/>
                        <a:t>Right Ethics Theory</a:t>
                      </a:r>
                      <a:endParaRPr lang="en-IN" dirty="0"/>
                    </a:p>
                  </a:txBody>
                  <a:tcPr/>
                </a:tc>
                <a:tc>
                  <a:txBody>
                    <a:bodyPr/>
                    <a:lstStyle/>
                    <a:p>
                      <a:r>
                        <a:rPr lang="en-US" dirty="0" smtClean="0"/>
                        <a:t>Human Rights</a:t>
                      </a:r>
                      <a:endParaRPr lang="en-IN" dirty="0"/>
                    </a:p>
                  </a:txBody>
                  <a:tcPr/>
                </a:tc>
              </a:tr>
              <a:tr h="370840">
                <a:tc>
                  <a:txBody>
                    <a:bodyPr/>
                    <a:lstStyle/>
                    <a:p>
                      <a:r>
                        <a:rPr lang="en-US" dirty="0" smtClean="0"/>
                        <a:t>Duty Ethics Theory</a:t>
                      </a:r>
                      <a:endParaRPr lang="en-IN" dirty="0"/>
                    </a:p>
                  </a:txBody>
                  <a:tcPr/>
                </a:tc>
                <a:tc>
                  <a:txBody>
                    <a:bodyPr/>
                    <a:lstStyle/>
                    <a:p>
                      <a:r>
                        <a:rPr lang="en-US" dirty="0" smtClean="0"/>
                        <a:t>Duties to respect persons</a:t>
                      </a:r>
                      <a:endParaRPr lang="en-IN" dirty="0"/>
                    </a:p>
                  </a:txBody>
                  <a:tcPr/>
                </a:tc>
              </a:tr>
              <a:tr h="370840">
                <a:tc>
                  <a:txBody>
                    <a:bodyPr/>
                    <a:lstStyle/>
                    <a:p>
                      <a:r>
                        <a:rPr lang="en-US" dirty="0" smtClean="0"/>
                        <a:t>Uti</a:t>
                      </a:r>
                      <a:r>
                        <a:rPr lang="en-US" baseline="0" dirty="0" smtClean="0"/>
                        <a:t>litarianism theory</a:t>
                      </a:r>
                      <a:endParaRPr lang="en-IN" dirty="0"/>
                    </a:p>
                  </a:txBody>
                  <a:tcPr/>
                </a:tc>
                <a:tc>
                  <a:txBody>
                    <a:bodyPr/>
                    <a:lstStyle/>
                    <a:p>
                      <a:r>
                        <a:rPr lang="en-US" dirty="0" smtClean="0"/>
                        <a:t>Most good for the most people</a:t>
                      </a:r>
                      <a:endParaRPr lang="en-IN" dirty="0"/>
                    </a:p>
                  </a:txBody>
                  <a:tcPr/>
                </a:tc>
              </a:tr>
            </a:tbl>
          </a:graphicData>
        </a:graphic>
      </p:graphicFrame>
    </p:spTree>
    <p:extLst>
      <p:ext uri="{BB962C8B-B14F-4D97-AF65-F5344CB8AC3E}">
        <p14:creationId xmlns:p14="http://schemas.microsoft.com/office/powerpoint/2010/main" val="679475818"/>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Title 1"/>
          <p:cNvSpPr>
            <a:spLocks noGrp="1"/>
          </p:cNvSpPr>
          <p:nvPr>
            <p:ph type="title"/>
          </p:nvPr>
        </p:nvSpPr>
        <p:spPr/>
        <p:txBody>
          <a:bodyPr/>
          <a:lstStyle/>
          <a:p>
            <a:r>
              <a:rPr lang="en-US" altLang="en-US" smtClean="0"/>
              <a:t>Aristotle’s theory of the “Golden Mean”</a:t>
            </a:r>
            <a:endParaRPr lang="en-IN" altLang="en-US" smtClean="0"/>
          </a:p>
        </p:txBody>
      </p:sp>
      <p:sp>
        <p:nvSpPr>
          <p:cNvPr id="59395" name="Content Placeholder 2"/>
          <p:cNvSpPr>
            <a:spLocks noGrp="1"/>
          </p:cNvSpPr>
          <p:nvPr>
            <p:ph idx="1"/>
          </p:nvPr>
        </p:nvSpPr>
        <p:spPr/>
        <p:txBody>
          <a:bodyPr/>
          <a:lstStyle/>
          <a:p>
            <a:pPr algn="just"/>
            <a:r>
              <a:rPr lang="en-US" altLang="en-US" smtClean="0"/>
              <a:t>In this theory virtue of wisdom or good judgement is highly essential for accomplishing the rational activities successfully</a:t>
            </a:r>
          </a:p>
          <a:p>
            <a:pPr algn="just"/>
            <a:r>
              <a:rPr lang="en-US" altLang="en-US" smtClean="0"/>
              <a:t>As per this theory, virtues to find the ‘</a:t>
            </a:r>
            <a:r>
              <a:rPr lang="en-US" altLang="en-US" smtClean="0">
                <a:solidFill>
                  <a:srgbClr val="FF0000"/>
                </a:solidFill>
              </a:rPr>
              <a:t>golden mean</a:t>
            </a:r>
            <a:r>
              <a:rPr lang="en-US" altLang="en-US" smtClean="0"/>
              <a:t>’ between the </a:t>
            </a:r>
            <a:r>
              <a:rPr lang="en-US" altLang="en-US" smtClean="0">
                <a:solidFill>
                  <a:srgbClr val="FF0000"/>
                </a:solidFill>
              </a:rPr>
              <a:t>extremes</a:t>
            </a:r>
            <a:r>
              <a:rPr lang="en-US" altLang="en-US" smtClean="0"/>
              <a:t> of excess and </a:t>
            </a:r>
            <a:r>
              <a:rPr lang="en-US" altLang="en-US" smtClean="0">
                <a:solidFill>
                  <a:srgbClr val="FF0000"/>
                </a:solidFill>
              </a:rPr>
              <a:t>deficiency</a:t>
            </a:r>
            <a:endParaRPr lang="en-IN" altLang="en-US" smtClean="0">
              <a:solidFill>
                <a:srgbClr val="FF0000"/>
              </a:solidFill>
            </a:endParaRPr>
          </a:p>
        </p:txBody>
      </p:sp>
    </p:spTree>
    <p:extLst>
      <p:ext uri="{BB962C8B-B14F-4D97-AF65-F5344CB8AC3E}">
        <p14:creationId xmlns:p14="http://schemas.microsoft.com/office/powerpoint/2010/main" val="1578595674"/>
      </p:ext>
    </p:extLst>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Title 1"/>
          <p:cNvSpPr>
            <a:spLocks noGrp="1"/>
          </p:cNvSpPr>
          <p:nvPr>
            <p:ph type="title"/>
          </p:nvPr>
        </p:nvSpPr>
        <p:spPr/>
        <p:txBody>
          <a:bodyPr/>
          <a:lstStyle/>
          <a:p>
            <a:r>
              <a:rPr lang="en-US" altLang="en-US" smtClean="0"/>
              <a:t>Example</a:t>
            </a:r>
            <a:endParaRPr lang="en-IN" altLang="en-US" smtClean="0"/>
          </a:p>
        </p:txBody>
      </p:sp>
      <p:sp>
        <p:nvSpPr>
          <p:cNvPr id="60419" name="Content Placeholder 2"/>
          <p:cNvSpPr>
            <a:spLocks noGrp="1"/>
          </p:cNvSpPr>
          <p:nvPr>
            <p:ph idx="1"/>
          </p:nvPr>
        </p:nvSpPr>
        <p:spPr/>
        <p:txBody>
          <a:bodyPr/>
          <a:lstStyle/>
          <a:p>
            <a:r>
              <a:rPr lang="en-US" altLang="en-US" smtClean="0"/>
              <a:t>Courage is ‘golden mean’ between the two extreme moral grounds foolhardiness(the excess of rashness) and cowardice(the deficiency of self control)</a:t>
            </a:r>
          </a:p>
          <a:p>
            <a:r>
              <a:rPr lang="en-US" altLang="en-US" smtClean="0"/>
              <a:t>(one should be courageous but should not go to extreme of being violent)</a:t>
            </a:r>
          </a:p>
          <a:p>
            <a:r>
              <a:rPr lang="en-US" altLang="en-US" smtClean="0"/>
              <a:t>The skills in avoiding offences and confidentiality</a:t>
            </a:r>
            <a:endParaRPr lang="en-IN" altLang="en-US" smtClean="0"/>
          </a:p>
        </p:txBody>
      </p:sp>
    </p:spTree>
    <p:extLst>
      <p:ext uri="{BB962C8B-B14F-4D97-AF65-F5344CB8AC3E}">
        <p14:creationId xmlns:p14="http://schemas.microsoft.com/office/powerpoint/2010/main" val="116989166"/>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Title 1"/>
          <p:cNvSpPr>
            <a:spLocks noGrp="1"/>
          </p:cNvSpPr>
          <p:nvPr>
            <p:ph type="title"/>
          </p:nvPr>
        </p:nvSpPr>
        <p:spPr/>
        <p:txBody>
          <a:bodyPr/>
          <a:lstStyle/>
          <a:p>
            <a:r>
              <a:rPr lang="en-US" altLang="en-US" smtClean="0"/>
              <a:t>Macintyre’s Theory of virtue</a:t>
            </a:r>
            <a:endParaRPr lang="en-IN" altLang="en-US" smtClean="0"/>
          </a:p>
        </p:txBody>
      </p:sp>
      <p:sp>
        <p:nvSpPr>
          <p:cNvPr id="61443" name="Content Placeholder 2"/>
          <p:cNvSpPr>
            <a:spLocks noGrp="1"/>
          </p:cNvSpPr>
          <p:nvPr>
            <p:ph idx="1"/>
          </p:nvPr>
        </p:nvSpPr>
        <p:spPr/>
        <p:txBody>
          <a:bodyPr/>
          <a:lstStyle/>
          <a:p>
            <a:pPr algn="just"/>
            <a:r>
              <a:rPr lang="en-US" altLang="en-US" smtClean="0"/>
              <a:t>Alasdair Macintyre, a contemporary ethicst, related virtues with the social practices ie., cooperative activities that are aimed at achieving public goods.</a:t>
            </a:r>
          </a:p>
          <a:p>
            <a:pPr algn="just"/>
            <a:r>
              <a:rPr lang="en-US" altLang="en-US" smtClean="0"/>
              <a:t>According to him, any profession should develop for the sake of public goods</a:t>
            </a:r>
          </a:p>
          <a:p>
            <a:pPr algn="just"/>
            <a:r>
              <a:rPr lang="en-US" altLang="en-US" smtClean="0"/>
              <a:t>He calls public goods as internal goods</a:t>
            </a:r>
            <a:endParaRPr lang="en-IN" altLang="en-US" smtClean="0"/>
          </a:p>
        </p:txBody>
      </p:sp>
    </p:spTree>
    <p:extLst>
      <p:ext uri="{BB962C8B-B14F-4D97-AF65-F5344CB8AC3E}">
        <p14:creationId xmlns:p14="http://schemas.microsoft.com/office/powerpoint/2010/main" val="2295826495"/>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Title 1"/>
          <p:cNvSpPr>
            <a:spLocks noGrp="1"/>
          </p:cNvSpPr>
          <p:nvPr>
            <p:ph type="title"/>
          </p:nvPr>
        </p:nvSpPr>
        <p:spPr/>
        <p:txBody>
          <a:bodyPr/>
          <a:lstStyle/>
          <a:p>
            <a:r>
              <a:rPr lang="en-US" altLang="en-US" smtClean="0"/>
              <a:t>Example</a:t>
            </a:r>
            <a:endParaRPr lang="en-IN" altLang="en-US" smtClean="0"/>
          </a:p>
        </p:txBody>
      </p:sp>
      <p:sp>
        <p:nvSpPr>
          <p:cNvPr id="62467" name="Content Placeholder 2"/>
          <p:cNvSpPr>
            <a:spLocks noGrp="1"/>
          </p:cNvSpPr>
          <p:nvPr>
            <p:ph idx="1"/>
          </p:nvPr>
        </p:nvSpPr>
        <p:spPr/>
        <p:txBody>
          <a:bodyPr/>
          <a:lstStyle/>
          <a:p>
            <a:r>
              <a:rPr lang="en-US" altLang="en-US" smtClean="0"/>
              <a:t>The primary internal good of medicine is promotion of health</a:t>
            </a:r>
          </a:p>
          <a:p>
            <a:r>
              <a:rPr lang="en-US" altLang="en-US" smtClean="0"/>
              <a:t>Law is social justice</a:t>
            </a:r>
          </a:p>
          <a:p>
            <a:r>
              <a:rPr lang="en-US" altLang="en-US" smtClean="0"/>
              <a:t>Engineering is safety, health and welfare of public</a:t>
            </a:r>
            <a:endParaRPr lang="en-IN" altLang="en-US" smtClean="0"/>
          </a:p>
        </p:txBody>
      </p:sp>
    </p:spTree>
    <p:extLst>
      <p:ext uri="{BB962C8B-B14F-4D97-AF65-F5344CB8AC3E}">
        <p14:creationId xmlns:p14="http://schemas.microsoft.com/office/powerpoint/2010/main" val="2384761911"/>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490" name="Rectangle 3"/>
          <p:cNvSpPr>
            <a:spLocks noGrp="1" noChangeArrowheads="1"/>
          </p:cNvSpPr>
          <p:nvPr>
            <p:ph type="body" idx="1"/>
          </p:nvPr>
        </p:nvSpPr>
        <p:spPr>
          <a:xfrm>
            <a:off x="1981200" y="533401"/>
            <a:ext cx="8229600" cy="5592763"/>
          </a:xfrm>
        </p:spPr>
        <p:txBody>
          <a:bodyPr/>
          <a:lstStyle/>
          <a:p>
            <a:pPr eaLnBrk="1" hangingPunct="1">
              <a:lnSpc>
                <a:spcPct val="80000"/>
              </a:lnSpc>
            </a:pPr>
            <a:endParaRPr lang="en-US" altLang="en-US" sz="1800"/>
          </a:p>
          <a:p>
            <a:pPr eaLnBrk="1" hangingPunct="1">
              <a:lnSpc>
                <a:spcPct val="80000"/>
              </a:lnSpc>
              <a:buFont typeface="Wingdings" panose="05000000000000000000" pitchFamily="2" charset="2"/>
              <a:buNone/>
            </a:pPr>
            <a:r>
              <a:rPr lang="en-US" altLang="en-US" sz="2400" b="1"/>
              <a:t>Uses Of Ethical Theories </a:t>
            </a:r>
            <a:endParaRPr lang="en-US" altLang="en-US" sz="2400"/>
          </a:p>
          <a:p>
            <a:pPr eaLnBrk="1" hangingPunct="1">
              <a:lnSpc>
                <a:spcPct val="80000"/>
              </a:lnSpc>
            </a:pPr>
            <a:r>
              <a:rPr lang="en-US" altLang="en-US" sz="2000">
                <a:latin typeface="Times New Roman" panose="02020603050405020304" pitchFamily="18" charset="0"/>
              </a:rPr>
              <a:t> Ethical theories aid in identifying the moral considerations or reasons that constitute a dilemma. </a:t>
            </a:r>
          </a:p>
          <a:p>
            <a:pPr eaLnBrk="1" hangingPunct="1">
              <a:lnSpc>
                <a:spcPct val="80000"/>
              </a:lnSpc>
            </a:pPr>
            <a:r>
              <a:rPr lang="en-US" altLang="en-US" sz="2000">
                <a:latin typeface="Times New Roman" panose="02020603050405020304" pitchFamily="18" charset="0"/>
              </a:rPr>
              <a:t> They provide a precise sense of what kinds of information are relevant to solving moral development. </a:t>
            </a:r>
          </a:p>
          <a:p>
            <a:pPr eaLnBrk="1" hangingPunct="1">
              <a:lnSpc>
                <a:spcPct val="80000"/>
              </a:lnSpc>
            </a:pPr>
            <a:r>
              <a:rPr lang="en-US" altLang="en-US" sz="2000">
                <a:latin typeface="Times New Roman" panose="02020603050405020304" pitchFamily="18" charset="0"/>
              </a:rPr>
              <a:t> They sometimes, offer ways to rank the relevant moral considerations in order of importance and provide a rough guidance in solving moral problems. </a:t>
            </a:r>
          </a:p>
          <a:p>
            <a:pPr eaLnBrk="1" hangingPunct="1">
              <a:lnSpc>
                <a:spcPct val="80000"/>
              </a:lnSpc>
            </a:pPr>
            <a:r>
              <a:rPr lang="en-US" altLang="en-US" sz="2000">
                <a:latin typeface="Times New Roman" panose="02020603050405020304" pitchFamily="18" charset="0"/>
              </a:rPr>
              <a:t> The theories help us identify the full moral ramifications of alternative courses of action, urging a wide perspective on the moral implications of the options and providing a systematic framework of comparing alternatives. </a:t>
            </a:r>
          </a:p>
          <a:p>
            <a:pPr eaLnBrk="1" hangingPunct="1">
              <a:lnSpc>
                <a:spcPct val="80000"/>
              </a:lnSpc>
            </a:pPr>
            <a:r>
              <a:rPr lang="en-US" altLang="en-US" sz="2000">
                <a:latin typeface="Times New Roman" panose="02020603050405020304" pitchFamily="18" charset="0"/>
              </a:rPr>
              <a:t> The theories augment the precision with which we use moral terms and they provide frame works for moral reasoning when discussing moral issues with colleagues. </a:t>
            </a:r>
          </a:p>
          <a:p>
            <a:pPr eaLnBrk="1" hangingPunct="1">
              <a:lnSpc>
                <a:spcPct val="80000"/>
              </a:lnSpc>
            </a:pPr>
            <a:r>
              <a:rPr lang="en-US" altLang="en-US" sz="2000">
                <a:latin typeface="Times New Roman" panose="02020603050405020304" pitchFamily="18" charset="0"/>
              </a:rPr>
              <a:t> By providing frame works for development of moral arguments, the theories strengthen our ability to reach balanced and insightful judgments </a:t>
            </a:r>
          </a:p>
          <a:p>
            <a:pPr eaLnBrk="1" hangingPunct="1">
              <a:lnSpc>
                <a:spcPct val="80000"/>
              </a:lnSpc>
            </a:pPr>
            <a:endParaRPr lang="en-US" altLang="en-US" sz="2000">
              <a:latin typeface="Times New Roman" panose="02020603050405020304" pitchFamily="18" charset="0"/>
            </a:endParaRPr>
          </a:p>
        </p:txBody>
      </p:sp>
    </p:spTree>
    <p:extLst>
      <p:ext uri="{BB962C8B-B14F-4D97-AF65-F5344CB8AC3E}">
        <p14:creationId xmlns:p14="http://schemas.microsoft.com/office/powerpoint/2010/main" val="2954538451"/>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4514" name="Rectangle 2"/>
          <p:cNvSpPr>
            <a:spLocks noGrp="1" noChangeArrowheads="1"/>
          </p:cNvSpPr>
          <p:nvPr>
            <p:ph type="title" idx="4294967295"/>
          </p:nvPr>
        </p:nvSpPr>
        <p:spPr>
          <a:xfrm>
            <a:off x="1992314" y="404814"/>
            <a:ext cx="8370887" cy="738187"/>
          </a:xfrm>
          <a:noFill/>
        </p:spPr>
        <p:txBody>
          <a:bodyPr vert="horz" wrap="square" lIns="92075" tIns="46038" rIns="92075" bIns="46038" numCol="1" anchor="b" anchorCtr="0" compatLnSpc="1">
            <a:prstTxWarp prst="textNoShape">
              <a:avLst/>
            </a:prstTxWarp>
          </a:bodyPr>
          <a:lstStyle/>
          <a:p>
            <a:pPr marL="273050" indent="-273050" eaLnBrk="1" hangingPunct="1"/>
            <a:r>
              <a:rPr lang="en-US" altLang="en-US" sz="3600">
                <a:latin typeface="Times New Roman" panose="02020603050405020304" pitchFamily="18" charset="0"/>
              </a:rPr>
              <a:t>USES OF ETHICAL THEORIES</a:t>
            </a:r>
          </a:p>
        </p:txBody>
      </p:sp>
      <p:sp>
        <p:nvSpPr>
          <p:cNvPr id="81923" name="Rectangle 3"/>
          <p:cNvSpPr>
            <a:spLocks noGrp="1" noChangeArrowheads="1"/>
          </p:cNvSpPr>
          <p:nvPr>
            <p:ph idx="4294967295"/>
          </p:nvPr>
        </p:nvSpPr>
        <p:spPr>
          <a:xfrm>
            <a:off x="2351088" y="1700213"/>
            <a:ext cx="7632700" cy="4525962"/>
          </a:xfrm>
        </p:spPr>
        <p:txBody>
          <a:bodyPr vert="horz" wrap="square" lIns="92075" tIns="46038" rIns="92075" bIns="46038" numCol="1" anchor="t" anchorCtr="0" compatLnSpc="1">
            <a:prstTxWarp prst="textNoShape">
              <a:avLst/>
            </a:prstTxWarp>
            <a:normAutofit/>
          </a:bodyPr>
          <a:lstStyle/>
          <a:p>
            <a:pPr marL="0" indent="0" eaLnBrk="1" hangingPunct="1">
              <a:buNone/>
              <a:defRPr/>
            </a:pPr>
            <a:r>
              <a:rPr lang="en-US" altLang="en-US" sz="2400" dirty="0">
                <a:latin typeface="Times New Roman" panose="02020603050405020304" pitchFamily="18" charset="0"/>
              </a:rPr>
              <a:t>Ethical theories have so many uses. Out of them, the following three are the most </a:t>
            </a:r>
          </a:p>
          <a:p>
            <a:pPr marL="273050" indent="-273050" eaLnBrk="1" hangingPunct="1">
              <a:defRPr/>
            </a:pPr>
            <a:r>
              <a:rPr lang="en-US" altLang="en-US" sz="2400" dirty="0">
                <a:latin typeface="Times New Roman" panose="02020603050405020304" pitchFamily="18" charset="0"/>
              </a:rPr>
              <a:t>  Understanding moral dilemmas.</a:t>
            </a:r>
          </a:p>
          <a:p>
            <a:pPr marL="273050" indent="-273050" eaLnBrk="1" hangingPunct="1">
              <a:defRPr/>
            </a:pPr>
            <a:r>
              <a:rPr lang="en-US" altLang="en-US" sz="2400" dirty="0">
                <a:latin typeface="Times New Roman" panose="02020603050405020304" pitchFamily="18" charset="0"/>
              </a:rPr>
              <a:t>  Justifying professional obligations and ideas and</a:t>
            </a:r>
          </a:p>
          <a:p>
            <a:pPr marL="273050" indent="-273050" eaLnBrk="1" hangingPunct="1">
              <a:defRPr/>
            </a:pPr>
            <a:r>
              <a:rPr lang="en-US" altLang="en-US" sz="2400" dirty="0">
                <a:latin typeface="Times New Roman" panose="02020603050405020304" pitchFamily="18" charset="0"/>
              </a:rPr>
              <a:t>  Relating ordinary and professional morality</a:t>
            </a:r>
            <a:endParaRPr lang="en-US" altLang="en-US" sz="2400" dirty="0">
              <a:effectLst>
                <a:outerShdw blurRad="38100" dist="38100" dir="2700000" algn="tl">
                  <a:srgbClr val="C0C0C0"/>
                </a:outerShdw>
              </a:effectLst>
              <a:latin typeface="Times New Roman" panose="02020603050405020304" pitchFamily="18" charset="0"/>
            </a:endParaRPr>
          </a:p>
        </p:txBody>
      </p:sp>
    </p:spTree>
    <p:extLst>
      <p:ext uri="{BB962C8B-B14F-4D97-AF65-F5344CB8AC3E}">
        <p14:creationId xmlns:p14="http://schemas.microsoft.com/office/powerpoint/2010/main" val="1215726545"/>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ppt_y"/>
                                          </p:val>
                                        </p:tav>
                                        <p:tav tm="100000">
                                          <p:val>
                                            <p:strVal val="#ppt_y"/>
                                          </p:val>
                                        </p:tav>
                                      </p:tavLst>
                                    </p:anim>
                                  </p:childTnLst>
                                </p:cTn>
                              </p:par>
                            </p:childTnLst>
                          </p:cTn>
                        </p:par>
                      </p:childTnLst>
                    </p:cTn>
                  </p:par>
                  <p:par>
                    <p:cTn id="9" fill="hold" nodeType="clickPar">
                      <p:stCondLst>
                        <p:cond delay="indefinite"/>
                      </p:stCondLst>
                      <p:childTnLst>
                        <p:par>
                          <p:cTn id="10" fill="hold" nodeType="withGroup">
                            <p:stCondLst>
                              <p:cond delay="0"/>
                            </p:stCondLst>
                            <p:childTnLst>
                              <p:par>
                                <p:cTn id="11" presetID="2" presetClass="entr" presetSubtype="8" fill="hold" grpId="0" nodeType="clickEffect">
                                  <p:stCondLst>
                                    <p:cond delay="0"/>
                                  </p:stCondLst>
                                  <p:childTnLst>
                                    <p:set>
                                      <p:cBhvr>
                                        <p:cTn id="12" dur="1" fill="hold">
                                          <p:stCondLst>
                                            <p:cond delay="0"/>
                                          </p:stCondLst>
                                        </p:cTn>
                                        <p:tgtEl>
                                          <p:spTgt spid="81923">
                                            <p:txEl>
                                              <p:pRg st="1" end="1"/>
                                            </p:txEl>
                                          </p:spTgt>
                                        </p:tgtEl>
                                        <p:attrNameLst>
                                          <p:attrName>style.visibility</p:attrName>
                                        </p:attrNameLst>
                                      </p:cBhvr>
                                      <p:to>
                                        <p:strVal val="visible"/>
                                      </p:to>
                                    </p:set>
                                    <p:anim calcmode="lin" valueType="num">
                                      <p:cBhvr additive="base">
                                        <p:cTn id="13"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14"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5" fill="hold" nodeType="clickPar">
                      <p:stCondLst>
                        <p:cond delay="indefinite"/>
                      </p:stCondLst>
                      <p:childTnLst>
                        <p:par>
                          <p:cTn id="16" fill="hold" nodeType="withGroup">
                            <p:stCondLst>
                              <p:cond delay="0"/>
                            </p:stCondLst>
                            <p:childTnLst>
                              <p:par>
                                <p:cTn id="17" presetID="2" presetClass="entr" presetSubtype="8" fill="hold" grpId="0" nodeType="clickEffect">
                                  <p:stCondLst>
                                    <p:cond delay="0"/>
                                  </p:stCondLst>
                                  <p:childTnLst>
                                    <p:set>
                                      <p:cBhvr>
                                        <p:cTn id="18" dur="1" fill="hold">
                                          <p:stCondLst>
                                            <p:cond delay="0"/>
                                          </p:stCondLst>
                                        </p:cTn>
                                        <p:tgtEl>
                                          <p:spTgt spid="81923">
                                            <p:txEl>
                                              <p:pRg st="2" end="2"/>
                                            </p:txEl>
                                          </p:spTgt>
                                        </p:tgtEl>
                                        <p:attrNameLst>
                                          <p:attrName>style.visibility</p:attrName>
                                        </p:attrNameLst>
                                      </p:cBhvr>
                                      <p:to>
                                        <p:strVal val="visible"/>
                                      </p:to>
                                    </p:set>
                                    <p:anim calcmode="lin" valueType="num">
                                      <p:cBhvr additive="base">
                                        <p:cTn id="19" dur="500" fill="hold"/>
                                        <p:tgtEl>
                                          <p:spTgt spid="81923">
                                            <p:txEl>
                                              <p:pRg st="2" end="2"/>
                                            </p:txEl>
                                          </p:spTgt>
                                        </p:tgtEl>
                                        <p:attrNameLst>
                                          <p:attrName>ppt_x</p:attrName>
                                        </p:attrNameLst>
                                      </p:cBhvr>
                                      <p:tavLst>
                                        <p:tav tm="0">
                                          <p:val>
                                            <p:strVal val="0-#ppt_w/2"/>
                                          </p:val>
                                        </p:tav>
                                        <p:tav tm="100000">
                                          <p:val>
                                            <p:strVal val="#ppt_x"/>
                                          </p:val>
                                        </p:tav>
                                      </p:tavLst>
                                    </p:anim>
                                    <p:anim calcmode="lin" valueType="num">
                                      <p:cBhvr additive="base">
                                        <p:cTn id="20" dur="500" fill="hold"/>
                                        <p:tgtEl>
                                          <p:spTgt spid="81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21" fill="hold" nodeType="clickPar">
                      <p:stCondLst>
                        <p:cond delay="indefinite"/>
                      </p:stCondLst>
                      <p:childTnLst>
                        <p:par>
                          <p:cTn id="22" fill="hold" nodeType="withGroup">
                            <p:stCondLst>
                              <p:cond delay="0"/>
                            </p:stCondLst>
                            <p:childTnLst>
                              <p:par>
                                <p:cTn id="23" presetID="2" presetClass="entr" presetSubtype="8" fill="hold" grpId="0" nodeType="clickEffect">
                                  <p:stCondLst>
                                    <p:cond delay="0"/>
                                  </p:stCondLst>
                                  <p:childTnLst>
                                    <p:set>
                                      <p:cBhvr>
                                        <p:cTn id="24" dur="1" fill="hold">
                                          <p:stCondLst>
                                            <p:cond delay="0"/>
                                          </p:stCondLst>
                                        </p:cTn>
                                        <p:tgtEl>
                                          <p:spTgt spid="81923">
                                            <p:txEl>
                                              <p:pRg st="3" end="3"/>
                                            </p:txEl>
                                          </p:spTgt>
                                        </p:tgtEl>
                                        <p:attrNameLst>
                                          <p:attrName>style.visibility</p:attrName>
                                        </p:attrNameLst>
                                      </p:cBhvr>
                                      <p:to>
                                        <p:strVal val="visible"/>
                                      </p:to>
                                    </p:set>
                                    <p:anim calcmode="lin" valueType="num">
                                      <p:cBhvr additive="base">
                                        <p:cTn id="25" dur="500" fill="hold"/>
                                        <p:tgtEl>
                                          <p:spTgt spid="81923">
                                            <p:txEl>
                                              <p:pRg st="3" end="3"/>
                                            </p:txEl>
                                          </p:spTgt>
                                        </p:tgtEl>
                                        <p:attrNameLst>
                                          <p:attrName>ppt_x</p:attrName>
                                        </p:attrNameLst>
                                      </p:cBhvr>
                                      <p:tavLst>
                                        <p:tav tm="0">
                                          <p:val>
                                            <p:strVal val="0-#ppt_w/2"/>
                                          </p:val>
                                        </p:tav>
                                        <p:tav tm="100000">
                                          <p:val>
                                            <p:strVal val="#ppt_x"/>
                                          </p:val>
                                        </p:tav>
                                      </p:tavLst>
                                    </p:anim>
                                    <p:anim calcmode="lin" valueType="num">
                                      <p:cBhvr additive="base">
                                        <p:cTn id="26" dur="500" fill="hold"/>
                                        <p:tgtEl>
                                          <p:spTgt spid="81923">
                                            <p:txEl>
                                              <p:pRg st="3" end="3"/>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Title 1"/>
          <p:cNvSpPr>
            <a:spLocks noGrp="1"/>
          </p:cNvSpPr>
          <p:nvPr>
            <p:ph type="title"/>
          </p:nvPr>
        </p:nvSpPr>
        <p:spPr/>
        <p:txBody>
          <a:bodyPr/>
          <a:lstStyle/>
          <a:p>
            <a:r>
              <a:rPr lang="en-US" altLang="en-US" smtClean="0"/>
              <a:t>Senses of responsibility</a:t>
            </a:r>
            <a:endParaRPr lang="en-IN" altLang="en-US" smtClean="0"/>
          </a:p>
        </p:txBody>
      </p:sp>
      <p:sp>
        <p:nvSpPr>
          <p:cNvPr id="66563" name="Content Placeholder 2"/>
          <p:cNvSpPr>
            <a:spLocks noGrp="1"/>
          </p:cNvSpPr>
          <p:nvPr>
            <p:ph idx="1"/>
          </p:nvPr>
        </p:nvSpPr>
        <p:spPr/>
        <p:txBody>
          <a:bodyPr/>
          <a:lstStyle/>
          <a:p>
            <a:r>
              <a:rPr lang="en-US" altLang="en-US" smtClean="0"/>
              <a:t>Responsibility is a moral virtue</a:t>
            </a:r>
          </a:p>
          <a:p>
            <a:r>
              <a:rPr lang="en-US" altLang="en-US" smtClean="0"/>
              <a:t>Responsibility  is moral obligation</a:t>
            </a:r>
          </a:p>
          <a:p>
            <a:r>
              <a:rPr lang="en-US" altLang="en-US" smtClean="0"/>
              <a:t>Responsibility is about general moral capacities of people</a:t>
            </a:r>
          </a:p>
          <a:p>
            <a:r>
              <a:rPr lang="en-US" altLang="en-US" smtClean="0"/>
              <a:t>Responsibility means accountability and liability for actions</a:t>
            </a:r>
          </a:p>
          <a:p>
            <a:r>
              <a:rPr lang="en-US" altLang="en-US" smtClean="0"/>
              <a:t>Responsibility  means blameworthiness</a:t>
            </a:r>
            <a:endParaRPr lang="en-IN" altLang="en-US" smtClean="0"/>
          </a:p>
          <a:p>
            <a:endParaRPr lang="en-IN" altLang="en-US" smtClean="0"/>
          </a:p>
          <a:p>
            <a:endParaRPr lang="en-IN" altLang="en-US" smtClean="0"/>
          </a:p>
          <a:p>
            <a:endParaRPr lang="en-IN" altLang="en-US" smtClean="0"/>
          </a:p>
          <a:p>
            <a:endParaRPr lang="en-IN" altLang="en-US" smtClean="0"/>
          </a:p>
        </p:txBody>
      </p:sp>
    </p:spTree>
    <p:extLst>
      <p:ext uri="{BB962C8B-B14F-4D97-AF65-F5344CB8AC3E}">
        <p14:creationId xmlns:p14="http://schemas.microsoft.com/office/powerpoint/2010/main" val="936451058"/>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67586" name="Rectangle 2"/>
          <p:cNvSpPr>
            <a:spLocks noGrp="1" noChangeArrowheads="1"/>
          </p:cNvSpPr>
          <p:nvPr>
            <p:ph type="title" idx="4294967295"/>
          </p:nvPr>
        </p:nvSpPr>
        <p:spPr>
          <a:xfrm>
            <a:off x="1992313" y="404813"/>
            <a:ext cx="6096000" cy="1143000"/>
          </a:xfrm>
          <a:noFill/>
        </p:spPr>
        <p:txBody>
          <a:bodyPr vert="horz" wrap="square" lIns="92075" tIns="46038" rIns="92075" bIns="46038" numCol="1" anchor="b" anchorCtr="0" compatLnSpc="1">
            <a:prstTxWarp prst="textNoShape">
              <a:avLst/>
            </a:prstTxWarp>
          </a:bodyPr>
          <a:lstStyle/>
          <a:p>
            <a:pPr eaLnBrk="1" hangingPunct="1"/>
            <a:r>
              <a:rPr lang="en-US" altLang="en-US" smtClean="0"/>
              <a:t>Uses of ethics</a:t>
            </a:r>
          </a:p>
        </p:txBody>
      </p:sp>
      <p:sp>
        <p:nvSpPr>
          <p:cNvPr id="81923" name="Rectangle 3"/>
          <p:cNvSpPr>
            <a:spLocks noGrp="1" noChangeArrowheads="1"/>
          </p:cNvSpPr>
          <p:nvPr>
            <p:ph idx="4294967295"/>
          </p:nvPr>
        </p:nvSpPr>
        <p:spPr>
          <a:xfrm>
            <a:off x="2351088" y="1700213"/>
            <a:ext cx="7632700" cy="4525962"/>
          </a:xfrm>
        </p:spPr>
        <p:txBody>
          <a:bodyPr vert="horz" wrap="square" lIns="92075" tIns="46038" rIns="92075" bIns="46038" numCol="1" anchor="t" anchorCtr="0" compatLnSpc="1">
            <a:prstTxWarp prst="textNoShape">
              <a:avLst/>
            </a:prstTxWarp>
            <a:normAutofit lnSpcReduction="10000"/>
          </a:bodyPr>
          <a:lstStyle/>
          <a:p>
            <a:pPr marL="273050" indent="-273050" eaLnBrk="1" hangingPunct="1">
              <a:defRPr/>
            </a:pPr>
            <a:r>
              <a:rPr lang="en-US" altLang="en-US" sz="2800" dirty="0">
                <a:latin typeface="Times New Roman" panose="02020603050405020304" pitchFamily="18" charset="0"/>
              </a:rPr>
              <a:t>When students enter the professional world, they will be expected to follow an explicit or implicit ethical code.</a:t>
            </a:r>
          </a:p>
          <a:p>
            <a:pPr marL="273050" indent="-273050" eaLnBrk="1" hangingPunct="1">
              <a:defRPr/>
            </a:pPr>
            <a:r>
              <a:rPr lang="en-US" altLang="en-US" sz="2800" dirty="0">
                <a:latin typeface="Times New Roman" panose="02020603050405020304" pitchFamily="18" charset="0"/>
              </a:rPr>
              <a:t>To responsibly confront moral issues raised by technological activity</a:t>
            </a:r>
          </a:p>
          <a:p>
            <a:pPr marL="273050" indent="-273050" eaLnBrk="1" hangingPunct="1">
              <a:defRPr/>
            </a:pPr>
            <a:r>
              <a:rPr lang="en-US" altLang="en-US" sz="2800" dirty="0">
                <a:latin typeface="Times New Roman" panose="02020603050405020304" pitchFamily="18" charset="0"/>
              </a:rPr>
              <a:t>How to deal with ethical dilemmas in their professional lives?</a:t>
            </a:r>
          </a:p>
          <a:p>
            <a:pPr marL="273050" indent="-273050" eaLnBrk="1" hangingPunct="1">
              <a:defRPr/>
            </a:pPr>
            <a:r>
              <a:rPr lang="en-US" altLang="en-US" sz="2800" dirty="0">
                <a:latin typeface="Times New Roman" panose="02020603050405020304" pitchFamily="18" charset="0"/>
              </a:rPr>
              <a:t>To achieve </a:t>
            </a:r>
            <a:r>
              <a:rPr lang="en-US" altLang="en-US" sz="2800" dirty="0">
                <a:effectLst>
                  <a:outerShdw blurRad="38100" dist="38100" dir="2700000" algn="tl">
                    <a:srgbClr val="C0C0C0"/>
                  </a:outerShdw>
                </a:effectLst>
                <a:latin typeface="Times New Roman" panose="02020603050405020304" pitchFamily="18" charset="0"/>
              </a:rPr>
              <a:t>moral autonomy</a:t>
            </a:r>
          </a:p>
          <a:p>
            <a:pPr marL="273050" indent="-273050" eaLnBrk="1" hangingPunct="1">
              <a:defRPr/>
            </a:pPr>
            <a:endParaRPr lang="en-US" altLang="en-US" sz="2800" dirty="0">
              <a:effectLst>
                <a:outerShdw blurRad="38100" dist="38100" dir="2700000" algn="tl">
                  <a:srgbClr val="C0C0C0"/>
                </a:outerShdw>
              </a:effectLst>
              <a:latin typeface="Times New Roman" panose="02020603050405020304" pitchFamily="18" charset="0"/>
            </a:endParaRPr>
          </a:p>
          <a:p>
            <a:pPr marL="273050" indent="-273050" eaLnBrk="1" hangingPunct="1">
              <a:defRPr/>
            </a:pPr>
            <a:r>
              <a:rPr lang="en-US" altLang="en-US" sz="2800" dirty="0">
                <a:effectLst>
                  <a:outerShdw blurRad="38100" dist="38100" dir="2700000" algn="tl">
                    <a:srgbClr val="C0C0C0"/>
                  </a:outerShdw>
                </a:effectLst>
                <a:latin typeface="Times New Roman" panose="02020603050405020304" pitchFamily="18" charset="0"/>
              </a:rPr>
              <a:t>* Confront - challenge</a:t>
            </a:r>
          </a:p>
        </p:txBody>
      </p:sp>
    </p:spTree>
    <p:extLst>
      <p:ext uri="{BB962C8B-B14F-4D97-AF65-F5344CB8AC3E}">
        <p14:creationId xmlns:p14="http://schemas.microsoft.com/office/powerpoint/2010/main" val="2494819130"/>
      </p:ext>
    </p:extLst>
  </p:cSld>
  <p:clrMapOvr>
    <a:masterClrMapping/>
  </p:clrMapOvr>
  <p:transition>
    <p:cut/>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 presetClass="entr" presetSubtype="8" fill="hold" grpId="0" nodeType="clickEffect">
                                  <p:stCondLst>
                                    <p:cond delay="0"/>
                                  </p:stCondLst>
                                  <p:childTnLst>
                                    <p:set>
                                      <p:cBhvr>
                                        <p:cTn id="6" dur="1" fill="hold">
                                          <p:stCondLst>
                                            <p:cond delay="0"/>
                                          </p:stCondLst>
                                        </p:cTn>
                                        <p:tgtEl>
                                          <p:spTgt spid="81923">
                                            <p:txEl>
                                              <p:pRg st="0" end="0"/>
                                            </p:txEl>
                                          </p:spTgt>
                                        </p:tgtEl>
                                        <p:attrNameLst>
                                          <p:attrName>style.visibility</p:attrName>
                                        </p:attrNameLst>
                                      </p:cBhvr>
                                      <p:to>
                                        <p:strVal val="visible"/>
                                      </p:to>
                                    </p:set>
                                    <p:anim calcmode="lin" valueType="num">
                                      <p:cBhvr additive="base">
                                        <p:cTn id="7" dur="500" fill="hold"/>
                                        <p:tgtEl>
                                          <p:spTgt spid="81923">
                                            <p:txEl>
                                              <p:pRg st="0" end="0"/>
                                            </p:txEl>
                                          </p:spTgt>
                                        </p:tgtEl>
                                        <p:attrNameLst>
                                          <p:attrName>ppt_x</p:attrName>
                                        </p:attrNameLst>
                                      </p:cBhvr>
                                      <p:tavLst>
                                        <p:tav tm="0">
                                          <p:val>
                                            <p:strVal val="0-#ppt_w/2"/>
                                          </p:val>
                                        </p:tav>
                                        <p:tav tm="100000">
                                          <p:val>
                                            <p:strVal val="#ppt_x"/>
                                          </p:val>
                                        </p:tav>
                                      </p:tavLst>
                                    </p:anim>
                                    <p:anim calcmode="lin" valueType="num">
                                      <p:cBhvr additive="base">
                                        <p:cTn id="8" dur="500" fill="hold"/>
                                        <p:tgtEl>
                                          <p:spTgt spid="81923">
                                            <p:txEl>
                                              <p:pRg st="0" end="0"/>
                                            </p:txEl>
                                          </p:spTgt>
                                        </p:tgtEl>
                                        <p:attrNameLst>
                                          <p:attrName>ppt_y</p:attrName>
                                        </p:attrNameLst>
                                      </p:cBhvr>
                                      <p:tavLst>
                                        <p:tav tm="0">
                                          <p:val>
                                            <p:strVal val="#ppt_y"/>
                                          </p:val>
                                        </p:tav>
                                        <p:tav tm="100000">
                                          <p:val>
                                            <p:strVal val="#ppt_y"/>
                                          </p:val>
                                        </p:tav>
                                      </p:tavLst>
                                    </p:anim>
                                  </p:childTnLst>
                                </p:cTn>
                              </p:par>
                              <p:par>
                                <p:cTn id="9" presetID="2" presetClass="entr" presetSubtype="8" fill="hold" grpId="0" nodeType="withEffect">
                                  <p:stCondLst>
                                    <p:cond delay="0"/>
                                  </p:stCondLst>
                                  <p:childTnLst>
                                    <p:set>
                                      <p:cBhvr>
                                        <p:cTn id="10" dur="1" fill="hold">
                                          <p:stCondLst>
                                            <p:cond delay="0"/>
                                          </p:stCondLst>
                                        </p:cTn>
                                        <p:tgtEl>
                                          <p:spTgt spid="81923">
                                            <p:txEl>
                                              <p:pRg st="1" end="1"/>
                                            </p:txEl>
                                          </p:spTgt>
                                        </p:tgtEl>
                                        <p:attrNameLst>
                                          <p:attrName>style.visibility</p:attrName>
                                        </p:attrNameLst>
                                      </p:cBhvr>
                                      <p:to>
                                        <p:strVal val="visible"/>
                                      </p:to>
                                    </p:set>
                                    <p:anim calcmode="lin" valueType="num">
                                      <p:cBhvr additive="base">
                                        <p:cTn id="11" dur="500" fill="hold"/>
                                        <p:tgtEl>
                                          <p:spTgt spid="81923">
                                            <p:txEl>
                                              <p:pRg st="1" end="1"/>
                                            </p:txEl>
                                          </p:spTgt>
                                        </p:tgtEl>
                                        <p:attrNameLst>
                                          <p:attrName>ppt_x</p:attrName>
                                        </p:attrNameLst>
                                      </p:cBhvr>
                                      <p:tavLst>
                                        <p:tav tm="0">
                                          <p:val>
                                            <p:strVal val="0-#ppt_w/2"/>
                                          </p:val>
                                        </p:tav>
                                        <p:tav tm="100000">
                                          <p:val>
                                            <p:strVal val="#ppt_x"/>
                                          </p:val>
                                        </p:tav>
                                      </p:tavLst>
                                    </p:anim>
                                    <p:anim calcmode="lin" valueType="num">
                                      <p:cBhvr additive="base">
                                        <p:cTn id="12" dur="500" fill="hold"/>
                                        <p:tgtEl>
                                          <p:spTgt spid="81923">
                                            <p:txEl>
                                              <p:pRg st="1" end="1"/>
                                            </p:txEl>
                                          </p:spTgt>
                                        </p:tgtEl>
                                        <p:attrNameLst>
                                          <p:attrName>ppt_y</p:attrName>
                                        </p:attrNameLst>
                                      </p:cBhvr>
                                      <p:tavLst>
                                        <p:tav tm="0">
                                          <p:val>
                                            <p:strVal val="#ppt_y"/>
                                          </p:val>
                                        </p:tav>
                                        <p:tav tm="100000">
                                          <p:val>
                                            <p:strVal val="#ppt_y"/>
                                          </p:val>
                                        </p:tav>
                                      </p:tavLst>
                                    </p:anim>
                                  </p:childTnLst>
                                </p:cTn>
                              </p:par>
                            </p:childTnLst>
                          </p:cTn>
                        </p:par>
                      </p:childTnLst>
                    </p:cTn>
                  </p:par>
                  <p:par>
                    <p:cTn id="13" fill="hold" nodeType="clickPar">
                      <p:stCondLst>
                        <p:cond delay="indefinite"/>
                      </p:stCondLst>
                      <p:childTnLst>
                        <p:par>
                          <p:cTn id="14" fill="hold" nodeType="withGroup">
                            <p:stCondLst>
                              <p:cond delay="0"/>
                            </p:stCondLst>
                            <p:childTnLst>
                              <p:par>
                                <p:cTn id="15" presetID="2" presetClass="entr" presetSubtype="8" fill="hold" grpId="0" nodeType="clickEffect">
                                  <p:stCondLst>
                                    <p:cond delay="0"/>
                                  </p:stCondLst>
                                  <p:childTnLst>
                                    <p:set>
                                      <p:cBhvr>
                                        <p:cTn id="16" dur="1" fill="hold">
                                          <p:stCondLst>
                                            <p:cond delay="0"/>
                                          </p:stCondLst>
                                        </p:cTn>
                                        <p:tgtEl>
                                          <p:spTgt spid="81923">
                                            <p:txEl>
                                              <p:pRg st="2" end="2"/>
                                            </p:txEl>
                                          </p:spTgt>
                                        </p:tgtEl>
                                        <p:attrNameLst>
                                          <p:attrName>style.visibility</p:attrName>
                                        </p:attrNameLst>
                                      </p:cBhvr>
                                      <p:to>
                                        <p:strVal val="visible"/>
                                      </p:to>
                                    </p:set>
                                    <p:anim calcmode="lin" valueType="num">
                                      <p:cBhvr additive="base">
                                        <p:cTn id="17" dur="500" fill="hold"/>
                                        <p:tgtEl>
                                          <p:spTgt spid="81923">
                                            <p:txEl>
                                              <p:pRg st="2" end="2"/>
                                            </p:txEl>
                                          </p:spTgt>
                                        </p:tgtEl>
                                        <p:attrNameLst>
                                          <p:attrName>ppt_x</p:attrName>
                                        </p:attrNameLst>
                                      </p:cBhvr>
                                      <p:tavLst>
                                        <p:tav tm="0">
                                          <p:val>
                                            <p:strVal val="0-#ppt_w/2"/>
                                          </p:val>
                                        </p:tav>
                                        <p:tav tm="100000">
                                          <p:val>
                                            <p:strVal val="#ppt_x"/>
                                          </p:val>
                                        </p:tav>
                                      </p:tavLst>
                                    </p:anim>
                                    <p:anim calcmode="lin" valueType="num">
                                      <p:cBhvr additive="base">
                                        <p:cTn id="18" dur="500" fill="hold"/>
                                        <p:tgtEl>
                                          <p:spTgt spid="81923">
                                            <p:txEl>
                                              <p:pRg st="2" end="2"/>
                                            </p:txEl>
                                          </p:spTgt>
                                        </p:tgtEl>
                                        <p:attrNameLst>
                                          <p:attrName>ppt_y</p:attrName>
                                        </p:attrNameLst>
                                      </p:cBhvr>
                                      <p:tavLst>
                                        <p:tav tm="0">
                                          <p:val>
                                            <p:strVal val="#ppt_y"/>
                                          </p:val>
                                        </p:tav>
                                        <p:tav tm="100000">
                                          <p:val>
                                            <p:strVal val="#ppt_y"/>
                                          </p:val>
                                        </p:tav>
                                      </p:tavLst>
                                    </p:anim>
                                  </p:childTnLst>
                                </p:cTn>
                              </p:par>
                            </p:childTnLst>
                          </p:cTn>
                        </p:par>
                      </p:childTnLst>
                    </p:cTn>
                  </p:par>
                  <p:par>
                    <p:cTn id="19" fill="hold" nodeType="clickPar">
                      <p:stCondLst>
                        <p:cond delay="indefinite"/>
                      </p:stCondLst>
                      <p:childTnLst>
                        <p:par>
                          <p:cTn id="20" fill="hold" nodeType="withGroup">
                            <p:stCondLst>
                              <p:cond delay="0"/>
                            </p:stCondLst>
                            <p:childTnLst>
                              <p:par>
                                <p:cTn id="21" presetID="2" presetClass="entr" presetSubtype="8" fill="hold" grpId="0" nodeType="clickEffect">
                                  <p:stCondLst>
                                    <p:cond delay="0"/>
                                  </p:stCondLst>
                                  <p:childTnLst>
                                    <p:set>
                                      <p:cBhvr>
                                        <p:cTn id="22" dur="1" fill="hold">
                                          <p:stCondLst>
                                            <p:cond delay="0"/>
                                          </p:stCondLst>
                                        </p:cTn>
                                        <p:tgtEl>
                                          <p:spTgt spid="81923">
                                            <p:txEl>
                                              <p:pRg st="3" end="3"/>
                                            </p:txEl>
                                          </p:spTgt>
                                        </p:tgtEl>
                                        <p:attrNameLst>
                                          <p:attrName>style.visibility</p:attrName>
                                        </p:attrNameLst>
                                      </p:cBhvr>
                                      <p:to>
                                        <p:strVal val="visible"/>
                                      </p:to>
                                    </p:set>
                                    <p:anim calcmode="lin" valueType="num">
                                      <p:cBhvr additive="base">
                                        <p:cTn id="23" dur="500" fill="hold"/>
                                        <p:tgtEl>
                                          <p:spTgt spid="81923">
                                            <p:txEl>
                                              <p:pRg st="3" end="3"/>
                                            </p:txEl>
                                          </p:spTgt>
                                        </p:tgtEl>
                                        <p:attrNameLst>
                                          <p:attrName>ppt_x</p:attrName>
                                        </p:attrNameLst>
                                      </p:cBhvr>
                                      <p:tavLst>
                                        <p:tav tm="0">
                                          <p:val>
                                            <p:strVal val="0-#ppt_w/2"/>
                                          </p:val>
                                        </p:tav>
                                        <p:tav tm="100000">
                                          <p:val>
                                            <p:strVal val="#ppt_x"/>
                                          </p:val>
                                        </p:tav>
                                      </p:tavLst>
                                    </p:anim>
                                    <p:anim calcmode="lin" valueType="num">
                                      <p:cBhvr additive="base">
                                        <p:cTn id="24" dur="500" fill="hold"/>
                                        <p:tgtEl>
                                          <p:spTgt spid="81923">
                                            <p:txEl>
                                              <p:pRg st="3" end="3"/>
                                            </p:txEl>
                                          </p:spTgt>
                                        </p:tgtEl>
                                        <p:attrNameLst>
                                          <p:attrName>ppt_y</p:attrName>
                                        </p:attrNameLst>
                                      </p:cBhvr>
                                      <p:tavLst>
                                        <p:tav tm="0">
                                          <p:val>
                                            <p:strVal val="#ppt_y"/>
                                          </p:val>
                                        </p:tav>
                                        <p:tav tm="100000">
                                          <p:val>
                                            <p:strVal val="#ppt_y"/>
                                          </p:val>
                                        </p:tav>
                                      </p:tavLst>
                                    </p:anim>
                                  </p:childTnLst>
                                </p:cTn>
                              </p:par>
                            </p:childTnLst>
                          </p:cTn>
                        </p:par>
                      </p:childTnLst>
                    </p:cTn>
                  </p:par>
                  <p:par>
                    <p:cTn id="25" fill="hold" nodeType="clickPar">
                      <p:stCondLst>
                        <p:cond delay="indefinite"/>
                      </p:stCondLst>
                      <p:childTnLst>
                        <p:par>
                          <p:cTn id="26" fill="hold" nodeType="withGroup">
                            <p:stCondLst>
                              <p:cond delay="0"/>
                            </p:stCondLst>
                            <p:childTnLst>
                              <p:par>
                                <p:cTn id="27" presetID="2" presetClass="entr" presetSubtype="8" fill="hold" grpId="0" nodeType="clickEffect">
                                  <p:stCondLst>
                                    <p:cond delay="0"/>
                                  </p:stCondLst>
                                  <p:childTnLst>
                                    <p:set>
                                      <p:cBhvr>
                                        <p:cTn id="28" dur="1" fill="hold">
                                          <p:stCondLst>
                                            <p:cond delay="0"/>
                                          </p:stCondLst>
                                        </p:cTn>
                                        <p:tgtEl>
                                          <p:spTgt spid="81923">
                                            <p:txEl>
                                              <p:pRg st="5" end="5"/>
                                            </p:txEl>
                                          </p:spTgt>
                                        </p:tgtEl>
                                        <p:attrNameLst>
                                          <p:attrName>style.visibility</p:attrName>
                                        </p:attrNameLst>
                                      </p:cBhvr>
                                      <p:to>
                                        <p:strVal val="visible"/>
                                      </p:to>
                                    </p:set>
                                    <p:anim calcmode="lin" valueType="num">
                                      <p:cBhvr additive="base">
                                        <p:cTn id="29" dur="500" fill="hold"/>
                                        <p:tgtEl>
                                          <p:spTgt spid="81923">
                                            <p:txEl>
                                              <p:pRg st="5" end="5"/>
                                            </p:txEl>
                                          </p:spTgt>
                                        </p:tgtEl>
                                        <p:attrNameLst>
                                          <p:attrName>ppt_x</p:attrName>
                                        </p:attrNameLst>
                                      </p:cBhvr>
                                      <p:tavLst>
                                        <p:tav tm="0">
                                          <p:val>
                                            <p:strVal val="0-#ppt_w/2"/>
                                          </p:val>
                                        </p:tav>
                                        <p:tav tm="100000">
                                          <p:val>
                                            <p:strVal val="#ppt_x"/>
                                          </p:val>
                                        </p:tav>
                                      </p:tavLst>
                                    </p:anim>
                                    <p:anim calcmode="lin" valueType="num">
                                      <p:cBhvr additive="base">
                                        <p:cTn id="30" dur="500" fill="hold"/>
                                        <p:tgtEl>
                                          <p:spTgt spid="81923">
                                            <p:txEl>
                                              <p:pRg st="5" end="5"/>
                                            </p:txEl>
                                          </p:spTgt>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1923" grpId="0" build="p" autoUpdateAnimBg="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r>
              <a:rPr lang="en-US" altLang="en-US" b="1" smtClean="0"/>
              <a:t>ENGINEERING ETHICS</a:t>
            </a:r>
          </a:p>
        </p:txBody>
      </p:sp>
      <p:sp>
        <p:nvSpPr>
          <p:cNvPr id="282627" name="Rectangle 3"/>
          <p:cNvSpPr>
            <a:spLocks noGrp="1" noChangeArrowheads="1"/>
          </p:cNvSpPr>
          <p:nvPr>
            <p:ph type="body" idx="1"/>
          </p:nvPr>
        </p:nvSpPr>
        <p:spPr/>
        <p:txBody>
          <a:bodyPr/>
          <a:lstStyle/>
          <a:p>
            <a:pPr algn="just" eaLnBrk="1" hangingPunct="1">
              <a:defRPr/>
            </a:pPr>
            <a:r>
              <a:rPr lang="en-US" altLang="en-US" dirty="0" smtClean="0"/>
              <a:t>The study of moral issues and decisions confronting individuals and organizations involved in engineering and </a:t>
            </a:r>
          </a:p>
          <a:p>
            <a:pPr algn="just" eaLnBrk="1" hangingPunct="1">
              <a:defRPr/>
            </a:pPr>
            <a:r>
              <a:rPr lang="en-US" altLang="en-US" dirty="0" smtClean="0"/>
              <a:t>The study of related questions about moral ideals, character, policies and relationships of people and organizations involved in technological activity. </a:t>
            </a:r>
          </a:p>
          <a:p>
            <a:pPr algn="just" eaLnBrk="1" hangingPunct="1">
              <a:defRPr/>
            </a:pPr>
            <a:r>
              <a:rPr lang="en-US" altLang="en-US" sz="2000" dirty="0"/>
              <a:t>{* Confronting – Challenging</a:t>
            </a:r>
          </a:p>
          <a:p>
            <a:pPr marL="0" indent="0" algn="just" eaLnBrk="1" hangingPunct="1">
              <a:buNone/>
              <a:defRPr/>
            </a:pPr>
            <a:r>
              <a:rPr lang="en-US" altLang="en-US" sz="2000" dirty="0"/>
              <a:t>      * ideals - Principles}</a:t>
            </a:r>
          </a:p>
        </p:txBody>
      </p:sp>
    </p:spTree>
    <p:extLst>
      <p:ext uri="{BB962C8B-B14F-4D97-AF65-F5344CB8AC3E}">
        <p14:creationId xmlns:p14="http://schemas.microsoft.com/office/powerpoint/2010/main" val="70377725"/>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3"/>
          <p:cNvSpPr>
            <a:spLocks noGrp="1" noChangeArrowheads="1"/>
          </p:cNvSpPr>
          <p:nvPr>
            <p:ph type="body" idx="1"/>
          </p:nvPr>
        </p:nvSpPr>
        <p:spPr>
          <a:xfrm>
            <a:off x="1981200" y="685801"/>
            <a:ext cx="8229600" cy="4525963"/>
          </a:xfrm>
        </p:spPr>
        <p:txBody>
          <a:bodyPr/>
          <a:lstStyle/>
          <a:p>
            <a:pPr eaLnBrk="1" hangingPunct="1"/>
            <a:endParaRPr lang="en-US" altLang="en-US" smtClean="0"/>
          </a:p>
          <a:p>
            <a:pPr eaLnBrk="1" hangingPunct="1">
              <a:buFont typeface="Wingdings" panose="05000000000000000000" pitchFamily="2" charset="2"/>
              <a:buNone/>
            </a:pPr>
            <a:r>
              <a:rPr lang="en-US" altLang="en-US" b="1" smtClean="0"/>
              <a:t>	TRAINING IN PREVENTIVE ETHICS </a:t>
            </a:r>
            <a:endParaRPr lang="en-US" altLang="en-US" smtClean="0"/>
          </a:p>
          <a:p>
            <a:pPr eaLnBrk="1" hangingPunct="1"/>
            <a:r>
              <a:rPr lang="en-US" altLang="en-US" smtClean="0"/>
              <a:t>Stimulating the moral imagination </a:t>
            </a:r>
          </a:p>
          <a:p>
            <a:pPr eaLnBrk="1" hangingPunct="1"/>
            <a:r>
              <a:rPr lang="en-US" altLang="en-US" smtClean="0"/>
              <a:t>Recognizing ethical issues </a:t>
            </a:r>
          </a:p>
          <a:p>
            <a:pPr eaLnBrk="1" hangingPunct="1"/>
            <a:r>
              <a:rPr lang="en-US" altLang="en-US" smtClean="0"/>
              <a:t>Developing analytical skills </a:t>
            </a:r>
          </a:p>
          <a:p>
            <a:pPr eaLnBrk="1" hangingPunct="1"/>
            <a:r>
              <a:rPr lang="en-US" altLang="en-US" smtClean="0"/>
              <a:t>Eliciting a sense of responsibility </a:t>
            </a:r>
          </a:p>
          <a:p>
            <a:pPr eaLnBrk="1" hangingPunct="1"/>
            <a:r>
              <a:rPr lang="en-US" altLang="en-US" smtClean="0"/>
              <a:t>Tolerating disagreement and ambiguity </a:t>
            </a:r>
          </a:p>
          <a:p>
            <a:pPr eaLnBrk="1" hangingPunct="1"/>
            <a:endParaRPr lang="en-US" altLang="en-US" smtClean="0"/>
          </a:p>
        </p:txBody>
      </p:sp>
    </p:spTree>
    <p:extLst>
      <p:ext uri="{BB962C8B-B14F-4D97-AF65-F5344CB8AC3E}">
        <p14:creationId xmlns:p14="http://schemas.microsoft.com/office/powerpoint/2010/main" val="2156634093"/>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3"/>
          <p:cNvSpPr>
            <a:spLocks noGrp="1" noChangeArrowheads="1"/>
          </p:cNvSpPr>
          <p:nvPr>
            <p:ph type="body" idx="1"/>
          </p:nvPr>
        </p:nvSpPr>
        <p:spPr>
          <a:xfrm>
            <a:off x="1905000" y="609601"/>
            <a:ext cx="8229600" cy="4525963"/>
          </a:xfrm>
        </p:spPr>
        <p:txBody>
          <a:bodyPr/>
          <a:lstStyle/>
          <a:p>
            <a:pPr eaLnBrk="1" hangingPunct="1"/>
            <a:endParaRPr lang="en-US" altLang="en-US" sz="2600"/>
          </a:p>
          <a:p>
            <a:pPr eaLnBrk="1" hangingPunct="1">
              <a:buFont typeface="Wingdings" panose="05000000000000000000" pitchFamily="2" charset="2"/>
              <a:buNone/>
            </a:pPr>
            <a:r>
              <a:rPr lang="en-US" altLang="en-US" sz="2600" b="1"/>
              <a:t>		IMPEDIMENTS TO RESPONSIBILITY </a:t>
            </a:r>
            <a:endParaRPr lang="en-US" altLang="en-US" sz="2600"/>
          </a:p>
          <a:p>
            <a:pPr eaLnBrk="1" hangingPunct="1"/>
            <a:r>
              <a:rPr lang="en-US" altLang="en-US" sz="2600"/>
              <a:t>Self-interest. </a:t>
            </a:r>
          </a:p>
          <a:p>
            <a:pPr eaLnBrk="1" hangingPunct="1"/>
            <a:r>
              <a:rPr lang="en-US" altLang="en-US" sz="2600"/>
              <a:t>Fear. </a:t>
            </a:r>
          </a:p>
          <a:p>
            <a:pPr eaLnBrk="1" hangingPunct="1"/>
            <a:r>
              <a:rPr lang="en-US" altLang="en-US" sz="2600"/>
              <a:t>Self-deception. </a:t>
            </a:r>
          </a:p>
          <a:p>
            <a:pPr eaLnBrk="1" hangingPunct="1"/>
            <a:r>
              <a:rPr lang="en-US" altLang="en-US" sz="2600"/>
              <a:t>Ignorance. </a:t>
            </a:r>
          </a:p>
          <a:p>
            <a:pPr eaLnBrk="1" hangingPunct="1"/>
            <a:r>
              <a:rPr lang="en-US" altLang="en-US" sz="2600"/>
              <a:t>Egocentric tendencies. </a:t>
            </a:r>
          </a:p>
          <a:p>
            <a:pPr eaLnBrk="1" hangingPunct="1"/>
            <a:r>
              <a:rPr lang="en-US" altLang="en-US" sz="2600"/>
              <a:t>Microscopic vision. </a:t>
            </a:r>
          </a:p>
          <a:p>
            <a:pPr eaLnBrk="1" hangingPunct="1"/>
            <a:r>
              <a:rPr lang="en-US" altLang="en-US" sz="2600"/>
              <a:t>Groupthink. </a:t>
            </a:r>
          </a:p>
          <a:p>
            <a:pPr eaLnBrk="1" hangingPunct="1"/>
            <a:endParaRPr lang="en-US" altLang="en-US" sz="2600"/>
          </a:p>
        </p:txBody>
      </p:sp>
    </p:spTree>
    <p:extLst>
      <p:ext uri="{BB962C8B-B14F-4D97-AF65-F5344CB8AC3E}">
        <p14:creationId xmlns:p14="http://schemas.microsoft.com/office/powerpoint/2010/main" val="1659964901"/>
      </p:ext>
    </p:extLst>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r>
              <a:rPr lang="en-US" altLang="en-US" sz="3800" b="1"/>
              <a:t>SENSES OF EXPRESSION OF ENGINEERING  ETHICS</a:t>
            </a:r>
          </a:p>
        </p:txBody>
      </p:sp>
      <p:sp>
        <p:nvSpPr>
          <p:cNvPr id="14339" name="Rectangle 3"/>
          <p:cNvSpPr>
            <a:spLocks noGrp="1" noChangeArrowheads="1"/>
          </p:cNvSpPr>
          <p:nvPr>
            <p:ph type="body" idx="1"/>
          </p:nvPr>
        </p:nvSpPr>
        <p:spPr/>
        <p:txBody>
          <a:bodyPr/>
          <a:lstStyle/>
          <a:p>
            <a:pPr eaLnBrk="1" hangingPunct="1">
              <a:lnSpc>
                <a:spcPct val="80000"/>
              </a:lnSpc>
            </a:pPr>
            <a:r>
              <a:rPr lang="en-US" altLang="en-US" sz="2600"/>
              <a:t> </a:t>
            </a:r>
            <a:r>
              <a:rPr lang="en-US" altLang="en-US" sz="2500">
                <a:latin typeface="Times New Roman" panose="02020603050405020304" pitchFamily="18" charset="0"/>
              </a:rPr>
              <a:t>Ethics is an activity and area of inquiry. It is the activity of understanding moral values, resolving moral issues and the area of study resulting from that activity. </a:t>
            </a:r>
          </a:p>
          <a:p>
            <a:pPr eaLnBrk="1" hangingPunct="1">
              <a:lnSpc>
                <a:spcPct val="80000"/>
              </a:lnSpc>
            </a:pPr>
            <a:r>
              <a:rPr lang="en-US" altLang="en-US" sz="2500">
                <a:latin typeface="Times New Roman" panose="02020603050405020304" pitchFamily="18" charset="0"/>
              </a:rPr>
              <a:t>When we speak of ethical problems, issues and controversies, we mean to distinguish them from non moral problems. </a:t>
            </a:r>
          </a:p>
          <a:p>
            <a:pPr eaLnBrk="1" hangingPunct="1">
              <a:lnSpc>
                <a:spcPct val="80000"/>
              </a:lnSpc>
            </a:pPr>
            <a:r>
              <a:rPr lang="en-US" altLang="en-US" sz="2500">
                <a:latin typeface="Times New Roman" panose="02020603050405020304" pitchFamily="18" charset="0"/>
              </a:rPr>
              <a:t>Ethics is used to refer to the particular set of beliefs, attitudes and habits that a person or group displays concerning moralities. </a:t>
            </a:r>
          </a:p>
          <a:p>
            <a:pPr eaLnBrk="1" hangingPunct="1">
              <a:lnSpc>
                <a:spcPct val="80000"/>
              </a:lnSpc>
            </a:pPr>
            <a:r>
              <a:rPr lang="en-US" altLang="en-US" sz="2500">
                <a:latin typeface="Times New Roman" panose="02020603050405020304" pitchFamily="18" charset="0"/>
              </a:rPr>
              <a:t> Ethics and its grammatical variants can be used as synonyms for „morally correct‟. </a:t>
            </a:r>
          </a:p>
          <a:p>
            <a:pPr eaLnBrk="1" hangingPunct="1">
              <a:lnSpc>
                <a:spcPct val="80000"/>
              </a:lnSpc>
            </a:pPr>
            <a:endParaRPr lang="en-US" altLang="en-US" sz="2500">
              <a:latin typeface="Times New Roman" panose="02020603050405020304" pitchFamily="18" charset="0"/>
            </a:endParaRPr>
          </a:p>
        </p:txBody>
      </p:sp>
    </p:spTree>
    <p:extLst>
      <p:ext uri="{BB962C8B-B14F-4D97-AF65-F5344CB8AC3E}">
        <p14:creationId xmlns:p14="http://schemas.microsoft.com/office/powerpoint/2010/main" val="312299652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Edge">
  <a:themeElements>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fontScheme name="Edge">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raClrScheme>
      <a:clrScheme name="Edge 1">
        <a:dk1>
          <a:srgbClr val="333333"/>
        </a:dk1>
        <a:lt1>
          <a:srgbClr val="FFFFFF"/>
        </a:lt1>
        <a:dk2>
          <a:srgbClr val="820000"/>
        </a:dk2>
        <a:lt2>
          <a:srgbClr val="FFFFFF"/>
        </a:lt2>
        <a:accent1>
          <a:srgbClr val="FF9900"/>
        </a:accent1>
        <a:accent2>
          <a:srgbClr val="CC3300"/>
        </a:accent2>
        <a:accent3>
          <a:srgbClr val="C1AAAA"/>
        </a:accent3>
        <a:accent4>
          <a:srgbClr val="DADADA"/>
        </a:accent4>
        <a:accent5>
          <a:srgbClr val="FFCAAA"/>
        </a:accent5>
        <a:accent6>
          <a:srgbClr val="B92D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2">
        <a:dk1>
          <a:srgbClr val="333333"/>
        </a:dk1>
        <a:lt1>
          <a:srgbClr val="CCCCFF"/>
        </a:lt1>
        <a:dk2>
          <a:srgbClr val="0B0506"/>
        </a:dk2>
        <a:lt2>
          <a:srgbClr val="FFFFFF"/>
        </a:lt2>
        <a:accent1>
          <a:srgbClr val="3366CC"/>
        </a:accent1>
        <a:accent2>
          <a:srgbClr val="3333CC"/>
        </a:accent2>
        <a:accent3>
          <a:srgbClr val="AAAAAA"/>
        </a:accent3>
        <a:accent4>
          <a:srgbClr val="AEAEDA"/>
        </a:accent4>
        <a:accent5>
          <a:srgbClr val="ADB8E2"/>
        </a:accent5>
        <a:accent6>
          <a:srgbClr val="2D2DB9"/>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3">
        <a:dk1>
          <a:srgbClr val="333333"/>
        </a:dk1>
        <a:lt1>
          <a:srgbClr val="FFFFFF"/>
        </a:lt1>
        <a:dk2>
          <a:srgbClr val="221013"/>
        </a:dk2>
        <a:lt2>
          <a:srgbClr val="FFFFFF"/>
        </a:lt2>
        <a:accent1>
          <a:srgbClr val="CC3300"/>
        </a:accent1>
        <a:accent2>
          <a:srgbClr val="CC9900"/>
        </a:accent2>
        <a:accent3>
          <a:srgbClr val="ABAAAA"/>
        </a:accent3>
        <a:accent4>
          <a:srgbClr val="DADADA"/>
        </a:accent4>
        <a:accent5>
          <a:srgbClr val="E2ADAA"/>
        </a:accent5>
        <a:accent6>
          <a:srgbClr val="B98A00"/>
        </a:accent6>
        <a:hlink>
          <a:srgbClr val="808080"/>
        </a:hlink>
        <a:folHlink>
          <a:srgbClr val="666633"/>
        </a:folHlink>
      </a:clrScheme>
      <a:clrMap bg1="dk2" tx1="lt1" bg2="dk1" tx2="lt2" accent1="accent1" accent2="accent2" accent3="accent3" accent4="accent4" accent5="accent5" accent6="accent6" hlink="hlink" folHlink="folHlink"/>
    </a:extraClrScheme>
    <a:extraClrScheme>
      <a:clrScheme name="Edge 4">
        <a:dk1>
          <a:srgbClr val="11054B"/>
        </a:dk1>
        <a:lt1>
          <a:srgbClr val="FFFFFF"/>
        </a:lt1>
        <a:dk2>
          <a:srgbClr val="0000CC"/>
        </a:dk2>
        <a:lt2>
          <a:srgbClr val="FFFFFF"/>
        </a:lt2>
        <a:accent1>
          <a:srgbClr val="FF6600"/>
        </a:accent1>
        <a:accent2>
          <a:srgbClr val="FF3300"/>
        </a:accent2>
        <a:accent3>
          <a:srgbClr val="AAAAE2"/>
        </a:accent3>
        <a:accent4>
          <a:srgbClr val="DADADA"/>
        </a:accent4>
        <a:accent5>
          <a:srgbClr val="FFB8AA"/>
        </a:accent5>
        <a:accent6>
          <a:srgbClr val="E72D00"/>
        </a:accent6>
        <a:hlink>
          <a:srgbClr val="CC9900"/>
        </a:hlink>
        <a:folHlink>
          <a:srgbClr val="B2B2B2"/>
        </a:folHlink>
      </a:clrScheme>
      <a:clrMap bg1="dk2" tx1="lt1" bg2="dk1" tx2="lt2" accent1="accent1" accent2="accent2" accent3="accent3" accent4="accent4" accent5="accent5" accent6="accent6" hlink="hlink" folHlink="folHlink"/>
    </a:extraClrScheme>
    <a:extraClrScheme>
      <a:clrScheme name="Edge 5">
        <a:dk1>
          <a:srgbClr val="9B8D65"/>
        </a:dk1>
        <a:lt1>
          <a:srgbClr val="F8F8F8"/>
        </a:lt1>
        <a:dk2>
          <a:srgbClr val="002600"/>
        </a:dk2>
        <a:lt2>
          <a:srgbClr val="FAFACC"/>
        </a:lt2>
        <a:accent1>
          <a:srgbClr val="CC9933"/>
        </a:accent1>
        <a:accent2>
          <a:srgbClr val="8F9967"/>
        </a:accent2>
        <a:accent3>
          <a:srgbClr val="AAACAA"/>
        </a:accent3>
        <a:accent4>
          <a:srgbClr val="D4D4D4"/>
        </a:accent4>
        <a:accent5>
          <a:srgbClr val="E2CAAD"/>
        </a:accent5>
        <a:accent6>
          <a:srgbClr val="818A5D"/>
        </a:accent6>
        <a:hlink>
          <a:srgbClr val="336600"/>
        </a:hlink>
        <a:folHlink>
          <a:srgbClr val="808000"/>
        </a:folHlink>
      </a:clrScheme>
      <a:clrMap bg1="dk2" tx1="lt1" bg2="dk1" tx2="lt2" accent1="accent1" accent2="accent2" accent3="accent3" accent4="accent4" accent5="accent5" accent6="accent6" hlink="hlink" folHlink="folHlink"/>
    </a:extraClrScheme>
    <a:extraClrScheme>
      <a:clrScheme name="Edge 6">
        <a:dk1>
          <a:srgbClr val="333333"/>
        </a:dk1>
        <a:lt1>
          <a:srgbClr val="FFFFFF"/>
        </a:lt1>
        <a:dk2>
          <a:srgbClr val="006699"/>
        </a:dk2>
        <a:lt2>
          <a:srgbClr val="FFFFFF"/>
        </a:lt2>
        <a:accent1>
          <a:srgbClr val="CC9900"/>
        </a:accent1>
        <a:accent2>
          <a:srgbClr val="FF9900"/>
        </a:accent2>
        <a:accent3>
          <a:srgbClr val="AAB8CA"/>
        </a:accent3>
        <a:accent4>
          <a:srgbClr val="DADADA"/>
        </a:accent4>
        <a:accent5>
          <a:srgbClr val="E2CAAA"/>
        </a:accent5>
        <a:accent6>
          <a:srgbClr val="E78A00"/>
        </a:accent6>
        <a:hlink>
          <a:srgbClr val="FFCC00"/>
        </a:hlink>
        <a:folHlink>
          <a:srgbClr val="706F37"/>
        </a:folHlink>
      </a:clrScheme>
      <a:clrMap bg1="dk2" tx1="lt1" bg2="dk1" tx2="lt2" accent1="accent1" accent2="accent2" accent3="accent3" accent4="accent4" accent5="accent5" accent6="accent6" hlink="hlink" folHlink="folHlink"/>
    </a:extraClrScheme>
    <a:extraClrScheme>
      <a:clrScheme name="Edge 7">
        <a:dk1>
          <a:srgbClr val="000000"/>
        </a:dk1>
        <a:lt1>
          <a:srgbClr val="FFFFFF"/>
        </a:lt1>
        <a:dk2>
          <a:srgbClr val="006633"/>
        </a:dk2>
        <a:lt2>
          <a:srgbClr val="5F5F5F"/>
        </a:lt2>
        <a:accent1>
          <a:srgbClr val="CC9900"/>
        </a:accent1>
        <a:accent2>
          <a:srgbClr val="3B812F"/>
        </a:accent2>
        <a:accent3>
          <a:srgbClr val="FFFFFF"/>
        </a:accent3>
        <a:accent4>
          <a:srgbClr val="000000"/>
        </a:accent4>
        <a:accent5>
          <a:srgbClr val="E2CAAA"/>
        </a:accent5>
        <a:accent6>
          <a:srgbClr val="35742A"/>
        </a:accent6>
        <a:hlink>
          <a:srgbClr val="996600"/>
        </a:hlink>
        <a:folHlink>
          <a:srgbClr val="AFBF39"/>
        </a:folHlink>
      </a:clrScheme>
      <a:clrMap bg1="lt1" tx1="dk1" bg2="lt2" tx2="dk2" accent1="accent1" accent2="accent2" accent3="accent3" accent4="accent4" accent5="accent5" accent6="accent6" hlink="hlink" folHlink="folHlink"/>
    </a:extraClrScheme>
    <a:extraClrScheme>
      <a:clrScheme name="Edge 8">
        <a:dk1>
          <a:srgbClr val="000000"/>
        </a:dk1>
        <a:lt1>
          <a:srgbClr val="FFFFFF"/>
        </a:lt1>
        <a:dk2>
          <a:srgbClr val="CC0000"/>
        </a:dk2>
        <a:lt2>
          <a:srgbClr val="666699"/>
        </a:lt2>
        <a:accent1>
          <a:srgbClr val="808080"/>
        </a:accent1>
        <a:accent2>
          <a:srgbClr val="999933"/>
        </a:accent2>
        <a:accent3>
          <a:srgbClr val="FFFFFF"/>
        </a:accent3>
        <a:accent4>
          <a:srgbClr val="000000"/>
        </a:accent4>
        <a:accent5>
          <a:srgbClr val="C0C0C0"/>
        </a:accent5>
        <a:accent6>
          <a:srgbClr val="8A8A2D"/>
        </a:accent6>
        <a:hlink>
          <a:srgbClr val="4C6D80"/>
        </a:hlink>
        <a:folHlink>
          <a:srgbClr val="B2B2B2"/>
        </a:folHlink>
      </a:clrScheme>
      <a:clrMap bg1="lt1" tx1="dk1" bg2="lt2" tx2="dk2" accent1="accent1" accent2="accent2" accent3="accent3" accent4="accent4" accent5="accent5" accent6="accent6" hlink="hlink" folHlink="folHlink"/>
    </a:extraClrScheme>
    <a:extraClrScheme>
      <a:clrScheme name="Edge 9">
        <a:dk1>
          <a:srgbClr val="000000"/>
        </a:dk1>
        <a:lt1>
          <a:srgbClr val="FFFFFF"/>
        </a:lt1>
        <a:dk2>
          <a:srgbClr val="003399"/>
        </a:dk2>
        <a:lt2>
          <a:srgbClr val="666699"/>
        </a:lt2>
        <a:accent1>
          <a:srgbClr val="009999"/>
        </a:accent1>
        <a:accent2>
          <a:srgbClr val="4C6D4E"/>
        </a:accent2>
        <a:accent3>
          <a:srgbClr val="FFFFFF"/>
        </a:accent3>
        <a:accent4>
          <a:srgbClr val="000000"/>
        </a:accent4>
        <a:accent5>
          <a:srgbClr val="AACACA"/>
        </a:accent5>
        <a:accent6>
          <a:srgbClr val="446246"/>
        </a:accent6>
        <a:hlink>
          <a:srgbClr val="4C6D80"/>
        </a:hlink>
        <a:folHlink>
          <a:srgbClr val="B2B2B2"/>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2902</Words>
  <Application>Microsoft Office PowerPoint</Application>
  <PresentationFormat>Widescreen</PresentationFormat>
  <Paragraphs>337</Paragraphs>
  <Slides>58</Slides>
  <Notes>7</Notes>
  <HiddenSlides>0</HiddenSlides>
  <MMClips>2</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58</vt:i4>
      </vt:variant>
    </vt:vector>
  </HeadingPairs>
  <TitlesOfParts>
    <vt:vector size="71" baseType="lpstr">
      <vt:lpstr>Arial</vt:lpstr>
      <vt:lpstr>Calibri</vt:lpstr>
      <vt:lpstr>Calibri Light</vt:lpstr>
      <vt:lpstr>Cambria</vt:lpstr>
      <vt:lpstr>Font144</vt:lpstr>
      <vt:lpstr>Garamond</vt:lpstr>
      <vt:lpstr>New Century Schoolbook</vt:lpstr>
      <vt:lpstr>New York</vt:lpstr>
      <vt:lpstr>Times New Roman</vt:lpstr>
      <vt:lpstr>Tw Cen MT Condensed Extra Bold</vt:lpstr>
      <vt:lpstr>Wingdings</vt:lpstr>
      <vt:lpstr>Office Theme</vt:lpstr>
      <vt:lpstr>Edge</vt:lpstr>
      <vt:lpstr>PowerPoint Presentation</vt:lpstr>
      <vt:lpstr>PowerPoint Presentation</vt:lpstr>
      <vt:lpstr>PowerPoint Presentation</vt:lpstr>
      <vt:lpstr>PowerPoint Presentation</vt:lpstr>
      <vt:lpstr>The Goal</vt:lpstr>
      <vt:lpstr>ENGINEERING ETHICS</vt:lpstr>
      <vt:lpstr>PowerPoint Presentation</vt:lpstr>
      <vt:lpstr>PowerPoint Presentation</vt:lpstr>
      <vt:lpstr>SENSES OF EXPRESSION OF ENGINEERING  ETHICS</vt:lpstr>
      <vt:lpstr>WHAT IS MORALITY?</vt:lpstr>
      <vt:lpstr>MORAL REASONS</vt:lpstr>
      <vt:lpstr>PowerPoint Presentation</vt:lpstr>
      <vt:lpstr>TYPES OF INQUIRY</vt:lpstr>
      <vt:lpstr>NORMATIVE INQUIRY </vt:lpstr>
      <vt:lpstr>CONCEPTUAL INQUIRY:</vt:lpstr>
      <vt:lpstr>FACTUAL (DESCRIPTIVE) INQUIRIES  </vt:lpstr>
      <vt:lpstr>MORAL DILEMMMA </vt:lpstr>
      <vt:lpstr>MORAL DILEMMMA </vt:lpstr>
      <vt:lpstr>MORAL DILEMMMA </vt:lpstr>
      <vt:lpstr>PowerPoint Presentation</vt:lpstr>
      <vt:lpstr>MORAL AUTONOMY  </vt:lpstr>
      <vt:lpstr>SKILLS FOR IMPROVING MORAL AUTONOMY</vt:lpstr>
      <vt:lpstr>SKILLS FOR IMPROVING MORAL AUTONOMY</vt:lpstr>
      <vt:lpstr>KOHLBERG’S THEORY </vt:lpstr>
      <vt:lpstr>PowerPoint Presentation</vt:lpstr>
      <vt:lpstr>STAGES OF MORAL DEVELOPMENT</vt:lpstr>
      <vt:lpstr>STAGES OF MORAL DEVELOPMENT</vt:lpstr>
      <vt:lpstr>STAGES OF MORAL DEVELOPMENT</vt:lpstr>
      <vt:lpstr>Lawrence Kohlberg</vt:lpstr>
      <vt:lpstr>Kohlberg’s Theory of Moral Development</vt:lpstr>
      <vt:lpstr>PowerPoint Presentation</vt:lpstr>
      <vt:lpstr>Criticisms of Kohlberg’s theory </vt:lpstr>
      <vt:lpstr>PowerPoint Presentation</vt:lpstr>
      <vt:lpstr>GILLIGAN’S THEORY  </vt:lpstr>
      <vt:lpstr>Carol Gilligan’s Model</vt:lpstr>
      <vt:lpstr>PowerPoint Presentation</vt:lpstr>
      <vt:lpstr>CONTROVERSY </vt:lpstr>
      <vt:lpstr>CONSENSUS</vt:lpstr>
      <vt:lpstr>Membership Criteria</vt:lpstr>
      <vt:lpstr>Differing views on Professionals</vt:lpstr>
      <vt:lpstr>Characteristics of Professions</vt:lpstr>
      <vt:lpstr>Professionalism</vt:lpstr>
      <vt:lpstr>MOTIVES FOR PROFESSIONALISM</vt:lpstr>
      <vt:lpstr>MODELS OF PROFESSIONAL ENGINEERS</vt:lpstr>
      <vt:lpstr>Professional Ethics &amp; Virtes</vt:lpstr>
      <vt:lpstr>The Four Main Virtues</vt:lpstr>
      <vt:lpstr>Virtue Ethics </vt:lpstr>
      <vt:lpstr>Professional Responsibility</vt:lpstr>
      <vt:lpstr>Professional Responsibility</vt:lpstr>
      <vt:lpstr>Types of Ethical Theories</vt:lpstr>
      <vt:lpstr>Aristotle’s theory of the “Golden Mean”</vt:lpstr>
      <vt:lpstr>Example</vt:lpstr>
      <vt:lpstr>Macintyre’s Theory of virtue</vt:lpstr>
      <vt:lpstr>Example</vt:lpstr>
      <vt:lpstr>PowerPoint Presentation</vt:lpstr>
      <vt:lpstr>USES OF ETHICAL THEORIES</vt:lpstr>
      <vt:lpstr>Senses of responsibility</vt:lpstr>
      <vt:lpstr>Uses of ethics</vt:lpstr>
    </vt:vector>
  </TitlesOfParts>
  <Company>Hewlett-Packard</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karthik raja</dc:creator>
  <cp:lastModifiedBy>karthik raja</cp:lastModifiedBy>
  <cp:revision>1</cp:revision>
  <dcterms:created xsi:type="dcterms:W3CDTF">2016-02-09T08:40:15Z</dcterms:created>
  <dcterms:modified xsi:type="dcterms:W3CDTF">2016-02-09T08:40:34Z</dcterms:modified>
</cp:coreProperties>
</file>