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8" r:id="rId3"/>
    <p:sldId id="269" r:id="rId4"/>
    <p:sldId id="267" r:id="rId5"/>
    <p:sldId id="257" r:id="rId6"/>
    <p:sldId id="258" r:id="rId7"/>
    <p:sldId id="259" r:id="rId8"/>
    <p:sldId id="260" r:id="rId9"/>
    <p:sldId id="261" r:id="rId10"/>
    <p:sldId id="262" r:id="rId11"/>
    <p:sldId id="263" r:id="rId12"/>
    <p:sldId id="264" r:id="rId13"/>
    <p:sldId id="265" r:id="rId14"/>
    <p:sldId id="266"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4E6591D5-2D17-46E8-B26A-E6509ECDCD4B}" type="datetimeFigureOut">
              <a:rPr lang="en-US" smtClean="0"/>
              <a:pPr/>
              <a:t>9/12/2022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E08A2B5-09EA-4AAB-A9BB-2C6D45E04290}"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6591D5-2D17-46E8-B26A-E6509ECDCD4B}" type="datetimeFigureOut">
              <a:rPr lang="en-US" smtClean="0"/>
              <a:pPr/>
              <a:t>9/12/2022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08A2B5-09EA-4AAB-A9BB-2C6D45E042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6591D5-2D17-46E8-B26A-E6509ECDCD4B}" type="datetimeFigureOut">
              <a:rPr lang="en-US" smtClean="0"/>
              <a:pPr/>
              <a:t>9/12/2022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08A2B5-09EA-4AAB-A9BB-2C6D45E042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6591D5-2D17-46E8-B26A-E6509ECDCD4B}" type="datetimeFigureOut">
              <a:rPr lang="en-US" smtClean="0"/>
              <a:pPr/>
              <a:t>9/12/2022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08A2B5-09EA-4AAB-A9BB-2C6D45E042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4E6591D5-2D17-46E8-B26A-E6509ECDCD4B}" type="datetimeFigureOut">
              <a:rPr lang="en-US" smtClean="0"/>
              <a:pPr/>
              <a:t>9/12/2022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E08A2B5-09EA-4AAB-A9BB-2C6D45E04290}"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6591D5-2D17-46E8-B26A-E6509ECDCD4B}" type="datetimeFigureOut">
              <a:rPr lang="en-US" smtClean="0"/>
              <a:pPr/>
              <a:t>9/12/2022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E08A2B5-09EA-4AAB-A9BB-2C6D45E04290}"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6591D5-2D17-46E8-B26A-E6509ECDCD4B}" type="datetimeFigureOut">
              <a:rPr lang="en-US" smtClean="0"/>
              <a:pPr/>
              <a:t>9/12/2022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E08A2B5-09EA-4AAB-A9BB-2C6D45E042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E6591D5-2D17-46E8-B26A-E6509ECDCD4B}" type="datetimeFigureOut">
              <a:rPr lang="en-US" smtClean="0"/>
              <a:pPr/>
              <a:t>9/12/2022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08A2B5-09EA-4AAB-A9BB-2C6D45E04290}"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6591D5-2D17-46E8-B26A-E6509ECDCD4B}" type="datetimeFigureOut">
              <a:rPr lang="en-US" smtClean="0"/>
              <a:pPr/>
              <a:t>9/12/2022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E08A2B5-09EA-4AAB-A9BB-2C6D45E042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4E6591D5-2D17-46E8-B26A-E6509ECDCD4B}" type="datetimeFigureOut">
              <a:rPr lang="en-US" smtClean="0"/>
              <a:pPr/>
              <a:t>9/12/2022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E08A2B5-09EA-4AAB-A9BB-2C6D45E04290}"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4E6591D5-2D17-46E8-B26A-E6509ECDCD4B}" type="datetimeFigureOut">
              <a:rPr lang="en-US" smtClean="0"/>
              <a:pPr/>
              <a:t>9/12/2022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E08A2B5-09EA-4AAB-A9BB-2C6D45E04290}"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E6591D5-2D17-46E8-B26A-E6509ECDCD4B}" type="datetimeFigureOut">
              <a:rPr lang="en-US" smtClean="0"/>
              <a:pPr/>
              <a:t>9/12/2022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E08A2B5-09EA-4AAB-A9BB-2C6D45E04290}"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rketing91.com/skills/" TargetMode="External"/><Relationship Id="rId2" Type="http://schemas.openxmlformats.org/officeDocument/2006/relationships/hyperlink" Target="https://www.marketing91.com/people-marketing-mi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B050"/>
                </a:solidFill>
                <a:latin typeface="Bauhaus 93" pitchFamily="82" charset="0"/>
              </a:rPr>
              <a:t>ENGINEERING ETHICS AND PROFESSIONALISM</a:t>
            </a:r>
            <a:endParaRPr lang="en-US" dirty="0">
              <a:solidFill>
                <a:srgbClr val="00B050"/>
              </a:solidFill>
              <a:latin typeface="Bauhaus 93" pitchFamily="82" charset="0"/>
            </a:endParaRPr>
          </a:p>
        </p:txBody>
      </p:sp>
      <p:sp>
        <p:nvSpPr>
          <p:cNvPr id="3" name="Subtitle 2"/>
          <p:cNvSpPr>
            <a:spLocks noGrp="1"/>
          </p:cNvSpPr>
          <p:nvPr>
            <p:ph type="subTitle" idx="1"/>
          </p:nvPr>
        </p:nvSpPr>
        <p:spPr>
          <a:xfrm>
            <a:off x="4038600" y="4038600"/>
            <a:ext cx="4655234" cy="533400"/>
          </a:xfrm>
        </p:spPr>
        <p:txBody>
          <a:bodyPr>
            <a:normAutofit lnSpcReduction="10000"/>
          </a:bodyPr>
          <a:lstStyle/>
          <a:p>
            <a:r>
              <a:rPr lang="en-US" dirty="0" smtClean="0"/>
              <a:t>DR. K. PRIYA VERTHINI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5791517"/>
          </a:xfrm>
        </p:spPr>
        <p:txBody>
          <a:bodyPr/>
          <a:lstStyle/>
          <a:p>
            <a:pPr>
              <a:buNone/>
            </a:pPr>
            <a:r>
              <a:rPr lang="en-US" dirty="0" smtClean="0">
                <a:solidFill>
                  <a:srgbClr val="00B050"/>
                </a:solidFill>
                <a:latin typeface="+mj-lt"/>
              </a:rPr>
              <a:t>                      </a:t>
            </a:r>
            <a:r>
              <a:rPr lang="en-US" dirty="0" smtClean="0">
                <a:solidFill>
                  <a:srgbClr val="00B050"/>
                </a:solidFill>
                <a:latin typeface="Bernard MT Condensed" pitchFamily="18" charset="0"/>
              </a:rPr>
              <a:t>Normative Inquiries</a:t>
            </a:r>
          </a:p>
          <a:p>
            <a:endParaRPr lang="en-US" dirty="0" smtClean="0"/>
          </a:p>
          <a:p>
            <a:endParaRPr lang="en-US" dirty="0" smtClean="0"/>
          </a:p>
          <a:p>
            <a:r>
              <a:rPr lang="en-US" dirty="0" smtClean="0"/>
              <a:t>These inquiries are mostly helpful to identify the values which guide the</a:t>
            </a:r>
          </a:p>
          <a:p>
            <a:pPr>
              <a:buNone/>
            </a:pPr>
            <a:r>
              <a:rPr lang="en-US" dirty="0" smtClean="0"/>
              <a:t>   individuals and groups in taking a decision. These are meant for </a:t>
            </a:r>
            <a:r>
              <a:rPr lang="en-US" dirty="0" smtClean="0">
                <a:solidFill>
                  <a:srgbClr val="FF0000"/>
                </a:solidFill>
              </a:rPr>
              <a:t>identifying and justifying some norms and standards of morally desirable nature</a:t>
            </a:r>
            <a:r>
              <a:rPr lang="en-US" dirty="0" smtClean="0"/>
              <a:t> for guiding individuals as well as groups.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91517"/>
          </a:xfrm>
        </p:spPr>
        <p:txBody>
          <a:bodyPr>
            <a:normAutofit lnSpcReduction="10000"/>
          </a:bodyPr>
          <a:lstStyle/>
          <a:p>
            <a:pPr algn="ctr">
              <a:buNone/>
            </a:pPr>
            <a:r>
              <a:rPr lang="en-US" dirty="0" smtClean="0">
                <a:solidFill>
                  <a:srgbClr val="00B050"/>
                </a:solidFill>
                <a:latin typeface="Bernard MT Condensed" pitchFamily="18" charset="0"/>
              </a:rPr>
              <a:t>Conceptual Inquiries</a:t>
            </a:r>
          </a:p>
          <a:p>
            <a:pPr>
              <a:buNone/>
            </a:pPr>
            <a:endParaRPr lang="en-US" dirty="0" smtClean="0"/>
          </a:p>
          <a:p>
            <a:pPr>
              <a:buNone/>
            </a:pPr>
            <a:endParaRPr lang="en-US" dirty="0" smtClean="0"/>
          </a:p>
          <a:p>
            <a:pPr>
              <a:buNone/>
            </a:pPr>
            <a:r>
              <a:rPr lang="en-US" dirty="0" smtClean="0"/>
              <a:t>       These are meant for describing the meaning of concepts, principles, and issues related to Engineering Ethics. </a:t>
            </a:r>
          </a:p>
          <a:p>
            <a:endParaRPr lang="en-US" dirty="0" smtClean="0"/>
          </a:p>
          <a:p>
            <a:pPr algn="ctr">
              <a:buNone/>
            </a:pPr>
            <a:r>
              <a:rPr lang="en-US" dirty="0" smtClean="0">
                <a:solidFill>
                  <a:srgbClr val="00B050"/>
                </a:solidFill>
                <a:latin typeface="Bernard MT Condensed" pitchFamily="18" charset="0"/>
              </a:rPr>
              <a:t>FACTUAL AND DESCRIPTIVE INQUIRES</a:t>
            </a:r>
          </a:p>
          <a:p>
            <a:pPr>
              <a:buNone/>
            </a:pPr>
            <a:endParaRPr lang="en-US" dirty="0" smtClean="0"/>
          </a:p>
          <a:p>
            <a:pPr>
              <a:buNone/>
            </a:pPr>
            <a:r>
              <a:rPr lang="en-US" dirty="0" smtClean="0"/>
              <a:t>       These help to provide fact for understanding and finding solution to value based issues.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fontScale="70000" lnSpcReduction="20000"/>
          </a:bodyPr>
          <a:lstStyle/>
          <a:p>
            <a:pPr algn="ctr">
              <a:buNone/>
            </a:pPr>
            <a:r>
              <a:rPr lang="en-US" sz="4600" dirty="0" smtClean="0">
                <a:solidFill>
                  <a:srgbClr val="00B050"/>
                </a:solidFill>
                <a:latin typeface="Bernard MT Condensed" pitchFamily="18" charset="0"/>
              </a:rPr>
              <a:t>Factual / Descriptive Inquiries</a:t>
            </a:r>
          </a:p>
          <a:p>
            <a:pPr>
              <a:buNone/>
            </a:pPr>
            <a:endParaRPr lang="en-US" dirty="0" smtClean="0"/>
          </a:p>
          <a:p>
            <a:endParaRPr lang="en-US" dirty="0" smtClean="0"/>
          </a:p>
          <a:p>
            <a:endParaRPr lang="en-US" dirty="0" smtClean="0"/>
          </a:p>
          <a:p>
            <a:pPr>
              <a:buNone/>
            </a:pPr>
            <a:r>
              <a:rPr lang="en-US" dirty="0" smtClean="0"/>
              <a:t>These help to provide facts for understanding and finding solutions to value based issues. The engineer has to conduct factual inquiries by using scientific techniques. </a:t>
            </a:r>
          </a:p>
          <a:p>
            <a:pPr>
              <a:buNone/>
            </a:pPr>
            <a:endParaRPr lang="en-US" dirty="0" smtClean="0"/>
          </a:p>
          <a:p>
            <a:pPr>
              <a:buNone/>
            </a:pPr>
            <a:r>
              <a:rPr lang="en-US" dirty="0" smtClean="0"/>
              <a:t>These help to provide information regarding the business realities such as engineering practice, history of engineering profession, the effectiveness of professional</a:t>
            </a:r>
          </a:p>
          <a:p>
            <a:pPr>
              <a:buNone/>
            </a:pPr>
            <a:r>
              <a:rPr lang="en-US" dirty="0" smtClean="0"/>
              <a:t>    societies in imposing moral conduct, the procedures to be adopted when assessing risks and psychological profiles of engineers. </a:t>
            </a:r>
          </a:p>
          <a:p>
            <a:pPr>
              <a:buNone/>
            </a:pPr>
            <a:endParaRPr lang="en-US" dirty="0" smtClean="0"/>
          </a:p>
          <a:p>
            <a:pPr>
              <a:buNone/>
            </a:pPr>
            <a:r>
              <a:rPr lang="en-US" dirty="0" smtClean="0"/>
              <a:t> The information about these facts provide understanding and background conditions which create moral problems. These facts are also helpful in solving moral problems by using alternative ways of solutions.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t>
            </a:r>
            <a:r>
              <a:rPr lang="en-US" dirty="0" smtClean="0">
                <a:solidFill>
                  <a:srgbClr val="00B050"/>
                </a:solidFill>
                <a:latin typeface="Bernard MT Condensed" pitchFamily="18" charset="0"/>
              </a:rPr>
              <a:t>MORAL DILEMMAS</a:t>
            </a:r>
            <a:endParaRPr lang="en-US" dirty="0">
              <a:solidFill>
                <a:srgbClr val="00B050"/>
              </a:solidFill>
              <a:latin typeface="Bernard MT Condensed" pitchFamily="18" charset="0"/>
            </a:endParaRPr>
          </a:p>
        </p:txBody>
      </p:sp>
      <p:sp>
        <p:nvSpPr>
          <p:cNvPr id="3" name="Content Placeholder 2"/>
          <p:cNvSpPr>
            <a:spLocks noGrp="1"/>
          </p:cNvSpPr>
          <p:nvPr>
            <p:ph idx="1"/>
          </p:nvPr>
        </p:nvSpPr>
        <p:spPr>
          <a:xfrm>
            <a:off x="457200" y="1646237"/>
            <a:ext cx="8382000" cy="4526280"/>
          </a:xfrm>
        </p:spPr>
        <p:txBody>
          <a:bodyPr>
            <a:normAutofit lnSpcReduction="10000"/>
          </a:bodyPr>
          <a:lstStyle/>
          <a:p>
            <a:r>
              <a:rPr lang="en-US" dirty="0" smtClean="0"/>
              <a:t>Moral dilemmas have two or more folding - moral obligations, duties, rights, goods or ideals come into disagreement with each other.</a:t>
            </a:r>
          </a:p>
          <a:p>
            <a:endParaRPr lang="en-US" dirty="0" smtClean="0"/>
          </a:p>
          <a:p>
            <a:pPr>
              <a:buNone/>
            </a:pPr>
            <a:r>
              <a:rPr lang="en-US" dirty="0" smtClean="0">
                <a:solidFill>
                  <a:srgbClr val="FFC000"/>
                </a:solidFill>
              </a:rPr>
              <a:t>Causes for moral dilemmas:</a:t>
            </a:r>
          </a:p>
          <a:p>
            <a:pPr>
              <a:buNone/>
            </a:pPr>
            <a:endParaRPr lang="en-US" dirty="0" smtClean="0"/>
          </a:p>
          <a:p>
            <a:pPr>
              <a:buNone/>
            </a:pPr>
            <a:r>
              <a:rPr lang="en-US" dirty="0" smtClean="0"/>
              <a:t>      Problem of vagueness</a:t>
            </a:r>
          </a:p>
          <a:p>
            <a:pPr>
              <a:buNone/>
            </a:pPr>
            <a:r>
              <a:rPr lang="en-US" dirty="0" smtClean="0"/>
              <a:t>      Problem of conflicting reasons and</a:t>
            </a:r>
          </a:p>
          <a:p>
            <a:pPr>
              <a:buNone/>
            </a:pPr>
            <a:r>
              <a:rPr lang="en-US" dirty="0" smtClean="0"/>
              <a:t>      Problem of disagreement.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85000" lnSpcReduction="10000"/>
          </a:bodyPr>
          <a:lstStyle/>
          <a:p>
            <a:r>
              <a:rPr lang="en-US" dirty="0" smtClean="0">
                <a:solidFill>
                  <a:srgbClr val="00B050"/>
                </a:solidFill>
                <a:latin typeface="Bauhaus 93" pitchFamily="82" charset="0"/>
              </a:rPr>
              <a:t>Steps in confronting MORAL DILEMMAS </a:t>
            </a:r>
          </a:p>
          <a:p>
            <a:endParaRPr lang="en-US" dirty="0" smtClean="0">
              <a:solidFill>
                <a:srgbClr val="00B050"/>
              </a:solidFill>
              <a:latin typeface="Bauhaus 93" pitchFamily="82" charset="0"/>
            </a:endParaRPr>
          </a:p>
          <a:p>
            <a:pPr>
              <a:buNone/>
            </a:pPr>
            <a:r>
              <a:rPr lang="en-US" dirty="0" err="1" smtClean="0"/>
              <a:t>i</a:t>
            </a:r>
            <a:r>
              <a:rPr lang="en-US" dirty="0" smtClean="0"/>
              <a:t>) Identify the relevant moral factors and reasons. </a:t>
            </a:r>
          </a:p>
          <a:p>
            <a:pPr>
              <a:buNone/>
            </a:pPr>
            <a:r>
              <a:rPr lang="en-US" dirty="0" smtClean="0"/>
              <a:t>ii) Gather all available facts that are pertinent to the moral factors involved. </a:t>
            </a:r>
          </a:p>
          <a:p>
            <a:pPr>
              <a:buNone/>
            </a:pPr>
            <a:r>
              <a:rPr lang="en-US" dirty="0" smtClean="0"/>
              <a:t>iii) Rank the moral considerations in the order of their importance as they apply to the situation. </a:t>
            </a:r>
          </a:p>
          <a:p>
            <a:pPr>
              <a:buNone/>
            </a:pPr>
            <a:r>
              <a:rPr lang="en-US" dirty="0" smtClean="0"/>
              <a:t>iv) Consider alternative course of action, tracing the full implications of each, as ways of solving dilemma. </a:t>
            </a:r>
          </a:p>
          <a:p>
            <a:pPr>
              <a:buNone/>
            </a:pPr>
            <a:r>
              <a:rPr lang="en-US" dirty="0" smtClean="0"/>
              <a:t>v) Talk with colleagues, seeking the suggestions and perspectives of the dilemma. </a:t>
            </a:r>
          </a:p>
          <a:p>
            <a:pPr>
              <a:buNone/>
            </a:pPr>
            <a:r>
              <a:rPr lang="en-US" dirty="0" smtClean="0"/>
              <a:t>vi) Arrive at a carefully reasoned judgment by weighing all the relevant </a:t>
            </a:r>
          </a:p>
          <a:p>
            <a:endParaRPr lang="en-US" dirty="0" smtClean="0"/>
          </a:p>
          <a:p>
            <a:pPr>
              <a:buNone/>
            </a:pPr>
            <a:r>
              <a:rPr lang="en-US" dirty="0" smtClean="0"/>
              <a:t>vii) moral factors and reasons in light of facts.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248400"/>
          </a:xfrm>
        </p:spPr>
        <p:txBody>
          <a:bodyPr/>
          <a:lstStyle/>
          <a:p>
            <a:endParaRPr lang="en-US" dirty="0" smtClean="0"/>
          </a:p>
          <a:p>
            <a:pPr>
              <a:buNone/>
            </a:pPr>
            <a:r>
              <a:rPr lang="en-US" dirty="0" smtClean="0"/>
              <a:t>                       </a:t>
            </a:r>
            <a:r>
              <a:rPr lang="en-US" dirty="0" smtClean="0">
                <a:solidFill>
                  <a:srgbClr val="00B050"/>
                </a:solidFill>
                <a:latin typeface="Bauhaus 93" pitchFamily="82" charset="0"/>
              </a:rPr>
              <a:t>MORAL  AUTONOMY</a:t>
            </a:r>
          </a:p>
          <a:p>
            <a:pPr>
              <a:buNone/>
            </a:pPr>
            <a:endParaRPr lang="en-US" dirty="0" smtClean="0">
              <a:solidFill>
                <a:srgbClr val="00B050"/>
              </a:solidFill>
              <a:latin typeface="Bauhaus 93" pitchFamily="82" charset="0"/>
            </a:endParaRPr>
          </a:p>
          <a:p>
            <a:pPr>
              <a:buFont typeface="Wingdings" pitchFamily="2" charset="2"/>
              <a:buChar char="Ø"/>
            </a:pPr>
            <a:r>
              <a:rPr lang="en-US" sz="2800" dirty="0" smtClean="0">
                <a:solidFill>
                  <a:schemeClr val="bg1"/>
                </a:solidFill>
              </a:rPr>
              <a:t>Moral autonomy is the philosophy which is self governing or self determining.</a:t>
            </a:r>
          </a:p>
          <a:p>
            <a:pPr>
              <a:buFont typeface="Wingdings" pitchFamily="2" charset="2"/>
              <a:buChar char="Ø"/>
            </a:pPr>
            <a:endParaRPr lang="en-US" sz="2800" dirty="0" smtClean="0">
              <a:solidFill>
                <a:schemeClr val="bg1"/>
              </a:solidFill>
            </a:endParaRPr>
          </a:p>
          <a:p>
            <a:pPr>
              <a:buFont typeface="Wingdings" pitchFamily="2" charset="2"/>
              <a:buChar char="Ø"/>
            </a:pPr>
            <a:r>
              <a:rPr lang="en-US" sz="2800" dirty="0" smtClean="0">
                <a:solidFill>
                  <a:schemeClr val="bg1"/>
                </a:solidFill>
              </a:rPr>
              <a:t>The moral autonomy is the ability to think critically and independently about moral issues and apply this moral thinking to situation that arise during the professional engineering practice.</a:t>
            </a:r>
          </a:p>
          <a:p>
            <a:pPr>
              <a:buFont typeface="Wingdings" pitchFamily="2" charset="2"/>
              <a:buChar char="Ø"/>
            </a:pPr>
            <a:endParaRPr lang="en-US" sz="2800" dirty="0" smtClean="0">
              <a:solidFill>
                <a:schemeClr val="bg1"/>
              </a:solidFill>
            </a:endParaRPr>
          </a:p>
          <a:p>
            <a:pPr>
              <a:buFont typeface="Wingdings" pitchFamily="2" charset="2"/>
              <a:buChar char="Ø"/>
            </a:pPr>
            <a:r>
              <a:rPr lang="en-US" sz="2800" dirty="0" smtClean="0">
                <a:solidFill>
                  <a:schemeClr val="bg1"/>
                </a:solidFill>
              </a:rPr>
              <a:t>Moral autonomy helps in improving self determination. </a:t>
            </a:r>
            <a:endParaRPr lang="en-US" sz="28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91517"/>
          </a:xfrm>
        </p:spPr>
        <p:txBody>
          <a:bodyPr>
            <a:normAutofit fontScale="70000" lnSpcReduction="20000"/>
          </a:bodyPr>
          <a:lstStyle/>
          <a:p>
            <a:endParaRPr lang="en-US" dirty="0" smtClean="0"/>
          </a:p>
          <a:p>
            <a:r>
              <a:rPr lang="en-US" dirty="0" smtClean="0"/>
              <a:t>A person becomes morally autonomous by improving various practical skills listed below: </a:t>
            </a:r>
          </a:p>
          <a:p>
            <a:r>
              <a:rPr lang="en-US" dirty="0" err="1" smtClean="0"/>
              <a:t>i</a:t>
            </a:r>
            <a:r>
              <a:rPr lang="en-US" dirty="0" smtClean="0"/>
              <a:t>) Proficiency is recognizing moral problems and issues in engineering. </a:t>
            </a:r>
          </a:p>
          <a:p>
            <a:r>
              <a:rPr lang="en-US" dirty="0" smtClean="0"/>
              <a:t>ii) Skill in comprehending, clarifying and critically assessing arguments on opposing sides of moral issues. </a:t>
            </a:r>
          </a:p>
          <a:p>
            <a:r>
              <a:rPr lang="en-US" dirty="0" smtClean="0"/>
              <a:t>iii) The ability to form consistent and comprehensive viewpoints based upon consideration of relevant facts. </a:t>
            </a:r>
          </a:p>
          <a:p>
            <a:r>
              <a:rPr lang="en-US" dirty="0" smtClean="0"/>
              <a:t>iv) Awareness of alternate responses to issues and creative solutions for practical difficulties. </a:t>
            </a:r>
          </a:p>
          <a:p>
            <a:r>
              <a:rPr lang="en-US" dirty="0" smtClean="0"/>
              <a:t>v) Sensitivity to genuine difficulties and subtleties </a:t>
            </a:r>
          </a:p>
          <a:p>
            <a:r>
              <a:rPr lang="en-US" dirty="0" smtClean="0"/>
              <a:t>vi) Increased precision in the use of a common ethical language necessary to express and also defend one’s views adequately. </a:t>
            </a:r>
          </a:p>
          <a:p>
            <a:r>
              <a:rPr lang="en-US" dirty="0" smtClean="0"/>
              <a:t>vii) Appreciation of possibilities of using rational dialogue in resolving moral conflicts and the need for tolerance of differences in perspective among orally reasonable people. </a:t>
            </a:r>
          </a:p>
          <a:p>
            <a:r>
              <a:rPr lang="en-US" dirty="0" smtClean="0"/>
              <a:t>viii) A sense of importance of integrating one’s professional life and personal convictions i.e. maintaining one’s moral integrity.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Bauhaus 93" pitchFamily="82" charset="0"/>
              </a:rPr>
              <a:t>Steps for Moral Autonomy</a:t>
            </a:r>
            <a:endParaRPr lang="en-US" dirty="0">
              <a:solidFill>
                <a:srgbClr val="00B050"/>
              </a:solidFill>
              <a:latin typeface="Bauhaus 93" pitchFamily="82" charset="0"/>
            </a:endParaRPr>
          </a:p>
        </p:txBody>
      </p:sp>
      <p:sp>
        <p:nvSpPr>
          <p:cNvPr id="3" name="Content Placeholder 2"/>
          <p:cNvSpPr>
            <a:spLocks noGrp="1"/>
          </p:cNvSpPr>
          <p:nvPr>
            <p:ph idx="1"/>
          </p:nvPr>
        </p:nvSpPr>
        <p:spPr/>
        <p:txBody>
          <a:bodyPr>
            <a:normAutofit lnSpcReduction="10000"/>
          </a:bodyPr>
          <a:lstStyle/>
          <a:p>
            <a:r>
              <a:rPr lang="en-US" dirty="0" smtClean="0"/>
              <a:t>Ability to relate the problem with the problems of law, economics and religious principles.</a:t>
            </a:r>
          </a:p>
          <a:p>
            <a:r>
              <a:rPr lang="en-US" dirty="0" smtClean="0"/>
              <a:t>Skill to process, clarity and understand the arguments against the moral issues.</a:t>
            </a:r>
          </a:p>
          <a:p>
            <a:r>
              <a:rPr lang="en-US" dirty="0" smtClean="0"/>
              <a:t>Ability to suggest the solutions to moral issues.</a:t>
            </a:r>
          </a:p>
          <a:p>
            <a:r>
              <a:rPr lang="en-US" dirty="0" smtClean="0"/>
              <a:t>Must have the imaginative skills to view the problems from all the viewpoint.</a:t>
            </a:r>
          </a:p>
          <a:p>
            <a:r>
              <a:rPr lang="en-US" dirty="0" smtClean="0"/>
              <a:t>Tolerance while giving moral judgment.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00B050"/>
                </a:solidFill>
                <a:latin typeface="Bauhaus 93" pitchFamily="82" charset="0"/>
              </a:rPr>
              <a:t>Kohlberg’s Theory of Moral Development</a:t>
            </a:r>
            <a:endParaRPr lang="en-US" dirty="0">
              <a:solidFill>
                <a:srgbClr val="00B050"/>
              </a:solidFill>
              <a:latin typeface="Bauhaus 93" pitchFamily="82" charset="0"/>
            </a:endParaRPr>
          </a:p>
        </p:txBody>
      </p:sp>
      <p:sp>
        <p:nvSpPr>
          <p:cNvPr id="3" name="Content Placeholder 2"/>
          <p:cNvSpPr>
            <a:spLocks noGrp="1"/>
          </p:cNvSpPr>
          <p:nvPr>
            <p:ph idx="1"/>
          </p:nvPr>
        </p:nvSpPr>
        <p:spPr>
          <a:xfrm>
            <a:off x="457200" y="1904999"/>
            <a:ext cx="8229600" cy="4267517"/>
          </a:xfrm>
        </p:spPr>
        <p:txBody>
          <a:bodyPr/>
          <a:lstStyle/>
          <a:p>
            <a:r>
              <a:rPr lang="en-US" dirty="0" smtClean="0">
                <a:latin typeface="Andalus" pitchFamily="18" charset="-78"/>
                <a:cs typeface="Andalus" pitchFamily="18" charset="-78"/>
              </a:rPr>
              <a:t>Lawrence Kohlberg – A psychologist belong to Harvard University</a:t>
            </a:r>
          </a:p>
          <a:p>
            <a:r>
              <a:rPr lang="en-US" dirty="0" smtClean="0">
                <a:latin typeface="Andalus" pitchFamily="18" charset="-78"/>
                <a:cs typeface="Andalus" pitchFamily="18" charset="-78"/>
              </a:rPr>
              <a:t>Defined  - “Moral development as development of individual’s sense of justice”.</a:t>
            </a:r>
          </a:p>
          <a:p>
            <a:endParaRPr lang="en-US" dirty="0" smtClean="0">
              <a:latin typeface="Andalus" pitchFamily="18" charset="-78"/>
              <a:cs typeface="Andalus" pitchFamily="18" charset="-78"/>
            </a:endParaRPr>
          </a:p>
          <a:p>
            <a:r>
              <a:rPr lang="en-US" dirty="0" smtClean="0">
                <a:latin typeface="Andalus" pitchFamily="18" charset="-78"/>
                <a:cs typeface="Andalus" pitchFamily="18" charset="-78"/>
              </a:rPr>
              <a:t>3 levels and 6 stages</a:t>
            </a:r>
            <a:endParaRPr lang="en-US" dirty="0">
              <a:latin typeface="Andalus" pitchFamily="18" charset="-78"/>
              <a:cs typeface="Andalus" pitchFamily="18" charset="-7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91517"/>
          </a:xfrm>
        </p:spPr>
        <p:txBody>
          <a:bodyPr>
            <a:normAutofit fontScale="62500" lnSpcReduction="20000"/>
          </a:bodyPr>
          <a:lstStyle/>
          <a:p>
            <a:endParaRPr lang="en-US" sz="3400" dirty="0" smtClean="0">
              <a:solidFill>
                <a:srgbClr val="002060"/>
              </a:solidFill>
              <a:latin typeface="Algerian" pitchFamily="82" charset="0"/>
            </a:endParaRPr>
          </a:p>
          <a:p>
            <a:pPr>
              <a:buNone/>
            </a:pPr>
            <a:r>
              <a:rPr lang="en-US" sz="3400" dirty="0" smtClean="0">
                <a:solidFill>
                  <a:srgbClr val="002060"/>
                </a:solidFill>
                <a:latin typeface="Algerian" pitchFamily="82" charset="0"/>
                <a:cs typeface="Andalus" pitchFamily="18" charset="-78"/>
              </a:rPr>
              <a:t>Pre-conventional </a:t>
            </a:r>
            <a:r>
              <a:rPr lang="en-US" sz="3400" dirty="0" smtClean="0">
                <a:solidFill>
                  <a:srgbClr val="002060"/>
                </a:solidFill>
                <a:latin typeface="Algerian" pitchFamily="82" charset="0"/>
                <a:cs typeface="Andalus" pitchFamily="18" charset="-78"/>
              </a:rPr>
              <a:t>Level</a:t>
            </a:r>
          </a:p>
          <a:p>
            <a:pPr>
              <a:buNone/>
            </a:pPr>
            <a:endParaRPr lang="en-US" sz="3400" b="1" dirty="0" smtClean="0">
              <a:solidFill>
                <a:srgbClr val="002060"/>
              </a:solidFill>
              <a:latin typeface="Algerian" pitchFamily="82" charset="0"/>
              <a:cs typeface="Andalus" pitchFamily="18" charset="-78"/>
            </a:endParaRPr>
          </a:p>
          <a:p>
            <a:r>
              <a:rPr lang="en-US" dirty="0" smtClean="0">
                <a:latin typeface="Andalus" pitchFamily="18" charset="-78"/>
                <a:cs typeface="Andalus" pitchFamily="18" charset="-78"/>
              </a:rPr>
              <a:t>This can be understood as the first level of moral thinking, which is generally found at Elementary school level. The thinker at this stage tends to think and behave based on the </a:t>
            </a:r>
            <a:r>
              <a:rPr lang="en-US" b="1" dirty="0" smtClean="0">
                <a:latin typeface="Andalus" pitchFamily="18" charset="-78"/>
                <a:cs typeface="Andalus" pitchFamily="18" charset="-78"/>
              </a:rPr>
              <a:t>direct consequences</a:t>
            </a:r>
            <a:r>
              <a:rPr lang="en-US" dirty="0" smtClean="0">
                <a:latin typeface="Andalus" pitchFamily="18" charset="-78"/>
                <a:cs typeface="Andalus" pitchFamily="18" charset="-78"/>
              </a:rPr>
              <a:t> that might occur. There are two sub-stages in </a:t>
            </a:r>
            <a:r>
              <a:rPr lang="en-US" dirty="0" smtClean="0">
                <a:latin typeface="Andalus" pitchFamily="18" charset="-78"/>
                <a:cs typeface="Andalus" pitchFamily="18" charset="-78"/>
              </a:rPr>
              <a:t>this.</a:t>
            </a:r>
          </a:p>
          <a:p>
            <a:endParaRPr lang="en-US" dirty="0" smtClean="0">
              <a:latin typeface="Andalus" pitchFamily="18" charset="-78"/>
              <a:cs typeface="Andalus" pitchFamily="18" charset="-78"/>
            </a:endParaRPr>
          </a:p>
          <a:p>
            <a:pPr>
              <a:buNone/>
            </a:pPr>
            <a:r>
              <a:rPr lang="en-US" dirty="0" smtClean="0">
                <a:latin typeface="Andalus" pitchFamily="18" charset="-78"/>
                <a:cs typeface="Andalus" pitchFamily="18" charset="-78"/>
              </a:rPr>
              <a:t>1. Avoid Punishments</a:t>
            </a:r>
            <a:endParaRPr lang="en-US" b="1" dirty="0" smtClean="0">
              <a:latin typeface="Andalus" pitchFamily="18" charset="-78"/>
              <a:cs typeface="Andalus" pitchFamily="18" charset="-78"/>
            </a:endParaRPr>
          </a:p>
          <a:p>
            <a:r>
              <a:rPr lang="en-US" dirty="0" smtClean="0">
                <a:latin typeface="Andalus" pitchFamily="18" charset="-78"/>
                <a:cs typeface="Andalus" pitchFamily="18" charset="-78"/>
              </a:rPr>
              <a:t>A thinker at this stage generally thinks and believes that the judgment are to be made as per the socially acceptable norms as they are said so by some higher official (a teacher or a parent). This is a child-like obedience, in order to avoid punishments.</a:t>
            </a:r>
          </a:p>
          <a:p>
            <a:r>
              <a:rPr lang="en-US" dirty="0" smtClean="0">
                <a:latin typeface="Andalus" pitchFamily="18" charset="-78"/>
                <a:cs typeface="Andalus" pitchFamily="18" charset="-78"/>
              </a:rPr>
              <a:t>These thoughts are based on the idea that the protagonist should not disobey the law or rules</a:t>
            </a:r>
            <a:r>
              <a:rPr lang="en-US" dirty="0" smtClean="0">
                <a:latin typeface="Andalus" pitchFamily="18" charset="-78"/>
                <a:cs typeface="Andalus" pitchFamily="18" charset="-78"/>
              </a:rPr>
              <a:t>.</a:t>
            </a:r>
          </a:p>
          <a:p>
            <a:endParaRPr lang="en-US" dirty="0" smtClean="0">
              <a:latin typeface="Andalus" pitchFamily="18" charset="-78"/>
              <a:cs typeface="Andalus" pitchFamily="18" charset="-78"/>
            </a:endParaRPr>
          </a:p>
          <a:p>
            <a:pPr>
              <a:buNone/>
            </a:pPr>
            <a:r>
              <a:rPr lang="en-US" dirty="0" smtClean="0">
                <a:latin typeface="Andalus" pitchFamily="18" charset="-78"/>
                <a:cs typeface="Andalus" pitchFamily="18" charset="-78"/>
              </a:rPr>
              <a:t>2. Self–interest</a:t>
            </a:r>
            <a:endParaRPr lang="en-US" b="1" dirty="0" smtClean="0">
              <a:latin typeface="Andalus" pitchFamily="18" charset="-78"/>
              <a:cs typeface="Andalus" pitchFamily="18" charset="-78"/>
            </a:endParaRPr>
          </a:p>
          <a:p>
            <a:r>
              <a:rPr lang="en-US" dirty="0" smtClean="0">
                <a:latin typeface="Andalus" pitchFamily="18" charset="-78"/>
                <a:cs typeface="Andalus" pitchFamily="18" charset="-78"/>
              </a:rPr>
              <a:t>A thinker at this stage, shows interest in making decisions according to the rewards they get in exchange. This second stage is characterized by a view that right behavior means acting in one's own best interests.</a:t>
            </a:r>
          </a:p>
          <a:p>
            <a:r>
              <a:rPr lang="en-US" dirty="0" smtClean="0">
                <a:latin typeface="Andalus" pitchFamily="18" charset="-78"/>
                <a:cs typeface="Andalus" pitchFamily="18" charset="-78"/>
              </a:rPr>
              <a:t>In this stage, they tend to follow the rules of authority because they believe that this is necessary to ensure positive relationships and societal order.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200"/>
          </a:xfrm>
        </p:spPr>
        <p:txBody>
          <a:bodyPr>
            <a:normAutofit fontScale="90000"/>
          </a:bodyPr>
          <a:lstStyle/>
          <a:p>
            <a:pPr algn="ctr"/>
            <a:r>
              <a:rPr lang="en-US" dirty="0" smtClean="0">
                <a:solidFill>
                  <a:srgbClr val="00B050"/>
                </a:solidFill>
                <a:latin typeface="Bauhaus 93" pitchFamily="82" charset="0"/>
              </a:rPr>
              <a:t>INTRODUCTION</a:t>
            </a:r>
            <a:endParaRPr lang="en-US" dirty="0">
              <a:solidFill>
                <a:srgbClr val="00B050"/>
              </a:solidFill>
              <a:latin typeface="Bauhaus 93" pitchFamily="82" charset="0"/>
            </a:endParaRPr>
          </a:p>
        </p:txBody>
      </p:sp>
      <p:sp>
        <p:nvSpPr>
          <p:cNvPr id="3" name="Content Placeholder 2"/>
          <p:cNvSpPr>
            <a:spLocks noGrp="1"/>
          </p:cNvSpPr>
          <p:nvPr>
            <p:ph idx="1"/>
          </p:nvPr>
        </p:nvSpPr>
        <p:spPr>
          <a:xfrm>
            <a:off x="304800" y="990600"/>
            <a:ext cx="8382000" cy="5181917"/>
          </a:xfrm>
        </p:spPr>
        <p:txBody>
          <a:bodyPr>
            <a:normAutofit fontScale="92500" lnSpcReduction="10000"/>
          </a:bodyPr>
          <a:lstStyle/>
          <a:p>
            <a:endParaRPr lang="en-US" sz="3000" dirty="0" smtClean="0"/>
          </a:p>
          <a:p>
            <a:r>
              <a:rPr lang="en-US" sz="3000" dirty="0" smtClean="0"/>
              <a:t>Every profession has its particular rules, regulations, or you could say principles.</a:t>
            </a:r>
          </a:p>
          <a:p>
            <a:r>
              <a:rPr lang="en-US" sz="3000" dirty="0" smtClean="0"/>
              <a:t>A person when choosing a job must know that specific profession. Ethics means principles of something. In different roles, they have ethics according to their knowledge about the situation, how people belonging to that profession should behave.</a:t>
            </a:r>
          </a:p>
          <a:p>
            <a:r>
              <a:rPr lang="en-US" sz="3000" dirty="0" smtClean="0"/>
              <a:t>Professional ethics is guidance for people working in a particular profession that tells them what they supposed to do and what they are not supposed to do while working there.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91517"/>
          </a:xfrm>
        </p:spPr>
        <p:txBody>
          <a:bodyPr>
            <a:normAutofit fontScale="55000" lnSpcReduction="20000"/>
          </a:bodyPr>
          <a:lstStyle/>
          <a:p>
            <a:endParaRPr lang="en-US" dirty="0" smtClean="0"/>
          </a:p>
          <a:p>
            <a:endParaRPr lang="en-US" sz="3800" dirty="0" smtClean="0">
              <a:solidFill>
                <a:srgbClr val="002060"/>
              </a:solidFill>
              <a:latin typeface="Algerian" pitchFamily="82" charset="0"/>
              <a:ea typeface="BatangChe" pitchFamily="49" charset="-127"/>
            </a:endParaRPr>
          </a:p>
          <a:p>
            <a:pPr>
              <a:buNone/>
            </a:pPr>
            <a:r>
              <a:rPr lang="en-US" sz="3800" dirty="0" smtClean="0">
                <a:solidFill>
                  <a:srgbClr val="002060"/>
                </a:solidFill>
                <a:latin typeface="Algerian" pitchFamily="82" charset="0"/>
                <a:ea typeface="BatangChe" pitchFamily="49" charset="-127"/>
              </a:rPr>
              <a:t>Conventional </a:t>
            </a:r>
            <a:r>
              <a:rPr lang="en-US" sz="3800" dirty="0" smtClean="0">
                <a:solidFill>
                  <a:srgbClr val="002060"/>
                </a:solidFill>
                <a:latin typeface="Algerian" pitchFamily="82" charset="0"/>
                <a:ea typeface="BatangChe" pitchFamily="49" charset="-127"/>
              </a:rPr>
              <a:t>Level</a:t>
            </a:r>
          </a:p>
          <a:p>
            <a:pPr>
              <a:buNone/>
            </a:pPr>
            <a:endParaRPr lang="en-US" sz="3800" b="1" dirty="0" smtClean="0">
              <a:solidFill>
                <a:srgbClr val="002060"/>
              </a:solidFill>
              <a:latin typeface="Algerian" pitchFamily="82" charset="0"/>
              <a:ea typeface="BatangChe" pitchFamily="49" charset="-127"/>
            </a:endParaRPr>
          </a:p>
          <a:p>
            <a:r>
              <a:rPr lang="en-US" sz="3600" dirty="0" smtClean="0"/>
              <a:t>This can be understood as the second level of moral thinking, which is generally found at the primary and high school level. The thinker at this stage tends to think and behave based on the </a:t>
            </a:r>
            <a:r>
              <a:rPr lang="en-US" sz="3600" b="1" dirty="0" smtClean="0"/>
              <a:t>want to please others</a:t>
            </a:r>
            <a:r>
              <a:rPr lang="en-US" sz="3600" dirty="0" smtClean="0"/>
              <a:t>. There are two sub-stages in this.</a:t>
            </a:r>
          </a:p>
          <a:p>
            <a:pPr>
              <a:buNone/>
            </a:pPr>
            <a:r>
              <a:rPr lang="en-US" sz="3600" dirty="0" smtClean="0"/>
              <a:t>1. Getting people to like them</a:t>
            </a:r>
            <a:endParaRPr lang="en-US" sz="3600" b="1" dirty="0" smtClean="0"/>
          </a:p>
          <a:p>
            <a:r>
              <a:rPr lang="en-US" sz="3600" dirty="0" smtClean="0"/>
              <a:t>At this stage, the ideas of the society are considered. This level can be that where the protagonist behaves on account of the moral grounds which people decide for decision making. This decision may or may not support the law. Whatever the result is, the thinking process is based on how to impress others or society and on how to please the people around.</a:t>
            </a:r>
          </a:p>
          <a:p>
            <a:pPr>
              <a:buNone/>
            </a:pPr>
            <a:r>
              <a:rPr lang="en-US" sz="3600" dirty="0" smtClean="0"/>
              <a:t>2. Maintain functioning in society</a:t>
            </a:r>
            <a:endParaRPr lang="en-US" sz="3600" b="1" dirty="0" smtClean="0"/>
          </a:p>
          <a:p>
            <a:r>
              <a:rPr lang="en-US" sz="3600" dirty="0" smtClean="0"/>
              <a:t>A thinker at this stage, considers to follow the rules for the good of the society. The moral grounds on how people in the society will consider the job done will be the priority, because the thinker believes that a social order is maintained by abiding by the rules.</a:t>
            </a:r>
          </a:p>
          <a:p>
            <a:r>
              <a:rPr lang="en-US" sz="3600" dirty="0" smtClean="0"/>
              <a:t>Hence a thinker sticks to the idea that the protagonist should follow the moral values. The thinker’s behavior is driven by the authority while his thinking conforms to the social order.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67717"/>
          </a:xfrm>
        </p:spPr>
        <p:txBody>
          <a:bodyPr>
            <a:normAutofit fontScale="62500" lnSpcReduction="20000"/>
          </a:bodyPr>
          <a:lstStyle/>
          <a:p>
            <a:pPr>
              <a:buNone/>
            </a:pPr>
            <a:r>
              <a:rPr lang="en-US" sz="3800" dirty="0" smtClean="0">
                <a:solidFill>
                  <a:srgbClr val="002060"/>
                </a:solidFill>
                <a:latin typeface="Algerian" pitchFamily="82" charset="0"/>
                <a:ea typeface="Batang" pitchFamily="18" charset="-127"/>
              </a:rPr>
              <a:t>Post-Conventional </a:t>
            </a:r>
            <a:r>
              <a:rPr lang="en-US" sz="3800" dirty="0" smtClean="0">
                <a:solidFill>
                  <a:srgbClr val="002060"/>
                </a:solidFill>
                <a:latin typeface="Algerian" pitchFamily="82" charset="0"/>
                <a:ea typeface="Batang" pitchFamily="18" charset="-127"/>
              </a:rPr>
              <a:t>Level</a:t>
            </a:r>
          </a:p>
          <a:p>
            <a:pPr>
              <a:buNone/>
            </a:pPr>
            <a:endParaRPr lang="en-US" b="1" dirty="0" smtClean="0"/>
          </a:p>
          <a:p>
            <a:r>
              <a:rPr lang="en-US" dirty="0" smtClean="0"/>
              <a:t>This can be understood as the third level of Moral thinking, which is generally found after the high school level. The thinker at this stage tends to think and behave based on a </a:t>
            </a:r>
            <a:r>
              <a:rPr lang="en-US" b="1" dirty="0" smtClean="0"/>
              <a:t>sense of justice</a:t>
            </a:r>
            <a:r>
              <a:rPr lang="en-US" dirty="0" smtClean="0"/>
              <a:t>. There are two sub-stages in this</a:t>
            </a:r>
            <a:r>
              <a:rPr lang="en-US" dirty="0" smtClean="0"/>
              <a:t>.</a:t>
            </a:r>
          </a:p>
          <a:p>
            <a:endParaRPr lang="en-US" dirty="0" smtClean="0"/>
          </a:p>
          <a:p>
            <a:pPr>
              <a:buNone/>
            </a:pPr>
            <a:r>
              <a:rPr lang="en-US" dirty="0" smtClean="0"/>
              <a:t>1. Reject </a:t>
            </a:r>
            <a:r>
              <a:rPr lang="en-US" dirty="0" smtClean="0"/>
              <a:t>rigidity of laws</a:t>
            </a:r>
            <a:endParaRPr lang="en-US" b="1" dirty="0" smtClean="0"/>
          </a:p>
          <a:p>
            <a:r>
              <a:rPr lang="en-US" dirty="0" smtClean="0"/>
              <a:t>In this level, the thinker uses his moral thinking skills at a commendable pace. He starts to feel for the protagonist based on moral grounds. He also might have an opinion that the rules have to be changed according to humanitarian values. The thinker rejects the rigidity of the existing laws and rules at this stage</a:t>
            </a:r>
            <a:r>
              <a:rPr lang="en-US" dirty="0" smtClean="0"/>
              <a:t>.</a:t>
            </a:r>
          </a:p>
          <a:p>
            <a:endParaRPr lang="en-US" dirty="0" smtClean="0"/>
          </a:p>
          <a:p>
            <a:pPr>
              <a:buNone/>
            </a:pPr>
            <a:r>
              <a:rPr lang="en-US" dirty="0" smtClean="0"/>
              <a:t>2. Sense </a:t>
            </a:r>
            <a:r>
              <a:rPr lang="en-US" dirty="0" smtClean="0"/>
              <a:t>of justice</a:t>
            </a:r>
            <a:endParaRPr lang="en-US" b="1" dirty="0" smtClean="0"/>
          </a:p>
          <a:p>
            <a:r>
              <a:rPr lang="en-US" dirty="0" smtClean="0"/>
              <a:t>This is the pinnacle stage of Moral development where the thinker feels a sense of justice for the protagonist. The thinker has great moral values that he keeps himself free from the external factors that might influence his thinking process</a:t>
            </a:r>
            <a:r>
              <a:rPr lang="en-US" dirty="0" smtClean="0"/>
              <a:t>.</a:t>
            </a:r>
          </a:p>
          <a:p>
            <a:endParaRPr lang="en-US" dirty="0" smtClean="0"/>
          </a:p>
          <a:p>
            <a:r>
              <a:rPr lang="en-US" dirty="0" smtClean="0"/>
              <a:t>These are the three main sections of moral development proposed by Lawrence Kohlberg.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91517"/>
          </a:xfrm>
        </p:spPr>
        <p:txBody>
          <a:bodyPr>
            <a:normAutofit lnSpcReduction="10000"/>
          </a:bodyPr>
          <a:lstStyle/>
          <a:p>
            <a:r>
              <a:rPr lang="en-US" dirty="0" smtClean="0">
                <a:solidFill>
                  <a:srgbClr val="00B050"/>
                </a:solidFill>
                <a:latin typeface="Bauhaus 93" pitchFamily="82" charset="0"/>
              </a:rPr>
              <a:t>The Heinz Dilemma</a:t>
            </a:r>
          </a:p>
          <a:p>
            <a:endParaRPr lang="en-US" dirty="0" smtClean="0"/>
          </a:p>
          <a:p>
            <a:r>
              <a:rPr lang="en-US" dirty="0" smtClean="0"/>
              <a:t>Heinz’s wife was dying from cancer</a:t>
            </a:r>
          </a:p>
          <a:p>
            <a:r>
              <a:rPr lang="en-US" dirty="0" smtClean="0"/>
              <a:t>Doctors advised that there’s only one drug that can save her</a:t>
            </a:r>
          </a:p>
          <a:p>
            <a:r>
              <a:rPr lang="en-US" dirty="0" smtClean="0"/>
              <a:t>The chemist demanded 10 times the cost to make the drug</a:t>
            </a:r>
          </a:p>
          <a:p>
            <a:r>
              <a:rPr lang="en-US" dirty="0" smtClean="0"/>
              <a:t>Heinz couldn’t afford it</a:t>
            </a:r>
          </a:p>
          <a:p>
            <a:r>
              <a:rPr lang="en-US" dirty="0" smtClean="0"/>
              <a:t>Chemist didn’t listen to </a:t>
            </a:r>
            <a:r>
              <a:rPr lang="en-US" dirty="0" smtClean="0"/>
              <a:t>H</a:t>
            </a:r>
            <a:r>
              <a:rPr lang="en-US" dirty="0" smtClean="0"/>
              <a:t>einz’s  begging and pleas</a:t>
            </a:r>
          </a:p>
          <a:p>
            <a:r>
              <a:rPr lang="en-US" dirty="0" smtClean="0"/>
              <a:t>Heinz stole it from his premises that night.</a:t>
            </a:r>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00B050"/>
                </a:solidFill>
                <a:latin typeface="Bauhaus 93" pitchFamily="82" charset="0"/>
              </a:rPr>
              <a:t>P</a:t>
            </a:r>
            <a:r>
              <a:rPr lang="en-US" sz="4000" dirty="0" smtClean="0">
                <a:solidFill>
                  <a:srgbClr val="00B050"/>
                </a:solidFill>
                <a:latin typeface="Bauhaus 93" pitchFamily="82" charset="0"/>
              </a:rPr>
              <a:t>re- Moral</a:t>
            </a:r>
            <a:endParaRPr lang="en-US" sz="4000" dirty="0">
              <a:solidFill>
                <a:srgbClr val="00B050"/>
              </a:solidFill>
              <a:latin typeface="Bauhaus 93" pitchFamily="82" charset="0"/>
            </a:endParaRPr>
          </a:p>
        </p:txBody>
      </p:sp>
      <p:sp>
        <p:nvSpPr>
          <p:cNvPr id="3" name="Content Placeholder 2"/>
          <p:cNvSpPr>
            <a:spLocks noGrp="1"/>
          </p:cNvSpPr>
          <p:nvPr>
            <p:ph idx="1"/>
          </p:nvPr>
        </p:nvSpPr>
        <p:spPr/>
        <p:txBody>
          <a:bodyPr>
            <a:normAutofit/>
          </a:bodyPr>
          <a:lstStyle/>
          <a:p>
            <a:pPr>
              <a:buNone/>
            </a:pPr>
            <a:r>
              <a:rPr lang="en-US" dirty="0" smtClean="0">
                <a:solidFill>
                  <a:srgbClr val="002060"/>
                </a:solidFill>
                <a:latin typeface="Algerian" pitchFamily="82" charset="0"/>
              </a:rPr>
              <a:t>1. Obedience and Punishment</a:t>
            </a:r>
          </a:p>
          <a:p>
            <a:pPr>
              <a:buNone/>
            </a:pPr>
            <a:r>
              <a:rPr lang="en-US" sz="2800" dirty="0" smtClean="0"/>
              <a:t>           Y</a:t>
            </a:r>
            <a:r>
              <a:rPr lang="en-US" sz="2800" dirty="0" smtClean="0">
                <a:latin typeface="Book Antiqua" pitchFamily="18" charset="0"/>
              </a:rPr>
              <a:t>ounger children – rules and absolute</a:t>
            </a:r>
            <a:endParaRPr lang="en-US" sz="2800" dirty="0" smtClean="0">
              <a:latin typeface="Book Antiqua" pitchFamily="18" charset="0"/>
            </a:endParaRPr>
          </a:p>
          <a:p>
            <a:pPr>
              <a:buNone/>
            </a:pPr>
            <a:r>
              <a:rPr lang="en-US" sz="2800" dirty="0" smtClean="0">
                <a:latin typeface="Book Antiqua" pitchFamily="18" charset="0"/>
              </a:rPr>
              <a:t>          Mr. Heinz is wrong as stealing is wrong</a:t>
            </a:r>
          </a:p>
          <a:p>
            <a:endParaRPr lang="en-US" dirty="0" smtClean="0"/>
          </a:p>
          <a:p>
            <a:pPr>
              <a:buNone/>
            </a:pPr>
            <a:r>
              <a:rPr lang="en-US" dirty="0" smtClean="0">
                <a:solidFill>
                  <a:srgbClr val="002060"/>
                </a:solidFill>
                <a:latin typeface="Algerian" pitchFamily="82" charset="0"/>
              </a:rPr>
              <a:t>2. Individualism and Exchange</a:t>
            </a:r>
          </a:p>
          <a:p>
            <a:pPr>
              <a:buNone/>
            </a:pPr>
            <a:r>
              <a:rPr lang="en-US" dirty="0" smtClean="0"/>
              <a:t>         </a:t>
            </a:r>
            <a:r>
              <a:rPr lang="en-US" sz="2800" dirty="0" smtClean="0">
                <a:latin typeface="Book Antiqua" pitchFamily="18" charset="0"/>
              </a:rPr>
              <a:t>Rules are not necessarily rigid and always  </a:t>
            </a:r>
          </a:p>
          <a:p>
            <a:pPr>
              <a:buNone/>
            </a:pPr>
            <a:r>
              <a:rPr lang="en-US" sz="2800" dirty="0" smtClean="0">
                <a:latin typeface="Book Antiqua" pitchFamily="18" charset="0"/>
              </a:rPr>
              <a:t> </a:t>
            </a:r>
            <a:r>
              <a:rPr lang="en-US" sz="2800" dirty="0" smtClean="0">
                <a:latin typeface="Book Antiqua" pitchFamily="18" charset="0"/>
              </a:rPr>
              <a:t>                right</a:t>
            </a:r>
          </a:p>
          <a:p>
            <a:pPr>
              <a:buNone/>
            </a:pPr>
            <a:r>
              <a:rPr lang="en-US" sz="2800" dirty="0" smtClean="0">
                <a:latin typeface="Book Antiqua" pitchFamily="18" charset="0"/>
              </a:rPr>
              <a:t>           Druggist was unfair and Mr. Heinz was </a:t>
            </a:r>
          </a:p>
          <a:p>
            <a:pPr>
              <a:buNone/>
            </a:pPr>
            <a:r>
              <a:rPr lang="en-US" sz="2800" dirty="0" smtClean="0">
                <a:latin typeface="Book Antiqua" pitchFamily="18" charset="0"/>
              </a:rPr>
              <a:t> </a:t>
            </a:r>
            <a:r>
              <a:rPr lang="en-US" sz="2800" dirty="0" smtClean="0">
                <a:latin typeface="Book Antiqua" pitchFamily="18" charset="0"/>
              </a:rPr>
              <a:t>                correct.</a:t>
            </a:r>
            <a:endParaRPr lang="en-US" sz="2800" dirty="0">
              <a:latin typeface="Book Antiqu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B050"/>
                </a:solidFill>
                <a:latin typeface="Bauhaus 93" pitchFamily="82" charset="0"/>
              </a:rPr>
              <a:t>Conventional</a:t>
            </a:r>
            <a:endParaRPr lang="en-US" dirty="0">
              <a:solidFill>
                <a:srgbClr val="00B050"/>
              </a:solidFill>
              <a:latin typeface="Bauhaus 93" pitchFamily="82" charset="0"/>
            </a:endParaRPr>
          </a:p>
        </p:txBody>
      </p:sp>
      <p:sp>
        <p:nvSpPr>
          <p:cNvPr id="3" name="Content Placeholder 2"/>
          <p:cNvSpPr>
            <a:spLocks noGrp="1"/>
          </p:cNvSpPr>
          <p:nvPr>
            <p:ph idx="1"/>
          </p:nvPr>
        </p:nvSpPr>
        <p:spPr/>
        <p:txBody>
          <a:bodyPr>
            <a:normAutofit/>
          </a:bodyPr>
          <a:lstStyle/>
          <a:p>
            <a:pPr>
              <a:buNone/>
            </a:pPr>
            <a:r>
              <a:rPr lang="en-US" dirty="0" smtClean="0">
                <a:solidFill>
                  <a:srgbClr val="002060"/>
                </a:solidFill>
                <a:latin typeface="Algerian" pitchFamily="82" charset="0"/>
              </a:rPr>
              <a:t>1. Good interpersonal Relationships</a:t>
            </a:r>
          </a:p>
          <a:p>
            <a:r>
              <a:rPr lang="en-US" dirty="0" smtClean="0"/>
              <a:t> </a:t>
            </a:r>
            <a:r>
              <a:rPr lang="en-US" dirty="0" smtClean="0"/>
              <a:t>     </a:t>
            </a:r>
            <a:r>
              <a:rPr lang="en-US" sz="2800" dirty="0" smtClean="0">
                <a:latin typeface="Book Antiqua" pitchFamily="18" charset="0"/>
              </a:rPr>
              <a:t>People /young adults</a:t>
            </a:r>
          </a:p>
          <a:p>
            <a:r>
              <a:rPr lang="en-US" sz="2800" dirty="0" smtClean="0">
                <a:latin typeface="Book Antiqua" pitchFamily="18" charset="0"/>
              </a:rPr>
              <a:t> </a:t>
            </a:r>
            <a:r>
              <a:rPr lang="en-US" sz="2800" dirty="0" smtClean="0">
                <a:latin typeface="Book Antiqua" pitchFamily="18" charset="0"/>
              </a:rPr>
              <a:t>     Family, community, trust and compassion</a:t>
            </a:r>
          </a:p>
          <a:p>
            <a:r>
              <a:rPr lang="en-US" sz="2800" dirty="0" smtClean="0">
                <a:latin typeface="Book Antiqua" pitchFamily="18" charset="0"/>
              </a:rPr>
              <a:t> </a:t>
            </a:r>
            <a:r>
              <a:rPr lang="en-US" sz="2800" dirty="0" smtClean="0">
                <a:latin typeface="Book Antiqua" pitchFamily="18" charset="0"/>
              </a:rPr>
              <a:t>     Mr. Heinz was correct</a:t>
            </a:r>
          </a:p>
          <a:p>
            <a:pPr>
              <a:buNone/>
            </a:pPr>
            <a:r>
              <a:rPr lang="en-US" dirty="0" smtClean="0">
                <a:solidFill>
                  <a:srgbClr val="002060"/>
                </a:solidFill>
                <a:latin typeface="Algerian" pitchFamily="82" charset="0"/>
              </a:rPr>
              <a:t>2. Maintaining social order</a:t>
            </a:r>
          </a:p>
          <a:p>
            <a:r>
              <a:rPr lang="en-US" dirty="0" smtClean="0"/>
              <a:t> </a:t>
            </a:r>
            <a:r>
              <a:rPr lang="en-US" dirty="0" smtClean="0"/>
              <a:t>     </a:t>
            </a:r>
            <a:r>
              <a:rPr lang="en-US" sz="2800" dirty="0" smtClean="0">
                <a:latin typeface="Book Antiqua" pitchFamily="18" charset="0"/>
              </a:rPr>
              <a:t>Emphasis on the social order and the social system</a:t>
            </a:r>
          </a:p>
          <a:p>
            <a:r>
              <a:rPr lang="en-US" sz="2800" dirty="0" smtClean="0">
                <a:latin typeface="Book Antiqua" pitchFamily="18" charset="0"/>
              </a:rPr>
              <a:t> </a:t>
            </a:r>
            <a:r>
              <a:rPr lang="en-US" sz="2800" dirty="0" smtClean="0">
                <a:latin typeface="Book Antiqua" pitchFamily="18" charset="0"/>
              </a:rPr>
              <a:t>     not following laws would mean chaos</a:t>
            </a:r>
          </a:p>
          <a:p>
            <a:r>
              <a:rPr lang="en-US" sz="2800" dirty="0" smtClean="0">
                <a:latin typeface="Book Antiqua" pitchFamily="18" charset="0"/>
              </a:rPr>
              <a:t> </a:t>
            </a:r>
            <a:r>
              <a:rPr lang="en-US" sz="2800" dirty="0" smtClean="0">
                <a:latin typeface="Book Antiqua" pitchFamily="18" charset="0"/>
              </a:rPr>
              <a:t>     Mr. Heinz was wrong</a:t>
            </a:r>
            <a:endParaRPr lang="en-US" sz="2800" dirty="0">
              <a:latin typeface="Book Antiqua"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l"/>
            <a:r>
              <a:rPr lang="en-US" sz="3200" dirty="0" smtClean="0">
                <a:solidFill>
                  <a:srgbClr val="00B050"/>
                </a:solidFill>
                <a:latin typeface="Bauhaus 93" pitchFamily="82" charset="0"/>
              </a:rPr>
              <a:t>Post conventional</a:t>
            </a:r>
            <a:endParaRPr lang="en-US" sz="3200" dirty="0">
              <a:solidFill>
                <a:srgbClr val="00B050"/>
              </a:solidFill>
              <a:latin typeface="Bauhaus 93" pitchFamily="82" charset="0"/>
            </a:endParaRPr>
          </a:p>
        </p:txBody>
      </p:sp>
      <p:sp>
        <p:nvSpPr>
          <p:cNvPr id="3" name="Content Placeholder 2"/>
          <p:cNvSpPr>
            <a:spLocks noGrp="1"/>
          </p:cNvSpPr>
          <p:nvPr>
            <p:ph idx="1"/>
          </p:nvPr>
        </p:nvSpPr>
        <p:spPr>
          <a:xfrm>
            <a:off x="457200" y="1066800"/>
            <a:ext cx="8229600" cy="5105717"/>
          </a:xfrm>
        </p:spPr>
        <p:txBody>
          <a:bodyPr>
            <a:normAutofit fontScale="92500" lnSpcReduction="20000"/>
          </a:bodyPr>
          <a:lstStyle/>
          <a:p>
            <a:pPr marL="514350" indent="-514350">
              <a:buAutoNum type="arabicPeriod"/>
            </a:pPr>
            <a:r>
              <a:rPr lang="en-US" dirty="0" smtClean="0">
                <a:solidFill>
                  <a:srgbClr val="002060"/>
                </a:solidFill>
                <a:latin typeface="Algerian" pitchFamily="82" charset="0"/>
              </a:rPr>
              <a:t>Social contract and individual rights</a:t>
            </a:r>
          </a:p>
          <a:p>
            <a:pPr marL="514350" indent="-514350">
              <a:buAutoNum type="arabicPeriod"/>
            </a:pPr>
            <a:endParaRPr lang="en-US" dirty="0" smtClean="0">
              <a:solidFill>
                <a:srgbClr val="002060"/>
              </a:solidFill>
              <a:latin typeface="Algerian" pitchFamily="82" charset="0"/>
            </a:endParaRPr>
          </a:p>
          <a:p>
            <a:r>
              <a:rPr lang="en-US" sz="3000" dirty="0" smtClean="0">
                <a:latin typeface="Book Antiqua" pitchFamily="18" charset="0"/>
              </a:rPr>
              <a:t> </a:t>
            </a:r>
            <a:r>
              <a:rPr lang="en-US" sz="3000" dirty="0" smtClean="0">
                <a:latin typeface="Book Antiqua" pitchFamily="18" charset="0"/>
              </a:rPr>
              <a:t>   People understand there can be multiple perspectives and multiple types of society</a:t>
            </a:r>
          </a:p>
          <a:p>
            <a:r>
              <a:rPr lang="en-US" sz="3000" dirty="0" smtClean="0">
                <a:latin typeface="Book Antiqua" pitchFamily="18" charset="0"/>
              </a:rPr>
              <a:t> </a:t>
            </a:r>
            <a:r>
              <a:rPr lang="en-US" sz="3000" dirty="0" smtClean="0">
                <a:latin typeface="Book Antiqua" pitchFamily="18" charset="0"/>
              </a:rPr>
              <a:t>   No simple definition of good society</a:t>
            </a:r>
          </a:p>
          <a:p>
            <a:r>
              <a:rPr lang="en-US" sz="3000" dirty="0" smtClean="0">
                <a:latin typeface="Book Antiqua" pitchFamily="18" charset="0"/>
              </a:rPr>
              <a:t> </a:t>
            </a:r>
            <a:r>
              <a:rPr lang="en-US" sz="3000" dirty="0" smtClean="0">
                <a:latin typeface="Book Antiqua" pitchFamily="18" charset="0"/>
              </a:rPr>
              <a:t>   human rights and law are different aspects.</a:t>
            </a:r>
          </a:p>
          <a:p>
            <a:r>
              <a:rPr lang="en-US" sz="3000" dirty="0" smtClean="0">
                <a:latin typeface="Book Antiqua" pitchFamily="18" charset="0"/>
              </a:rPr>
              <a:t>     Mr. Heinz was right because he save a life </a:t>
            </a:r>
          </a:p>
          <a:p>
            <a:pPr>
              <a:buNone/>
            </a:pPr>
            <a:r>
              <a:rPr lang="en-US" dirty="0" smtClean="0">
                <a:solidFill>
                  <a:srgbClr val="002060"/>
                </a:solidFill>
                <a:latin typeface="Algerian" pitchFamily="82" charset="0"/>
              </a:rPr>
              <a:t>2. Universal Principle (Discarded)</a:t>
            </a:r>
          </a:p>
          <a:p>
            <a:pPr>
              <a:buNone/>
            </a:pPr>
            <a:endParaRPr lang="en-US" dirty="0" smtClean="0">
              <a:solidFill>
                <a:srgbClr val="002060"/>
              </a:solidFill>
              <a:latin typeface="Algerian" pitchFamily="82" charset="0"/>
            </a:endParaRPr>
          </a:p>
          <a:p>
            <a:r>
              <a:rPr lang="en-US" sz="3000" dirty="0" smtClean="0">
                <a:latin typeface="Book Antiqua" pitchFamily="18" charset="0"/>
              </a:rPr>
              <a:t>People have their moral guidelines which may not tie in with the society</a:t>
            </a:r>
          </a:p>
          <a:p>
            <a:r>
              <a:rPr lang="en-US" sz="3000" dirty="0" smtClean="0">
                <a:latin typeface="Book Antiqua" pitchFamily="18" charset="0"/>
              </a:rPr>
              <a:t>Act accordingly and defend principles.</a:t>
            </a:r>
            <a:endParaRPr lang="en-US" sz="3000"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62917"/>
          </a:xfrm>
        </p:spPr>
        <p:txBody>
          <a:bodyPr>
            <a:normAutofit fontScale="92500" lnSpcReduction="10000"/>
          </a:bodyPr>
          <a:lstStyle/>
          <a:p>
            <a:pPr>
              <a:buFont typeface="Wingdings" pitchFamily="2" charset="2"/>
              <a:buChar char="Ø"/>
            </a:pPr>
            <a:r>
              <a:rPr lang="en-US" sz="3000" dirty="0" smtClean="0">
                <a:latin typeface="Arial" pitchFamily="34" charset="0"/>
                <a:cs typeface="Arial" pitchFamily="34" charset="0"/>
              </a:rPr>
              <a:t>    Journalists or anyone related to media has a great responsibility for transparency.</a:t>
            </a:r>
          </a:p>
          <a:p>
            <a:pPr>
              <a:buFont typeface="Wingdings" pitchFamily="2" charset="2"/>
              <a:buChar char="Ø"/>
            </a:pPr>
            <a:r>
              <a:rPr lang="en-US" sz="3000" dirty="0" smtClean="0">
                <a:latin typeface="Arial" pitchFamily="34" charset="0"/>
                <a:cs typeface="Arial" pitchFamily="34" charset="0"/>
              </a:rPr>
              <a:t>    Anyone who is in the field of law and justice is required to abide by its rules and ethics.</a:t>
            </a:r>
          </a:p>
          <a:p>
            <a:pPr>
              <a:buNone/>
            </a:pPr>
            <a:r>
              <a:rPr lang="en-US" sz="3000" dirty="0" smtClean="0">
                <a:latin typeface="Arial" pitchFamily="34" charset="0"/>
                <a:cs typeface="Arial" pitchFamily="34" charset="0"/>
              </a:rPr>
              <a:t>   Here, the lawyers or anyone in the legal area should balance their duty to prosecute criminals and defend the clients. It should be under the obligation of ethics to uphold the law and be truthful regarding it.</a:t>
            </a:r>
          </a:p>
          <a:p>
            <a:pPr>
              <a:buFont typeface="Wingdings" pitchFamily="2" charset="2"/>
              <a:buChar char="Ø"/>
            </a:pPr>
            <a:r>
              <a:rPr lang="en-US" sz="3000" dirty="0" smtClean="0">
                <a:latin typeface="Arial" pitchFamily="34" charset="0"/>
                <a:cs typeface="Arial" pitchFamily="34" charset="0"/>
              </a:rPr>
              <a:t>    There is so much responsibility on the shoulders of Engineers. They are the one building houses, dams, highways, any gadget or even a car. They have to be honest enough while designing and making them.</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pPr algn="ctr"/>
            <a:r>
              <a:rPr lang="en-US" dirty="0" smtClean="0">
                <a:solidFill>
                  <a:srgbClr val="00B050"/>
                </a:solidFill>
                <a:latin typeface="Bauhaus 93" pitchFamily="82" charset="0"/>
              </a:rPr>
              <a:t> Professional Ethics</a:t>
            </a:r>
            <a:endParaRPr lang="en-US" dirty="0">
              <a:solidFill>
                <a:srgbClr val="00B050"/>
              </a:solidFill>
              <a:latin typeface="Bauhaus 93" pitchFamily="82" charset="0"/>
            </a:endParaRPr>
          </a:p>
        </p:txBody>
      </p:sp>
      <p:sp>
        <p:nvSpPr>
          <p:cNvPr id="3" name="Content Placeholder 2"/>
          <p:cNvSpPr>
            <a:spLocks noGrp="1"/>
          </p:cNvSpPr>
          <p:nvPr>
            <p:ph idx="1"/>
          </p:nvPr>
        </p:nvSpPr>
        <p:spPr>
          <a:xfrm>
            <a:off x="457200" y="1646237"/>
            <a:ext cx="8458200" cy="4526280"/>
          </a:xfrm>
        </p:spPr>
        <p:txBody>
          <a:bodyPr>
            <a:normAutofit/>
          </a:bodyPr>
          <a:lstStyle/>
          <a:p>
            <a:r>
              <a:rPr lang="en-US" sz="2800" dirty="0" smtClean="0"/>
              <a:t>Professional Ethics are the guiding principles that are to be followed by or expected to be followed by the </a:t>
            </a:r>
            <a:r>
              <a:rPr lang="en-US" sz="2800" dirty="0" smtClean="0">
                <a:hlinkClick r:id="rId2"/>
              </a:rPr>
              <a:t>people</a:t>
            </a:r>
            <a:r>
              <a:rPr lang="en-US" sz="2800" dirty="0" smtClean="0"/>
              <a:t> in that profession.</a:t>
            </a:r>
          </a:p>
          <a:p>
            <a:r>
              <a:rPr lang="en-US" sz="2800" dirty="0" smtClean="0"/>
              <a:t>These principles in any company or group can be termed as ethics.</a:t>
            </a:r>
          </a:p>
          <a:p>
            <a:r>
              <a:rPr lang="en-US" sz="2800" dirty="0" smtClean="0"/>
              <a:t>professional ethics are to be applied by the people of a particular profession if they can be based on the duties that they have to follow, their </a:t>
            </a:r>
            <a:r>
              <a:rPr lang="en-US" sz="2800" dirty="0" smtClean="0">
                <a:hlinkClick r:id="rId3"/>
              </a:rPr>
              <a:t>skills</a:t>
            </a:r>
            <a:r>
              <a:rPr lang="en-US" sz="2800" dirty="0" smtClean="0"/>
              <a:t> and specific knowledge</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ABI\Desktop\ethics_in_engineering.jpg"/>
          <p:cNvPicPr>
            <a:picLocks noGrp="1" noChangeAspect="1" noChangeArrowheads="1"/>
          </p:cNvPicPr>
          <p:nvPr>
            <p:ph idx="1"/>
          </p:nvPr>
        </p:nvPicPr>
        <p:blipFill>
          <a:blip r:embed="rId2"/>
          <a:srcRect/>
          <a:stretch>
            <a:fillRect/>
          </a:stretch>
        </p:blipFill>
        <p:spPr bwMode="auto">
          <a:xfrm>
            <a:off x="381000" y="609600"/>
            <a:ext cx="8382000" cy="5867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Bauhaus 93" pitchFamily="82" charset="0"/>
              </a:rPr>
              <a:t>Professional Ethics</a:t>
            </a:r>
            <a:endParaRPr lang="en-US" dirty="0">
              <a:solidFill>
                <a:srgbClr val="00B050"/>
              </a:solidFill>
              <a:latin typeface="Bauhaus 93" pitchFamily="82" charset="0"/>
            </a:endParaRPr>
          </a:p>
        </p:txBody>
      </p:sp>
      <p:sp>
        <p:nvSpPr>
          <p:cNvPr id="3" name="Content Placeholder 2"/>
          <p:cNvSpPr>
            <a:spLocks noGrp="1"/>
          </p:cNvSpPr>
          <p:nvPr>
            <p:ph idx="1"/>
          </p:nvPr>
        </p:nvSpPr>
        <p:spPr>
          <a:xfrm>
            <a:off x="304800" y="1676399"/>
            <a:ext cx="8534400" cy="4496117"/>
          </a:xfrm>
        </p:spPr>
        <p:txBody>
          <a:bodyPr/>
          <a:lstStyle/>
          <a:p>
            <a:r>
              <a:rPr lang="en-US" dirty="0" smtClean="0"/>
              <a:t>Professional ethics is a set of ethical standards and values a practicing engineer is required to follow.</a:t>
            </a:r>
          </a:p>
          <a:p>
            <a:endParaRPr lang="en-US" dirty="0" smtClean="0"/>
          </a:p>
          <a:p>
            <a:r>
              <a:rPr lang="en-US" dirty="0" smtClean="0"/>
              <a:t>It sets the standard for professional practice.</a:t>
            </a:r>
          </a:p>
          <a:p>
            <a:endParaRPr lang="en-US" dirty="0" smtClean="0"/>
          </a:p>
          <a:p>
            <a:r>
              <a:rPr lang="en-US" dirty="0" smtClean="0"/>
              <a:t>At present, its essential – as it helps students deal with issues they will face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dirty="0" smtClean="0">
                <a:solidFill>
                  <a:srgbClr val="00B050"/>
                </a:solidFill>
                <a:latin typeface="Bernard MT Condensed" pitchFamily="18" charset="0"/>
              </a:rPr>
              <a:t>Senses of engineering ethics</a:t>
            </a:r>
            <a:endParaRPr lang="en-US" dirty="0">
              <a:solidFill>
                <a:srgbClr val="00B050"/>
              </a:solidFill>
              <a:latin typeface="Bernard MT Condensed" pitchFamily="18" charset="0"/>
            </a:endParaRPr>
          </a:p>
        </p:txBody>
      </p:sp>
      <p:sp>
        <p:nvSpPr>
          <p:cNvPr id="3" name="Content Placeholder 2"/>
          <p:cNvSpPr>
            <a:spLocks noGrp="1"/>
          </p:cNvSpPr>
          <p:nvPr>
            <p:ph idx="1"/>
          </p:nvPr>
        </p:nvSpPr>
        <p:spPr>
          <a:xfrm>
            <a:off x="457200" y="1219200"/>
            <a:ext cx="8229600" cy="4953317"/>
          </a:xfrm>
        </p:spPr>
        <p:txBody>
          <a:bodyPr>
            <a:normAutofit fontScale="77500" lnSpcReduction="20000"/>
          </a:bodyPr>
          <a:lstStyle/>
          <a:p>
            <a:pPr>
              <a:buNone/>
            </a:pPr>
            <a:r>
              <a:rPr lang="en-US" sz="3400" dirty="0" smtClean="0">
                <a:latin typeface="Andalus" pitchFamily="18" charset="-78"/>
                <a:cs typeface="Andalus" pitchFamily="18" charset="-78"/>
              </a:rPr>
              <a:t>Senses means what are the perspectives or views of engineering ethics.</a:t>
            </a:r>
          </a:p>
          <a:p>
            <a:pPr>
              <a:buNone/>
            </a:pPr>
            <a:endParaRPr lang="en-US" sz="3400" dirty="0" smtClean="0">
              <a:latin typeface="Andalus" pitchFamily="18" charset="-78"/>
              <a:cs typeface="Andalus" pitchFamily="18" charset="-78"/>
            </a:endParaRPr>
          </a:p>
          <a:p>
            <a:pPr>
              <a:buNone/>
            </a:pPr>
            <a:r>
              <a:rPr lang="en-US" sz="3400" dirty="0" smtClean="0">
                <a:latin typeface="Andalus" pitchFamily="18" charset="-78"/>
                <a:cs typeface="Andalus" pitchFamily="18" charset="-78"/>
              </a:rPr>
              <a:t>Normative sense and descriptive sense</a:t>
            </a:r>
          </a:p>
          <a:p>
            <a:pPr>
              <a:buNone/>
            </a:pPr>
            <a:endParaRPr lang="en-US" sz="3400" dirty="0" smtClean="0">
              <a:latin typeface="Andalus" pitchFamily="18" charset="-78"/>
              <a:cs typeface="Andalus" pitchFamily="18" charset="-78"/>
            </a:endParaRPr>
          </a:p>
          <a:p>
            <a:pPr>
              <a:buNone/>
            </a:pPr>
            <a:r>
              <a:rPr lang="en-US" sz="3400" dirty="0" smtClean="0">
                <a:latin typeface="Andalus" pitchFamily="18" charset="-78"/>
                <a:cs typeface="Andalus" pitchFamily="18" charset="-78"/>
              </a:rPr>
              <a:t>  1. </a:t>
            </a:r>
            <a:r>
              <a:rPr lang="en-US" sz="3400" dirty="0" smtClean="0">
                <a:solidFill>
                  <a:srgbClr val="FF0000"/>
                </a:solidFill>
                <a:latin typeface="Andalus" pitchFamily="18" charset="-78"/>
                <a:cs typeface="Andalus" pitchFamily="18" charset="-78"/>
              </a:rPr>
              <a:t>Normative sense</a:t>
            </a:r>
            <a:r>
              <a:rPr lang="en-US" sz="3400" dirty="0" smtClean="0">
                <a:latin typeface="Andalus" pitchFamily="18" charset="-78"/>
                <a:cs typeface="Andalus" pitchFamily="18" charset="-78"/>
              </a:rPr>
              <a:t> means knowing moral values, finding accurate solutions to moral problems and justifying moral judgments in engineering practices.</a:t>
            </a:r>
          </a:p>
          <a:p>
            <a:r>
              <a:rPr lang="en-US" sz="3400" dirty="0" smtClean="0">
                <a:latin typeface="Andalus" pitchFamily="18" charset="-78"/>
                <a:cs typeface="Andalus" pitchFamily="18" charset="-78"/>
              </a:rPr>
              <a:t>Study of decision, policies and values that are morally desirable in the engineering practice and research and</a:t>
            </a:r>
          </a:p>
          <a:p>
            <a:r>
              <a:rPr lang="en-US" sz="3400" dirty="0" smtClean="0">
                <a:latin typeface="Andalus" pitchFamily="18" charset="-78"/>
                <a:cs typeface="Andalus" pitchFamily="18" charset="-78"/>
              </a:rPr>
              <a:t>Using codes of ethics and standards and applying them in their tractions by engineers.</a:t>
            </a:r>
          </a:p>
          <a:p>
            <a:pPr>
              <a:buNone/>
            </a:pPr>
            <a:r>
              <a:rPr lang="en-US" sz="3400" dirty="0" smtClean="0">
                <a:latin typeface="Andalus" pitchFamily="18" charset="-78"/>
                <a:cs typeface="Andalus" pitchFamily="18" charset="-78"/>
              </a:rPr>
              <a:t>  2. </a:t>
            </a:r>
            <a:r>
              <a:rPr lang="en-US" sz="3400" dirty="0" smtClean="0">
                <a:solidFill>
                  <a:srgbClr val="FF0000"/>
                </a:solidFill>
                <a:latin typeface="Andalus" pitchFamily="18" charset="-78"/>
                <a:cs typeface="Andalus" pitchFamily="18" charset="-78"/>
              </a:rPr>
              <a:t>Descriptive sense</a:t>
            </a:r>
            <a:r>
              <a:rPr lang="en-US" sz="3400" dirty="0" smtClean="0">
                <a:latin typeface="Andalus" pitchFamily="18" charset="-78"/>
                <a:cs typeface="Andalus" pitchFamily="18" charset="-78"/>
              </a:rPr>
              <a:t>: refers to what specific individual or group of engineers believe an act, without justifying their beliefs or actions.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67717"/>
          </a:xfrm>
        </p:spPr>
        <p:txBody>
          <a:bodyPr>
            <a:normAutofit/>
          </a:bodyPr>
          <a:lstStyle/>
          <a:p>
            <a:endParaRPr lang="en-US" sz="2800" dirty="0" smtClean="0">
              <a:latin typeface="Times New Roman" pitchFamily="18" charset="0"/>
              <a:cs typeface="Times New Roman" pitchFamily="18" charset="0"/>
            </a:endParaRPr>
          </a:p>
          <a:p>
            <a:pPr algn="ctr">
              <a:buNone/>
            </a:pPr>
            <a:r>
              <a:rPr lang="en-US" sz="2800" dirty="0" smtClean="0">
                <a:solidFill>
                  <a:srgbClr val="00B050"/>
                </a:solidFill>
                <a:latin typeface="Bernard MT Condensed" pitchFamily="18" charset="0"/>
                <a:cs typeface="Times New Roman" pitchFamily="18" charset="0"/>
              </a:rPr>
              <a:t>VARIETY OF MORAL ISSUES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Morality means principles concerning right and wrong or good and bad behavior.</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term morality concerns with</a:t>
            </a:r>
          </a:p>
          <a:p>
            <a:pPr>
              <a:buNone/>
            </a:pPr>
            <a:r>
              <a:rPr lang="en-US" sz="2800" dirty="0" smtClean="0">
                <a:latin typeface="Times New Roman" pitchFamily="18" charset="0"/>
                <a:cs typeface="Times New Roman" pitchFamily="18" charset="0"/>
              </a:rPr>
              <a:t>(a) what ought or ought not to be done in a given situation, </a:t>
            </a:r>
          </a:p>
          <a:p>
            <a:pPr>
              <a:buNone/>
            </a:pPr>
            <a:r>
              <a:rPr lang="en-US" sz="2800" dirty="0" smtClean="0">
                <a:latin typeface="Times New Roman" pitchFamily="18" charset="0"/>
                <a:cs typeface="Times New Roman" pitchFamily="18" charset="0"/>
              </a:rPr>
              <a:t>(b) what is right or wrong in handling it,</a:t>
            </a:r>
          </a:p>
          <a:p>
            <a:pPr>
              <a:buNone/>
            </a:pPr>
            <a:r>
              <a:rPr lang="en-US" sz="2800" dirty="0" smtClean="0">
                <a:latin typeface="Times New Roman" pitchFamily="18" charset="0"/>
                <a:cs typeface="Times New Roman" pitchFamily="18" charset="0"/>
              </a:rPr>
              <a:t>(c) what is good or bad about the persons, policies and principles involved in it?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solidFill>
                  <a:srgbClr val="00B050"/>
                </a:solidFill>
                <a:latin typeface="Bernard MT Condensed" pitchFamily="18" charset="0"/>
              </a:rPr>
              <a:t>TYES OF INQUIRY</a:t>
            </a:r>
            <a:endParaRPr lang="en-US" dirty="0">
              <a:solidFill>
                <a:srgbClr val="00B050"/>
              </a:solidFill>
              <a:latin typeface="Bernard MT Condensed" pitchFamily="18" charset="0"/>
            </a:endParaRPr>
          </a:p>
        </p:txBody>
      </p:sp>
      <p:sp>
        <p:nvSpPr>
          <p:cNvPr id="3" name="Content Placeholder 2"/>
          <p:cNvSpPr>
            <a:spLocks noGrp="1"/>
          </p:cNvSpPr>
          <p:nvPr>
            <p:ph idx="1"/>
          </p:nvPr>
        </p:nvSpPr>
        <p:spPr/>
        <p:txBody>
          <a:bodyPr/>
          <a:lstStyle/>
          <a:p>
            <a:r>
              <a:rPr lang="en-US" sz="2800" dirty="0" smtClean="0"/>
              <a:t>Inquiry means an investigation.</a:t>
            </a:r>
          </a:p>
          <a:p>
            <a:r>
              <a:rPr lang="en-US" sz="2800" dirty="0" smtClean="0"/>
              <a:t>Engineering ethics also involves investigation into values, meaning and facts</a:t>
            </a:r>
            <a:r>
              <a:rPr lang="en-US" dirty="0" smtClean="0"/>
              <a:t>.</a:t>
            </a:r>
          </a:p>
          <a:p>
            <a:endParaRPr lang="en-US" dirty="0" smtClean="0"/>
          </a:p>
          <a:p>
            <a:r>
              <a:rPr lang="en-US" dirty="0" smtClean="0"/>
              <a:t>Inquiries in Engineering Ethics are of 3 types:</a:t>
            </a:r>
          </a:p>
          <a:p>
            <a:pPr>
              <a:buNone/>
            </a:pPr>
            <a:r>
              <a:rPr lang="en-US" dirty="0" smtClean="0"/>
              <a:t>      1. Normative inquiries</a:t>
            </a:r>
          </a:p>
          <a:p>
            <a:pPr>
              <a:buNone/>
            </a:pPr>
            <a:r>
              <a:rPr lang="en-US" dirty="0" smtClean="0"/>
              <a:t>      2. Conceptual inquiries </a:t>
            </a:r>
          </a:p>
          <a:p>
            <a:pPr>
              <a:buNone/>
            </a:pPr>
            <a:r>
              <a:rPr lang="en-US" dirty="0" smtClean="0"/>
              <a:t>      3. Factual or descriptive inquires</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587</TotalTime>
  <Words>1491</Words>
  <Application>Microsoft Office PowerPoint</Application>
  <PresentationFormat>On-screen Show (4:3)</PresentationFormat>
  <Paragraphs>188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Foundry</vt:lpstr>
      <vt:lpstr>ENGINEERING ETHICS AND PROFESSIONALISM</vt:lpstr>
      <vt:lpstr>INTRODUCTION</vt:lpstr>
      <vt:lpstr>Slide 3</vt:lpstr>
      <vt:lpstr> Professional Ethics</vt:lpstr>
      <vt:lpstr>Slide 5</vt:lpstr>
      <vt:lpstr>Professional Ethics</vt:lpstr>
      <vt:lpstr>Senses of engineering ethics</vt:lpstr>
      <vt:lpstr>Slide 8</vt:lpstr>
      <vt:lpstr>  TYES OF INQUIRY</vt:lpstr>
      <vt:lpstr>Slide 10</vt:lpstr>
      <vt:lpstr>Slide 11</vt:lpstr>
      <vt:lpstr>Slide 12</vt:lpstr>
      <vt:lpstr>   MORAL DILEMMAS</vt:lpstr>
      <vt:lpstr>Slide 14</vt:lpstr>
      <vt:lpstr>Slide 15</vt:lpstr>
      <vt:lpstr>Slide 16</vt:lpstr>
      <vt:lpstr>Steps for Moral Autonomy</vt:lpstr>
      <vt:lpstr>Kohlberg’s Theory of Moral Development</vt:lpstr>
      <vt:lpstr>Slide 19</vt:lpstr>
      <vt:lpstr>Slide 20</vt:lpstr>
      <vt:lpstr>Slide 21</vt:lpstr>
      <vt:lpstr>Slide 22</vt:lpstr>
      <vt:lpstr>Pre- Moral</vt:lpstr>
      <vt:lpstr>Conventional</vt:lpstr>
      <vt:lpstr>Post conventional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ABI</dc:creator>
  <cp:lastModifiedBy>ABI</cp:lastModifiedBy>
  <cp:revision>57</cp:revision>
  <dcterms:created xsi:type="dcterms:W3CDTF">2022-09-06T10:34:31Z</dcterms:created>
  <dcterms:modified xsi:type="dcterms:W3CDTF">2022-09-12T15:10:23Z</dcterms:modified>
</cp:coreProperties>
</file>