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04C75-0199-E4C6-77E1-90F7B3E905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8174F9-355D-7CD4-B496-14800783C0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4A9CEC-6C5A-E3F9-BD74-0C6D693127BD}"/>
              </a:ext>
            </a:extLst>
          </p:cNvPr>
          <p:cNvSpPr>
            <a:spLocks noGrp="1"/>
          </p:cNvSpPr>
          <p:nvPr>
            <p:ph type="dt" sz="half" idx="10"/>
          </p:nvPr>
        </p:nvSpPr>
        <p:spPr/>
        <p:txBody>
          <a:bodyPr/>
          <a:lstStyle/>
          <a:p>
            <a:fld id="{2D188D08-D1C6-4850-A8BA-5261118FF6B5}" type="datetimeFigureOut">
              <a:rPr lang="en-IN" smtClean="0"/>
              <a:t>21-02-2024</a:t>
            </a:fld>
            <a:endParaRPr lang="en-IN"/>
          </a:p>
        </p:txBody>
      </p:sp>
      <p:sp>
        <p:nvSpPr>
          <p:cNvPr id="5" name="Footer Placeholder 4">
            <a:extLst>
              <a:ext uri="{FF2B5EF4-FFF2-40B4-BE49-F238E27FC236}">
                <a16:creationId xmlns:a16="http://schemas.microsoft.com/office/drawing/2014/main" id="{E4DB2ABA-7A06-82CB-3AB0-83C83DD241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0BF62D-513C-CB68-2162-FF9CA50D2C70}"/>
              </a:ext>
            </a:extLst>
          </p:cNvPr>
          <p:cNvSpPr>
            <a:spLocks noGrp="1"/>
          </p:cNvSpPr>
          <p:nvPr>
            <p:ph type="sldNum" sz="quarter" idx="12"/>
          </p:nvPr>
        </p:nvSpPr>
        <p:spPr/>
        <p:txBody>
          <a:bodyPr/>
          <a:lstStyle/>
          <a:p>
            <a:fld id="{5F2CB9A8-2376-478E-AAA6-DF99E93BA105}" type="slidenum">
              <a:rPr lang="en-IN" smtClean="0"/>
              <a:t>‹#›</a:t>
            </a:fld>
            <a:endParaRPr lang="en-IN"/>
          </a:p>
        </p:txBody>
      </p:sp>
    </p:spTree>
    <p:extLst>
      <p:ext uri="{BB962C8B-B14F-4D97-AF65-F5344CB8AC3E}">
        <p14:creationId xmlns:p14="http://schemas.microsoft.com/office/powerpoint/2010/main" val="3036598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47F54-6096-B050-7B14-AFB8B4EDAD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795234-FB19-A8CC-3B1E-F4D2B402F4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8A0ED1-A77C-C73E-DE98-A00362369B08}"/>
              </a:ext>
            </a:extLst>
          </p:cNvPr>
          <p:cNvSpPr>
            <a:spLocks noGrp="1"/>
          </p:cNvSpPr>
          <p:nvPr>
            <p:ph type="dt" sz="half" idx="10"/>
          </p:nvPr>
        </p:nvSpPr>
        <p:spPr/>
        <p:txBody>
          <a:bodyPr/>
          <a:lstStyle/>
          <a:p>
            <a:fld id="{2D188D08-D1C6-4850-A8BA-5261118FF6B5}" type="datetimeFigureOut">
              <a:rPr lang="en-IN" smtClean="0"/>
              <a:t>21-02-2024</a:t>
            </a:fld>
            <a:endParaRPr lang="en-IN"/>
          </a:p>
        </p:txBody>
      </p:sp>
      <p:sp>
        <p:nvSpPr>
          <p:cNvPr id="5" name="Footer Placeholder 4">
            <a:extLst>
              <a:ext uri="{FF2B5EF4-FFF2-40B4-BE49-F238E27FC236}">
                <a16:creationId xmlns:a16="http://schemas.microsoft.com/office/drawing/2014/main" id="{5FDB4313-7FF3-F755-C6E2-18C9293F8F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032B49-4834-6418-3BFE-AFDC66FDAA3E}"/>
              </a:ext>
            </a:extLst>
          </p:cNvPr>
          <p:cNvSpPr>
            <a:spLocks noGrp="1"/>
          </p:cNvSpPr>
          <p:nvPr>
            <p:ph type="sldNum" sz="quarter" idx="12"/>
          </p:nvPr>
        </p:nvSpPr>
        <p:spPr/>
        <p:txBody>
          <a:bodyPr/>
          <a:lstStyle/>
          <a:p>
            <a:fld id="{5F2CB9A8-2376-478E-AAA6-DF99E93BA105}" type="slidenum">
              <a:rPr lang="en-IN" smtClean="0"/>
              <a:t>‹#›</a:t>
            </a:fld>
            <a:endParaRPr lang="en-IN"/>
          </a:p>
        </p:txBody>
      </p:sp>
    </p:spTree>
    <p:extLst>
      <p:ext uri="{BB962C8B-B14F-4D97-AF65-F5344CB8AC3E}">
        <p14:creationId xmlns:p14="http://schemas.microsoft.com/office/powerpoint/2010/main" val="2820164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4497B9-8A7C-C5AA-882F-992DC711D5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540CC8-7703-BF74-DF62-0D8B329A98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1114B7-4893-1CDB-4ABC-DB5FA10CA10B}"/>
              </a:ext>
            </a:extLst>
          </p:cNvPr>
          <p:cNvSpPr>
            <a:spLocks noGrp="1"/>
          </p:cNvSpPr>
          <p:nvPr>
            <p:ph type="dt" sz="half" idx="10"/>
          </p:nvPr>
        </p:nvSpPr>
        <p:spPr/>
        <p:txBody>
          <a:bodyPr/>
          <a:lstStyle/>
          <a:p>
            <a:fld id="{2D188D08-D1C6-4850-A8BA-5261118FF6B5}" type="datetimeFigureOut">
              <a:rPr lang="en-IN" smtClean="0"/>
              <a:t>21-02-2024</a:t>
            </a:fld>
            <a:endParaRPr lang="en-IN"/>
          </a:p>
        </p:txBody>
      </p:sp>
      <p:sp>
        <p:nvSpPr>
          <p:cNvPr id="5" name="Footer Placeholder 4">
            <a:extLst>
              <a:ext uri="{FF2B5EF4-FFF2-40B4-BE49-F238E27FC236}">
                <a16:creationId xmlns:a16="http://schemas.microsoft.com/office/drawing/2014/main" id="{28E07A28-A894-330D-39EB-B229FEF194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C4B0B2-67D7-5CB9-816E-06DB6C7F77A1}"/>
              </a:ext>
            </a:extLst>
          </p:cNvPr>
          <p:cNvSpPr>
            <a:spLocks noGrp="1"/>
          </p:cNvSpPr>
          <p:nvPr>
            <p:ph type="sldNum" sz="quarter" idx="12"/>
          </p:nvPr>
        </p:nvSpPr>
        <p:spPr/>
        <p:txBody>
          <a:bodyPr/>
          <a:lstStyle/>
          <a:p>
            <a:fld id="{5F2CB9A8-2376-478E-AAA6-DF99E93BA105}" type="slidenum">
              <a:rPr lang="en-IN" smtClean="0"/>
              <a:t>‹#›</a:t>
            </a:fld>
            <a:endParaRPr lang="en-IN"/>
          </a:p>
        </p:txBody>
      </p:sp>
    </p:spTree>
    <p:extLst>
      <p:ext uri="{BB962C8B-B14F-4D97-AF65-F5344CB8AC3E}">
        <p14:creationId xmlns:p14="http://schemas.microsoft.com/office/powerpoint/2010/main" val="253020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687B8-41D9-A990-7499-D5ED5AD4ED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BB31BB-97EF-9DEE-1D37-D52B369424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8B6AF9-496A-0E94-790F-5FA5178D9D74}"/>
              </a:ext>
            </a:extLst>
          </p:cNvPr>
          <p:cNvSpPr>
            <a:spLocks noGrp="1"/>
          </p:cNvSpPr>
          <p:nvPr>
            <p:ph type="dt" sz="half" idx="10"/>
          </p:nvPr>
        </p:nvSpPr>
        <p:spPr/>
        <p:txBody>
          <a:bodyPr/>
          <a:lstStyle/>
          <a:p>
            <a:fld id="{2D188D08-D1C6-4850-A8BA-5261118FF6B5}" type="datetimeFigureOut">
              <a:rPr lang="en-IN" smtClean="0"/>
              <a:t>21-02-2024</a:t>
            </a:fld>
            <a:endParaRPr lang="en-IN"/>
          </a:p>
        </p:txBody>
      </p:sp>
      <p:sp>
        <p:nvSpPr>
          <p:cNvPr id="5" name="Footer Placeholder 4">
            <a:extLst>
              <a:ext uri="{FF2B5EF4-FFF2-40B4-BE49-F238E27FC236}">
                <a16:creationId xmlns:a16="http://schemas.microsoft.com/office/drawing/2014/main" id="{3F935CEC-20F6-D504-964A-B9D54AE35A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E3B85F-9E82-659D-E3D9-DBBB56AD1108}"/>
              </a:ext>
            </a:extLst>
          </p:cNvPr>
          <p:cNvSpPr>
            <a:spLocks noGrp="1"/>
          </p:cNvSpPr>
          <p:nvPr>
            <p:ph type="sldNum" sz="quarter" idx="12"/>
          </p:nvPr>
        </p:nvSpPr>
        <p:spPr/>
        <p:txBody>
          <a:bodyPr/>
          <a:lstStyle/>
          <a:p>
            <a:fld id="{5F2CB9A8-2376-478E-AAA6-DF99E93BA105}" type="slidenum">
              <a:rPr lang="en-IN" smtClean="0"/>
              <a:t>‹#›</a:t>
            </a:fld>
            <a:endParaRPr lang="en-IN"/>
          </a:p>
        </p:txBody>
      </p:sp>
    </p:spTree>
    <p:extLst>
      <p:ext uri="{BB962C8B-B14F-4D97-AF65-F5344CB8AC3E}">
        <p14:creationId xmlns:p14="http://schemas.microsoft.com/office/powerpoint/2010/main" val="3960197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B08E-C02F-ED93-51E6-6EE2FA61A8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A2EFB1-1974-29FB-A251-FBA8207039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F01C3F-6D18-6C59-B3CC-A612131DF4F8}"/>
              </a:ext>
            </a:extLst>
          </p:cNvPr>
          <p:cNvSpPr>
            <a:spLocks noGrp="1"/>
          </p:cNvSpPr>
          <p:nvPr>
            <p:ph type="dt" sz="half" idx="10"/>
          </p:nvPr>
        </p:nvSpPr>
        <p:spPr/>
        <p:txBody>
          <a:bodyPr/>
          <a:lstStyle/>
          <a:p>
            <a:fld id="{2D188D08-D1C6-4850-A8BA-5261118FF6B5}" type="datetimeFigureOut">
              <a:rPr lang="en-IN" smtClean="0"/>
              <a:t>21-02-2024</a:t>
            </a:fld>
            <a:endParaRPr lang="en-IN"/>
          </a:p>
        </p:txBody>
      </p:sp>
      <p:sp>
        <p:nvSpPr>
          <p:cNvPr id="5" name="Footer Placeholder 4">
            <a:extLst>
              <a:ext uri="{FF2B5EF4-FFF2-40B4-BE49-F238E27FC236}">
                <a16:creationId xmlns:a16="http://schemas.microsoft.com/office/drawing/2014/main" id="{7B1245DA-C53C-ED91-8AE0-B801086080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67D39D-58C9-466B-7102-7D7D8A7B9DEE}"/>
              </a:ext>
            </a:extLst>
          </p:cNvPr>
          <p:cNvSpPr>
            <a:spLocks noGrp="1"/>
          </p:cNvSpPr>
          <p:nvPr>
            <p:ph type="sldNum" sz="quarter" idx="12"/>
          </p:nvPr>
        </p:nvSpPr>
        <p:spPr/>
        <p:txBody>
          <a:bodyPr/>
          <a:lstStyle/>
          <a:p>
            <a:fld id="{5F2CB9A8-2376-478E-AAA6-DF99E93BA105}" type="slidenum">
              <a:rPr lang="en-IN" smtClean="0"/>
              <a:t>‹#›</a:t>
            </a:fld>
            <a:endParaRPr lang="en-IN"/>
          </a:p>
        </p:txBody>
      </p:sp>
    </p:spTree>
    <p:extLst>
      <p:ext uri="{BB962C8B-B14F-4D97-AF65-F5344CB8AC3E}">
        <p14:creationId xmlns:p14="http://schemas.microsoft.com/office/powerpoint/2010/main" val="1208964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2E95-9753-02D9-D3A0-3577681195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534899-4AED-E576-958B-8FFC336E44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B5C646-A5C2-B393-14CF-F761522D97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DC01FD4-5FA2-4D61-ABBF-4B10D736B67B}"/>
              </a:ext>
            </a:extLst>
          </p:cNvPr>
          <p:cNvSpPr>
            <a:spLocks noGrp="1"/>
          </p:cNvSpPr>
          <p:nvPr>
            <p:ph type="dt" sz="half" idx="10"/>
          </p:nvPr>
        </p:nvSpPr>
        <p:spPr/>
        <p:txBody>
          <a:bodyPr/>
          <a:lstStyle/>
          <a:p>
            <a:fld id="{2D188D08-D1C6-4850-A8BA-5261118FF6B5}" type="datetimeFigureOut">
              <a:rPr lang="en-IN" smtClean="0"/>
              <a:t>21-02-2024</a:t>
            </a:fld>
            <a:endParaRPr lang="en-IN"/>
          </a:p>
        </p:txBody>
      </p:sp>
      <p:sp>
        <p:nvSpPr>
          <p:cNvPr id="6" name="Footer Placeholder 5">
            <a:extLst>
              <a:ext uri="{FF2B5EF4-FFF2-40B4-BE49-F238E27FC236}">
                <a16:creationId xmlns:a16="http://schemas.microsoft.com/office/drawing/2014/main" id="{0B1A1D5C-D1B0-DCB2-653A-23F9CC3D58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688F5E-C3BC-D4AF-029B-1192FD428087}"/>
              </a:ext>
            </a:extLst>
          </p:cNvPr>
          <p:cNvSpPr>
            <a:spLocks noGrp="1"/>
          </p:cNvSpPr>
          <p:nvPr>
            <p:ph type="sldNum" sz="quarter" idx="12"/>
          </p:nvPr>
        </p:nvSpPr>
        <p:spPr/>
        <p:txBody>
          <a:bodyPr/>
          <a:lstStyle/>
          <a:p>
            <a:fld id="{5F2CB9A8-2376-478E-AAA6-DF99E93BA105}" type="slidenum">
              <a:rPr lang="en-IN" smtClean="0"/>
              <a:t>‹#›</a:t>
            </a:fld>
            <a:endParaRPr lang="en-IN"/>
          </a:p>
        </p:txBody>
      </p:sp>
    </p:spTree>
    <p:extLst>
      <p:ext uri="{BB962C8B-B14F-4D97-AF65-F5344CB8AC3E}">
        <p14:creationId xmlns:p14="http://schemas.microsoft.com/office/powerpoint/2010/main" val="3859197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14427-BB0A-7342-3EAA-57618AFEC6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9C6968-4F20-EA09-86BD-54760D71FE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5E43D1-46D9-ED50-45E8-F978C0B966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7CC7CF-DF5C-1D3F-1E85-8A0FE8F6B3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B6B5C3-177F-0BA3-B7DA-6B7AD14DAB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FC2C4C1-A4DD-A868-6CEE-83B7712CAA41}"/>
              </a:ext>
            </a:extLst>
          </p:cNvPr>
          <p:cNvSpPr>
            <a:spLocks noGrp="1"/>
          </p:cNvSpPr>
          <p:nvPr>
            <p:ph type="dt" sz="half" idx="10"/>
          </p:nvPr>
        </p:nvSpPr>
        <p:spPr/>
        <p:txBody>
          <a:bodyPr/>
          <a:lstStyle/>
          <a:p>
            <a:fld id="{2D188D08-D1C6-4850-A8BA-5261118FF6B5}" type="datetimeFigureOut">
              <a:rPr lang="en-IN" smtClean="0"/>
              <a:t>21-02-2024</a:t>
            </a:fld>
            <a:endParaRPr lang="en-IN"/>
          </a:p>
        </p:txBody>
      </p:sp>
      <p:sp>
        <p:nvSpPr>
          <p:cNvPr id="8" name="Footer Placeholder 7">
            <a:extLst>
              <a:ext uri="{FF2B5EF4-FFF2-40B4-BE49-F238E27FC236}">
                <a16:creationId xmlns:a16="http://schemas.microsoft.com/office/drawing/2014/main" id="{E42B22E1-37B6-63A8-F053-2D085E7453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933E4B-07AD-1055-5A9C-F53D6C02AC04}"/>
              </a:ext>
            </a:extLst>
          </p:cNvPr>
          <p:cNvSpPr>
            <a:spLocks noGrp="1"/>
          </p:cNvSpPr>
          <p:nvPr>
            <p:ph type="sldNum" sz="quarter" idx="12"/>
          </p:nvPr>
        </p:nvSpPr>
        <p:spPr/>
        <p:txBody>
          <a:bodyPr/>
          <a:lstStyle/>
          <a:p>
            <a:fld id="{5F2CB9A8-2376-478E-AAA6-DF99E93BA105}" type="slidenum">
              <a:rPr lang="en-IN" smtClean="0"/>
              <a:t>‹#›</a:t>
            </a:fld>
            <a:endParaRPr lang="en-IN"/>
          </a:p>
        </p:txBody>
      </p:sp>
    </p:spTree>
    <p:extLst>
      <p:ext uri="{BB962C8B-B14F-4D97-AF65-F5344CB8AC3E}">
        <p14:creationId xmlns:p14="http://schemas.microsoft.com/office/powerpoint/2010/main" val="102293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113CB-9589-C488-8E5E-E4EE07AFEB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342CEE8-2D76-84C6-BE4A-6B03A1D0517D}"/>
              </a:ext>
            </a:extLst>
          </p:cNvPr>
          <p:cNvSpPr>
            <a:spLocks noGrp="1"/>
          </p:cNvSpPr>
          <p:nvPr>
            <p:ph type="dt" sz="half" idx="10"/>
          </p:nvPr>
        </p:nvSpPr>
        <p:spPr/>
        <p:txBody>
          <a:bodyPr/>
          <a:lstStyle/>
          <a:p>
            <a:fld id="{2D188D08-D1C6-4850-A8BA-5261118FF6B5}" type="datetimeFigureOut">
              <a:rPr lang="en-IN" smtClean="0"/>
              <a:t>21-02-2024</a:t>
            </a:fld>
            <a:endParaRPr lang="en-IN"/>
          </a:p>
        </p:txBody>
      </p:sp>
      <p:sp>
        <p:nvSpPr>
          <p:cNvPr id="4" name="Footer Placeholder 3">
            <a:extLst>
              <a:ext uri="{FF2B5EF4-FFF2-40B4-BE49-F238E27FC236}">
                <a16:creationId xmlns:a16="http://schemas.microsoft.com/office/drawing/2014/main" id="{1B65EDBD-C5E5-7E69-ACF3-DF354E6B21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45261FA-F516-32FA-7F2C-70CCE52722DF}"/>
              </a:ext>
            </a:extLst>
          </p:cNvPr>
          <p:cNvSpPr>
            <a:spLocks noGrp="1"/>
          </p:cNvSpPr>
          <p:nvPr>
            <p:ph type="sldNum" sz="quarter" idx="12"/>
          </p:nvPr>
        </p:nvSpPr>
        <p:spPr/>
        <p:txBody>
          <a:bodyPr/>
          <a:lstStyle/>
          <a:p>
            <a:fld id="{5F2CB9A8-2376-478E-AAA6-DF99E93BA105}" type="slidenum">
              <a:rPr lang="en-IN" smtClean="0"/>
              <a:t>‹#›</a:t>
            </a:fld>
            <a:endParaRPr lang="en-IN"/>
          </a:p>
        </p:txBody>
      </p:sp>
    </p:spTree>
    <p:extLst>
      <p:ext uri="{BB962C8B-B14F-4D97-AF65-F5344CB8AC3E}">
        <p14:creationId xmlns:p14="http://schemas.microsoft.com/office/powerpoint/2010/main" val="2958209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311F68-B5EC-D37A-8B46-03096624EDE3}"/>
              </a:ext>
            </a:extLst>
          </p:cNvPr>
          <p:cNvSpPr>
            <a:spLocks noGrp="1"/>
          </p:cNvSpPr>
          <p:nvPr>
            <p:ph type="dt" sz="half" idx="10"/>
          </p:nvPr>
        </p:nvSpPr>
        <p:spPr/>
        <p:txBody>
          <a:bodyPr/>
          <a:lstStyle/>
          <a:p>
            <a:fld id="{2D188D08-D1C6-4850-A8BA-5261118FF6B5}" type="datetimeFigureOut">
              <a:rPr lang="en-IN" smtClean="0"/>
              <a:t>21-02-2024</a:t>
            </a:fld>
            <a:endParaRPr lang="en-IN"/>
          </a:p>
        </p:txBody>
      </p:sp>
      <p:sp>
        <p:nvSpPr>
          <p:cNvPr id="3" name="Footer Placeholder 2">
            <a:extLst>
              <a:ext uri="{FF2B5EF4-FFF2-40B4-BE49-F238E27FC236}">
                <a16:creationId xmlns:a16="http://schemas.microsoft.com/office/drawing/2014/main" id="{3342422B-872A-DF95-5275-F12C1BA38A7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D82623-D987-1F93-B79C-7478C8BD52CD}"/>
              </a:ext>
            </a:extLst>
          </p:cNvPr>
          <p:cNvSpPr>
            <a:spLocks noGrp="1"/>
          </p:cNvSpPr>
          <p:nvPr>
            <p:ph type="sldNum" sz="quarter" idx="12"/>
          </p:nvPr>
        </p:nvSpPr>
        <p:spPr/>
        <p:txBody>
          <a:bodyPr/>
          <a:lstStyle/>
          <a:p>
            <a:fld id="{5F2CB9A8-2376-478E-AAA6-DF99E93BA105}" type="slidenum">
              <a:rPr lang="en-IN" smtClean="0"/>
              <a:t>‹#›</a:t>
            </a:fld>
            <a:endParaRPr lang="en-IN"/>
          </a:p>
        </p:txBody>
      </p:sp>
    </p:spTree>
    <p:extLst>
      <p:ext uri="{BB962C8B-B14F-4D97-AF65-F5344CB8AC3E}">
        <p14:creationId xmlns:p14="http://schemas.microsoft.com/office/powerpoint/2010/main" val="287059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88978-1724-454A-B9E5-0245DDFD3C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BEC7CC-7FFB-A9A2-9AF2-12D8323CFE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616EED-E58D-5888-5C80-0DF6A4FD0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2630DC-26E7-AD40-4F26-9F036D396CC9}"/>
              </a:ext>
            </a:extLst>
          </p:cNvPr>
          <p:cNvSpPr>
            <a:spLocks noGrp="1"/>
          </p:cNvSpPr>
          <p:nvPr>
            <p:ph type="dt" sz="half" idx="10"/>
          </p:nvPr>
        </p:nvSpPr>
        <p:spPr/>
        <p:txBody>
          <a:bodyPr/>
          <a:lstStyle/>
          <a:p>
            <a:fld id="{2D188D08-D1C6-4850-A8BA-5261118FF6B5}" type="datetimeFigureOut">
              <a:rPr lang="en-IN" smtClean="0"/>
              <a:t>21-02-2024</a:t>
            </a:fld>
            <a:endParaRPr lang="en-IN"/>
          </a:p>
        </p:txBody>
      </p:sp>
      <p:sp>
        <p:nvSpPr>
          <p:cNvPr id="6" name="Footer Placeholder 5">
            <a:extLst>
              <a:ext uri="{FF2B5EF4-FFF2-40B4-BE49-F238E27FC236}">
                <a16:creationId xmlns:a16="http://schemas.microsoft.com/office/drawing/2014/main" id="{12234150-34C2-3771-D325-AB64B49EC1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202371-F710-2F86-A595-AB788CCA9FCD}"/>
              </a:ext>
            </a:extLst>
          </p:cNvPr>
          <p:cNvSpPr>
            <a:spLocks noGrp="1"/>
          </p:cNvSpPr>
          <p:nvPr>
            <p:ph type="sldNum" sz="quarter" idx="12"/>
          </p:nvPr>
        </p:nvSpPr>
        <p:spPr/>
        <p:txBody>
          <a:bodyPr/>
          <a:lstStyle/>
          <a:p>
            <a:fld id="{5F2CB9A8-2376-478E-AAA6-DF99E93BA105}" type="slidenum">
              <a:rPr lang="en-IN" smtClean="0"/>
              <a:t>‹#›</a:t>
            </a:fld>
            <a:endParaRPr lang="en-IN"/>
          </a:p>
        </p:txBody>
      </p:sp>
    </p:spTree>
    <p:extLst>
      <p:ext uri="{BB962C8B-B14F-4D97-AF65-F5344CB8AC3E}">
        <p14:creationId xmlns:p14="http://schemas.microsoft.com/office/powerpoint/2010/main" val="3717235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D04F-1096-FAC9-75CC-56CB9BD15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4EC633-DE80-4A16-B1FB-413D40FF0F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49F4AF7-935E-0AEB-CBCE-9D6E16333D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702014-9BB4-3358-8057-2EDAD184E166}"/>
              </a:ext>
            </a:extLst>
          </p:cNvPr>
          <p:cNvSpPr>
            <a:spLocks noGrp="1"/>
          </p:cNvSpPr>
          <p:nvPr>
            <p:ph type="dt" sz="half" idx="10"/>
          </p:nvPr>
        </p:nvSpPr>
        <p:spPr/>
        <p:txBody>
          <a:bodyPr/>
          <a:lstStyle/>
          <a:p>
            <a:fld id="{2D188D08-D1C6-4850-A8BA-5261118FF6B5}" type="datetimeFigureOut">
              <a:rPr lang="en-IN" smtClean="0"/>
              <a:t>21-02-2024</a:t>
            </a:fld>
            <a:endParaRPr lang="en-IN"/>
          </a:p>
        </p:txBody>
      </p:sp>
      <p:sp>
        <p:nvSpPr>
          <p:cNvPr id="6" name="Footer Placeholder 5">
            <a:extLst>
              <a:ext uri="{FF2B5EF4-FFF2-40B4-BE49-F238E27FC236}">
                <a16:creationId xmlns:a16="http://schemas.microsoft.com/office/drawing/2014/main" id="{3F4B35D3-4533-0B12-3FC9-287D96E40E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4F5EA7-0CFA-AF4E-811E-AA4AA272954E}"/>
              </a:ext>
            </a:extLst>
          </p:cNvPr>
          <p:cNvSpPr>
            <a:spLocks noGrp="1"/>
          </p:cNvSpPr>
          <p:nvPr>
            <p:ph type="sldNum" sz="quarter" idx="12"/>
          </p:nvPr>
        </p:nvSpPr>
        <p:spPr/>
        <p:txBody>
          <a:bodyPr/>
          <a:lstStyle/>
          <a:p>
            <a:fld id="{5F2CB9A8-2376-478E-AAA6-DF99E93BA105}" type="slidenum">
              <a:rPr lang="en-IN" smtClean="0"/>
              <a:t>‹#›</a:t>
            </a:fld>
            <a:endParaRPr lang="en-IN"/>
          </a:p>
        </p:txBody>
      </p:sp>
    </p:spTree>
    <p:extLst>
      <p:ext uri="{BB962C8B-B14F-4D97-AF65-F5344CB8AC3E}">
        <p14:creationId xmlns:p14="http://schemas.microsoft.com/office/powerpoint/2010/main" val="3731116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9921B1-8485-0130-FFF3-4193DE5E80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53E9EC-8F9E-8BC0-2C19-C411856F37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5D3018-EE88-5091-B22D-88CAC2358F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188D08-D1C6-4850-A8BA-5261118FF6B5}" type="datetimeFigureOut">
              <a:rPr lang="en-IN" smtClean="0"/>
              <a:t>21-02-2024</a:t>
            </a:fld>
            <a:endParaRPr lang="en-IN"/>
          </a:p>
        </p:txBody>
      </p:sp>
      <p:sp>
        <p:nvSpPr>
          <p:cNvPr id="5" name="Footer Placeholder 4">
            <a:extLst>
              <a:ext uri="{FF2B5EF4-FFF2-40B4-BE49-F238E27FC236}">
                <a16:creationId xmlns:a16="http://schemas.microsoft.com/office/drawing/2014/main" id="{E0E09C0B-3615-7F52-807D-7EF27B4F2B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168BBB-4F40-F10B-E35B-7B3505CCC5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CB9A8-2376-478E-AAA6-DF99E93BA105}" type="slidenum">
              <a:rPr lang="en-IN" smtClean="0"/>
              <a:t>‹#›</a:t>
            </a:fld>
            <a:endParaRPr lang="en-IN"/>
          </a:p>
        </p:txBody>
      </p:sp>
    </p:spTree>
    <p:extLst>
      <p:ext uri="{BB962C8B-B14F-4D97-AF65-F5344CB8AC3E}">
        <p14:creationId xmlns:p14="http://schemas.microsoft.com/office/powerpoint/2010/main" val="3976322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B316F-5BA5-D26D-997C-B8EF2796A98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123E284-A1DE-4792-BB3F-81A4EE4CA1C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5225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AA767-4A70-1210-31DB-290E56850796}"/>
              </a:ext>
            </a:extLst>
          </p:cNvPr>
          <p:cNvSpPr>
            <a:spLocks noGrp="1"/>
          </p:cNvSpPr>
          <p:nvPr>
            <p:ph type="title"/>
          </p:nvPr>
        </p:nvSpPr>
        <p:spPr>
          <a:xfrm>
            <a:off x="838200" y="986118"/>
            <a:ext cx="10515600" cy="466164"/>
          </a:xfrm>
        </p:spPr>
        <p:txBody>
          <a:bodyPr>
            <a:normAutofit fontScale="90000"/>
          </a:bodyPr>
          <a:lstStyle/>
          <a:p>
            <a:r>
              <a:rPr lang="en-IN" sz="4400" b="1" i="0" u="none" strike="noStrike" baseline="0" dirty="0">
                <a:latin typeface="Arial" panose="020B0604020202020204" pitchFamily="34" charset="0"/>
              </a:rPr>
              <a:t>                         HONESTY</a:t>
            </a:r>
            <a:br>
              <a:rPr lang="en-IN" sz="4400" b="1" i="0" u="none" strike="noStrike" baseline="0" dirty="0">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B60FFFEB-BDD5-0B59-725E-6894EBA0903E}"/>
              </a:ext>
            </a:extLst>
          </p:cNvPr>
          <p:cNvSpPr>
            <a:spLocks noGrp="1"/>
          </p:cNvSpPr>
          <p:nvPr>
            <p:ph idx="1"/>
          </p:nvPr>
        </p:nvSpPr>
        <p:spPr/>
        <p:txBody>
          <a:bodyPr>
            <a:normAutofit/>
          </a:bodyPr>
          <a:lstStyle/>
          <a:p>
            <a:pPr algn="l"/>
            <a:r>
              <a:rPr lang="en-US" sz="1800" b="0" i="0" u="none" strike="noStrike" baseline="0" dirty="0">
                <a:latin typeface="Times New Roman" panose="02020603050405020304" pitchFamily="18" charset="0"/>
              </a:rPr>
              <a:t>Honesty is a virtue, and it is exhibited in two aspects namely,</a:t>
            </a:r>
          </a:p>
          <a:p>
            <a:pPr marL="0" indent="0" algn="l">
              <a:buNone/>
            </a:pPr>
            <a:r>
              <a:rPr lang="en-IN" sz="1800" b="0" i="0" u="none" strike="noStrike" baseline="0" dirty="0">
                <a:latin typeface="Times New Roman" panose="02020603050405020304" pitchFamily="18" charset="0"/>
              </a:rPr>
              <a:t>(</a:t>
            </a:r>
            <a:r>
              <a:rPr lang="en-IN" sz="1800" b="0" i="1" u="none" strike="noStrike" baseline="0" dirty="0">
                <a:latin typeface="Times New Roman" panose="02020603050405020304" pitchFamily="18" charset="0"/>
              </a:rPr>
              <a:t>a</a:t>
            </a:r>
            <a:r>
              <a:rPr lang="en-IN" sz="1800" b="0" i="0" u="none" strike="noStrike" baseline="0" dirty="0">
                <a:latin typeface="Times New Roman" panose="02020603050405020304" pitchFamily="18" charset="0"/>
              </a:rPr>
              <a:t>) Truthfulness and</a:t>
            </a:r>
          </a:p>
          <a:p>
            <a:pPr marL="0" indent="0" algn="l">
              <a:buNone/>
            </a:pPr>
            <a:r>
              <a:rPr lang="en-IN" sz="1800" b="0" i="0" u="none" strike="noStrike" baseline="0" dirty="0">
                <a:latin typeface="Times New Roman" panose="02020603050405020304" pitchFamily="18" charset="0"/>
              </a:rPr>
              <a:t>(</a:t>
            </a:r>
            <a:r>
              <a:rPr lang="en-IN" sz="1800" b="0" i="1" u="none" strike="noStrike" baseline="0" dirty="0">
                <a:latin typeface="Times New Roman" panose="02020603050405020304" pitchFamily="18" charset="0"/>
              </a:rPr>
              <a:t>b</a:t>
            </a:r>
            <a:r>
              <a:rPr lang="en-IN" sz="1800" b="0" i="0" u="none" strike="noStrike" baseline="0" dirty="0">
                <a:latin typeface="Times New Roman" panose="02020603050405020304" pitchFamily="18" charset="0"/>
              </a:rPr>
              <a:t>) Trustworthiness</a:t>
            </a:r>
          </a:p>
          <a:p>
            <a:pPr algn="l"/>
            <a:endParaRPr lang="en-IN"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Truthfulness is to face the responsibilities upon telling truth. One should keep one’s word or promise. By admitting one’s mistake committed (one needs courage to do that!), it is easy to fix them.  Reliable engineering judgment, maintenance of truth, defending the truth, and communicating the truth, only when it does ‘good’ to others, are some of the reflections of truthfulness. </a:t>
            </a:r>
          </a:p>
          <a:p>
            <a:pPr algn="l"/>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But trustworthiness is maintaining integrity and taking responsibility for personal performance. People abide by law and live by mutual trust. They play the right way to win, according to the laws or rules (legally and morally). They build trust through reliability and authenticity. They admit their own mistakes and confront unethical actions in others and take tough and principled stand, even if unpopular.</a:t>
            </a:r>
            <a:endParaRPr lang="en-IN" dirty="0"/>
          </a:p>
        </p:txBody>
      </p:sp>
    </p:spTree>
    <p:extLst>
      <p:ext uri="{BB962C8B-B14F-4D97-AF65-F5344CB8AC3E}">
        <p14:creationId xmlns:p14="http://schemas.microsoft.com/office/powerpoint/2010/main" val="347306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A139-492D-CE0A-0C2B-2C4F127C11AD}"/>
              </a:ext>
            </a:extLst>
          </p:cNvPr>
          <p:cNvSpPr>
            <a:spLocks noGrp="1"/>
          </p:cNvSpPr>
          <p:nvPr>
            <p:ph type="title"/>
          </p:nvPr>
        </p:nvSpPr>
        <p:spPr>
          <a:xfrm>
            <a:off x="838200" y="365125"/>
            <a:ext cx="10515600" cy="244475"/>
          </a:xfrm>
        </p:spPr>
        <p:txBody>
          <a:bodyPr>
            <a:normAutofit fontScale="90000"/>
          </a:bodyPr>
          <a:lstStyle/>
          <a:p>
            <a:r>
              <a:rPr lang="en-US" dirty="0"/>
              <a:t>Cont., </a:t>
            </a:r>
            <a:endParaRPr lang="en-IN" dirty="0"/>
          </a:p>
        </p:txBody>
      </p:sp>
      <p:sp>
        <p:nvSpPr>
          <p:cNvPr id="3" name="Content Placeholder 2">
            <a:extLst>
              <a:ext uri="{FF2B5EF4-FFF2-40B4-BE49-F238E27FC236}">
                <a16:creationId xmlns:a16="http://schemas.microsoft.com/office/drawing/2014/main" id="{88269AAB-8187-F8B5-2C78-A629249F1114}"/>
              </a:ext>
            </a:extLst>
          </p:cNvPr>
          <p:cNvSpPr>
            <a:spLocks noGrp="1"/>
          </p:cNvSpPr>
          <p:nvPr>
            <p:ph idx="1"/>
          </p:nvPr>
        </p:nvSpPr>
        <p:spPr>
          <a:xfrm>
            <a:off x="161365" y="726140"/>
            <a:ext cx="11743764" cy="5853953"/>
          </a:xfrm>
        </p:spPr>
        <p:txBody>
          <a:bodyPr>
            <a:normAutofit/>
          </a:bodyPr>
          <a:lstStyle/>
          <a:p>
            <a:pPr algn="l"/>
            <a:endParaRPr lang="en-US" sz="1800" b="0" i="0" u="none" strike="noStrike" baseline="0" dirty="0">
              <a:latin typeface="Times New Roman" panose="02020603050405020304" pitchFamily="18" charset="0"/>
            </a:endParaRPr>
          </a:p>
          <a:p>
            <a:pPr algn="l"/>
            <a:r>
              <a:rPr lang="en-US" sz="2000" b="0" i="0" u="none" strike="noStrike" baseline="0" dirty="0">
                <a:latin typeface="Times New Roman" panose="02020603050405020304" pitchFamily="18" charset="0"/>
              </a:rPr>
              <a:t>some of the actions of an engineer that leads to dishonesty are:</a:t>
            </a:r>
          </a:p>
          <a:p>
            <a:pPr marL="0" indent="0" algn="l">
              <a:buNone/>
            </a:pPr>
            <a:r>
              <a:rPr lang="en-US" sz="2000" b="0" i="0" u="none" strike="noStrike" baseline="0" dirty="0">
                <a:latin typeface="Times New Roman" panose="02020603050405020304" pitchFamily="18" charset="0"/>
              </a:rPr>
              <a:t>1. </a:t>
            </a:r>
            <a:r>
              <a:rPr lang="en-US" sz="2000" b="0" i="1" u="none" strike="noStrike" baseline="0" dirty="0">
                <a:latin typeface="Times New Roman" panose="02020603050405020304" pitchFamily="18" charset="0"/>
              </a:rPr>
              <a:t>Lying</a:t>
            </a:r>
            <a:r>
              <a:rPr lang="en-US" sz="2000" b="0" i="0" u="none" strike="noStrike" baseline="0" dirty="0">
                <a:latin typeface="Times New Roman" panose="02020603050405020304" pitchFamily="18" charset="0"/>
              </a:rPr>
              <a:t>: Honesty implies avoidance of lying. An engineer may communicate wrong or distorted</a:t>
            </a:r>
          </a:p>
          <a:p>
            <a:pPr marL="0" indent="0" algn="l">
              <a:buNone/>
            </a:pPr>
            <a:r>
              <a:rPr lang="en-US" sz="2000" b="0" i="0" u="none" strike="noStrike" baseline="0" dirty="0">
                <a:latin typeface="Times New Roman" panose="02020603050405020304" pitchFamily="18" charset="0"/>
              </a:rPr>
              <a:t>test results intentionally or otherwise. It is giving </a:t>
            </a:r>
            <a:r>
              <a:rPr lang="en-US" sz="2000" b="0" i="1" u="none" strike="noStrike" baseline="0" dirty="0">
                <a:latin typeface="Times New Roman" panose="02020603050405020304" pitchFamily="18" charset="0"/>
              </a:rPr>
              <a:t>wrong </a:t>
            </a:r>
            <a:r>
              <a:rPr lang="en-US" sz="2000" b="0" i="0" u="none" strike="noStrike" baseline="0" dirty="0">
                <a:latin typeface="Times New Roman" panose="02020603050405020304" pitchFamily="18" charset="0"/>
              </a:rPr>
              <a:t>information to the </a:t>
            </a:r>
            <a:r>
              <a:rPr lang="en-US" sz="2000" b="0" i="1" u="none" strike="noStrike" baseline="0" dirty="0">
                <a:latin typeface="Times New Roman" panose="02020603050405020304" pitchFamily="18" charset="0"/>
              </a:rPr>
              <a:t>right </a:t>
            </a:r>
            <a:r>
              <a:rPr lang="en-US" sz="2000" b="0" i="0" u="none" strike="noStrike" baseline="0" dirty="0">
                <a:latin typeface="Times New Roman" panose="02020603050405020304" pitchFamily="18" charset="0"/>
              </a:rPr>
              <a:t>people.</a:t>
            </a:r>
          </a:p>
          <a:p>
            <a:pPr marL="0" indent="0" algn="l">
              <a:buNone/>
            </a:pPr>
            <a:r>
              <a:rPr lang="en-US" sz="2000" b="0" i="0" u="none" strike="noStrike" baseline="0" dirty="0">
                <a:latin typeface="Times New Roman" panose="02020603050405020304" pitchFamily="18" charset="0"/>
              </a:rPr>
              <a:t>2. </a:t>
            </a:r>
            <a:r>
              <a:rPr lang="en-US" sz="2000" b="0" i="1" u="none" strike="noStrike" baseline="0" dirty="0">
                <a:latin typeface="Times New Roman" panose="02020603050405020304" pitchFamily="18" charset="0"/>
              </a:rPr>
              <a:t>Deliberate deception</a:t>
            </a:r>
            <a:r>
              <a:rPr lang="en-US" sz="2000" b="0" i="0" u="none" strike="noStrike" baseline="0" dirty="0">
                <a:latin typeface="Times New Roman" panose="02020603050405020304" pitchFamily="18" charset="0"/>
              </a:rPr>
              <a:t>: An engineer may judge or decide on matters one is not familiar or</a:t>
            </a:r>
          </a:p>
          <a:p>
            <a:pPr marL="0" indent="0" algn="l">
              <a:buNone/>
            </a:pPr>
            <a:r>
              <a:rPr lang="en-US" sz="2000" b="0" i="0" u="none" strike="noStrike" baseline="0" dirty="0">
                <a:latin typeface="Times New Roman" panose="02020603050405020304" pitchFamily="18" charset="0"/>
              </a:rPr>
              <a:t>with insufficient data or proof, to impress upon the customers or employers. This is a self </a:t>
            </a:r>
            <a:r>
              <a:rPr lang="en-IN" sz="2000" b="0" i="0" u="none" strike="noStrike" baseline="0" dirty="0">
                <a:latin typeface="Times New Roman" panose="02020603050405020304" pitchFamily="18" charset="0"/>
              </a:rPr>
              <a:t>deceit.</a:t>
            </a:r>
          </a:p>
          <a:p>
            <a:pPr marL="0" indent="0" algn="l">
              <a:buNone/>
            </a:pPr>
            <a:r>
              <a:rPr lang="en-US" sz="2000" b="0" i="0" u="none" strike="noStrike" baseline="0" dirty="0">
                <a:latin typeface="Times New Roman" panose="02020603050405020304" pitchFamily="18" charset="0"/>
              </a:rPr>
              <a:t>3. </a:t>
            </a:r>
            <a:r>
              <a:rPr lang="en-US" sz="2000" b="0" i="1" u="none" strike="noStrike" baseline="0" dirty="0">
                <a:latin typeface="Times New Roman" panose="02020603050405020304" pitchFamily="18" charset="0"/>
              </a:rPr>
              <a:t>Withholding the information</a:t>
            </a:r>
            <a:r>
              <a:rPr lang="en-US" sz="2000" b="0" i="0" u="none" strike="noStrike" baseline="0" dirty="0">
                <a:latin typeface="Times New Roman" panose="02020603050405020304" pitchFamily="18" charset="0"/>
              </a:rPr>
              <a:t>: It means hiding the facts during communication to one’s superior or subordinate, intentionally or otherwise.</a:t>
            </a:r>
          </a:p>
          <a:p>
            <a:pPr marL="0" indent="0" algn="l">
              <a:buNone/>
            </a:pPr>
            <a:r>
              <a:rPr lang="en-US" sz="2000" b="0" i="0" u="none" strike="noStrike" baseline="0" dirty="0">
                <a:latin typeface="Times New Roman" panose="02020603050405020304" pitchFamily="18" charset="0"/>
              </a:rPr>
              <a:t>4. </a:t>
            </a:r>
            <a:r>
              <a:rPr lang="en-US" sz="2000" b="0" i="1" u="none" strike="noStrike" baseline="0" dirty="0">
                <a:latin typeface="Times New Roman" panose="02020603050405020304" pitchFamily="18" charset="0"/>
              </a:rPr>
              <a:t>Not seeking the truth</a:t>
            </a:r>
            <a:r>
              <a:rPr lang="en-US" sz="2000" b="0" i="0" u="none" strike="noStrike" baseline="0" dirty="0">
                <a:latin typeface="Times New Roman" panose="02020603050405020304" pitchFamily="18" charset="0"/>
              </a:rPr>
              <a:t>: Some engineers accept the information or data, without applying their mind and seeking the truth.</a:t>
            </a:r>
          </a:p>
          <a:p>
            <a:pPr marL="0" indent="0" algn="l">
              <a:buNone/>
            </a:pPr>
            <a:r>
              <a:rPr lang="en-US" sz="2000" b="0" i="0" u="none" strike="noStrike" baseline="0" dirty="0">
                <a:latin typeface="Times New Roman" panose="02020603050405020304" pitchFamily="18" charset="0"/>
              </a:rPr>
              <a:t>5. </a:t>
            </a:r>
            <a:r>
              <a:rPr lang="en-US" sz="2000" b="0" i="1" u="none" strike="noStrike" baseline="0" dirty="0">
                <a:latin typeface="Times New Roman" panose="02020603050405020304" pitchFamily="18" charset="0"/>
              </a:rPr>
              <a:t>Not maintaining confidentiality</a:t>
            </a:r>
            <a:r>
              <a:rPr lang="en-US" sz="2000" b="0" i="0" u="none" strike="noStrike" baseline="0" dirty="0">
                <a:latin typeface="Times New Roman" panose="02020603050405020304" pitchFamily="18" charset="0"/>
              </a:rPr>
              <a:t>: It is giving </a:t>
            </a:r>
            <a:r>
              <a:rPr lang="en-US" sz="2000" b="0" i="1" u="none" strike="noStrike" baseline="0" dirty="0">
                <a:latin typeface="Times New Roman" panose="02020603050405020304" pitchFamily="18" charset="0"/>
              </a:rPr>
              <a:t>right </a:t>
            </a:r>
            <a:r>
              <a:rPr lang="en-US" sz="2000" b="0" i="0" u="none" strike="noStrike" baseline="0" dirty="0">
                <a:latin typeface="Times New Roman" panose="02020603050405020304" pitchFamily="18" charset="0"/>
              </a:rPr>
              <a:t>information to </a:t>
            </a:r>
            <a:r>
              <a:rPr lang="en-US" sz="2000" b="0" i="1" u="none" strike="noStrike" baseline="0" dirty="0">
                <a:latin typeface="Times New Roman" panose="02020603050405020304" pitchFamily="18" charset="0"/>
              </a:rPr>
              <a:t>wrong </a:t>
            </a:r>
            <a:r>
              <a:rPr lang="en-US" sz="2000" b="0" i="0" u="none" strike="noStrike" baseline="0" dirty="0">
                <a:latin typeface="Times New Roman" panose="02020603050405020304" pitchFamily="18" charset="0"/>
              </a:rPr>
              <a:t>people. The engineers should keep information of their customers/clients or of their employers confidential and should not discuss them with others.</a:t>
            </a:r>
          </a:p>
          <a:p>
            <a:pPr marL="0" indent="0" algn="l">
              <a:buNone/>
            </a:pPr>
            <a:r>
              <a:rPr lang="en-US" sz="2000" b="0" i="0" u="none" strike="noStrike" baseline="0" dirty="0">
                <a:latin typeface="Times New Roman" panose="02020603050405020304" pitchFamily="18" charset="0"/>
              </a:rPr>
              <a:t>6. Giving professional judgment under the influence of extraneous factors such as personal benefits and prejudice. The laws, experience, social welfare, and even conscience are given a go-bye by such actions. Certainly this is a higher-order crime.</a:t>
            </a:r>
          </a:p>
          <a:p>
            <a:pPr algn="l"/>
            <a:endParaRPr lang="en-IN" dirty="0"/>
          </a:p>
        </p:txBody>
      </p:sp>
    </p:spTree>
    <p:extLst>
      <p:ext uri="{BB962C8B-B14F-4D97-AF65-F5344CB8AC3E}">
        <p14:creationId xmlns:p14="http://schemas.microsoft.com/office/powerpoint/2010/main" val="3010598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00271-B71D-3641-B865-DFCAE0B3CE73}"/>
              </a:ext>
            </a:extLst>
          </p:cNvPr>
          <p:cNvSpPr>
            <a:spLocks noGrp="1"/>
          </p:cNvSpPr>
          <p:nvPr>
            <p:ph type="title"/>
          </p:nvPr>
        </p:nvSpPr>
        <p:spPr>
          <a:xfrm>
            <a:off x="838200" y="365125"/>
            <a:ext cx="10515600" cy="423769"/>
          </a:xfrm>
        </p:spPr>
        <p:txBody>
          <a:bodyPr>
            <a:normAutofit fontScale="90000"/>
          </a:bodyPr>
          <a:lstStyle/>
          <a:p>
            <a:br>
              <a:rPr lang="en-IN" sz="3600" b="1" i="0" u="none" strike="noStrike" baseline="0" dirty="0">
                <a:latin typeface="Arial" panose="020B0604020202020204" pitchFamily="34" charset="0"/>
              </a:rPr>
            </a:br>
            <a:r>
              <a:rPr lang="en-IN" sz="3600" b="1" i="0" u="none" strike="noStrike" baseline="0" dirty="0">
                <a:latin typeface="Arial" panose="020B0604020202020204" pitchFamily="34" charset="0"/>
              </a:rPr>
              <a:t>COURAGE</a:t>
            </a:r>
            <a:br>
              <a:rPr lang="en-IN" sz="4400" b="1" i="0" u="none" strike="noStrike" baseline="0" dirty="0">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14C3C3E7-C6B0-46FE-913A-147225A1D7D5}"/>
              </a:ext>
            </a:extLst>
          </p:cNvPr>
          <p:cNvSpPr>
            <a:spLocks noGrp="1"/>
          </p:cNvSpPr>
          <p:nvPr>
            <p:ph idx="1"/>
          </p:nvPr>
        </p:nvSpPr>
        <p:spPr>
          <a:xfrm>
            <a:off x="170329" y="788894"/>
            <a:ext cx="11537577" cy="5862918"/>
          </a:xfrm>
        </p:spPr>
        <p:txBody>
          <a:bodyPr>
            <a:normAutofit fontScale="92500" lnSpcReduction="10000"/>
          </a:bodyPr>
          <a:lstStyle/>
          <a:p>
            <a:pPr marL="0" indent="0" algn="l">
              <a:buNone/>
            </a:pPr>
            <a:r>
              <a:rPr lang="en-US" sz="1800" b="0" i="0" u="none" strike="noStrike" baseline="0" dirty="0">
                <a:latin typeface="Times New Roman" panose="02020603050405020304" pitchFamily="18" charset="0"/>
              </a:rPr>
              <a:t>Courage is the tendency to accept and face risks and difficult tasks in rational ways. Self-confidence is the basic requirement to nurture courage.</a:t>
            </a:r>
          </a:p>
          <a:p>
            <a:pPr algn="l"/>
            <a:r>
              <a:rPr lang="en-US" sz="1800" b="0" i="0" u="none" strike="noStrike" baseline="0" dirty="0">
                <a:latin typeface="Times New Roman" panose="02020603050405020304" pitchFamily="18" charset="0"/>
              </a:rPr>
              <a:t>Courage is classified into three types, based on the types of risks, namely</a:t>
            </a:r>
          </a:p>
          <a:p>
            <a:pPr algn="l"/>
            <a:r>
              <a:rPr lang="en-IN" sz="1800" b="0" i="0" u="none" strike="noStrike" baseline="0" dirty="0">
                <a:latin typeface="Times New Roman" panose="02020603050405020304" pitchFamily="18" charset="0"/>
              </a:rPr>
              <a:t>(</a:t>
            </a:r>
            <a:r>
              <a:rPr lang="en-IN" sz="1800" b="0" i="1" u="none" strike="noStrike" baseline="0" dirty="0">
                <a:latin typeface="Times New Roman" panose="02020603050405020304" pitchFamily="18" charset="0"/>
              </a:rPr>
              <a:t>a</a:t>
            </a:r>
            <a:r>
              <a:rPr lang="en-IN" sz="1800" b="0" i="0" u="none" strike="noStrike" baseline="0" dirty="0">
                <a:latin typeface="Times New Roman" panose="02020603050405020304" pitchFamily="18" charset="0"/>
              </a:rPr>
              <a:t>) Physical courage,</a:t>
            </a:r>
          </a:p>
          <a:p>
            <a:pPr algn="l"/>
            <a:r>
              <a:rPr lang="en-IN" sz="1800" b="0" i="0" u="none" strike="noStrike" baseline="0" dirty="0">
                <a:latin typeface="Times New Roman" panose="02020603050405020304" pitchFamily="18" charset="0"/>
              </a:rPr>
              <a:t>(</a:t>
            </a:r>
            <a:r>
              <a:rPr lang="en-IN" sz="1800" b="0" i="1" u="none" strike="noStrike" baseline="0" dirty="0">
                <a:latin typeface="Times New Roman" panose="02020603050405020304" pitchFamily="18" charset="0"/>
              </a:rPr>
              <a:t>b</a:t>
            </a:r>
            <a:r>
              <a:rPr lang="en-IN" sz="1800" b="0" i="0" u="none" strike="noStrike" baseline="0" dirty="0">
                <a:latin typeface="Times New Roman" panose="02020603050405020304" pitchFamily="18" charset="0"/>
              </a:rPr>
              <a:t>) Social courage, and</a:t>
            </a:r>
          </a:p>
          <a:p>
            <a:pPr algn="l"/>
            <a:r>
              <a:rPr lang="en-US" sz="1800" b="0" i="0" u="none" strike="noStrike" baseline="0" dirty="0">
                <a:latin typeface="Times New Roman" panose="02020603050405020304" pitchFamily="18" charset="0"/>
              </a:rPr>
              <a:t>(</a:t>
            </a:r>
            <a:r>
              <a:rPr lang="en-US" sz="1800" b="0" i="1" u="none" strike="noStrike" baseline="0" dirty="0">
                <a:latin typeface="Times New Roman" panose="02020603050405020304" pitchFamily="18" charset="0"/>
              </a:rPr>
              <a:t>c</a:t>
            </a:r>
            <a:r>
              <a:rPr lang="en-US" sz="1800" b="0" i="0" u="none" strike="noStrike" baseline="0" dirty="0">
                <a:latin typeface="Times New Roman" panose="02020603050405020304" pitchFamily="18" charset="0"/>
              </a:rPr>
              <a:t>) Intellectual courage. </a:t>
            </a:r>
          </a:p>
          <a:p>
            <a:pPr marL="0" indent="0" algn="l">
              <a:buNone/>
            </a:pPr>
            <a:r>
              <a:rPr lang="en-US" sz="1800" b="0" i="0" u="none" strike="noStrike" baseline="0" dirty="0">
                <a:latin typeface="Times New Roman" panose="02020603050405020304" pitchFamily="18" charset="0"/>
              </a:rPr>
              <a:t>In </a:t>
            </a:r>
            <a:r>
              <a:rPr lang="en-US" sz="1800" b="0" i="0" u="sng" strike="noStrike" baseline="0" dirty="0">
                <a:latin typeface="Times New Roman" panose="02020603050405020304" pitchFamily="18" charset="0"/>
              </a:rPr>
              <a:t>physical courage</a:t>
            </a:r>
            <a:r>
              <a:rPr lang="en-US" sz="1800" b="0" i="0" u="none" strike="noStrike" baseline="0" dirty="0">
                <a:latin typeface="Times New Roman" panose="02020603050405020304" pitchFamily="18" charset="0"/>
              </a:rPr>
              <a:t>, the thrust is on the adequacy of the physical strength, including the muscle power and armaments. People with high adrenalin, may be prepared to face challenges for the mere ‘thrill’ or driven by a decision to ‘excel’. </a:t>
            </a:r>
          </a:p>
          <a:p>
            <a:pPr marL="0" indent="0" algn="l">
              <a:buNone/>
            </a:pPr>
            <a:r>
              <a:rPr lang="en-US" sz="1800" b="0" i="0" u="none" strike="noStrike" baseline="0" dirty="0">
                <a:latin typeface="Times New Roman" panose="02020603050405020304" pitchFamily="18" charset="0"/>
              </a:rPr>
              <a:t>The </a:t>
            </a:r>
            <a:r>
              <a:rPr lang="en-US" sz="1800" b="0" i="0" u="sng" strike="noStrike" baseline="0" dirty="0">
                <a:latin typeface="Times New Roman" panose="02020603050405020304" pitchFamily="18" charset="0"/>
              </a:rPr>
              <a:t>social courage </a:t>
            </a:r>
            <a:r>
              <a:rPr lang="en-US" sz="1800" b="0" i="0" u="none" strike="noStrike" baseline="0" dirty="0">
                <a:latin typeface="Times New Roman" panose="02020603050405020304" pitchFamily="18" charset="0"/>
              </a:rPr>
              <a:t>involves the decisions and actions to change the order, based on the conviction for or against certain social behaviors. This requires leadership abilities, including empathy and sacrifice, to mobilize and motivate the followers, for the social cause.</a:t>
            </a:r>
          </a:p>
          <a:p>
            <a:pPr marL="0" indent="0" algn="l">
              <a:buNone/>
            </a:pPr>
            <a:r>
              <a:rPr lang="en-US" sz="1800" b="0" i="0" u="none" strike="noStrike" baseline="0" dirty="0">
                <a:latin typeface="Times New Roman" panose="02020603050405020304" pitchFamily="18" charset="0"/>
              </a:rPr>
              <a:t>The </a:t>
            </a:r>
            <a:r>
              <a:rPr lang="en-US" sz="1800" b="0" i="0" u="sng" strike="noStrike" baseline="0" dirty="0">
                <a:latin typeface="Times New Roman" panose="02020603050405020304" pitchFamily="18" charset="0"/>
              </a:rPr>
              <a:t>intellectual courage </a:t>
            </a:r>
            <a:r>
              <a:rPr lang="en-US" sz="1800" b="0" i="0" u="none" strike="noStrike" baseline="0" dirty="0">
                <a:latin typeface="Times New Roman" panose="02020603050405020304" pitchFamily="18" charset="0"/>
              </a:rPr>
              <a:t>is inculcated in people through acquired knowledge, experience, games, tactics, education, and training. In professional ethics, courage is applicable to the employers, employees, </a:t>
            </a:r>
            <a:r>
              <a:rPr lang="en-IN" sz="1800" b="0" i="0" u="none" strike="noStrike" baseline="0" dirty="0">
                <a:latin typeface="Times New Roman" panose="02020603050405020304" pitchFamily="18" charset="0"/>
              </a:rPr>
              <a:t>public, and the press. </a:t>
            </a:r>
            <a:r>
              <a:rPr lang="en-US" sz="1800" b="0" i="0" u="none" strike="noStrike" baseline="0" dirty="0">
                <a:latin typeface="Times New Roman" panose="02020603050405020304" pitchFamily="18" charset="0"/>
              </a:rPr>
              <a:t>Look before you leap. One should perform Strengths, Weakness, Opportunities, and Threat (SWOT) analysis. Calculate (estimate) the risks, compare with one’s strengths, and anticipate the end results, while taking decisions and before getting into action. Learning from the past helps. Past experience (one’s own or borrowed!) and wisdom gained from self-study or others will prepare one to plan and act with self-confidence, succeed in achieving the desired ethical goals through ethical means. Opportunities and threat existing and likely to exist in future are also to be studied and measures to be planned. This anticipatory management will help any one to face the future with courage. Facing the criticism, owning responsibility, and accepting the mistakes or errors when committed and exposed are the expressions of courage. In fact, this sets their mind to be vigilant against the past mistakes, and creative in finding the alternate means to achieve the desired objectives. Prof. Sathish Dhawan, Chief of ISRO, was reported to have exhibited his courage and owned responsibility, when the previous space mission failed, but credited Prof. A.P.J. Abdul Kalam</a:t>
            </a:r>
            <a:endParaRPr lang="en-IN" dirty="0"/>
          </a:p>
        </p:txBody>
      </p:sp>
    </p:spTree>
    <p:extLst>
      <p:ext uri="{BB962C8B-B14F-4D97-AF65-F5344CB8AC3E}">
        <p14:creationId xmlns:p14="http://schemas.microsoft.com/office/powerpoint/2010/main" val="1497929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BCDEA-B31C-66E2-674C-09EA5FA5BD9B}"/>
              </a:ext>
            </a:extLst>
          </p:cNvPr>
          <p:cNvSpPr>
            <a:spLocks noGrp="1"/>
          </p:cNvSpPr>
          <p:nvPr>
            <p:ph type="title"/>
          </p:nvPr>
        </p:nvSpPr>
        <p:spPr>
          <a:xfrm>
            <a:off x="838200" y="170329"/>
            <a:ext cx="10515600" cy="609601"/>
          </a:xfrm>
        </p:spPr>
        <p:txBody>
          <a:bodyPr>
            <a:noAutofit/>
          </a:bodyPr>
          <a:lstStyle/>
          <a:p>
            <a:br>
              <a:rPr lang="en-IN" sz="2800" b="1" i="0" u="none" strike="noStrike" baseline="0" dirty="0">
                <a:latin typeface="Arial" panose="020B0604020202020204" pitchFamily="34" charset="0"/>
              </a:rPr>
            </a:br>
            <a:r>
              <a:rPr lang="en-IN" sz="2800" b="1" i="0" u="none" strike="noStrike" baseline="0" dirty="0">
                <a:latin typeface="Arial" panose="020B0604020202020204" pitchFamily="34" charset="0"/>
              </a:rPr>
              <a:t>VALUING TIME</a:t>
            </a:r>
            <a:br>
              <a:rPr lang="en-IN" sz="2800" b="1" i="0" u="none" strike="noStrike" baseline="0" dirty="0">
                <a:latin typeface="Arial" panose="020B0604020202020204" pitchFamily="34" charset="0"/>
              </a:rPr>
            </a:br>
            <a:endParaRPr lang="en-IN" sz="2800" dirty="0"/>
          </a:p>
        </p:txBody>
      </p:sp>
      <p:sp>
        <p:nvSpPr>
          <p:cNvPr id="3" name="Content Placeholder 2">
            <a:extLst>
              <a:ext uri="{FF2B5EF4-FFF2-40B4-BE49-F238E27FC236}">
                <a16:creationId xmlns:a16="http://schemas.microsoft.com/office/drawing/2014/main" id="{242E2AA9-B06C-1B6D-8DAA-B709DFDCC853}"/>
              </a:ext>
            </a:extLst>
          </p:cNvPr>
          <p:cNvSpPr>
            <a:spLocks noGrp="1"/>
          </p:cNvSpPr>
          <p:nvPr>
            <p:ph idx="1"/>
          </p:nvPr>
        </p:nvSpPr>
        <p:spPr>
          <a:xfrm>
            <a:off x="304799" y="860612"/>
            <a:ext cx="11636189" cy="5827059"/>
          </a:xfrm>
        </p:spPr>
        <p:txBody>
          <a:bodyPr>
            <a:normAutofit/>
          </a:bodyPr>
          <a:lstStyle/>
          <a:p>
            <a:pPr algn="l"/>
            <a:r>
              <a:rPr lang="en-US" sz="1800" b="0" i="0" u="none" strike="noStrike" baseline="0" dirty="0">
                <a:latin typeface="Times New Roman" panose="02020603050405020304" pitchFamily="18" charset="0"/>
              </a:rPr>
              <a:t>Time is rare resource. Once it is spent, it is lost for ever. It can not be either stored or recovered. Hence, time is the most perishable and most valuable resource too. This resource is continuously spent</a:t>
            </a:r>
            <a:r>
              <a:rPr lang="en-US" sz="1800" b="0" i="0" u="none" strike="noStrike" baseline="0">
                <a:latin typeface="Times New Roman" panose="02020603050405020304" pitchFamily="18" charset="0"/>
              </a:rPr>
              <a:t>, whether any </a:t>
            </a:r>
            <a:r>
              <a:rPr lang="en-US" sz="1800" b="0" i="0" u="none" strike="noStrike" baseline="0" dirty="0">
                <a:latin typeface="Times New Roman" panose="02020603050405020304" pitchFamily="18" charset="0"/>
              </a:rPr>
              <a:t>decision or action is taken or not.</a:t>
            </a:r>
          </a:p>
          <a:p>
            <a:pPr algn="l"/>
            <a:r>
              <a:rPr lang="en-US" sz="1800" b="0" i="0" u="none" strike="noStrike" baseline="0" dirty="0">
                <a:latin typeface="Times New Roman" panose="02020603050405020304" pitchFamily="18" charset="0"/>
              </a:rPr>
              <a:t>The history of great reformers and innovators have stressed the importance of time and valuing</a:t>
            </a:r>
          </a:p>
          <a:p>
            <a:pPr algn="l"/>
            <a:r>
              <a:rPr lang="en-US" sz="1800" b="0" i="0" u="none" strike="noStrike" baseline="0" dirty="0">
                <a:latin typeface="Times New Roman" panose="02020603050405020304" pitchFamily="18" charset="0"/>
              </a:rPr>
              <a:t>time. The proverbs, ‘Time and tide wait for nobody’ and ‘Procrastination is the thief of time’ amply</a:t>
            </a:r>
          </a:p>
          <a:p>
            <a:pPr algn="l"/>
            <a:r>
              <a:rPr lang="en-IN" sz="1800" b="0" i="0" u="none" strike="noStrike" baseline="0" dirty="0">
                <a:latin typeface="Times New Roman" panose="02020603050405020304" pitchFamily="18" charset="0"/>
              </a:rPr>
              <a:t>illustrate this point.</a:t>
            </a:r>
          </a:p>
          <a:p>
            <a:pPr algn="l"/>
            <a:r>
              <a:rPr lang="en-US" sz="1800" b="0" i="0" u="none" strike="noStrike" baseline="0" dirty="0">
                <a:latin typeface="Times New Roman" panose="02020603050405020304" pitchFamily="18" charset="0"/>
              </a:rPr>
              <a:t>An anecdote to highlight the ‘value of time’ is as follows: To realize the value of one year, ask the</a:t>
            </a:r>
          </a:p>
          <a:p>
            <a:pPr algn="l"/>
            <a:r>
              <a:rPr lang="en-US" sz="1800" b="0" i="0" u="none" strike="noStrike" baseline="0" dirty="0">
                <a:latin typeface="Times New Roman" panose="02020603050405020304" pitchFamily="18" charset="0"/>
              </a:rPr>
              <a:t>student who has failed in the examinations;. To realize the value of one month, ask the mother who has</a:t>
            </a:r>
          </a:p>
          <a:p>
            <a:pPr algn="l"/>
            <a:r>
              <a:rPr lang="en-US" sz="1800" b="0" i="0" u="none" strike="noStrike" baseline="0" dirty="0">
                <a:latin typeface="Times New Roman" panose="02020603050405020304" pitchFamily="18" charset="0"/>
              </a:rPr>
              <a:t>delivered a premature baby; to realize the value of one week, ask the editor of weekly; to realize the</a:t>
            </a:r>
          </a:p>
          <a:p>
            <a:pPr algn="l"/>
            <a:r>
              <a:rPr lang="en-US" sz="1800" b="0" i="0" u="none" strike="noStrike" baseline="0" dirty="0">
                <a:latin typeface="Times New Roman" panose="02020603050405020304" pitchFamily="18" charset="0"/>
              </a:rPr>
              <a:t>value of one day, ask the daily-wage laborer; to realize now the value of one hour, ask the lovers</a:t>
            </a:r>
          </a:p>
          <a:p>
            <a:pPr algn="l"/>
            <a:r>
              <a:rPr lang="en-US" sz="1800" b="0" i="0" u="none" strike="noStrike" baseline="0" dirty="0">
                <a:latin typeface="Times New Roman" panose="02020603050405020304" pitchFamily="18" charset="0"/>
              </a:rPr>
              <a:t>longing to meet; to realize the value of one minute, ask a person who has missed the train; to realize the</a:t>
            </a:r>
          </a:p>
          <a:p>
            <a:pPr algn="l"/>
            <a:r>
              <a:rPr lang="en-US" sz="1800" b="0" i="0" u="none" strike="noStrike" baseline="0" dirty="0">
                <a:latin typeface="Times New Roman" panose="02020603050405020304" pitchFamily="18" charset="0"/>
              </a:rPr>
              <a:t>value of one second, ask the person who has survived an accident; to realize the value one milli second,</a:t>
            </a:r>
          </a:p>
          <a:p>
            <a:pPr algn="l"/>
            <a:r>
              <a:rPr lang="en-US" sz="1800" b="0" i="0" u="none" strike="noStrike" baseline="0" dirty="0">
                <a:latin typeface="Times New Roman" panose="02020603050405020304" pitchFamily="18" charset="0"/>
              </a:rPr>
              <a:t>ask the person who has won the bronze medal in Olympics; to realize the value of one micro second,</a:t>
            </a:r>
          </a:p>
          <a:p>
            <a:pPr algn="l"/>
            <a:r>
              <a:rPr lang="en-US" sz="1800" b="0" i="0" u="none" strike="noStrike" baseline="0" dirty="0">
                <a:latin typeface="Times New Roman" panose="02020603050405020304" pitchFamily="18" charset="0"/>
              </a:rPr>
              <a:t>ask the NASA team of scientists; to realize the value of one nano-second, ask a Hardware engineer!; If</a:t>
            </a:r>
          </a:p>
          <a:p>
            <a:pPr algn="l"/>
            <a:r>
              <a:rPr lang="en-US" sz="1800" b="0" i="0" u="none" strike="noStrike" baseline="0" dirty="0">
                <a:latin typeface="Times New Roman" panose="02020603050405020304" pitchFamily="18" charset="0"/>
              </a:rPr>
              <a:t>you have still not realized the value of time, wait; are you an Engineer?</a:t>
            </a:r>
          </a:p>
          <a:p>
            <a:pPr marL="0" indent="0" algn="l">
              <a:buNone/>
            </a:pPr>
            <a:endParaRPr lang="en-IN" dirty="0"/>
          </a:p>
        </p:txBody>
      </p:sp>
    </p:spTree>
    <p:extLst>
      <p:ext uri="{BB962C8B-B14F-4D97-AF65-F5344CB8AC3E}">
        <p14:creationId xmlns:p14="http://schemas.microsoft.com/office/powerpoint/2010/main" val="18396666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1091</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                         HONESTY </vt:lpstr>
      <vt:lpstr>Cont., </vt:lpstr>
      <vt:lpstr> COURAGE </vt:lpstr>
      <vt:lpstr> VALUING TIME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RENUKA DEVI K</dc:creator>
  <cp:lastModifiedBy>RENUKA DEVI K</cp:lastModifiedBy>
  <cp:revision>2</cp:revision>
  <dcterms:created xsi:type="dcterms:W3CDTF">2024-02-21T16:37:14Z</dcterms:created>
  <dcterms:modified xsi:type="dcterms:W3CDTF">2024-02-21T16:40:22Z</dcterms:modified>
</cp:coreProperties>
</file>