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84" d="100"/>
          <a:sy n="84" d="100"/>
        </p:scale>
        <p:origin x="81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D62AB-FCEA-0CDA-3F32-B31127F01E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2C9A71-EA3F-A295-7989-0F3328E462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63C27E-82C9-A992-ADAF-A58FCF24EBC8}"/>
              </a:ext>
            </a:extLst>
          </p:cNvPr>
          <p:cNvSpPr>
            <a:spLocks noGrp="1"/>
          </p:cNvSpPr>
          <p:nvPr>
            <p:ph type="dt" sz="half" idx="10"/>
          </p:nvPr>
        </p:nvSpPr>
        <p:spPr/>
        <p:txBody>
          <a:bodyPr/>
          <a:lstStyle/>
          <a:p>
            <a:fld id="{AE656C57-BAA0-4A1D-865D-19330291A6E4}" type="datetimeFigureOut">
              <a:rPr lang="en-IN" smtClean="0"/>
              <a:t>13-03-2025</a:t>
            </a:fld>
            <a:endParaRPr lang="en-IN"/>
          </a:p>
        </p:txBody>
      </p:sp>
      <p:sp>
        <p:nvSpPr>
          <p:cNvPr id="5" name="Footer Placeholder 4">
            <a:extLst>
              <a:ext uri="{FF2B5EF4-FFF2-40B4-BE49-F238E27FC236}">
                <a16:creationId xmlns:a16="http://schemas.microsoft.com/office/drawing/2014/main" id="{86CF9F9B-9C6C-EDBD-F1FA-F8151612A1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009DBC-B6EB-ECC3-29D7-F964765B8212}"/>
              </a:ext>
            </a:extLst>
          </p:cNvPr>
          <p:cNvSpPr>
            <a:spLocks noGrp="1"/>
          </p:cNvSpPr>
          <p:nvPr>
            <p:ph type="sldNum" sz="quarter" idx="12"/>
          </p:nvPr>
        </p:nvSpPr>
        <p:spPr/>
        <p:txBody>
          <a:bodyPr/>
          <a:lstStyle/>
          <a:p>
            <a:fld id="{BA6F6386-2875-47F1-BC12-F825B62A70A8}" type="slidenum">
              <a:rPr lang="en-IN" smtClean="0"/>
              <a:t>‹#›</a:t>
            </a:fld>
            <a:endParaRPr lang="en-IN"/>
          </a:p>
        </p:txBody>
      </p:sp>
    </p:spTree>
    <p:extLst>
      <p:ext uri="{BB962C8B-B14F-4D97-AF65-F5344CB8AC3E}">
        <p14:creationId xmlns:p14="http://schemas.microsoft.com/office/powerpoint/2010/main" val="1108547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7AEC-4F81-A542-A247-693CB2113C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E46AFB-ECC4-1642-D6D4-5F6EBD0316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DF80BC-7A86-FF49-76EA-6D8E02DFD816}"/>
              </a:ext>
            </a:extLst>
          </p:cNvPr>
          <p:cNvSpPr>
            <a:spLocks noGrp="1"/>
          </p:cNvSpPr>
          <p:nvPr>
            <p:ph type="dt" sz="half" idx="10"/>
          </p:nvPr>
        </p:nvSpPr>
        <p:spPr/>
        <p:txBody>
          <a:bodyPr/>
          <a:lstStyle/>
          <a:p>
            <a:fld id="{AE656C57-BAA0-4A1D-865D-19330291A6E4}" type="datetimeFigureOut">
              <a:rPr lang="en-IN" smtClean="0"/>
              <a:t>13-03-2025</a:t>
            </a:fld>
            <a:endParaRPr lang="en-IN"/>
          </a:p>
        </p:txBody>
      </p:sp>
      <p:sp>
        <p:nvSpPr>
          <p:cNvPr id="5" name="Footer Placeholder 4">
            <a:extLst>
              <a:ext uri="{FF2B5EF4-FFF2-40B4-BE49-F238E27FC236}">
                <a16:creationId xmlns:a16="http://schemas.microsoft.com/office/drawing/2014/main" id="{0674467C-6DBB-6103-88DE-DD6F3B0F39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B8193B-6589-41CF-E41A-FB22C75A5E74}"/>
              </a:ext>
            </a:extLst>
          </p:cNvPr>
          <p:cNvSpPr>
            <a:spLocks noGrp="1"/>
          </p:cNvSpPr>
          <p:nvPr>
            <p:ph type="sldNum" sz="quarter" idx="12"/>
          </p:nvPr>
        </p:nvSpPr>
        <p:spPr/>
        <p:txBody>
          <a:bodyPr/>
          <a:lstStyle/>
          <a:p>
            <a:fld id="{BA6F6386-2875-47F1-BC12-F825B62A70A8}" type="slidenum">
              <a:rPr lang="en-IN" smtClean="0"/>
              <a:t>‹#›</a:t>
            </a:fld>
            <a:endParaRPr lang="en-IN"/>
          </a:p>
        </p:txBody>
      </p:sp>
    </p:spTree>
    <p:extLst>
      <p:ext uri="{BB962C8B-B14F-4D97-AF65-F5344CB8AC3E}">
        <p14:creationId xmlns:p14="http://schemas.microsoft.com/office/powerpoint/2010/main" val="125665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A90B0C-90AC-8BFF-652E-996938B438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867E3B-C531-6C35-411F-48CE9E0AB0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226993-46E4-761F-78FB-30B7AB7C706E}"/>
              </a:ext>
            </a:extLst>
          </p:cNvPr>
          <p:cNvSpPr>
            <a:spLocks noGrp="1"/>
          </p:cNvSpPr>
          <p:nvPr>
            <p:ph type="dt" sz="half" idx="10"/>
          </p:nvPr>
        </p:nvSpPr>
        <p:spPr/>
        <p:txBody>
          <a:bodyPr/>
          <a:lstStyle/>
          <a:p>
            <a:fld id="{AE656C57-BAA0-4A1D-865D-19330291A6E4}" type="datetimeFigureOut">
              <a:rPr lang="en-IN" smtClean="0"/>
              <a:t>13-03-2025</a:t>
            </a:fld>
            <a:endParaRPr lang="en-IN"/>
          </a:p>
        </p:txBody>
      </p:sp>
      <p:sp>
        <p:nvSpPr>
          <p:cNvPr id="5" name="Footer Placeholder 4">
            <a:extLst>
              <a:ext uri="{FF2B5EF4-FFF2-40B4-BE49-F238E27FC236}">
                <a16:creationId xmlns:a16="http://schemas.microsoft.com/office/drawing/2014/main" id="{27628E0A-C6F4-DC2D-6E2C-870A23AE9F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93591B-558E-A053-25B6-15B5BE5B8019}"/>
              </a:ext>
            </a:extLst>
          </p:cNvPr>
          <p:cNvSpPr>
            <a:spLocks noGrp="1"/>
          </p:cNvSpPr>
          <p:nvPr>
            <p:ph type="sldNum" sz="quarter" idx="12"/>
          </p:nvPr>
        </p:nvSpPr>
        <p:spPr/>
        <p:txBody>
          <a:bodyPr/>
          <a:lstStyle/>
          <a:p>
            <a:fld id="{BA6F6386-2875-47F1-BC12-F825B62A70A8}" type="slidenum">
              <a:rPr lang="en-IN" smtClean="0"/>
              <a:t>‹#›</a:t>
            </a:fld>
            <a:endParaRPr lang="en-IN"/>
          </a:p>
        </p:txBody>
      </p:sp>
    </p:spTree>
    <p:extLst>
      <p:ext uri="{BB962C8B-B14F-4D97-AF65-F5344CB8AC3E}">
        <p14:creationId xmlns:p14="http://schemas.microsoft.com/office/powerpoint/2010/main" val="367502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A7689-8C00-D4D5-D7CE-5F0197118A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A51F89-F843-5DD4-DD6E-9250B9BAA7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402969-E1E2-C681-FD74-35CF1F80CB17}"/>
              </a:ext>
            </a:extLst>
          </p:cNvPr>
          <p:cNvSpPr>
            <a:spLocks noGrp="1"/>
          </p:cNvSpPr>
          <p:nvPr>
            <p:ph type="dt" sz="half" idx="10"/>
          </p:nvPr>
        </p:nvSpPr>
        <p:spPr/>
        <p:txBody>
          <a:bodyPr/>
          <a:lstStyle/>
          <a:p>
            <a:fld id="{AE656C57-BAA0-4A1D-865D-19330291A6E4}" type="datetimeFigureOut">
              <a:rPr lang="en-IN" smtClean="0"/>
              <a:t>13-03-2025</a:t>
            </a:fld>
            <a:endParaRPr lang="en-IN"/>
          </a:p>
        </p:txBody>
      </p:sp>
      <p:sp>
        <p:nvSpPr>
          <p:cNvPr id="5" name="Footer Placeholder 4">
            <a:extLst>
              <a:ext uri="{FF2B5EF4-FFF2-40B4-BE49-F238E27FC236}">
                <a16:creationId xmlns:a16="http://schemas.microsoft.com/office/drawing/2014/main" id="{4187CE26-0137-D349-6CC4-114C02EF21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EE8522-ED6E-27FA-AF8F-53DA8EC29D4F}"/>
              </a:ext>
            </a:extLst>
          </p:cNvPr>
          <p:cNvSpPr>
            <a:spLocks noGrp="1"/>
          </p:cNvSpPr>
          <p:nvPr>
            <p:ph type="sldNum" sz="quarter" idx="12"/>
          </p:nvPr>
        </p:nvSpPr>
        <p:spPr/>
        <p:txBody>
          <a:bodyPr/>
          <a:lstStyle/>
          <a:p>
            <a:fld id="{BA6F6386-2875-47F1-BC12-F825B62A70A8}" type="slidenum">
              <a:rPr lang="en-IN" smtClean="0"/>
              <a:t>‹#›</a:t>
            </a:fld>
            <a:endParaRPr lang="en-IN"/>
          </a:p>
        </p:txBody>
      </p:sp>
    </p:spTree>
    <p:extLst>
      <p:ext uri="{BB962C8B-B14F-4D97-AF65-F5344CB8AC3E}">
        <p14:creationId xmlns:p14="http://schemas.microsoft.com/office/powerpoint/2010/main" val="110091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4887-B367-5036-6B72-C7AA615CF8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01BCB1-DC71-1E26-E9CF-E42F907288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B47C39-7854-F679-AA6D-90784085B495}"/>
              </a:ext>
            </a:extLst>
          </p:cNvPr>
          <p:cNvSpPr>
            <a:spLocks noGrp="1"/>
          </p:cNvSpPr>
          <p:nvPr>
            <p:ph type="dt" sz="half" idx="10"/>
          </p:nvPr>
        </p:nvSpPr>
        <p:spPr/>
        <p:txBody>
          <a:bodyPr/>
          <a:lstStyle/>
          <a:p>
            <a:fld id="{AE656C57-BAA0-4A1D-865D-19330291A6E4}" type="datetimeFigureOut">
              <a:rPr lang="en-IN" smtClean="0"/>
              <a:t>13-03-2025</a:t>
            </a:fld>
            <a:endParaRPr lang="en-IN"/>
          </a:p>
        </p:txBody>
      </p:sp>
      <p:sp>
        <p:nvSpPr>
          <p:cNvPr id="5" name="Footer Placeholder 4">
            <a:extLst>
              <a:ext uri="{FF2B5EF4-FFF2-40B4-BE49-F238E27FC236}">
                <a16:creationId xmlns:a16="http://schemas.microsoft.com/office/drawing/2014/main" id="{DDACA808-A3B8-DBA9-D1EF-08E69532C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50CCB9-60DE-B9AE-9FD9-BA68E85D886F}"/>
              </a:ext>
            </a:extLst>
          </p:cNvPr>
          <p:cNvSpPr>
            <a:spLocks noGrp="1"/>
          </p:cNvSpPr>
          <p:nvPr>
            <p:ph type="sldNum" sz="quarter" idx="12"/>
          </p:nvPr>
        </p:nvSpPr>
        <p:spPr/>
        <p:txBody>
          <a:bodyPr/>
          <a:lstStyle/>
          <a:p>
            <a:fld id="{BA6F6386-2875-47F1-BC12-F825B62A70A8}" type="slidenum">
              <a:rPr lang="en-IN" smtClean="0"/>
              <a:t>‹#›</a:t>
            </a:fld>
            <a:endParaRPr lang="en-IN"/>
          </a:p>
        </p:txBody>
      </p:sp>
    </p:spTree>
    <p:extLst>
      <p:ext uri="{BB962C8B-B14F-4D97-AF65-F5344CB8AC3E}">
        <p14:creationId xmlns:p14="http://schemas.microsoft.com/office/powerpoint/2010/main" val="2835356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7565-F7AE-9D98-B9C8-4EC2278D5D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635C67-E769-C10B-A2D9-2D954DFA18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DC6C2E-44AA-1307-F98E-549668BEC0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8100C1-3FCA-DF19-8571-FE4B5831AAFA}"/>
              </a:ext>
            </a:extLst>
          </p:cNvPr>
          <p:cNvSpPr>
            <a:spLocks noGrp="1"/>
          </p:cNvSpPr>
          <p:nvPr>
            <p:ph type="dt" sz="half" idx="10"/>
          </p:nvPr>
        </p:nvSpPr>
        <p:spPr/>
        <p:txBody>
          <a:bodyPr/>
          <a:lstStyle/>
          <a:p>
            <a:fld id="{AE656C57-BAA0-4A1D-865D-19330291A6E4}" type="datetimeFigureOut">
              <a:rPr lang="en-IN" smtClean="0"/>
              <a:t>13-03-2025</a:t>
            </a:fld>
            <a:endParaRPr lang="en-IN"/>
          </a:p>
        </p:txBody>
      </p:sp>
      <p:sp>
        <p:nvSpPr>
          <p:cNvPr id="6" name="Footer Placeholder 5">
            <a:extLst>
              <a:ext uri="{FF2B5EF4-FFF2-40B4-BE49-F238E27FC236}">
                <a16:creationId xmlns:a16="http://schemas.microsoft.com/office/drawing/2014/main" id="{E7C12031-9890-B7ED-7669-F49A3F9DEC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EFE473-586C-3566-D9D0-F95390F03881}"/>
              </a:ext>
            </a:extLst>
          </p:cNvPr>
          <p:cNvSpPr>
            <a:spLocks noGrp="1"/>
          </p:cNvSpPr>
          <p:nvPr>
            <p:ph type="sldNum" sz="quarter" idx="12"/>
          </p:nvPr>
        </p:nvSpPr>
        <p:spPr/>
        <p:txBody>
          <a:bodyPr/>
          <a:lstStyle/>
          <a:p>
            <a:fld id="{BA6F6386-2875-47F1-BC12-F825B62A70A8}" type="slidenum">
              <a:rPr lang="en-IN" smtClean="0"/>
              <a:t>‹#›</a:t>
            </a:fld>
            <a:endParaRPr lang="en-IN"/>
          </a:p>
        </p:txBody>
      </p:sp>
    </p:spTree>
    <p:extLst>
      <p:ext uri="{BB962C8B-B14F-4D97-AF65-F5344CB8AC3E}">
        <p14:creationId xmlns:p14="http://schemas.microsoft.com/office/powerpoint/2010/main" val="30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ABE1-36C9-A099-AC31-FC3F3475AC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E342B6-50F4-7696-B7DA-47DBD0E3E6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92C5F7-74F7-9D0E-B872-7A8D0D5345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DCC0D5-CB82-BE2E-04B5-B392A28AEA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5E9AC3-4401-91FA-55C3-0B11068C17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33EB2FD-0BEC-6DF2-D5BC-51E8A285C1E1}"/>
              </a:ext>
            </a:extLst>
          </p:cNvPr>
          <p:cNvSpPr>
            <a:spLocks noGrp="1"/>
          </p:cNvSpPr>
          <p:nvPr>
            <p:ph type="dt" sz="half" idx="10"/>
          </p:nvPr>
        </p:nvSpPr>
        <p:spPr/>
        <p:txBody>
          <a:bodyPr/>
          <a:lstStyle/>
          <a:p>
            <a:fld id="{AE656C57-BAA0-4A1D-865D-19330291A6E4}" type="datetimeFigureOut">
              <a:rPr lang="en-IN" smtClean="0"/>
              <a:t>13-03-2025</a:t>
            </a:fld>
            <a:endParaRPr lang="en-IN"/>
          </a:p>
        </p:txBody>
      </p:sp>
      <p:sp>
        <p:nvSpPr>
          <p:cNvPr id="8" name="Footer Placeholder 7">
            <a:extLst>
              <a:ext uri="{FF2B5EF4-FFF2-40B4-BE49-F238E27FC236}">
                <a16:creationId xmlns:a16="http://schemas.microsoft.com/office/drawing/2014/main" id="{FFF38849-E747-C962-B28D-2C34F34F70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2CB397-E0E3-092F-752E-20B22B0B63EC}"/>
              </a:ext>
            </a:extLst>
          </p:cNvPr>
          <p:cNvSpPr>
            <a:spLocks noGrp="1"/>
          </p:cNvSpPr>
          <p:nvPr>
            <p:ph type="sldNum" sz="quarter" idx="12"/>
          </p:nvPr>
        </p:nvSpPr>
        <p:spPr/>
        <p:txBody>
          <a:bodyPr/>
          <a:lstStyle/>
          <a:p>
            <a:fld id="{BA6F6386-2875-47F1-BC12-F825B62A70A8}" type="slidenum">
              <a:rPr lang="en-IN" smtClean="0"/>
              <a:t>‹#›</a:t>
            </a:fld>
            <a:endParaRPr lang="en-IN"/>
          </a:p>
        </p:txBody>
      </p:sp>
    </p:spTree>
    <p:extLst>
      <p:ext uri="{BB962C8B-B14F-4D97-AF65-F5344CB8AC3E}">
        <p14:creationId xmlns:p14="http://schemas.microsoft.com/office/powerpoint/2010/main" val="3820914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1EFAA-CFBC-DF12-AFEF-3E900012BE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0262FE-BC08-2557-E04E-F177CC09BA1E}"/>
              </a:ext>
            </a:extLst>
          </p:cNvPr>
          <p:cNvSpPr>
            <a:spLocks noGrp="1"/>
          </p:cNvSpPr>
          <p:nvPr>
            <p:ph type="dt" sz="half" idx="10"/>
          </p:nvPr>
        </p:nvSpPr>
        <p:spPr/>
        <p:txBody>
          <a:bodyPr/>
          <a:lstStyle/>
          <a:p>
            <a:fld id="{AE656C57-BAA0-4A1D-865D-19330291A6E4}" type="datetimeFigureOut">
              <a:rPr lang="en-IN" smtClean="0"/>
              <a:t>13-03-2025</a:t>
            </a:fld>
            <a:endParaRPr lang="en-IN"/>
          </a:p>
        </p:txBody>
      </p:sp>
      <p:sp>
        <p:nvSpPr>
          <p:cNvPr id="4" name="Footer Placeholder 3">
            <a:extLst>
              <a:ext uri="{FF2B5EF4-FFF2-40B4-BE49-F238E27FC236}">
                <a16:creationId xmlns:a16="http://schemas.microsoft.com/office/drawing/2014/main" id="{9D647741-64C5-4D57-587C-D47F8B2010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48660B-C805-1827-D942-BF4CB59E883E}"/>
              </a:ext>
            </a:extLst>
          </p:cNvPr>
          <p:cNvSpPr>
            <a:spLocks noGrp="1"/>
          </p:cNvSpPr>
          <p:nvPr>
            <p:ph type="sldNum" sz="quarter" idx="12"/>
          </p:nvPr>
        </p:nvSpPr>
        <p:spPr/>
        <p:txBody>
          <a:bodyPr/>
          <a:lstStyle/>
          <a:p>
            <a:fld id="{BA6F6386-2875-47F1-BC12-F825B62A70A8}" type="slidenum">
              <a:rPr lang="en-IN" smtClean="0"/>
              <a:t>‹#›</a:t>
            </a:fld>
            <a:endParaRPr lang="en-IN"/>
          </a:p>
        </p:txBody>
      </p:sp>
    </p:spTree>
    <p:extLst>
      <p:ext uri="{BB962C8B-B14F-4D97-AF65-F5344CB8AC3E}">
        <p14:creationId xmlns:p14="http://schemas.microsoft.com/office/powerpoint/2010/main" val="931622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DAC92A-7409-F60B-766F-B308175E9D82}"/>
              </a:ext>
            </a:extLst>
          </p:cNvPr>
          <p:cNvSpPr>
            <a:spLocks noGrp="1"/>
          </p:cNvSpPr>
          <p:nvPr>
            <p:ph type="dt" sz="half" idx="10"/>
          </p:nvPr>
        </p:nvSpPr>
        <p:spPr/>
        <p:txBody>
          <a:bodyPr/>
          <a:lstStyle/>
          <a:p>
            <a:fld id="{AE656C57-BAA0-4A1D-865D-19330291A6E4}" type="datetimeFigureOut">
              <a:rPr lang="en-IN" smtClean="0"/>
              <a:t>13-03-2025</a:t>
            </a:fld>
            <a:endParaRPr lang="en-IN"/>
          </a:p>
        </p:txBody>
      </p:sp>
      <p:sp>
        <p:nvSpPr>
          <p:cNvPr id="3" name="Footer Placeholder 2">
            <a:extLst>
              <a:ext uri="{FF2B5EF4-FFF2-40B4-BE49-F238E27FC236}">
                <a16:creationId xmlns:a16="http://schemas.microsoft.com/office/drawing/2014/main" id="{0ACF2B96-6907-3223-C612-748AD456A0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8AF3DD-25DB-53F3-7989-FB0572C1A2E6}"/>
              </a:ext>
            </a:extLst>
          </p:cNvPr>
          <p:cNvSpPr>
            <a:spLocks noGrp="1"/>
          </p:cNvSpPr>
          <p:nvPr>
            <p:ph type="sldNum" sz="quarter" idx="12"/>
          </p:nvPr>
        </p:nvSpPr>
        <p:spPr/>
        <p:txBody>
          <a:bodyPr/>
          <a:lstStyle/>
          <a:p>
            <a:fld id="{BA6F6386-2875-47F1-BC12-F825B62A70A8}" type="slidenum">
              <a:rPr lang="en-IN" smtClean="0"/>
              <a:t>‹#›</a:t>
            </a:fld>
            <a:endParaRPr lang="en-IN"/>
          </a:p>
        </p:txBody>
      </p:sp>
    </p:spTree>
    <p:extLst>
      <p:ext uri="{BB962C8B-B14F-4D97-AF65-F5344CB8AC3E}">
        <p14:creationId xmlns:p14="http://schemas.microsoft.com/office/powerpoint/2010/main" val="3004030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506EC-0AC8-E075-7D2C-B03115BA83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7F065B-80BF-43BB-28FB-5F3BA160A8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F93C6F-A8BF-98F1-0138-C529EE0F4E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284EA5-703E-2924-4CD5-CFD584131883}"/>
              </a:ext>
            </a:extLst>
          </p:cNvPr>
          <p:cNvSpPr>
            <a:spLocks noGrp="1"/>
          </p:cNvSpPr>
          <p:nvPr>
            <p:ph type="dt" sz="half" idx="10"/>
          </p:nvPr>
        </p:nvSpPr>
        <p:spPr/>
        <p:txBody>
          <a:bodyPr/>
          <a:lstStyle/>
          <a:p>
            <a:fld id="{AE656C57-BAA0-4A1D-865D-19330291A6E4}" type="datetimeFigureOut">
              <a:rPr lang="en-IN" smtClean="0"/>
              <a:t>13-03-2025</a:t>
            </a:fld>
            <a:endParaRPr lang="en-IN"/>
          </a:p>
        </p:txBody>
      </p:sp>
      <p:sp>
        <p:nvSpPr>
          <p:cNvPr id="6" name="Footer Placeholder 5">
            <a:extLst>
              <a:ext uri="{FF2B5EF4-FFF2-40B4-BE49-F238E27FC236}">
                <a16:creationId xmlns:a16="http://schemas.microsoft.com/office/drawing/2014/main" id="{E5F8CA6B-E6A5-22D7-BA55-F6F3FFDDDD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491C8B-C9A6-E5AD-E0F8-287EC85B0E3D}"/>
              </a:ext>
            </a:extLst>
          </p:cNvPr>
          <p:cNvSpPr>
            <a:spLocks noGrp="1"/>
          </p:cNvSpPr>
          <p:nvPr>
            <p:ph type="sldNum" sz="quarter" idx="12"/>
          </p:nvPr>
        </p:nvSpPr>
        <p:spPr/>
        <p:txBody>
          <a:bodyPr/>
          <a:lstStyle/>
          <a:p>
            <a:fld id="{BA6F6386-2875-47F1-BC12-F825B62A70A8}" type="slidenum">
              <a:rPr lang="en-IN" smtClean="0"/>
              <a:t>‹#›</a:t>
            </a:fld>
            <a:endParaRPr lang="en-IN"/>
          </a:p>
        </p:txBody>
      </p:sp>
    </p:spTree>
    <p:extLst>
      <p:ext uri="{BB962C8B-B14F-4D97-AF65-F5344CB8AC3E}">
        <p14:creationId xmlns:p14="http://schemas.microsoft.com/office/powerpoint/2010/main" val="377513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97A8-A620-C2A4-A7FB-CF402FCA23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55C559-50AD-27A9-2D80-CA01B858BF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5A2B90-BD2A-9B36-BB16-FCEEAE3C6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E624AC-68A7-E647-F337-8787777100CC}"/>
              </a:ext>
            </a:extLst>
          </p:cNvPr>
          <p:cNvSpPr>
            <a:spLocks noGrp="1"/>
          </p:cNvSpPr>
          <p:nvPr>
            <p:ph type="dt" sz="half" idx="10"/>
          </p:nvPr>
        </p:nvSpPr>
        <p:spPr/>
        <p:txBody>
          <a:bodyPr/>
          <a:lstStyle/>
          <a:p>
            <a:fld id="{AE656C57-BAA0-4A1D-865D-19330291A6E4}" type="datetimeFigureOut">
              <a:rPr lang="en-IN" smtClean="0"/>
              <a:t>13-03-2025</a:t>
            </a:fld>
            <a:endParaRPr lang="en-IN"/>
          </a:p>
        </p:txBody>
      </p:sp>
      <p:sp>
        <p:nvSpPr>
          <p:cNvPr id="6" name="Footer Placeholder 5">
            <a:extLst>
              <a:ext uri="{FF2B5EF4-FFF2-40B4-BE49-F238E27FC236}">
                <a16:creationId xmlns:a16="http://schemas.microsoft.com/office/drawing/2014/main" id="{452A0AF7-3C95-2D15-5FBC-B50863FFF1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61AE8E-6B5A-261A-2D61-88D0B8CD01C5}"/>
              </a:ext>
            </a:extLst>
          </p:cNvPr>
          <p:cNvSpPr>
            <a:spLocks noGrp="1"/>
          </p:cNvSpPr>
          <p:nvPr>
            <p:ph type="sldNum" sz="quarter" idx="12"/>
          </p:nvPr>
        </p:nvSpPr>
        <p:spPr/>
        <p:txBody>
          <a:bodyPr/>
          <a:lstStyle/>
          <a:p>
            <a:fld id="{BA6F6386-2875-47F1-BC12-F825B62A70A8}" type="slidenum">
              <a:rPr lang="en-IN" smtClean="0"/>
              <a:t>‹#›</a:t>
            </a:fld>
            <a:endParaRPr lang="en-IN"/>
          </a:p>
        </p:txBody>
      </p:sp>
    </p:spTree>
    <p:extLst>
      <p:ext uri="{BB962C8B-B14F-4D97-AF65-F5344CB8AC3E}">
        <p14:creationId xmlns:p14="http://schemas.microsoft.com/office/powerpoint/2010/main" val="25900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E5990D-1EF3-DD13-AECC-DCA39F41C0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40C1FD-88E8-85D2-F17C-DA9116ACB5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A38D2D-7A4C-FFC9-57FF-E582E5E894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656C57-BAA0-4A1D-865D-19330291A6E4}" type="datetimeFigureOut">
              <a:rPr lang="en-IN" smtClean="0"/>
              <a:t>13-03-2025</a:t>
            </a:fld>
            <a:endParaRPr lang="en-IN"/>
          </a:p>
        </p:txBody>
      </p:sp>
      <p:sp>
        <p:nvSpPr>
          <p:cNvPr id="5" name="Footer Placeholder 4">
            <a:extLst>
              <a:ext uri="{FF2B5EF4-FFF2-40B4-BE49-F238E27FC236}">
                <a16:creationId xmlns:a16="http://schemas.microsoft.com/office/drawing/2014/main" id="{CC18E7C9-8B12-12FC-A5F1-6A309B4E5A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293FBD-65CC-5BD9-5270-CDB9028F99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F6386-2875-47F1-BC12-F825B62A70A8}" type="slidenum">
              <a:rPr lang="en-IN" smtClean="0"/>
              <a:t>‹#›</a:t>
            </a:fld>
            <a:endParaRPr lang="en-IN"/>
          </a:p>
        </p:txBody>
      </p:sp>
    </p:spTree>
    <p:extLst>
      <p:ext uri="{BB962C8B-B14F-4D97-AF65-F5344CB8AC3E}">
        <p14:creationId xmlns:p14="http://schemas.microsoft.com/office/powerpoint/2010/main" val="414799422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DC50-A68B-2E30-4A70-A4DBB743AED4}"/>
              </a:ext>
            </a:extLst>
          </p:cNvPr>
          <p:cNvSpPr>
            <a:spLocks noGrp="1"/>
          </p:cNvSpPr>
          <p:nvPr>
            <p:ph type="ctrTitle"/>
          </p:nvPr>
        </p:nvSpPr>
        <p:spPr/>
        <p:txBody>
          <a:bodyPr>
            <a:normAutofit/>
          </a:bodyPr>
          <a:lstStyle/>
          <a:p>
            <a:r>
              <a:rPr lang="en-US" sz="2800" b="1" dirty="0">
                <a:latin typeface="Times New Roman" panose="02020603050405020304" pitchFamily="18" charset="0"/>
                <a:cs typeface="Times New Roman" panose="02020603050405020304" pitchFamily="18" charset="0"/>
              </a:rPr>
              <a:t>MICRO-CONTROLLER BASED AUTOMATIC POWER MANAGEMENT SYSTEM FOR MULTIPLE ENERGY SOURCES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19EEE381 – Open Lab</a:t>
            </a:r>
            <a:endParaRPr lang="en-IN" sz="2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EA8FA50-2506-BAB0-FD13-708A74B11550}"/>
              </a:ext>
            </a:extLst>
          </p:cNvPr>
          <p:cNvSpPr>
            <a:spLocks noGrp="1"/>
          </p:cNvSpPr>
          <p:nvPr>
            <p:ph type="subTitle" idx="1"/>
          </p:nvPr>
        </p:nvSpPr>
        <p:spPr>
          <a:xfrm>
            <a:off x="2377440" y="4384358"/>
            <a:ext cx="9144000" cy="2473642"/>
          </a:xfrm>
        </p:spPr>
        <p:txBody>
          <a:bodyPr/>
          <a:lstStyle/>
          <a:p>
            <a:r>
              <a:rPr lang="en-IN" dirty="0">
                <a:latin typeface="Times New Roman" panose="02020603050405020304" pitchFamily="18" charset="0"/>
                <a:cs typeface="Times New Roman" panose="02020603050405020304" pitchFamily="18" charset="0"/>
              </a:rPr>
              <a:t>                                                     Submitted by:</a:t>
            </a:r>
          </a:p>
          <a:p>
            <a:r>
              <a:rPr lang="en-IN" sz="1600" dirty="0">
                <a:latin typeface="Times New Roman" panose="02020603050405020304" pitchFamily="18" charset="0"/>
                <a:cs typeface="Times New Roman" panose="02020603050405020304" pitchFamily="18" charset="0"/>
              </a:rPr>
              <a:t>                                                                             CB.EN.U4EEE22032 PRITHIKA SV </a:t>
            </a:r>
          </a:p>
          <a:p>
            <a:r>
              <a:rPr lang="en-IN" sz="1600" dirty="0">
                <a:latin typeface="Times New Roman" panose="02020603050405020304" pitchFamily="18" charset="0"/>
                <a:cs typeface="Times New Roman" panose="02020603050405020304" pitchFamily="18" charset="0"/>
              </a:rPr>
              <a:t>                                                                                             CB.EN.U4EEE22046 SUCHITA SRIVASTAVA </a:t>
            </a:r>
          </a:p>
          <a:p>
            <a:pPr algn="r"/>
            <a:r>
              <a:rPr lang="en-IN" sz="1600" dirty="0">
                <a:latin typeface="Times New Roman" panose="02020603050405020304" pitchFamily="18" charset="0"/>
                <a:cs typeface="Times New Roman" panose="02020603050405020304" pitchFamily="18" charset="0"/>
              </a:rPr>
              <a:t>   CB.EN.U4EEE22048 TARUN SUBRAMANIAN</a:t>
            </a:r>
          </a:p>
          <a:p>
            <a:r>
              <a:rPr lang="en-IN" sz="1600" dirty="0">
                <a:latin typeface="Times New Roman" panose="02020603050405020304" pitchFamily="18" charset="0"/>
                <a:cs typeface="Times New Roman" panose="02020603050405020304" pitchFamily="18" charset="0"/>
              </a:rPr>
              <a:t>                                                                                          CB.EN.U4EEE22056 VISHNUVARTHAN L</a:t>
            </a:r>
          </a:p>
        </p:txBody>
      </p:sp>
    </p:spTree>
    <p:extLst>
      <p:ext uri="{BB962C8B-B14F-4D97-AF65-F5344CB8AC3E}">
        <p14:creationId xmlns:p14="http://schemas.microsoft.com/office/powerpoint/2010/main" val="276085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1932-17C7-83FC-AE74-DB9A009629AA}"/>
              </a:ext>
            </a:extLst>
          </p:cNvPr>
          <p:cNvSpPr>
            <a:spLocks noGrp="1"/>
          </p:cNvSpPr>
          <p:nvPr>
            <p:ph type="title"/>
          </p:nvPr>
        </p:nvSpPr>
        <p:spPr>
          <a:xfrm>
            <a:off x="1219200" y="365125"/>
            <a:ext cx="10515600" cy="1325563"/>
          </a:xfrm>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4" name="Rectangle 1">
            <a:extLst>
              <a:ext uri="{FF2B5EF4-FFF2-40B4-BE49-F238E27FC236}">
                <a16:creationId xmlns:a16="http://schemas.microsoft.com/office/drawing/2014/main" id="{9B1F14A6-8A36-942F-6A81-09F32DAB4318}"/>
              </a:ext>
            </a:extLst>
          </p:cNvPr>
          <p:cNvSpPr>
            <a:spLocks noGrp="1" noChangeArrowheads="1"/>
          </p:cNvSpPr>
          <p:nvPr>
            <p:ph idx="1"/>
          </p:nvPr>
        </p:nvSpPr>
        <p:spPr bwMode="auto">
          <a:xfrm>
            <a:off x="447040" y="1347126"/>
            <a:ext cx="11287760" cy="5305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Energy sustainability and efficiency are critical global concerns.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Increasing reliance on electrical power for industrial, commercial, and residential applications.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 outages, voltage fluctuations, and maintenance disruptions impact critical sectors like hospitals, industries, and households.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regions, especially in developing countries, still use conventional manual power switching systems, which are inefficient and slow.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power management systems ensure a seamless transition between multiple energy sources, improving reliability and efficiency.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hybrid energy approach optimizes power utilization by integrating multiple energy sources, reducing dependency on any single source.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microcontroller-based system minimizes energy wastage, prevents load interruptions, and enhances energy security. </a:t>
            </a:r>
          </a:p>
        </p:txBody>
      </p:sp>
    </p:spTree>
    <p:extLst>
      <p:ext uri="{BB962C8B-B14F-4D97-AF65-F5344CB8AC3E}">
        <p14:creationId xmlns:p14="http://schemas.microsoft.com/office/powerpoint/2010/main" val="331160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9131-4501-FE8F-38A7-170C0F5096EC}"/>
              </a:ext>
            </a:extLst>
          </p:cNvPr>
          <p:cNvSpPr>
            <a:spLocks noGrp="1"/>
          </p:cNvSpPr>
          <p:nvPr>
            <p:ph type="title"/>
          </p:nvPr>
        </p:nvSpPr>
        <p:spPr>
          <a:xfrm>
            <a:off x="1061720" y="365125"/>
            <a:ext cx="10515600" cy="1325563"/>
          </a:xfrm>
        </p:spPr>
        <p:txBody>
          <a:bodyPr/>
          <a:lstStyle/>
          <a:p>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DA89FEE-DE64-E29E-9A4C-FAB379EA6FA7}"/>
              </a:ext>
            </a:extLst>
          </p:cNvPr>
          <p:cNvSpPr>
            <a:spLocks noGrp="1"/>
          </p:cNvSpPr>
          <p:nvPr>
            <p:ph idx="1"/>
          </p:nvPr>
        </p:nvSpPr>
        <p:spPr>
          <a:xfrm>
            <a:off x="365760" y="1690688"/>
            <a:ext cx="11592560" cy="4689791"/>
          </a:xfrm>
        </p:spPr>
        <p:txBody>
          <a:bodyPr>
            <a:normAutofit lnSpcReduction="10000"/>
          </a:bodyPr>
          <a:lstStyle/>
          <a:p>
            <a:pPr algn="just">
              <a:lnSpc>
                <a:spcPct val="150000"/>
              </a:lnSpc>
            </a:pPr>
            <a:r>
              <a:rPr lang="en-US" sz="1800" dirty="0">
                <a:latin typeface="Times New Roman" panose="02020603050405020304" pitchFamily="18" charset="0"/>
                <a:cs typeface="Times New Roman" panose="02020603050405020304" pitchFamily="18" charset="0"/>
              </a:rPr>
              <a:t>Reliable and efficient power management is crucial for sustainable energy systems. However, frequent power outages, voltage fluctuations, and reliance on manual switching mechanisms continue to disrupt critical sectors such as healthcare, industries, and residential areas, particularly in regions with inadequate energy infrastructure.</a:t>
            </a:r>
          </a:p>
          <a:p>
            <a:pPr algn="just">
              <a:lnSpc>
                <a:spcPct val="150000"/>
              </a:lnSpc>
            </a:pPr>
            <a:r>
              <a:rPr lang="en-US" sz="1800" dirty="0">
                <a:latin typeface="Times New Roman" panose="02020603050405020304" pitchFamily="18" charset="0"/>
                <a:cs typeface="Times New Roman" panose="02020603050405020304" pitchFamily="18" charset="0"/>
              </a:rPr>
              <a:t>This project proposes a </a:t>
            </a:r>
            <a:r>
              <a:rPr lang="en-US" sz="1800" b="1" dirty="0">
                <a:latin typeface="Times New Roman" panose="02020603050405020304" pitchFamily="18" charset="0"/>
                <a:cs typeface="Times New Roman" panose="02020603050405020304" pitchFamily="18" charset="0"/>
              </a:rPr>
              <a:t>Microcontroller-Based Automatic Power Management System</a:t>
            </a:r>
            <a:r>
              <a:rPr lang="en-US" sz="1800" dirty="0">
                <a:latin typeface="Times New Roman" panose="02020603050405020304" pitchFamily="18" charset="0"/>
                <a:cs typeface="Times New Roman" panose="02020603050405020304" pitchFamily="18" charset="0"/>
              </a:rPr>
              <a:t> that intelligently integrates multiple energy sources, including solar power, DC regulated power supply (DCRPS), and battery storage. Unlike conventional single-source systems, this hybrid approach ensures seamless energy transitions, minimizes wastage, and enhances reliability.</a:t>
            </a:r>
          </a:p>
          <a:p>
            <a:pPr algn="just">
              <a:lnSpc>
                <a:spcPct val="150000"/>
              </a:lnSpc>
            </a:pPr>
            <a:r>
              <a:rPr lang="en-US" sz="1800" dirty="0">
                <a:latin typeface="Times New Roman" panose="02020603050405020304" pitchFamily="18" charset="0"/>
                <a:cs typeface="Times New Roman" panose="02020603050405020304" pitchFamily="18" charset="0"/>
              </a:rPr>
              <a:t> By leveraging a microcontroller-based decision-making system, the proposed solution dynamically optimizes power distribution, preventing load interruptions and improving energy security. This innovation supports smart grids, renewable energy integration, and standalone power management, making it a scalable and sustainable solution for modern energy challenges.</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099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6291-C764-8273-241E-107BFA0D086E}"/>
              </a:ext>
            </a:extLst>
          </p:cNvPr>
          <p:cNvSpPr>
            <a:spLocks noGrp="1"/>
          </p:cNvSpPr>
          <p:nvPr>
            <p:ph type="title"/>
          </p:nvPr>
        </p:nvSpPr>
        <p:spPr>
          <a:xfrm>
            <a:off x="1248856" y="365125"/>
            <a:ext cx="10515600" cy="1325563"/>
          </a:xfrm>
        </p:spPr>
        <p:txBody>
          <a:bodyPr/>
          <a:lstStyle/>
          <a:p>
            <a:r>
              <a:rPr lang="en-IN" b="1" dirty="0">
                <a:latin typeface="Times New Roman" panose="02020603050405020304" pitchFamily="18" charset="0"/>
                <a:cs typeface="Times New Roman" panose="02020603050405020304" pitchFamily="18" charset="0"/>
              </a:rPr>
              <a:t>METHODOLOGY</a:t>
            </a:r>
          </a:p>
        </p:txBody>
      </p:sp>
      <p:sp>
        <p:nvSpPr>
          <p:cNvPr id="7" name="Rectangle 4">
            <a:extLst>
              <a:ext uri="{FF2B5EF4-FFF2-40B4-BE49-F238E27FC236}">
                <a16:creationId xmlns:a16="http://schemas.microsoft.com/office/drawing/2014/main" id="{DA80B7E7-C53A-E561-1B8D-9805B47FA060}"/>
              </a:ext>
            </a:extLst>
          </p:cNvPr>
          <p:cNvSpPr>
            <a:spLocks noGrp="1" noChangeArrowheads="1"/>
          </p:cNvSpPr>
          <p:nvPr>
            <p:ph idx="1"/>
          </p:nvPr>
        </p:nvSpPr>
        <p:spPr bwMode="auto">
          <a:xfrm>
            <a:off x="1137920" y="1690688"/>
            <a:ext cx="1029208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power sources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(solar panels, DCRPS, and battery storage) for integration. </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Select an Arduino microcontroller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the central processing unit for automated control. </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the system architecture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including power inputs, control circuits, and output load. </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Connect voltage sensors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monitor the status and availability of each power source. </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priority-based algorithm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ensure efficient source selection. </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 the Arduino in Embedded C</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process sensor data and automate switching. </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electromechanical relays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enable smooth power source transitions. </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and integrate a relay driver circuit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handle switching operations. </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a real-time monitoring system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an LCD display for source status updates. </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seamless switching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testing relay response time and stability. </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Simulate power failures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validate automatic source transitions. </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Measure energy efficiency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under different load conditions to optimize performance. </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system response time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minimize delays in power switching. </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 microcontroller programming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reliability and low power consumption. </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Finalize hardware and software integration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real-world deployment and scalability. </a:t>
            </a:r>
          </a:p>
        </p:txBody>
      </p:sp>
    </p:spTree>
    <p:extLst>
      <p:ext uri="{BB962C8B-B14F-4D97-AF65-F5344CB8AC3E}">
        <p14:creationId xmlns:p14="http://schemas.microsoft.com/office/powerpoint/2010/main" val="907995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1A15-6138-BA33-EE53-F13531B7284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CIRCUIT DIAGRAM</a:t>
            </a:r>
          </a:p>
        </p:txBody>
      </p:sp>
      <p:pic>
        <p:nvPicPr>
          <p:cNvPr id="5" name="Content Placeholder 4">
            <a:extLst>
              <a:ext uri="{FF2B5EF4-FFF2-40B4-BE49-F238E27FC236}">
                <a16:creationId xmlns:a16="http://schemas.microsoft.com/office/drawing/2014/main" id="{7C21F8F1-A060-535A-D7CF-B650F94F2E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91920"/>
            <a:ext cx="10515600" cy="4988560"/>
          </a:xfrm>
        </p:spPr>
      </p:pic>
    </p:spTree>
    <p:extLst>
      <p:ext uri="{BB962C8B-B14F-4D97-AF65-F5344CB8AC3E}">
        <p14:creationId xmlns:p14="http://schemas.microsoft.com/office/powerpoint/2010/main" val="18459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1671-039C-8EF6-435E-CFDAD955A24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SIMULATION RESULT</a:t>
            </a:r>
          </a:p>
        </p:txBody>
      </p:sp>
      <p:pic>
        <p:nvPicPr>
          <p:cNvPr id="5" name="Content Placeholder 4">
            <a:extLst>
              <a:ext uri="{FF2B5EF4-FFF2-40B4-BE49-F238E27FC236}">
                <a16:creationId xmlns:a16="http://schemas.microsoft.com/office/drawing/2014/main" id="{95A32ECC-1137-03F7-DD60-405F5C526FE0}"/>
              </a:ext>
            </a:extLst>
          </p:cNvPr>
          <p:cNvPicPr>
            <a:picLocks noGrp="1" noChangeAspect="1"/>
          </p:cNvPicPr>
          <p:nvPr>
            <p:ph idx="1"/>
          </p:nvPr>
        </p:nvPicPr>
        <p:blipFill>
          <a:blip r:embed="rId2"/>
          <a:stretch>
            <a:fillRect/>
          </a:stretch>
        </p:blipFill>
        <p:spPr>
          <a:xfrm>
            <a:off x="914400" y="1690688"/>
            <a:ext cx="10017759" cy="4598352"/>
          </a:xfrm>
        </p:spPr>
      </p:pic>
    </p:spTree>
    <p:extLst>
      <p:ext uri="{BB962C8B-B14F-4D97-AF65-F5344CB8AC3E}">
        <p14:creationId xmlns:p14="http://schemas.microsoft.com/office/powerpoint/2010/main" val="120968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756D-E8F4-8166-BF35-4CDBD86FAEAC}"/>
              </a:ext>
            </a:extLst>
          </p:cNvPr>
          <p:cNvSpPr>
            <a:spLocks noGrp="1"/>
          </p:cNvSpPr>
          <p:nvPr>
            <p:ph type="title"/>
          </p:nvPr>
        </p:nvSpPr>
        <p:spPr>
          <a:xfrm>
            <a:off x="1071880" y="344805"/>
            <a:ext cx="10515600" cy="1325563"/>
          </a:xfrm>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DF1B668-649E-4069-9760-CDD620BE068E}"/>
              </a:ext>
            </a:extLst>
          </p:cNvPr>
          <p:cNvSpPr>
            <a:spLocks noGrp="1"/>
          </p:cNvSpPr>
          <p:nvPr>
            <p:ph idx="1"/>
          </p:nvPr>
        </p:nvSpPr>
        <p:spPr>
          <a:xfrm>
            <a:off x="604520" y="1426528"/>
            <a:ext cx="11069320" cy="4771072"/>
          </a:xfrm>
        </p:spPr>
        <p:txBody>
          <a:bodyPr>
            <a:normAutofit/>
          </a:bodyPr>
          <a:lstStyle/>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automated power management system</a:t>
            </a:r>
            <a:r>
              <a:rPr lang="en-US" sz="1800" dirty="0">
                <a:latin typeface="Times New Roman" panose="02020603050405020304" pitchFamily="18" charset="0"/>
                <a:cs typeface="Times New Roman" panose="02020603050405020304" pitchFamily="18" charset="0"/>
              </a:rPr>
              <a:t> ensures a </a:t>
            </a:r>
            <a:r>
              <a:rPr lang="en-US" sz="1800" b="1" dirty="0">
                <a:latin typeface="Times New Roman" panose="02020603050405020304" pitchFamily="18" charset="0"/>
                <a:cs typeface="Times New Roman" panose="02020603050405020304" pitchFamily="18" charset="0"/>
              </a:rPr>
              <a:t>reliable and uninterrupted power supply</a:t>
            </a:r>
            <a:r>
              <a:rPr lang="en-US" sz="1800" dirty="0">
                <a:latin typeface="Times New Roman" panose="02020603050405020304" pitchFamily="18" charset="0"/>
                <a:cs typeface="Times New Roman" panose="02020603050405020304" pitchFamily="18" charset="0"/>
              </a:rPr>
              <a:t> by eliminating manual switching inefficiencies.</a:t>
            </a:r>
          </a:p>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 </a:t>
            </a:r>
            <a:r>
              <a:rPr lang="en-US" sz="1800" b="1" dirty="0">
                <a:latin typeface="Times New Roman" panose="02020603050405020304" pitchFamily="18" charset="0"/>
                <a:cs typeface="Times New Roman" panose="02020603050405020304" pitchFamily="18" charset="0"/>
              </a:rPr>
              <a:t>microcontroller-based decision-making process</a:t>
            </a:r>
            <a:r>
              <a:rPr lang="en-US" sz="1800" dirty="0">
                <a:latin typeface="Times New Roman" panose="02020603050405020304" pitchFamily="18" charset="0"/>
                <a:cs typeface="Times New Roman" panose="02020603050405020304" pitchFamily="18" charset="0"/>
              </a:rPr>
              <a:t> dynamically selects the best energy source (</a:t>
            </a:r>
            <a:r>
              <a:rPr lang="en-US" sz="1800" b="1" dirty="0">
                <a:latin typeface="Times New Roman" panose="02020603050405020304" pitchFamily="18" charset="0"/>
                <a:cs typeface="Times New Roman" panose="02020603050405020304" pitchFamily="18" charset="0"/>
              </a:rPr>
              <a:t>solar, DCRPS, or battery storage</a:t>
            </a:r>
            <a:r>
              <a:rPr lang="en-US" sz="1800" dirty="0">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Experimental results confirm </a:t>
            </a:r>
            <a:r>
              <a:rPr lang="en-US" sz="1800" b="1" dirty="0">
                <a:latin typeface="Times New Roman" panose="02020603050405020304" pitchFamily="18" charset="0"/>
                <a:cs typeface="Times New Roman" panose="02020603050405020304" pitchFamily="18" charset="0"/>
              </a:rPr>
              <a:t>seamless power transitions, improved stability, and energy efficiency</a:t>
            </a:r>
            <a:r>
              <a:rPr lang="en-US" sz="1800" dirty="0">
                <a:latin typeface="Times New Roman" panose="02020603050405020304" pitchFamily="18" charset="0"/>
                <a:cs typeface="Times New Roman" panose="02020603050405020304" pitchFamily="18" charset="0"/>
              </a:rPr>
              <a:t> under varying conditions.</a:t>
            </a:r>
          </a:p>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system </a:t>
            </a:r>
            <a:r>
              <a:rPr lang="en-US" sz="1800" b="1" dirty="0">
                <a:latin typeface="Times New Roman" panose="02020603050405020304" pitchFamily="18" charset="0"/>
                <a:cs typeface="Times New Roman" panose="02020603050405020304" pitchFamily="18" charset="0"/>
              </a:rPr>
              <a:t>reduces energy wastage, minimizes human intervention, and enhances power reliability</a:t>
            </a:r>
            <a:r>
              <a:rPr lang="en-US" sz="1800" dirty="0">
                <a:latin typeface="Times New Roman" panose="02020603050405020304" pitchFamily="18" charset="0"/>
                <a:cs typeface="Times New Roman" panose="02020603050405020304" pitchFamily="18" charset="0"/>
              </a:rPr>
              <a:t> for various applications.</a:t>
            </a:r>
          </a:p>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solution supports </a:t>
            </a:r>
            <a:r>
              <a:rPr lang="en-US" sz="1800" b="1" dirty="0">
                <a:latin typeface="Times New Roman" panose="02020603050405020304" pitchFamily="18" charset="0"/>
                <a:cs typeface="Times New Roman" panose="02020603050405020304" pitchFamily="18" charset="0"/>
              </a:rPr>
              <a:t>renewable energy integration, off-grid electrification, and smart energy grids</a:t>
            </a:r>
            <a:r>
              <a:rPr lang="en-US" sz="1800" dirty="0">
                <a:latin typeface="Times New Roman" panose="02020603050405020304" pitchFamily="18" charset="0"/>
                <a:cs typeface="Times New Roman" panose="02020603050405020304" pitchFamily="18" charset="0"/>
              </a:rPr>
              <a:t>, contributing to </a:t>
            </a:r>
            <a:r>
              <a:rPr lang="en-US" sz="1800" b="1" dirty="0">
                <a:latin typeface="Times New Roman" panose="02020603050405020304" pitchFamily="18" charset="0"/>
                <a:cs typeface="Times New Roman" panose="02020603050405020304" pitchFamily="18" charset="0"/>
              </a:rPr>
              <a:t>sustainable energy management</a:t>
            </a:r>
            <a:r>
              <a:rPr lang="en-US" sz="1800" dirty="0">
                <a:latin typeface="Times New Roman" panose="02020603050405020304" pitchFamily="18" charset="0"/>
                <a:cs typeface="Times New Roman" panose="02020603050405020304" pitchFamily="18" charset="0"/>
              </a:rPr>
              <a:t>.</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4151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F61-73EE-B4B9-5A72-160ACEF5991E}"/>
              </a:ext>
            </a:extLst>
          </p:cNvPr>
          <p:cNvSpPr>
            <a:spLocks noGrp="1"/>
          </p:cNvSpPr>
          <p:nvPr>
            <p:ph type="title"/>
          </p:nvPr>
        </p:nvSpPr>
        <p:spPr>
          <a:xfrm>
            <a:off x="1000760" y="365125"/>
            <a:ext cx="10515600" cy="1325563"/>
          </a:xfrm>
        </p:spPr>
        <p:txBody>
          <a:bodyPr/>
          <a:lstStyle/>
          <a:p>
            <a:r>
              <a:rPr lang="en-IN" b="1" dirty="0">
                <a:latin typeface="Times New Roman" panose="02020603050405020304" pitchFamily="18" charset="0"/>
                <a:cs typeface="Times New Roman" panose="02020603050405020304" pitchFamily="18" charset="0"/>
              </a:rPr>
              <a:t>FUTURE WORK</a:t>
            </a:r>
          </a:p>
        </p:txBody>
      </p:sp>
      <p:sp>
        <p:nvSpPr>
          <p:cNvPr id="5" name="Rectangle 2">
            <a:extLst>
              <a:ext uri="{FF2B5EF4-FFF2-40B4-BE49-F238E27FC236}">
                <a16:creationId xmlns:a16="http://schemas.microsoft.com/office/drawing/2014/main" id="{1BBEC40D-E44F-2DCA-B36A-C6C289854471}"/>
              </a:ext>
            </a:extLst>
          </p:cNvPr>
          <p:cNvSpPr>
            <a:spLocks noGrp="1" noChangeArrowheads="1"/>
          </p:cNvSpPr>
          <p:nvPr>
            <p:ph idx="1"/>
          </p:nvPr>
        </p:nvSpPr>
        <p:spPr bwMode="auto">
          <a:xfrm>
            <a:off x="472440" y="1264458"/>
            <a:ext cx="11247120" cy="5770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IoT-Based Remote Monitoring &amp; Control</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IoT technology to enable real-time tracking of power sources and system performance via a mobile app or web dashboard. </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 users to remotely monitor energy consumption and receive alerts for system faults or power source changes.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for Smart Energy Optimization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AI-driven algorithms to predict energy demand and optimize power source selection. </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efficiency by dynamically adjusting power distribution based on real-time and historical data. </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Hybrid Renewable Energy Integration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Expand the system by integrating additional renewable sources like wind or hydro to improve reliability. </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an adaptive control system that selects the most efficient combination of energy sources based on availability.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Battery Management System (BMS)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smarter BMS to extend battery lifespan by preventing overcharging, deep discharging, and optimizing energy storage.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9606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TotalTime>
  <Words>751</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MICRO-CONTROLLER BASED AUTOMATIC POWER MANAGEMENT SYSTEM FOR MULTIPLE ENERGY SOURCES  19EEE381 – Open Lab</vt:lpstr>
      <vt:lpstr>INTRODUCTION</vt:lpstr>
      <vt:lpstr>PROBLEM STATEMENT</vt:lpstr>
      <vt:lpstr>METHODOLOGY</vt:lpstr>
      <vt:lpstr>CIRCUIT DIAGRAM</vt:lpstr>
      <vt:lpstr>SIMULATION RESULT</vt:lpstr>
      <vt:lpstr>CONCLUSION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suchita srivastava</dc:creator>
  <cp:lastModifiedBy>L Vishnuvarthan</cp:lastModifiedBy>
  <cp:revision>4</cp:revision>
  <dcterms:created xsi:type="dcterms:W3CDTF">2025-03-13T05:13:53Z</dcterms:created>
  <dcterms:modified xsi:type="dcterms:W3CDTF">2025-03-13T09:50:14Z</dcterms:modified>
</cp:coreProperties>
</file>