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710" r:id="rId4"/>
  </p:sldMasterIdLst>
  <p:sldIdLst>
    <p:sldId id="256" r:id="rId5"/>
    <p:sldId id="263" r:id="rId6"/>
    <p:sldId id="280" r:id="rId7"/>
    <p:sldId id="269" r:id="rId8"/>
    <p:sldId id="268" r:id="rId9"/>
    <p:sldId id="257" r:id="rId10"/>
    <p:sldId id="281" r:id="rId11"/>
    <p:sldId id="282" r:id="rId12"/>
    <p:sldId id="283" r:id="rId13"/>
    <p:sldId id="284" r:id="rId14"/>
    <p:sldId id="279" r:id="rId15"/>
    <p:sldId id="262" r:id="rId16"/>
    <p:sldId id="264" r:id="rId17"/>
    <p:sldId id="265" r:id="rId18"/>
    <p:sldId id="266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038" y="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F792D-4F0D-44CD-9914-180941E28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67BA39-164C-42E8-ADCA-A2E830F3C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715920-F80C-4C3B-994E-FA685CD0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5/27/2025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D398C2-B472-4FA0-8C59-0D9E761C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301D99-39F7-4903-9BF5-7737AEC7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36348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053FE-1D72-4C35-994D-D0A1A547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20B739-057B-4D1F-B3A7-DC1EEDE78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92C36C-E036-4247-9B72-3E6C5F30C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5/27/2025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837EEA-F7B9-4ABF-9D74-D5434E3D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837B67-AA06-40D0-BF67-F8285512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39925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1478A-EA58-46EE-9151-67D96277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80234C-DD66-4AB7-B8F0-4C3406F3B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DA3D1E-2AC0-4F30-9823-1A5434BD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5/27/2025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A07623-F045-4AA9-9D97-9B6699862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493BC2-5256-426B-8CA9-365BEEB0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14792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458BB-DB70-4C06-9FDA-19DC36A7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620890-2CF0-4C19-B955-F22326161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6F8645-1928-4CC8-BAFE-55441DE0D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DA51DD-D028-480F-AFE5-3A52C942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5/27/2025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BF8A93-1AB7-48E2-B1E8-1D0B7F1F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9D0C35-2DE4-418D-A6A7-4D976673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47414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6A61CD-F6F0-4250-9CFF-1D91FCBC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4B7045-103D-4A35-B2CE-D7629BCB0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D7574B-8501-4509-B62A-90DD25E24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CFEC15B-CB52-48B6-8605-8E278A78F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D8B63E2-E23F-47CB-ADAF-B1F33E303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02E3E70-5F13-4670-86E1-7B60F8FC3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5/27/2025</a:t>
            </a:fld>
            <a:endParaRPr lang="x-none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51A5070-56B0-4D5D-BA81-51444033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26F205-2B39-4912-B863-56120531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56893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F547A-DAEC-4B4C-9FB9-65FE3032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77294A-11FC-4CE1-A30D-E0AC5A86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5/27/2025</a:t>
            </a:fld>
            <a:endParaRPr lang="x-none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75E6DD1-D8A9-451B-BC01-07B95674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766A6D-9E78-419C-B0A3-B21C72CA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884763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4EF0ED7-AE1D-4CC6-A5BF-0FE048C8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5/27/2025</a:t>
            </a:fld>
            <a:endParaRPr lang="x-none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1DA8F65-FA20-44E4-AB8C-5994EAF9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335FE1-02B8-4AA3-9B35-F7E59FBA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694507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978C7-6173-4B0F-820D-98CC7F80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E502EC-ACF2-43BC-B45F-8A894592F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7F2224-0A14-4379-9366-0BF2D05AA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D06E18-2365-46A5-B4C8-F53E8A0D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5/27/2025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B4676D-A1B4-4E0D-9AF5-EE95C19F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32DD9E-2F86-480F-9EC0-71B40C33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4925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4324A-5B24-4E0C-906C-CD382ECD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5556E52-0276-4B1E-91EE-229F10FFC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FF3265-DDE2-4CCC-9A3E-E2A5573AD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67778B-4319-49A5-9370-F528B191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5/27/2025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0F30AC-5F7F-4C33-B3B3-1D7422C4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51613B-F686-4A7A-A96A-053AE6BF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95026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81837-2236-4275-924E-201E5B57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4DBBC2-FED3-41A8-9880-A13FF53E6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82C071-CEA9-47E4-B2B4-27D0692C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5/27/2025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892892-749D-465C-9800-82C3F12E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AC98A3-F77D-4891-A1ED-B3BEF8DB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352972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32ABBC5-F864-445F-9B2C-D6A332AEF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CC0039-E11D-4EDF-B277-203BA9440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1EFD07-C6CF-46B9-93E5-2D2F2E8E7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5/27/2025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E94046-6E39-44F0-B56F-824DFF81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C484E-CE6D-487F-A7DA-9FC7CB74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621334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F792D-4F0D-44CD-9914-180941E28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67BA39-164C-42E8-ADCA-A2E830F3C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ru-RU"/>
              <a:t>Образец подзаголовка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715920-F80C-4C3B-994E-FA685CD0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5/27/2025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D398C2-B472-4FA0-8C59-0D9E761C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301D99-39F7-4903-9BF5-7737AEC7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709712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053FE-1D72-4C35-994D-D0A1A547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20B739-057B-4D1F-B3A7-DC1EEDE78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92C36C-E036-4247-9B72-3E6C5F30C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5/27/2025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837EEA-F7B9-4ABF-9D74-D5434E3D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837B67-AA06-40D0-BF67-F8285512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13998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1478A-EA58-46EE-9151-67D96277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80234C-DD66-4AB7-B8F0-4C3406F3B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DA3D1E-2AC0-4F30-9823-1A5434BD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5/27/2025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A07623-F045-4AA9-9D97-9B6699862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493BC2-5256-426B-8CA9-365BEEB0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722492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458BB-DB70-4C06-9FDA-19DC36A7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620890-2CF0-4C19-B955-F22326161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6F8645-1928-4CC8-BAFE-55441DE0D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DA51DD-D028-480F-AFE5-3A52C942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5/27/2025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BF8A93-1AB7-48E2-B1E8-1D0B7F1F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9D0C35-2DE4-418D-A6A7-4D976673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569785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6A61CD-F6F0-4250-9CFF-1D91FCBC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4B7045-103D-4A35-B2CE-D7629BCB0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D7574B-8501-4509-B62A-90DD25E24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CFEC15B-CB52-48B6-8605-8E278A78F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D8B63E2-E23F-47CB-ADAF-B1F33E303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02E3E70-5F13-4670-86E1-7B60F8FC3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5/27/2025</a:t>
            </a:fld>
            <a:endParaRPr lang="x-none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51A5070-56B0-4D5D-BA81-51444033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26F205-2B39-4912-B863-56120531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289881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F547A-DAEC-4B4C-9FB9-65FE3032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77294A-11FC-4CE1-A30D-E0AC5A86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5/27/2025</a:t>
            </a:fld>
            <a:endParaRPr lang="x-none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75E6DD1-D8A9-451B-BC01-07B95674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766A6D-9E78-419C-B0A3-B21C72CA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935801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4EF0ED7-AE1D-4CC6-A5BF-0FE048C8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5/27/2025</a:t>
            </a:fld>
            <a:endParaRPr lang="x-none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1DA8F65-FA20-44E4-AB8C-5994EAF9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335FE1-02B8-4AA3-9B35-F7E59FBA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0784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978C7-6173-4B0F-820D-98CC7F80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E502EC-ACF2-43BC-B45F-8A894592F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7F2224-0A14-4379-9366-0BF2D05AA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D06E18-2365-46A5-B4C8-F53E8A0D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5/27/2025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B4676D-A1B4-4E0D-9AF5-EE95C19F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32DD9E-2F86-480F-9EC0-71B40C33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165124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4324A-5B24-4E0C-906C-CD382ECD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5556E52-0276-4B1E-91EE-229F10FFC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FF3265-DDE2-4CCC-9A3E-E2A5573AD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67778B-4319-49A5-9370-F528B191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5/27/2025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0F30AC-5F7F-4C33-B3B3-1D7422C4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51613B-F686-4A7A-A96A-053AE6BF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188045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81837-2236-4275-924E-201E5B57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4DBBC2-FED3-41A8-9880-A13FF53E6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82C071-CEA9-47E4-B2B4-27D0692C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5/27/2025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892892-749D-465C-9800-82C3F12E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AC98A3-F77D-4891-A1ED-B3BEF8DB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41111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32ABBC5-F864-445F-9B2C-D6A332AEF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CC0039-E11D-4EDF-B277-203BA9440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1EFD07-C6CF-46B9-93E5-2D2F2E8E7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5/27/2025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E94046-6E39-44F0-B56F-824DFF81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C484E-CE6D-487F-A7DA-9FC7CB74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852276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F792D-4F0D-44CD-9914-180941E28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67BA39-164C-42E8-ADCA-A2E830F3C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715920-F80C-4C3B-994E-FA685CD0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5/27/2025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D398C2-B472-4FA0-8C59-0D9E761C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301D99-39F7-4903-9BF5-7737AEC7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6211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053FE-1D72-4C35-994D-D0A1A547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20B739-057B-4D1F-B3A7-DC1EEDE78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92C36C-E036-4247-9B72-3E6C5F30C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5/27/2025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837EEA-F7B9-4ABF-9D74-D5434E3D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837B67-AA06-40D0-BF67-F8285512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721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1478A-EA58-46EE-9151-67D96277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80234C-DD66-4AB7-B8F0-4C3406F3B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DA3D1E-2AC0-4F30-9823-1A5434BD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5/27/2025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A07623-F045-4AA9-9D97-9B6699862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493BC2-5256-426B-8CA9-365BEEB0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2341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458BB-DB70-4C06-9FDA-19DC36A7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620890-2CF0-4C19-B955-F22326161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6F8645-1928-4CC8-BAFE-55441DE0D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DA51DD-D028-480F-AFE5-3A52C942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5/27/2025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BF8A93-1AB7-48E2-B1E8-1D0B7F1F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9D0C35-2DE4-418D-A6A7-4D976673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8372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6A61CD-F6F0-4250-9CFF-1D91FCBC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4B7045-103D-4A35-B2CE-D7629BCB0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D7574B-8501-4509-B62A-90DD25E24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CFEC15B-CB52-48B6-8605-8E278A78F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D8B63E2-E23F-47CB-ADAF-B1F33E303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02E3E70-5F13-4670-86E1-7B60F8FC3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5/27/2025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51A5070-56B0-4D5D-BA81-51444033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26F205-2B39-4912-B863-56120531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9985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F547A-DAEC-4B4C-9FB9-65FE3032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77294A-11FC-4CE1-A30D-E0AC5A86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5/27/2025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75E6DD1-D8A9-451B-BC01-07B95674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766A6D-9E78-419C-B0A3-B21C72CA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78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4EF0ED7-AE1D-4CC6-A5BF-0FE048C8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5/27/2025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1DA8F65-FA20-44E4-AB8C-5994EAF9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335FE1-02B8-4AA3-9B35-F7E59FBA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8428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978C7-6173-4B0F-820D-98CC7F80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E502EC-ACF2-43BC-B45F-8A894592F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7F2224-0A14-4379-9366-0BF2D05AA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D06E18-2365-46A5-B4C8-F53E8A0D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5/27/2025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B4676D-A1B4-4E0D-9AF5-EE95C19F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32DD9E-2F86-480F-9EC0-71B40C33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6569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4324A-5B24-4E0C-906C-CD382ECD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5556E52-0276-4B1E-91EE-229F10FFC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FF3265-DDE2-4CCC-9A3E-E2A5573AD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67778B-4319-49A5-9370-F528B191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5/27/2025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0F30AC-5F7F-4C33-B3B3-1D7422C4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51613B-F686-4A7A-A96A-053AE6BF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4358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81837-2236-4275-924E-201E5B57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4DBBC2-FED3-41A8-9880-A13FF53E6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82C071-CEA9-47E4-B2B4-27D0692C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5/27/2025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892892-749D-465C-9800-82C3F12E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AC98A3-F77D-4891-A1ED-B3BEF8DB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5064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32ABBC5-F864-445F-9B2C-D6A332AEF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CC0039-E11D-4EDF-B277-203BA9440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1EFD07-C6CF-46B9-93E5-2D2F2E8E7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5/27/2025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E94046-6E39-44F0-B56F-824DFF81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C484E-CE6D-487F-A7DA-9FC7CB74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36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C246D-3417-46BD-B8F0-4E266134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B735A3-71C0-4E08-8338-7CBBD4DEC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FF0DF5-1C80-4F5A-BEDA-82805EA45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0A743-738D-4697-954E-71DEACC2E4C2}" type="datetimeFigureOut">
              <a:rPr lang="x-none" smtClean="0"/>
              <a:t>5/27/2025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E1C659-F8BD-4416-9605-63D91193F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292F16-BCB9-454B-BF70-D661C7D29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9439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C246D-3417-46BD-B8F0-4E266134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B735A3-71C0-4E08-8338-7CBBD4DEC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FF0DF5-1C80-4F5A-BEDA-82805EA45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0A743-738D-4697-954E-71DEACC2E4C2}" type="datetimeFigureOut">
              <a:rPr lang="x-none" smtClean="0"/>
              <a:t>5/27/2025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E1C659-F8BD-4416-9605-63D91193F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292F16-BCB9-454B-BF70-D661C7D29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5447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C246D-3417-46BD-B8F0-4E266134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B735A3-71C0-4E08-8338-7CBBD4DEC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FF0DF5-1C80-4F5A-BEDA-82805EA45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5/27/2025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E1C659-F8BD-4416-9605-63D91193F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292F16-BCB9-454B-BF70-D661C7D29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53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95536" y="620688"/>
            <a:ext cx="8424936" cy="433395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ISOCPEUR" panose="020B0604020202020204" pitchFamily="34" charset="0"/>
              </a:rPr>
              <a:t>Программный комплекс для отслеживания и визуализации действий пользователей в играбельной рекламе и его эргономическое обеспечение</a:t>
            </a:r>
            <a:endParaRPr lang="ru-RU" sz="4000" u="sng" dirty="0">
              <a:latin typeface="ISOCPEUR" pitchFamily="34" charset="0"/>
            </a:endParaRPr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2555776" y="5589240"/>
            <a:ext cx="5688633" cy="7920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000" i="1" dirty="0">
                <a:latin typeface="ISOCPEUR" pitchFamily="34" charset="0"/>
              </a:rPr>
              <a:t>Мишота Владислав Геннадьевич</a:t>
            </a:r>
          </a:p>
        </p:txBody>
      </p:sp>
    </p:spTree>
    <p:extLst>
      <p:ext uri="{BB962C8B-B14F-4D97-AF65-F5344CB8AC3E}">
        <p14:creationId xmlns:p14="http://schemas.microsoft.com/office/powerpoint/2010/main" val="1962426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6D9CF3-3220-4EA0-BB3C-D5AD4CF3AF7C}"/>
              </a:ext>
            </a:extLst>
          </p:cNvPr>
          <p:cNvSpPr txBox="1"/>
          <p:nvPr/>
        </p:nvSpPr>
        <p:spPr>
          <a:xfrm>
            <a:off x="107504" y="-35647"/>
            <a:ext cx="9036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>
                <a:latin typeface="ISOCPEUR" panose="020B0604020202020204" pitchFamily="34" charset="0"/>
              </a:rPr>
              <a:t>Результаты эргономической оценки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5" name="Номер слайда 4"/>
          <p:cNvSpPr txBox="1">
            <a:spLocks/>
          </p:cNvSpPr>
          <p:nvPr/>
        </p:nvSpPr>
        <p:spPr>
          <a:xfrm>
            <a:off x="6804248" y="62495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ru-RU" sz="2700" i="1" dirty="0" smtClean="0">
                <a:solidFill>
                  <a:prstClr val="black"/>
                </a:solidFill>
                <a:latin typeface="ISOCPEUR" pitchFamily="34" charset="0"/>
              </a:rPr>
              <a:t>9</a:t>
            </a:r>
            <a:endParaRPr lang="ru-RU" sz="2700" i="1" dirty="0">
              <a:solidFill>
                <a:prstClr val="black"/>
              </a:solidFill>
              <a:latin typeface="ISOCPEU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089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F93B33-D768-4194-92E5-55BB11976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56" y="0"/>
            <a:ext cx="9322196" cy="483125"/>
          </a:xfrm>
        </p:spPr>
        <p:txBody>
          <a:bodyPr>
            <a:normAutofit fontScale="90000"/>
          </a:bodyPr>
          <a:lstStyle/>
          <a:p>
            <a:pPr algn="ctr"/>
            <a:r>
              <a:rPr lang="ru-RU" i="1" dirty="0" smtClean="0">
                <a:latin typeface="ISOCPEUR" panose="020B0604020202020204" pitchFamily="34" charset="0"/>
              </a:rPr>
              <a:t>Результаты тестирования программного комплекса</a:t>
            </a:r>
            <a:endParaRPr lang="x-none" i="1" dirty="0">
              <a:latin typeface="ISOCPEUR" panose="020B0604020202020204" pitchFamily="34" charset="0"/>
            </a:endParaRPr>
          </a:p>
        </p:txBody>
      </p:sp>
      <p:sp>
        <p:nvSpPr>
          <p:cNvPr id="8" name="Номер слайда 4"/>
          <p:cNvSpPr txBox="1">
            <a:spLocks/>
          </p:cNvSpPr>
          <p:nvPr/>
        </p:nvSpPr>
        <p:spPr>
          <a:xfrm>
            <a:off x="6804248" y="62495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ru-RU" sz="2700" i="1" dirty="0">
                <a:solidFill>
                  <a:prstClr val="black"/>
                </a:solidFill>
                <a:latin typeface="ISOCPEUR" pitchFamily="34" charset="0"/>
              </a:rPr>
              <a:t>1</a:t>
            </a:r>
            <a:r>
              <a:rPr lang="ru-RU" sz="2700" i="1" dirty="0" smtClean="0">
                <a:solidFill>
                  <a:prstClr val="black"/>
                </a:solidFill>
                <a:latin typeface="ISOCPEUR" pitchFamily="34" charset="0"/>
              </a:rPr>
              <a:t>0</a:t>
            </a:r>
            <a:endParaRPr lang="ru-RU" sz="2700" i="1" dirty="0">
              <a:solidFill>
                <a:prstClr val="black"/>
              </a:solidFill>
              <a:latin typeface="ISOCPEU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57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300192" y="6381328"/>
            <a:ext cx="2743200" cy="365125"/>
          </a:xfrm>
        </p:spPr>
        <p:txBody>
          <a:bodyPr/>
          <a:lstStyle/>
          <a:p>
            <a:r>
              <a:rPr lang="ru-RU" sz="3600" i="1" dirty="0" smtClean="0">
                <a:solidFill>
                  <a:schemeClr val="tx1"/>
                </a:solidFill>
                <a:latin typeface="ISOCPEUR" pitchFamily="34" charset="0"/>
              </a:rPr>
              <a:t>11</a:t>
            </a:r>
            <a:endParaRPr lang="ru-RU" sz="3600" i="1" dirty="0">
              <a:solidFill>
                <a:schemeClr val="tx1"/>
              </a:solidFill>
              <a:latin typeface="ISOCPEUR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188640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 smtClean="0">
                <a:latin typeface="ISOCPEUR" panose="020B0604020202020204" pitchFamily="34" charset="0"/>
              </a:rPr>
              <a:t>Эскизы рабочих окон программы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78438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260648"/>
            <a:ext cx="8712968" cy="6192688"/>
          </a:xfrm>
        </p:spPr>
        <p:txBody>
          <a:bodyPr>
            <a:noAutofit/>
          </a:bodyPr>
          <a:lstStyle/>
          <a:p>
            <a:pPr algn="l"/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>Результаты дипломного проекта</a:t>
            </a:r>
            <a:br>
              <a:rPr lang="ru-RU" sz="2800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400" dirty="0">
                <a:solidFill>
                  <a:prstClr val="black"/>
                </a:solidFill>
                <a:latin typeface="ISOCPEUR" pitchFamily="34" charset="0"/>
              </a:rPr>
              <a:t>(в соответствии с задачами, сформулированными в листе-задании)</a:t>
            </a: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/>
            </a:r>
            <a:br>
              <a:rPr lang="ru-RU" sz="2800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/>
            </a:r>
            <a:br>
              <a:rPr lang="ru-RU" sz="2800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>1. </a:t>
            </a:r>
            <a:r>
              <a:rPr lang="ru-RU" sz="2800" dirty="0" smtClean="0">
                <a:latin typeface="ISOCPEUR" panose="020B0604020202020204" pitchFamily="34" charset="0"/>
              </a:rPr>
              <a:t>Проведено эргономическое проектирование </a:t>
            </a:r>
            <a:r>
              <a:rPr lang="ru-RU" sz="2800" dirty="0">
                <a:latin typeface="ISOCPEUR" panose="020B0604020202020204" pitchFamily="34" charset="0"/>
              </a:rPr>
              <a:t>программного комплекса на основании эргономических требований</a:t>
            </a:r>
            <a:br>
              <a:rPr lang="ru-RU" sz="2800" dirty="0">
                <a:latin typeface="ISOCPEUR" panose="020B0604020202020204" pitchFamily="34" charset="0"/>
              </a:rPr>
            </a:b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/>
            </a:r>
            <a:br>
              <a:rPr lang="ru-RU" sz="2800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>2.</a:t>
            </a:r>
            <a:r>
              <a:rPr lang="ru-RU" sz="2800" b="1" i="1" dirty="0"/>
              <a:t> </a:t>
            </a:r>
            <a:r>
              <a:rPr lang="ru-RU" sz="2800" dirty="0" smtClean="0">
                <a:latin typeface="ISOCPEUR" panose="020B0604020202020204" pitchFamily="34" charset="0"/>
              </a:rPr>
              <a:t>Спроектирован </a:t>
            </a:r>
            <a:r>
              <a:rPr lang="ru-RU" sz="2800" dirty="0">
                <a:latin typeface="ISOCPEUR" panose="020B0604020202020204" pitchFamily="34" charset="0"/>
              </a:rPr>
              <a:t>и </a:t>
            </a:r>
            <a:r>
              <a:rPr lang="ru-RU" sz="2800" dirty="0" smtClean="0">
                <a:latin typeface="ISOCPEUR" panose="020B0604020202020204" pitchFamily="34" charset="0"/>
              </a:rPr>
              <a:t>реализован программный комплекс </a:t>
            </a:r>
            <a:r>
              <a:rPr lang="ru-RU" sz="2800" dirty="0">
                <a:latin typeface="ISOCPEUR" panose="020B0604020202020204" pitchFamily="34" charset="0"/>
              </a:rPr>
              <a:t>с использованием </a:t>
            </a:r>
            <a:r>
              <a:rPr lang="en-US" sz="2800" dirty="0">
                <a:latin typeface="ISOCPEUR" panose="020B0604020202020204" pitchFamily="34" charset="0"/>
              </a:rPr>
              <a:t>JavaScript, Node.js, MySQL</a:t>
            </a:r>
            <a:r>
              <a:rPr lang="ru-RU" sz="2800" dirty="0">
                <a:latin typeface="ISOCPEUR" panose="020B0604020202020204" pitchFamily="34" charset="0"/>
              </a:rPr>
              <a:t> под операционную систему </a:t>
            </a:r>
            <a:r>
              <a:rPr lang="en-US" sz="2800" dirty="0">
                <a:latin typeface="ISOCPEUR" panose="020B0604020202020204" pitchFamily="34" charset="0"/>
              </a:rPr>
              <a:t>Linux </a:t>
            </a:r>
            <a:r>
              <a:rPr lang="ru-RU" sz="2800" dirty="0">
                <a:latin typeface="ISOCPEUR" panose="020B0604020202020204" pitchFamily="34" charset="0"/>
              </a:rPr>
              <a:t>в среде разработки </a:t>
            </a:r>
            <a:r>
              <a:rPr lang="en-US" sz="2800" dirty="0">
                <a:latin typeface="ISOCPEUR" panose="020B0604020202020204" pitchFamily="34" charset="0"/>
              </a:rPr>
              <a:t>Visual Studio Code</a:t>
            </a:r>
            <a:r>
              <a:rPr lang="ru-RU" sz="2800" dirty="0">
                <a:latin typeface="ISOCPEUR" panose="020B0604020202020204" pitchFamily="34" charset="0"/>
              </a:rPr>
              <a:t/>
            </a:r>
            <a:br>
              <a:rPr lang="ru-RU" sz="2800" dirty="0">
                <a:latin typeface="ISOCPEUR" panose="020B0604020202020204" pitchFamily="34" charset="0"/>
              </a:rPr>
            </a:b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/>
            </a:r>
            <a:br>
              <a:rPr lang="ru-RU" sz="2800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>3.</a:t>
            </a:r>
            <a:r>
              <a:rPr lang="ru-RU" sz="2800" b="1" i="1" dirty="0"/>
              <a:t> </a:t>
            </a:r>
            <a:r>
              <a:rPr lang="ru-RU" sz="2800" b="1" dirty="0"/>
              <a:t>Ф</a:t>
            </a:r>
            <a:r>
              <a:rPr lang="ru-RU" sz="2800" dirty="0">
                <a:latin typeface="ISOCPEUR" panose="020B0604020202020204" pitchFamily="34" charset="0"/>
              </a:rPr>
              <a:t>ункциональное и юзабилити-тестирование программного комплекса.</a:t>
            </a:r>
            <a:endParaRPr lang="ru-RU" sz="2800" i="1" dirty="0">
              <a:latin typeface="ISOCPEUR" pitchFamily="34" charset="0"/>
            </a:endParaRPr>
          </a:p>
        </p:txBody>
      </p:sp>
      <p:sp>
        <p:nvSpPr>
          <p:cNvPr id="3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300192" y="6381328"/>
            <a:ext cx="2743200" cy="365125"/>
          </a:xfrm>
        </p:spPr>
        <p:txBody>
          <a:bodyPr/>
          <a:lstStyle/>
          <a:p>
            <a:r>
              <a:rPr lang="ru-RU" sz="3600" i="1" dirty="0" smtClean="0">
                <a:solidFill>
                  <a:schemeClr val="tx1"/>
                </a:solidFill>
                <a:latin typeface="ISOCPEUR" pitchFamily="34" charset="0"/>
              </a:rPr>
              <a:t>12</a:t>
            </a:r>
            <a:endParaRPr lang="ru-RU" sz="3600" i="1" dirty="0">
              <a:solidFill>
                <a:schemeClr val="tx1"/>
              </a:solidFill>
              <a:latin typeface="ISOCPEU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846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660" y="978594"/>
            <a:ext cx="8136804" cy="5330726"/>
          </a:xfrm>
        </p:spPr>
        <p:txBody>
          <a:bodyPr>
            <a:noAutofit/>
          </a:bodyPr>
          <a:lstStyle/>
          <a:p>
            <a:pPr algn="l"/>
            <a:r>
              <a:rPr lang="ru-RU" sz="2000" i="1" dirty="0" smtClean="0">
                <a:solidFill>
                  <a:prstClr val="black"/>
                </a:solidFill>
                <a:latin typeface="ISOCPEUR" pitchFamily="34" charset="0"/>
              </a:rPr>
              <a:t>Программный </a:t>
            </a:r>
            <a:r>
              <a:rPr lang="ru-RU" sz="2000" i="1" dirty="0">
                <a:solidFill>
                  <a:prstClr val="black"/>
                </a:solidFill>
                <a:latin typeface="ISOCPEUR" pitchFamily="34" charset="0"/>
              </a:rPr>
              <a:t>комплекс для отслеживания и визуализации действий пользователей в играбельной рекламе / </a:t>
            </a:r>
            <a:r>
              <a:rPr lang="ru-RU" sz="2000" i="1" dirty="0" smtClean="0">
                <a:solidFill>
                  <a:prstClr val="black"/>
                </a:solidFill>
                <a:latin typeface="ISOCPEUR" pitchFamily="34" charset="0"/>
              </a:rPr>
              <a:t>Мишота В.Г. </a:t>
            </a:r>
            <a:r>
              <a:rPr lang="ru-RU" sz="2000" i="1" dirty="0">
                <a:solidFill>
                  <a:prstClr val="black"/>
                </a:solidFill>
                <a:latin typeface="ISOCPEUR" pitchFamily="34" charset="0"/>
              </a:rPr>
              <a:t>/ Материалы 61-ой научно-технической конференции студентов, магистрантов, аспирантов УО Белорусский государственный университет информатики и радиоэлектроники Минск, БГУИР, 2025. С</a:t>
            </a:r>
            <a:r>
              <a:rPr lang="ru-RU" sz="2000" i="1" dirty="0" smtClean="0">
                <a:solidFill>
                  <a:prstClr val="black"/>
                </a:solidFill>
                <a:latin typeface="ISOCPEUR" pitchFamily="34" charset="0"/>
              </a:rPr>
              <a:t>. </a:t>
            </a:r>
            <a:r>
              <a:rPr lang="ru-RU" sz="2000" i="1" dirty="0" smtClean="0">
                <a:solidFill>
                  <a:prstClr val="black"/>
                </a:solidFill>
                <a:latin typeface="ISOCPEUR" pitchFamily="34" charset="0"/>
              </a:rPr>
              <a:t>533-535</a:t>
            </a:r>
            <a:br>
              <a:rPr lang="ru-RU" sz="2000" i="1" dirty="0" smtClean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000" i="1" dirty="0">
                <a:solidFill>
                  <a:prstClr val="black"/>
                </a:solidFill>
                <a:latin typeface="ISOCPEUR" pitchFamily="34" charset="0"/>
              </a:rPr>
              <a:t/>
            </a:r>
            <a:br>
              <a:rPr lang="ru-RU" sz="2000" i="1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000" i="1" dirty="0" smtClean="0">
                <a:solidFill>
                  <a:prstClr val="black"/>
                </a:solidFill>
                <a:latin typeface="ISOCPEUR" pitchFamily="34" charset="0"/>
              </a:rPr>
              <a:t>Мониторинг приложений, разработанных</a:t>
            </a:r>
            <a:br>
              <a:rPr lang="ru-RU" sz="2000" i="1" dirty="0" smtClean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000" i="1" dirty="0" smtClean="0">
                <a:solidFill>
                  <a:prstClr val="black"/>
                </a:solidFill>
                <a:latin typeface="ISOCPEUR" pitchFamily="34" charset="0"/>
              </a:rPr>
              <a:t>с использованием </a:t>
            </a:r>
            <a:r>
              <a:rPr lang="ru-RU" sz="2000" i="1" dirty="0" err="1" smtClean="0">
                <a:solidFill>
                  <a:prstClr val="black"/>
                </a:solidFill>
                <a:latin typeface="ISOCPEUR" pitchFamily="34" charset="0"/>
              </a:rPr>
              <a:t>микросервисной</a:t>
            </a:r>
            <a:r>
              <a:rPr lang="ru-RU" sz="2000" i="1" dirty="0" smtClean="0">
                <a:solidFill>
                  <a:prstClr val="black"/>
                </a:solidFill>
                <a:latin typeface="ISOCPEUR" pitchFamily="34" charset="0"/>
              </a:rPr>
              <a:t> архитектуры / </a:t>
            </a:r>
            <a:r>
              <a:rPr lang="ru-RU" sz="2000" i="1" dirty="0" err="1">
                <a:solidFill>
                  <a:prstClr val="black"/>
                </a:solidFill>
                <a:latin typeface="ISOCPEUR" pitchFamily="34" charset="0"/>
              </a:rPr>
              <a:t>Мишота</a:t>
            </a:r>
            <a:r>
              <a:rPr lang="ru-RU" sz="2000" i="1" dirty="0">
                <a:solidFill>
                  <a:prstClr val="black"/>
                </a:solidFill>
                <a:latin typeface="ISOCPEUR" pitchFamily="34" charset="0"/>
              </a:rPr>
              <a:t> В.Г</a:t>
            </a:r>
            <a:r>
              <a:rPr lang="ru-RU" sz="2000" i="1" dirty="0" smtClean="0">
                <a:solidFill>
                  <a:prstClr val="black"/>
                </a:solidFill>
                <a:latin typeface="ISOCPEUR" pitchFamily="34" charset="0"/>
              </a:rPr>
              <a:t>., </a:t>
            </a:r>
            <a:r>
              <a:rPr lang="ru-RU" sz="2000" i="1" dirty="0">
                <a:solidFill>
                  <a:prstClr val="black"/>
                </a:solidFill>
                <a:latin typeface="ISOCPEUR" pitchFamily="34" charset="0"/>
              </a:rPr>
              <a:t>Жук Н.Е. / Материалы </a:t>
            </a:r>
            <a:r>
              <a:rPr lang="ru-RU" sz="2000" i="1" dirty="0" smtClean="0">
                <a:solidFill>
                  <a:prstClr val="black"/>
                </a:solidFill>
                <a:latin typeface="ISOCPEUR" pitchFamily="34" charset="0"/>
              </a:rPr>
              <a:t>59-ой </a:t>
            </a:r>
            <a:r>
              <a:rPr lang="ru-RU" sz="2000" i="1" dirty="0">
                <a:solidFill>
                  <a:prstClr val="black"/>
                </a:solidFill>
                <a:latin typeface="ISOCPEUR" pitchFamily="34" charset="0"/>
              </a:rPr>
              <a:t>научно-технической конференции студентов, магистрантов, аспирантов УО Белорусский государственный университет информатики и радиоэлектроники Минск, БГУИР, </a:t>
            </a:r>
            <a:r>
              <a:rPr lang="ru-RU" sz="2000" i="1" dirty="0" smtClean="0">
                <a:solidFill>
                  <a:prstClr val="black"/>
                </a:solidFill>
                <a:latin typeface="ISOCPEUR" pitchFamily="34" charset="0"/>
              </a:rPr>
              <a:t>2023. </a:t>
            </a:r>
            <a:r>
              <a:rPr lang="ru-RU" sz="2000" i="1" dirty="0">
                <a:solidFill>
                  <a:prstClr val="black"/>
                </a:solidFill>
                <a:latin typeface="ISOCPEUR" pitchFamily="34" charset="0"/>
              </a:rPr>
              <a:t>С. </a:t>
            </a:r>
            <a:r>
              <a:rPr lang="ru-RU" sz="2000" i="1" dirty="0" smtClean="0">
                <a:solidFill>
                  <a:prstClr val="black"/>
                </a:solidFill>
                <a:latin typeface="ISOCPEUR" pitchFamily="34" charset="0"/>
              </a:rPr>
              <a:t>594-596</a:t>
            </a:r>
            <a:br>
              <a:rPr lang="ru-RU" sz="2000" i="1" dirty="0" smtClean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000" i="1" dirty="0">
                <a:solidFill>
                  <a:prstClr val="black"/>
                </a:solidFill>
                <a:latin typeface="ISOCPEUR" pitchFamily="34" charset="0"/>
              </a:rPr>
              <a:t/>
            </a:r>
            <a:br>
              <a:rPr lang="ru-RU" sz="2000" i="1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000" i="1" dirty="0">
                <a:solidFill>
                  <a:prstClr val="black"/>
                </a:solidFill>
                <a:latin typeface="ISOCPEUR" pitchFamily="34" charset="0"/>
              </a:rPr>
              <a:t>Б</a:t>
            </a:r>
            <a:r>
              <a:rPr lang="ru-RU" sz="2000" i="1" dirty="0" smtClean="0">
                <a:solidFill>
                  <a:prstClr val="black"/>
                </a:solidFill>
                <a:latin typeface="ISOCPEUR" pitchFamily="34" charset="0"/>
              </a:rPr>
              <a:t>азовая математическая модель и алгоритмы для выявления необходимости устройств </a:t>
            </a:r>
            <a:r>
              <a:rPr lang="ru-RU" sz="2000" i="1" dirty="0" err="1" smtClean="0">
                <a:solidFill>
                  <a:prstClr val="black"/>
                </a:solidFill>
                <a:latin typeface="ISOCPEUR" pitchFamily="34" charset="0"/>
              </a:rPr>
              <a:t>молниезащиты</a:t>
            </a:r>
            <a:r>
              <a:rPr lang="ru-RU" sz="2000" i="1" dirty="0" smtClean="0">
                <a:solidFill>
                  <a:prstClr val="black"/>
                </a:solidFill>
                <a:latin typeface="ISOCPEUR" pitchFamily="34" charset="0"/>
              </a:rPr>
              <a:t> зданий и сооружений / </a:t>
            </a:r>
            <a:r>
              <a:rPr lang="ru-RU" sz="2000" i="1" dirty="0" err="1" smtClean="0">
                <a:solidFill>
                  <a:prstClr val="black"/>
                </a:solidFill>
                <a:latin typeface="ISOCPEUR" pitchFamily="34" charset="0"/>
              </a:rPr>
              <a:t>Мишота</a:t>
            </a:r>
            <a:r>
              <a:rPr lang="ru-RU" sz="2000" i="1" dirty="0" smtClean="0">
                <a:solidFill>
                  <a:prstClr val="black"/>
                </a:solidFill>
                <a:latin typeface="ISOCPEUR" pitchFamily="34" charset="0"/>
              </a:rPr>
              <a:t> </a:t>
            </a:r>
            <a:r>
              <a:rPr lang="ru-RU" sz="2000" i="1" dirty="0">
                <a:solidFill>
                  <a:prstClr val="black"/>
                </a:solidFill>
                <a:latin typeface="ISOCPEUR" pitchFamily="34" charset="0"/>
              </a:rPr>
              <a:t>В.Г</a:t>
            </a:r>
            <a:r>
              <a:rPr lang="ru-RU" sz="2000" i="1" dirty="0" smtClean="0">
                <a:solidFill>
                  <a:prstClr val="black"/>
                </a:solidFill>
                <a:latin typeface="ISOCPEUR" pitchFamily="34" charset="0"/>
              </a:rPr>
              <a:t>., </a:t>
            </a:r>
            <a:r>
              <a:rPr lang="ru-RU" sz="2000" i="1" dirty="0">
                <a:solidFill>
                  <a:prstClr val="black"/>
                </a:solidFill>
                <a:latin typeface="ISOCPEUR" pitchFamily="34" charset="0"/>
              </a:rPr>
              <a:t>Кондратюк М.М</a:t>
            </a:r>
            <a:r>
              <a:rPr lang="ru-RU" sz="2000" i="1" dirty="0" smtClean="0">
                <a:solidFill>
                  <a:prstClr val="black"/>
                </a:solidFill>
                <a:latin typeface="ISOCPEUR" pitchFamily="34" charset="0"/>
              </a:rPr>
              <a:t>. / </a:t>
            </a:r>
            <a:r>
              <a:rPr lang="ru-RU" sz="2000" i="1" dirty="0">
                <a:solidFill>
                  <a:prstClr val="black"/>
                </a:solidFill>
                <a:latin typeface="ISOCPEUR" pitchFamily="34" charset="0"/>
              </a:rPr>
              <a:t>Материалы 59-ой научно-технической конференции студентов, магистрантов, аспирантов УО Белорусский государственный университет информатики и радиоэлектроники Минск, БГУИР, 2023. С. </a:t>
            </a:r>
            <a:r>
              <a:rPr lang="ru-RU" sz="2000" i="1" dirty="0" smtClean="0">
                <a:solidFill>
                  <a:prstClr val="black"/>
                </a:solidFill>
                <a:latin typeface="ISOCPEUR" pitchFamily="34" charset="0"/>
              </a:rPr>
              <a:t>779-781</a:t>
            </a:r>
            <a:endParaRPr lang="ru-RU" sz="1200" i="1" dirty="0">
              <a:latin typeface="ISOCPEUR" pitchFamily="34" charset="0"/>
            </a:endParaRPr>
          </a:p>
        </p:txBody>
      </p:sp>
      <p:sp>
        <p:nvSpPr>
          <p:cNvPr id="3" name="Номер слайда 4"/>
          <p:cNvSpPr txBox="1">
            <a:spLocks/>
          </p:cNvSpPr>
          <p:nvPr/>
        </p:nvSpPr>
        <p:spPr>
          <a:xfrm>
            <a:off x="6300192" y="63813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i="1" dirty="0" smtClean="0">
                <a:solidFill>
                  <a:prstClr val="black"/>
                </a:solidFill>
                <a:latin typeface="ISOCPEUR" pitchFamily="34" charset="0"/>
              </a:rPr>
              <a:t>13</a:t>
            </a:r>
            <a:endParaRPr lang="ru-RU" sz="3600" i="1" dirty="0">
              <a:solidFill>
                <a:prstClr val="black"/>
              </a:solidFill>
              <a:latin typeface="ISOCPEUR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88640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solidFill>
                  <a:prstClr val="black"/>
                </a:solidFill>
                <a:latin typeface="ISOCPEUR" pitchFamily="34" charset="0"/>
              </a:rPr>
              <a:t>Публикации студента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32855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764705"/>
            <a:ext cx="8784976" cy="2804854"/>
          </a:xfrm>
        </p:spPr>
        <p:txBody>
          <a:bodyPr>
            <a:noAutofit/>
          </a:bodyPr>
          <a:lstStyle/>
          <a:p>
            <a:pPr algn="l"/>
            <a:r>
              <a:rPr lang="ru-RU" sz="2800" i="1" dirty="0">
                <a:solidFill>
                  <a:prstClr val="black"/>
                </a:solidFill>
                <a:latin typeface="ISOCPEUR" pitchFamily="34" charset="0"/>
              </a:rPr>
              <a:t>Акт </a:t>
            </a:r>
            <a:r>
              <a:rPr lang="ru-RU" sz="2000" i="1" dirty="0">
                <a:solidFill>
                  <a:srgbClr val="FF0000"/>
                </a:solidFill>
                <a:latin typeface="ISOCPEUR" pitchFamily="34" charset="0"/>
              </a:rPr>
              <a:t>и</a:t>
            </a:r>
            <a:r>
              <a:rPr lang="en-US" sz="2000" i="1" dirty="0">
                <a:solidFill>
                  <a:srgbClr val="FF0000"/>
                </a:solidFill>
                <a:latin typeface="ISOCPEUR" pitchFamily="34" charset="0"/>
              </a:rPr>
              <a:t>/</a:t>
            </a:r>
            <a:r>
              <a:rPr lang="ru-RU" sz="2000" i="1" dirty="0">
                <a:solidFill>
                  <a:srgbClr val="FF0000"/>
                </a:solidFill>
                <a:latin typeface="ISOCPEUR" pitchFamily="34" charset="0"/>
              </a:rPr>
              <a:t>или</a:t>
            </a:r>
            <a:r>
              <a:rPr lang="en-US" sz="2000" i="1" dirty="0">
                <a:solidFill>
                  <a:srgbClr val="FF0000"/>
                </a:solidFill>
                <a:latin typeface="ISOCPEUR" pitchFamily="34" charset="0"/>
              </a:rPr>
              <a:t> </a:t>
            </a:r>
            <a:r>
              <a:rPr lang="ru-RU" sz="2800" i="1" dirty="0">
                <a:solidFill>
                  <a:prstClr val="black"/>
                </a:solidFill>
                <a:latin typeface="ISOCPEUR" pitchFamily="34" charset="0"/>
              </a:rPr>
              <a:t>справка о внедрении </a:t>
            </a:r>
            <a:r>
              <a:rPr lang="ru-RU" sz="2800" i="1" dirty="0">
                <a:solidFill>
                  <a:srgbClr val="FF0000"/>
                </a:solidFill>
                <a:latin typeface="ISOCPEUR" pitchFamily="34" charset="0"/>
              </a:rPr>
              <a:t>(при наличии)</a:t>
            </a:r>
            <a:br>
              <a:rPr lang="ru-RU" sz="2800" i="1" dirty="0">
                <a:solidFill>
                  <a:srgbClr val="FF0000"/>
                </a:solidFill>
                <a:latin typeface="ISOCPEUR" pitchFamily="34" charset="0"/>
              </a:rPr>
            </a:br>
            <a:r>
              <a:rPr lang="ru-RU" sz="2800" i="1" dirty="0">
                <a:solidFill>
                  <a:prstClr val="black"/>
                </a:solidFill>
                <a:latin typeface="ISOCPEUR" pitchFamily="34" charset="0"/>
              </a:rPr>
              <a:t/>
            </a:r>
            <a:br>
              <a:rPr lang="ru-RU" sz="2800" i="1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800" i="1" dirty="0">
                <a:solidFill>
                  <a:prstClr val="black"/>
                </a:solidFill>
                <a:latin typeface="ISOCPEUR" pitchFamily="34" charset="0"/>
              </a:rPr>
              <a:t>(разместить фотографию акта </a:t>
            </a:r>
            <a:r>
              <a:rPr lang="en-US" sz="2800" i="1" dirty="0">
                <a:solidFill>
                  <a:prstClr val="black"/>
                </a:solidFill>
                <a:latin typeface="ISOCPEUR" pitchFamily="34" charset="0"/>
              </a:rPr>
              <a:t>/ </a:t>
            </a:r>
            <a:r>
              <a:rPr lang="ru-RU" sz="2800" i="1" dirty="0">
                <a:solidFill>
                  <a:prstClr val="black"/>
                </a:solidFill>
                <a:latin typeface="ISOCPEUR" pitchFamily="34" charset="0"/>
              </a:rPr>
              <a:t>справки о внедрении)</a:t>
            </a:r>
            <a:r>
              <a:rPr lang="ru-RU" sz="2100" i="1" dirty="0">
                <a:solidFill>
                  <a:prstClr val="black"/>
                </a:solidFill>
                <a:latin typeface="ISOCPEUR" pitchFamily="34" charset="0"/>
              </a:rPr>
              <a:t/>
            </a:r>
            <a:br>
              <a:rPr lang="ru-RU" sz="2100" i="1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1575" i="1" dirty="0">
                <a:solidFill>
                  <a:prstClr val="black"/>
                </a:solidFill>
                <a:latin typeface="ISOCPEUR" pitchFamily="34" charset="0"/>
              </a:rPr>
              <a:t/>
            </a:r>
            <a:br>
              <a:rPr lang="ru-RU" sz="1575" i="1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1575" i="1" dirty="0">
                <a:solidFill>
                  <a:prstClr val="black"/>
                </a:solidFill>
                <a:latin typeface="ISOCPEUR" pitchFamily="34" charset="0"/>
              </a:rPr>
              <a:t/>
            </a:r>
            <a:br>
              <a:rPr lang="ru-RU" sz="1575" i="1" dirty="0">
                <a:solidFill>
                  <a:prstClr val="black"/>
                </a:solidFill>
                <a:latin typeface="ISOCPEUR" pitchFamily="34" charset="0"/>
              </a:rPr>
            </a:br>
            <a:endParaRPr lang="ru-RU" sz="1575" i="1" dirty="0">
              <a:latin typeface="ISOCPEU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82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6535" y="332656"/>
            <a:ext cx="8697743" cy="5971072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prstClr val="black"/>
                </a:solidFill>
                <a:latin typeface="ISOCPEUR" pitchFamily="34" charset="0"/>
              </a:rPr>
              <a:t>Цель дипломного проекта</a:t>
            </a: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> : разработать программный комплекс для автоматизации сбора, анализа и визуализации данных о взаимодействии пользователей с </a:t>
            </a:r>
            <a:r>
              <a:rPr lang="ru-RU" sz="2800" dirty="0" err="1">
                <a:solidFill>
                  <a:prstClr val="black"/>
                </a:solidFill>
                <a:latin typeface="ISOCPEUR" pitchFamily="34" charset="0"/>
              </a:rPr>
              <a:t>играбельной</a:t>
            </a: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> рекламой, обеспечивающий эргономичный интерфейс и наглядное представление информации для оптимизации рекламных кампаний</a:t>
            </a:r>
            <a:r>
              <a:rPr lang="ru-RU" sz="2800" dirty="0" smtClean="0">
                <a:solidFill>
                  <a:prstClr val="black"/>
                </a:solidFill>
                <a:latin typeface="ISOCPEUR" pitchFamily="34" charset="0"/>
              </a:rPr>
              <a:t>.</a:t>
            </a: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/>
            </a:r>
            <a:br>
              <a:rPr lang="ru-RU" sz="2800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en-US" sz="2800" dirty="0">
                <a:solidFill>
                  <a:prstClr val="black"/>
                </a:solidFill>
                <a:latin typeface="ISOCPEUR" pitchFamily="34" charset="0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800" b="1" dirty="0">
                <a:solidFill>
                  <a:prstClr val="black"/>
                </a:solidFill>
                <a:latin typeface="ISOCPEUR" pitchFamily="34" charset="0"/>
              </a:rPr>
              <a:t>Назначение </a:t>
            </a:r>
            <a:r>
              <a:rPr lang="ru-RU" sz="2800" b="1" dirty="0" smtClean="0">
                <a:solidFill>
                  <a:prstClr val="black"/>
                </a:solidFill>
                <a:latin typeface="ISOCPEUR" pitchFamily="34" charset="0"/>
              </a:rPr>
              <a:t>разработки</a:t>
            </a:r>
            <a:r>
              <a:rPr lang="en-US" sz="2800" dirty="0" smtClean="0">
                <a:solidFill>
                  <a:prstClr val="black"/>
                </a:solidFill>
                <a:latin typeface="ISOCPEUR" pitchFamily="34" charset="0"/>
              </a:rPr>
              <a:t> </a:t>
            </a:r>
            <a:r>
              <a:rPr lang="ru-RU" sz="2800" dirty="0" smtClean="0">
                <a:solidFill>
                  <a:prstClr val="black"/>
                </a:solidFill>
                <a:latin typeface="ISOCPEUR" pitchFamily="34" charset="0"/>
              </a:rPr>
              <a:t>: сбор, хранение, агрегация, визуализация данных о действиях пользователей в </a:t>
            </a:r>
            <a:r>
              <a:rPr lang="ru-RU" sz="2800" dirty="0" err="1" smtClean="0">
                <a:solidFill>
                  <a:prstClr val="black"/>
                </a:solidFill>
                <a:latin typeface="ISOCPEUR" pitchFamily="34" charset="0"/>
              </a:rPr>
              <a:t>играбельной</a:t>
            </a:r>
            <a:r>
              <a:rPr lang="ru-RU" sz="2800" dirty="0" smtClean="0">
                <a:solidFill>
                  <a:prstClr val="black"/>
                </a:solidFill>
                <a:latin typeface="ISOCPEUR" pitchFamily="34" charset="0"/>
              </a:rPr>
              <a:t> рекламе</a:t>
            </a:r>
            <a:endParaRPr lang="ru-RU" sz="2000" dirty="0">
              <a:latin typeface="ISOCPEUR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16216" y="5157192"/>
            <a:ext cx="2348062" cy="786784"/>
          </a:xfrm>
        </p:spPr>
        <p:txBody>
          <a:bodyPr>
            <a:normAutofit/>
          </a:bodyPr>
          <a:lstStyle/>
          <a:p>
            <a:endParaRPr lang="ru-RU" dirty="0">
              <a:latin typeface="ISOCPEUR" pitchFamily="34" charset="0"/>
            </a:endParaRPr>
          </a:p>
          <a:p>
            <a:endParaRPr lang="ru-RU" dirty="0">
              <a:latin typeface="ISOCPEUR" pitchFamily="34" charset="0"/>
            </a:endParaRPr>
          </a:p>
        </p:txBody>
      </p:sp>
      <p:sp>
        <p:nvSpPr>
          <p:cNvPr id="4" name="Номер слайда 4"/>
          <p:cNvSpPr txBox="1">
            <a:spLocks/>
          </p:cNvSpPr>
          <p:nvPr/>
        </p:nvSpPr>
        <p:spPr>
          <a:xfrm>
            <a:off x="7020272" y="6165304"/>
            <a:ext cx="2023120" cy="581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>
                <a:solidFill>
                  <a:prstClr val="black"/>
                </a:solidFill>
                <a:latin typeface="ISOCPEUR" pitchFamily="34" charset="0"/>
              </a:rPr>
              <a:t>1</a:t>
            </a:r>
            <a:endParaRPr lang="ru-RU" sz="2400" i="1" dirty="0">
              <a:solidFill>
                <a:prstClr val="black"/>
              </a:solidFill>
              <a:latin typeface="ISOCPEU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37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6535" y="332656"/>
            <a:ext cx="8697743" cy="5971072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prstClr val="black"/>
                </a:solidFill>
                <a:latin typeface="ISOCPEUR" pitchFamily="34" charset="0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en-US" sz="2800" dirty="0">
                <a:solidFill>
                  <a:prstClr val="black"/>
                </a:solidFill>
                <a:latin typeface="ISOCPEUR" pitchFamily="34" charset="0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en-US" sz="2800" dirty="0">
                <a:solidFill>
                  <a:prstClr val="black"/>
                </a:solidFill>
                <a:latin typeface="ISOCPEUR" pitchFamily="34" charset="0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en-US" sz="2800" dirty="0">
                <a:solidFill>
                  <a:prstClr val="black"/>
                </a:solidFill>
                <a:latin typeface="ISOCPEUR" pitchFamily="34" charset="0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en-US" sz="2800" dirty="0">
                <a:solidFill>
                  <a:prstClr val="black"/>
                </a:solidFill>
                <a:latin typeface="ISOCPEUR" pitchFamily="34" charset="0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000" u="sng" dirty="0">
                <a:solidFill>
                  <a:prstClr val="black"/>
                </a:solidFill>
                <a:latin typeface="ISOCPEUR" pitchFamily="34" charset="0"/>
              </a:rPr>
              <a:t/>
            </a:r>
            <a:br>
              <a:rPr lang="ru-RU" sz="2000" u="sng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/>
            </a:r>
            <a:br>
              <a:rPr lang="ru-RU" sz="2800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800" b="1" dirty="0">
                <a:solidFill>
                  <a:prstClr val="black"/>
                </a:solidFill>
                <a:latin typeface="ISOCPEUR" pitchFamily="34" charset="0"/>
              </a:rPr>
              <a:t>Поставленные задачи на дипломное проектирование:</a:t>
            </a: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/>
            </a:r>
            <a:br>
              <a:rPr lang="ru-RU" sz="2800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>1. </a:t>
            </a:r>
            <a:r>
              <a:rPr lang="ru-RU" sz="2800" dirty="0" smtClean="0">
                <a:latin typeface="ISOCPEUR" panose="020B0604020202020204" pitchFamily="34" charset="0"/>
              </a:rPr>
              <a:t>Проведение эргономического проектирования программного комплекса на основании эргономических требований</a:t>
            </a:r>
            <a:r>
              <a:rPr lang="ru-RU" sz="2800" dirty="0">
                <a:latin typeface="ISOCPEUR" panose="020B0604020202020204" pitchFamily="34" charset="0"/>
              </a:rPr>
              <a:t/>
            </a:r>
            <a:br>
              <a:rPr lang="ru-RU" sz="2800" dirty="0">
                <a:latin typeface="ISOCPEUR" panose="020B0604020202020204" pitchFamily="34" charset="0"/>
              </a:rPr>
            </a:b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/>
            </a:r>
            <a:br>
              <a:rPr lang="ru-RU" sz="2800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>2.</a:t>
            </a:r>
            <a:r>
              <a:rPr lang="ru-RU" sz="2800" b="1" i="1" dirty="0"/>
              <a:t> </a:t>
            </a:r>
            <a:r>
              <a:rPr lang="ru-RU" sz="2800" dirty="0" smtClean="0">
                <a:latin typeface="ISOCPEUR" panose="020B0604020202020204" pitchFamily="34" charset="0"/>
              </a:rPr>
              <a:t>Проектирование и реализация программного комплекса с использованием </a:t>
            </a:r>
            <a:r>
              <a:rPr lang="en-US" sz="2800" dirty="0" smtClean="0">
                <a:latin typeface="ISOCPEUR" panose="020B0604020202020204" pitchFamily="34" charset="0"/>
              </a:rPr>
              <a:t>JavaScript, Node.js, MySQL</a:t>
            </a:r>
            <a:r>
              <a:rPr lang="ru-RU" sz="2800" dirty="0">
                <a:latin typeface="ISOCPEUR" panose="020B0604020202020204" pitchFamily="34" charset="0"/>
              </a:rPr>
              <a:t> </a:t>
            </a:r>
            <a:r>
              <a:rPr lang="ru-RU" sz="2800" dirty="0" smtClean="0">
                <a:latin typeface="ISOCPEUR" panose="020B0604020202020204" pitchFamily="34" charset="0"/>
              </a:rPr>
              <a:t>под операционную систему </a:t>
            </a:r>
            <a:r>
              <a:rPr lang="en-US" sz="2800" dirty="0" smtClean="0">
                <a:latin typeface="ISOCPEUR" panose="020B0604020202020204" pitchFamily="34" charset="0"/>
              </a:rPr>
              <a:t>Linux </a:t>
            </a:r>
            <a:r>
              <a:rPr lang="ru-RU" sz="2800" dirty="0" smtClean="0">
                <a:latin typeface="ISOCPEUR" panose="020B0604020202020204" pitchFamily="34" charset="0"/>
              </a:rPr>
              <a:t>в среде разработки </a:t>
            </a:r>
            <a:r>
              <a:rPr lang="en-US" sz="2800" dirty="0" smtClean="0">
                <a:latin typeface="ISOCPEUR" panose="020B0604020202020204" pitchFamily="34" charset="0"/>
              </a:rPr>
              <a:t>Visual Studio Code</a:t>
            </a:r>
            <a:r>
              <a:rPr lang="ru-RU" sz="2800" dirty="0">
                <a:latin typeface="ISOCPEUR" panose="020B0604020202020204" pitchFamily="34" charset="0"/>
              </a:rPr>
              <a:t/>
            </a:r>
            <a:br>
              <a:rPr lang="ru-RU" sz="2800" dirty="0">
                <a:latin typeface="ISOCPEUR" panose="020B0604020202020204" pitchFamily="34" charset="0"/>
              </a:rPr>
            </a:b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/>
            </a:r>
            <a:br>
              <a:rPr lang="ru-RU" sz="2800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>3.</a:t>
            </a:r>
            <a:r>
              <a:rPr lang="ru-RU" sz="2800" b="1" i="1" dirty="0"/>
              <a:t> </a:t>
            </a:r>
            <a:r>
              <a:rPr lang="ru-RU" sz="2800" b="1" dirty="0"/>
              <a:t>Ф</a:t>
            </a:r>
            <a:r>
              <a:rPr lang="ru-RU" sz="2800" dirty="0" smtClean="0">
                <a:latin typeface="ISOCPEUR" panose="020B0604020202020204" pitchFamily="34" charset="0"/>
              </a:rPr>
              <a:t>ункциональное </a:t>
            </a:r>
            <a:r>
              <a:rPr lang="ru-RU" sz="2800" dirty="0">
                <a:latin typeface="ISOCPEUR" panose="020B0604020202020204" pitchFamily="34" charset="0"/>
              </a:rPr>
              <a:t>и </a:t>
            </a:r>
            <a:r>
              <a:rPr lang="ru-RU" sz="2800" dirty="0" err="1">
                <a:latin typeface="ISOCPEUR" panose="020B0604020202020204" pitchFamily="34" charset="0"/>
              </a:rPr>
              <a:t>юзабилити</a:t>
            </a:r>
            <a:r>
              <a:rPr lang="ru-RU" sz="2800" dirty="0">
                <a:latin typeface="ISOCPEUR" panose="020B0604020202020204" pitchFamily="34" charset="0"/>
              </a:rPr>
              <a:t>-тестирование </a:t>
            </a:r>
            <a:r>
              <a:rPr lang="ru-RU" sz="2800" dirty="0" smtClean="0">
                <a:latin typeface="ISOCPEUR" panose="020B0604020202020204" pitchFamily="34" charset="0"/>
              </a:rPr>
              <a:t>программного комплекса.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>
                <a:solidFill>
                  <a:prstClr val="black"/>
                </a:solidFill>
                <a:latin typeface="ISOCPEUR" pitchFamily="34" charset="0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000" dirty="0">
                <a:latin typeface="ISOCPEUR" panose="020B0604020202020204" pitchFamily="34" charset="0"/>
              </a:rPr>
              <a:t/>
            </a:r>
            <a:br>
              <a:rPr lang="ru-RU" sz="2000" dirty="0">
                <a:latin typeface="ISOCPEUR" panose="020B0604020202020204" pitchFamily="34" charset="0"/>
              </a:rPr>
            </a:br>
            <a:endParaRPr lang="ru-RU" sz="2000" dirty="0">
              <a:latin typeface="ISOCPEUR" panose="020B0604020202020204" pitchFamily="34" charset="0"/>
            </a:endParaRPr>
          </a:p>
        </p:txBody>
      </p:sp>
      <p:sp>
        <p:nvSpPr>
          <p:cNvPr id="4" name="Номер слайда 4"/>
          <p:cNvSpPr txBox="1">
            <a:spLocks/>
          </p:cNvSpPr>
          <p:nvPr/>
        </p:nvSpPr>
        <p:spPr>
          <a:xfrm>
            <a:off x="7020272" y="6165304"/>
            <a:ext cx="2023120" cy="581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i="1" dirty="0">
                <a:solidFill>
                  <a:prstClr val="black"/>
                </a:solidFill>
                <a:latin typeface="ISOCPEUR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0297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8712968" cy="1512168"/>
          </a:xfrm>
        </p:spPr>
        <p:txBody>
          <a:bodyPr>
            <a:noAutofit/>
          </a:bodyPr>
          <a:lstStyle/>
          <a:p>
            <a:r>
              <a:rPr lang="ru-RU" sz="2800" i="1" dirty="0">
                <a:latin typeface="ISOCPEUR" pitchFamily="34" charset="0"/>
              </a:rPr>
              <a:t/>
            </a:r>
            <a:br>
              <a:rPr lang="ru-RU" sz="2800" i="1" dirty="0">
                <a:latin typeface="ISOCPEUR" pitchFamily="34" charset="0"/>
              </a:rPr>
            </a:br>
            <a:r>
              <a:rPr lang="ru-RU" sz="2800" i="1" dirty="0">
                <a:latin typeface="ISOCPEUR" pitchFamily="34" charset="0"/>
              </a:rPr>
              <a:t>Информационные технологии для разработки программного средства </a:t>
            </a:r>
            <a:r>
              <a:rPr lang="ru-RU" sz="2800" i="1" dirty="0" smtClean="0">
                <a:latin typeface="ISOCPEUR" pitchFamily="34" charset="0"/>
              </a:rPr>
              <a:t/>
            </a:r>
            <a:br>
              <a:rPr lang="ru-RU" sz="2800" i="1" dirty="0" smtClean="0">
                <a:latin typeface="ISOCPEUR" pitchFamily="34" charset="0"/>
              </a:rPr>
            </a:br>
            <a:endParaRPr lang="ru-RU" sz="2400" i="1" dirty="0">
              <a:solidFill>
                <a:srgbClr val="FF0000"/>
              </a:solidFill>
              <a:latin typeface="ISOCPEUR" pitchFamily="34" charset="0"/>
            </a:endParaRPr>
          </a:p>
        </p:txBody>
      </p:sp>
      <p:sp>
        <p:nvSpPr>
          <p:cNvPr id="5" name="Номер слайда 4"/>
          <p:cNvSpPr txBox="1">
            <a:spLocks/>
          </p:cNvSpPr>
          <p:nvPr/>
        </p:nvSpPr>
        <p:spPr>
          <a:xfrm>
            <a:off x="7020272" y="6165304"/>
            <a:ext cx="2023120" cy="581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>
                <a:solidFill>
                  <a:prstClr val="black"/>
                </a:solidFill>
                <a:latin typeface="ISOCPEUR" pitchFamily="34" charset="0"/>
              </a:rPr>
              <a:t>3</a:t>
            </a:r>
            <a:endParaRPr lang="ru-RU" sz="2400" i="1" dirty="0">
              <a:solidFill>
                <a:prstClr val="black"/>
              </a:solidFill>
              <a:latin typeface="ISOCPEUR" pitchFamily="34" charset="0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5815302" y="2041198"/>
            <a:ext cx="2054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ISOCPEUR" panose="020B0604020202020204" pitchFamily="34" charset="0"/>
                <a:cs typeface="Times New Roman" panose="02020603050405020304" pitchFamily="18" charset="0"/>
              </a:rPr>
              <a:t>JavaScript</a:t>
            </a:r>
            <a:endParaRPr lang="ru-RU" dirty="0">
              <a:latin typeface="ISOCPEUR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1403648" y="2066152"/>
            <a:ext cx="2054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ISOCPEUR" panose="020B0604020202020204" pitchFamily="34" charset="0"/>
                <a:cs typeface="Times New Roman" panose="02020603050405020304" pitchFamily="18" charset="0"/>
              </a:rPr>
              <a:t>Node.js</a:t>
            </a:r>
            <a:endParaRPr lang="ru-RU" dirty="0">
              <a:latin typeface="ISOCPEUR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Node.js&quot; Icon - Download for free – Icondu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27" y="1941644"/>
            <a:ext cx="640855" cy="72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avascript logo png, javascript icon transparent png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412" y="1878037"/>
            <a:ext cx="899450" cy="8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8"/>
          <p:cNvSpPr txBox="1"/>
          <p:nvPr/>
        </p:nvSpPr>
        <p:spPr>
          <a:xfrm>
            <a:off x="1403648" y="3312789"/>
            <a:ext cx="2054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ISOCPEUR" panose="020B0604020202020204" pitchFamily="34" charset="0"/>
                <a:cs typeface="Times New Roman" panose="02020603050405020304" pitchFamily="18" charset="0"/>
              </a:rPr>
              <a:t>Express.js</a:t>
            </a:r>
            <a:endParaRPr lang="ru-RU" dirty="0">
              <a:latin typeface="ISOCPEUR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6" name="Picture 8" descr="Getting started with Express.js - Keeping it simple! | Ajeet Chaulagai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19832"/>
            <a:ext cx="638214" cy="63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Vue.js — Википеди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216603"/>
            <a:ext cx="612389" cy="53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8"/>
          <p:cNvSpPr txBox="1"/>
          <p:nvPr/>
        </p:nvSpPr>
        <p:spPr>
          <a:xfrm>
            <a:off x="5803862" y="3216603"/>
            <a:ext cx="2054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ISOCPEUR" panose="020B0604020202020204" pitchFamily="34" charset="0"/>
                <a:cs typeface="Times New Roman" panose="02020603050405020304" pitchFamily="18" charset="0"/>
              </a:rPr>
              <a:t>Vue.js</a:t>
            </a:r>
            <a:endParaRPr lang="ru-RU" dirty="0">
              <a:latin typeface="ISOCPEUR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60" name="Picture 12" descr="MySQL logo PNG transparent image download, size: 1280x1280px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68" y="4413907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8"/>
          <p:cNvSpPr txBox="1"/>
          <p:nvPr/>
        </p:nvSpPr>
        <p:spPr>
          <a:xfrm>
            <a:off x="1403648" y="4509120"/>
            <a:ext cx="2054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ISOCPEUR" panose="020B0604020202020204" pitchFamily="34" charset="0"/>
                <a:cs typeface="Times New Roman" panose="02020603050405020304" pitchFamily="18" charset="0"/>
              </a:rPr>
              <a:t>MySQL</a:t>
            </a:r>
            <a:endParaRPr lang="ru-RU" dirty="0">
              <a:latin typeface="ISOCPEUR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45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17684" y="4629526"/>
            <a:ext cx="5046594" cy="1314450"/>
          </a:xfrm>
        </p:spPr>
        <p:txBody>
          <a:bodyPr>
            <a:normAutofit/>
          </a:bodyPr>
          <a:lstStyle/>
          <a:p>
            <a:endParaRPr lang="ru-RU" dirty="0">
              <a:latin typeface="ISOCPEUR" pitchFamily="34" charset="0"/>
            </a:endParaRPr>
          </a:p>
          <a:p>
            <a:endParaRPr lang="ru-RU" dirty="0">
              <a:latin typeface="ISOCPEUR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980728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err="1"/>
              <a:t>Видеодемонстрация</a:t>
            </a:r>
            <a:r>
              <a:rPr lang="ru-RU" sz="3600" dirty="0"/>
              <a:t> разработанного программного </a:t>
            </a:r>
            <a:r>
              <a:rPr lang="ru-RU" sz="3600" dirty="0" smtClean="0"/>
              <a:t>средства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6" name="Номер слайда 4"/>
          <p:cNvSpPr txBox="1">
            <a:spLocks/>
          </p:cNvSpPr>
          <p:nvPr/>
        </p:nvSpPr>
        <p:spPr>
          <a:xfrm>
            <a:off x="7020272" y="6165304"/>
            <a:ext cx="2023120" cy="581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i="1" dirty="0" smtClean="0">
                <a:solidFill>
                  <a:prstClr val="black"/>
                </a:solidFill>
                <a:latin typeface="ISOCPEUR" pitchFamily="34" charset="0"/>
              </a:rPr>
              <a:t>4</a:t>
            </a:r>
            <a:endParaRPr lang="ru-RU" sz="2400" i="1" dirty="0">
              <a:solidFill>
                <a:prstClr val="black"/>
              </a:solidFill>
              <a:latin typeface="ISOCPEU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44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6D9CF3-3220-4EA0-BB3C-D5AD4CF3AF7C}"/>
              </a:ext>
            </a:extLst>
          </p:cNvPr>
          <p:cNvSpPr txBox="1"/>
          <p:nvPr/>
        </p:nvSpPr>
        <p:spPr>
          <a:xfrm>
            <a:off x="107504" y="-35647"/>
            <a:ext cx="9036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>
                <a:latin typeface="ISOCPEUR" panose="020B0604020202020204" pitchFamily="34" charset="0"/>
              </a:rPr>
              <a:t>Схема структурная</a:t>
            </a:r>
            <a:endParaRPr lang="ru-RU" sz="1400" i="1" dirty="0">
              <a:solidFill>
                <a:srgbClr val="FF0000"/>
              </a:solidFill>
              <a:latin typeface="ISOCPEUR" panose="020B0604020202020204" pitchFamily="34" charset="0"/>
            </a:endParaRPr>
          </a:p>
        </p:txBody>
      </p:sp>
      <p:sp>
        <p:nvSpPr>
          <p:cNvPr id="5" name="Номер слайда 4"/>
          <p:cNvSpPr txBox="1">
            <a:spLocks/>
          </p:cNvSpPr>
          <p:nvPr/>
        </p:nvSpPr>
        <p:spPr>
          <a:xfrm>
            <a:off x="6804248" y="62495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ru-RU" sz="2700" i="1" dirty="0" smtClean="0">
                <a:solidFill>
                  <a:prstClr val="black"/>
                </a:solidFill>
                <a:latin typeface="ISOCPEUR" pitchFamily="34" charset="0"/>
              </a:rPr>
              <a:t>5</a:t>
            </a:r>
            <a:endParaRPr lang="ru-RU" sz="2700" i="1" dirty="0">
              <a:solidFill>
                <a:prstClr val="black"/>
              </a:solidFill>
              <a:latin typeface="ISOCPEU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0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6D9CF3-3220-4EA0-BB3C-D5AD4CF3AF7C}"/>
              </a:ext>
            </a:extLst>
          </p:cNvPr>
          <p:cNvSpPr txBox="1"/>
          <p:nvPr/>
        </p:nvSpPr>
        <p:spPr>
          <a:xfrm>
            <a:off x="107504" y="-35647"/>
            <a:ext cx="9036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>
                <a:latin typeface="ISOCPEUR" panose="020B0604020202020204" pitchFamily="34" charset="0"/>
              </a:rPr>
              <a:t>Структура базы данных</a:t>
            </a:r>
            <a:endParaRPr lang="ru-RU" sz="1400" i="1" dirty="0">
              <a:solidFill>
                <a:srgbClr val="FF0000"/>
              </a:solidFill>
              <a:latin typeface="ISOCPEUR" panose="020B0604020202020204" pitchFamily="34" charset="0"/>
            </a:endParaRPr>
          </a:p>
        </p:txBody>
      </p:sp>
      <p:sp>
        <p:nvSpPr>
          <p:cNvPr id="5" name="Номер слайда 4"/>
          <p:cNvSpPr txBox="1">
            <a:spLocks/>
          </p:cNvSpPr>
          <p:nvPr/>
        </p:nvSpPr>
        <p:spPr>
          <a:xfrm>
            <a:off x="6804248" y="62495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ru-RU" sz="2700" i="1" dirty="0" smtClean="0">
                <a:solidFill>
                  <a:prstClr val="black"/>
                </a:solidFill>
                <a:latin typeface="ISOCPEUR" pitchFamily="34" charset="0"/>
              </a:rPr>
              <a:t>6</a:t>
            </a:r>
            <a:endParaRPr lang="ru-RU" sz="2700" i="1" dirty="0">
              <a:solidFill>
                <a:prstClr val="black"/>
              </a:solidFill>
              <a:latin typeface="ISOCPEU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855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6D9CF3-3220-4EA0-BB3C-D5AD4CF3AF7C}"/>
              </a:ext>
            </a:extLst>
          </p:cNvPr>
          <p:cNvSpPr txBox="1"/>
          <p:nvPr/>
        </p:nvSpPr>
        <p:spPr>
          <a:xfrm>
            <a:off x="107504" y="-35647"/>
            <a:ext cx="9036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>
                <a:latin typeface="ISOCPEUR" panose="020B0604020202020204" pitchFamily="34" charset="0"/>
              </a:rPr>
              <a:t>Блок-схема алгоритма работы </a:t>
            </a:r>
            <a:r>
              <a:rPr lang="ru-RU" sz="2800" i="1" dirty="0" smtClean="0">
                <a:latin typeface="ISOCPEUR" panose="020B0604020202020204" pitchFamily="34" charset="0"/>
              </a:rPr>
              <a:t>пользователя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5" name="Номер слайда 4"/>
          <p:cNvSpPr txBox="1">
            <a:spLocks/>
          </p:cNvSpPr>
          <p:nvPr/>
        </p:nvSpPr>
        <p:spPr>
          <a:xfrm>
            <a:off x="6804248" y="62495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ru-RU" sz="2700" i="1" dirty="0" smtClean="0">
                <a:solidFill>
                  <a:prstClr val="black"/>
                </a:solidFill>
                <a:latin typeface="ISOCPEUR" pitchFamily="34" charset="0"/>
              </a:rPr>
              <a:t>7</a:t>
            </a:r>
            <a:endParaRPr lang="ru-RU" sz="2700" i="1" dirty="0">
              <a:solidFill>
                <a:prstClr val="black"/>
              </a:solidFill>
              <a:latin typeface="ISOCPEU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74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6D9CF3-3220-4EA0-BB3C-D5AD4CF3AF7C}"/>
              </a:ext>
            </a:extLst>
          </p:cNvPr>
          <p:cNvSpPr txBox="1"/>
          <p:nvPr/>
        </p:nvSpPr>
        <p:spPr>
          <a:xfrm>
            <a:off x="107504" y="-35647"/>
            <a:ext cx="9036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>
                <a:latin typeface="ISOCPEUR" panose="020B0604020202020204" pitchFamily="34" charset="0"/>
              </a:rPr>
              <a:t>Диаграмма вариантов использования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5" name="Номер слайда 4"/>
          <p:cNvSpPr txBox="1">
            <a:spLocks/>
          </p:cNvSpPr>
          <p:nvPr/>
        </p:nvSpPr>
        <p:spPr>
          <a:xfrm>
            <a:off x="6804248" y="62495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ru-RU" sz="2700" i="1" dirty="0" smtClean="0">
                <a:solidFill>
                  <a:prstClr val="black"/>
                </a:solidFill>
                <a:latin typeface="ISOCPEUR" pitchFamily="34" charset="0"/>
              </a:rPr>
              <a:t>8</a:t>
            </a:r>
            <a:endParaRPr lang="ru-RU" sz="2700" i="1" dirty="0">
              <a:solidFill>
                <a:prstClr val="black"/>
              </a:solidFill>
              <a:latin typeface="ISOCPEU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2320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154</Words>
  <Application>Microsoft Office PowerPoint</Application>
  <PresentationFormat>Экран (4:3)</PresentationFormat>
  <Paragraphs>35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ISOCPEUR</vt:lpstr>
      <vt:lpstr>Times New Roman</vt:lpstr>
      <vt:lpstr>Тема Office</vt:lpstr>
      <vt:lpstr>1_Тема Office</vt:lpstr>
      <vt:lpstr>2_Тема Office</vt:lpstr>
      <vt:lpstr>6_Тема Office</vt:lpstr>
      <vt:lpstr>Презентация PowerPoint</vt:lpstr>
      <vt:lpstr>Цель дипломного проекта : разработать программный комплекс для автоматизации сбора, анализа и визуализации данных о взаимодействии пользователей с играбельной рекламой, обеспечивающий эргономичный интерфейс и наглядное представление информации для оптимизации рекламных кампаний.  Назначение разработки : сбор, хранение, агрегация, визуализация данных о действиях пользователей в играбельной рекламе</vt:lpstr>
      <vt:lpstr>       Поставленные задачи на дипломное проектирование: 1. Проведение эргономического проектирования программного комплекса на основании эргономических требований  2. Проектирование и реализация программного комплекса с использованием JavaScript, Node.js, MySQL под операционную систему Linux в среде разработки Visual Studio Code  3. Функциональное и юзабилити-тестирование программного комплекса.   </vt:lpstr>
      <vt:lpstr> Информационные технологии для разработки программного средства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Результаты тестирования программного комплекса</vt:lpstr>
      <vt:lpstr>Презентация PowerPoint</vt:lpstr>
      <vt:lpstr>Результаты дипломного проекта (в соответствии с задачами, сформулированными в листе-задании)  1. Проведено эргономическое проектирование программного комплекса на основании эргономических требований  2. Спроектирован и реализован программный комплекс с использованием JavaScript, Node.js, MySQL под операционную систему Linux в среде разработки Visual Studio Code  3. Функциональное и юзабилити-тестирование программного комплекса.</vt:lpstr>
      <vt:lpstr>Программный комплекс для отслеживания и визуализации действий пользователей в играбельной рекламе / Мишота В.Г. / Материалы 61-ой научно-технической конференции студентов, магистрантов, аспирантов УО Белорусский государственный университет информатики и радиоэлектроники Минск, БГУИР, 2025. С. 533-535  Мониторинг приложений, разработанных с использованием микросервисной архитектуры / Мишота В.Г., Жук Н.Е. / Материалы 59-ой научно-технической конференции студентов, магистрантов, аспирантов УО Белорусский государственный университет информатики и радиоэлектроники Минск, БГУИР, 2023. С. 594-596  Базовая математическая модель и алгоритмы для выявления необходимости устройств молниезащиты зданий и сооружений / Мишота В.Г., Кондратюк М.М. / Материалы 59-ой научно-технической конференции студентов, магистрантов, аспирантов УО Белорусский государственный университет информатики и радиоэлектроники Минск, БГУИР, 2023. С. 779-781</vt:lpstr>
      <vt:lpstr>Акт и/или справка о внедрении (при наличии)  (разместить фотографию акта / справки о внедрении)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Василевич</dc:creator>
  <cp:lastModifiedBy>vishota</cp:lastModifiedBy>
  <cp:revision>49</cp:revision>
  <dcterms:created xsi:type="dcterms:W3CDTF">2020-12-28T12:10:53Z</dcterms:created>
  <dcterms:modified xsi:type="dcterms:W3CDTF">2025-05-27T02:34:19Z</dcterms:modified>
</cp:coreProperties>
</file>