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86" r:id="rId5"/>
    <p:sldMasterId id="2147483698" r:id="rId6"/>
    <p:sldMasterId id="2147483710" r:id="rId7"/>
  </p:sldMasterIdLst>
  <p:sldIdLst>
    <p:sldId id="256" r:id="rId8"/>
    <p:sldId id="263" r:id="rId9"/>
    <p:sldId id="269" r:id="rId10"/>
    <p:sldId id="268" r:id="rId11"/>
    <p:sldId id="273" r:id="rId12"/>
    <p:sldId id="257" r:id="rId13"/>
    <p:sldId id="276" r:id="rId14"/>
    <p:sldId id="258" r:id="rId15"/>
    <p:sldId id="271" r:id="rId16"/>
    <p:sldId id="259" r:id="rId17"/>
    <p:sldId id="277" r:id="rId18"/>
    <p:sldId id="260" r:id="rId19"/>
    <p:sldId id="278" r:id="rId20"/>
    <p:sldId id="275" r:id="rId21"/>
    <p:sldId id="279" r:id="rId22"/>
    <p:sldId id="262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1" u="none" strike="noStrike" kern="1200" spc="0" baseline="0">
                <a:solidFill>
                  <a:schemeClr val="tx1"/>
                </a:solidFill>
                <a:latin typeface="ISOCPEUR" panose="020B0604020202020204" pitchFamily="34" charset="0"/>
                <a:ea typeface="+mn-ea"/>
                <a:cs typeface="+mn-cs"/>
              </a:defRPr>
            </a:pPr>
            <a:r>
              <a:rPr lang="ru-RU" sz="1600" b="0" i="1" baseline="0" dirty="0">
                <a:solidFill>
                  <a:schemeClr val="tx1"/>
                </a:solidFill>
                <a:effectLst/>
                <a:latin typeface="ISOCPEUR" panose="020B0604020202020204" pitchFamily="34" charset="0"/>
              </a:rPr>
              <a:t>Распределение функциональных дефектов по степени критичности</a:t>
            </a:r>
          </a:p>
        </c:rich>
      </c:tx>
      <c:layout>
        <c:manualLayout>
          <c:xMode val="edge"/>
          <c:yMode val="edge"/>
          <c:x val="0.125834438322657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1" u="none" strike="noStrike" kern="1200" spc="0" baseline="0">
              <a:solidFill>
                <a:schemeClr val="tx1"/>
              </a:solidFill>
              <a:latin typeface="ISOCPEUR" panose="020B0604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Trivial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Распределение деффектов по степени критичности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5-4BB7-A725-C9BE52616FF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Распределение деффектов по степени критичности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5-4BB7-A725-C9BE52616F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0228088"/>
        <c:axId val="260228480"/>
      </c:barChart>
      <c:catAx>
        <c:axId val="260228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0228480"/>
        <c:crosses val="autoZero"/>
        <c:auto val="1"/>
        <c:lblAlgn val="ctr"/>
        <c:lblOffset val="100"/>
        <c:noMultiLvlLbl val="0"/>
      </c:catAx>
      <c:valAx>
        <c:axId val="26022848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2280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5529822174951108"/>
          <c:y val="2.1232436666913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1" u="none" strike="noStrike" kern="1200" spc="0" baseline="0">
              <a:solidFill>
                <a:schemeClr val="tx1"/>
              </a:solidFill>
              <a:latin typeface="ISOCPEUR" panose="020B0604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Распределение деффектов по типу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E9-4080-94F3-EDA5720B13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E9-4080-94F3-EDA5720B13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Функциональные</c:v>
                </c:pt>
                <c:pt idx="1">
                  <c:v>Графического интерфейса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E9-4080-94F3-EDA5720B1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1" u="none" strike="noStrike" kern="1200" baseline="0">
              <a:solidFill>
                <a:schemeClr val="tx1"/>
              </a:solidFill>
              <a:latin typeface="ISOCPEUR" panose="020B0604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1" u="none" strike="noStrike" kern="1200" spc="0" baseline="0">
                <a:solidFill>
                  <a:schemeClr val="tx1"/>
                </a:solidFill>
                <a:latin typeface="ISOCPEUR" panose="020B0604020202020204" pitchFamily="34" charset="0"/>
                <a:ea typeface="+mn-ea"/>
                <a:cs typeface="+mn-cs"/>
              </a:defRPr>
            </a:pPr>
            <a:r>
              <a:rPr lang="ru-RU" sz="1600" i="1">
                <a:solidFill>
                  <a:schemeClr val="tx1"/>
                </a:solidFill>
                <a:latin typeface="ISOCPEUR" panose="020B0604020202020204" pitchFamily="34" charset="0"/>
              </a:rPr>
              <a:t>Распределение ошибок по модулям</a:t>
            </a:r>
          </a:p>
        </c:rich>
      </c:tx>
      <c:layout>
        <c:manualLayout>
          <c:xMode val="edge"/>
          <c:yMode val="edge"/>
          <c:x val="0.13040230244104919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1" u="none" strike="noStrike" kern="1200" spc="0" baseline="0">
              <a:solidFill>
                <a:schemeClr val="tx1"/>
              </a:solidFill>
              <a:latin typeface="ISOCPEUR" panose="020B0604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997409140282584"/>
          <c:y val="0.24182926948257857"/>
          <c:w val="0.8367733018879886"/>
          <c:h val="0.3680608225197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Главная страица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2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7A-4EF6-8472-D325740DE5D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Групповые графики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2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7A-4EF6-8472-D325740DE5D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Настройки сигнализации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2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7A-4EF6-8472-D325740DE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0221424"/>
        <c:axId val="260221816"/>
      </c:barChart>
      <c:catAx>
        <c:axId val="260221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0221816"/>
        <c:crosses val="autoZero"/>
        <c:auto val="1"/>
        <c:lblAlgn val="ctr"/>
        <c:lblOffset val="100"/>
        <c:noMultiLvlLbl val="0"/>
      </c:catAx>
      <c:valAx>
        <c:axId val="260221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02214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1673872891492426"/>
          <c:y val="0.7793552017745039"/>
          <c:w val="0.73833373485319165"/>
          <c:h val="0.212715020850469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1" u="none" strike="noStrike" kern="1200" baseline="0">
              <a:solidFill>
                <a:schemeClr val="tx1"/>
              </a:solidFill>
              <a:latin typeface="ISOCPEUR" panose="020B0604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634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992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479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741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689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476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94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925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502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5297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213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097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399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224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978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8988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93580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78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512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8804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111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522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73C37-4445-4E5C-8F27-973767895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E92D-6D54-4AB6-A550-EAA10496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49062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526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4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17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80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979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868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87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15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434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63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404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10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762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577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89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042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053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34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64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832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211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21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372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985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820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428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569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58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064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43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26.05.2025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44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36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26.05.2025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620688"/>
            <a:ext cx="8424936" cy="43339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ISOCPEUR" panose="020B0604020202020204" pitchFamily="34" charset="0"/>
              </a:rPr>
              <a:t>Программный комплекс для отслеживания и визуализации действий пользователей в играбельной рекламе и его эргономическое обеспечение</a:t>
            </a:r>
            <a:endParaRPr lang="ru-RU" sz="4000" u="sng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555776" y="5589240"/>
            <a:ext cx="5688633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000" i="1" dirty="0">
                <a:latin typeface="ISOCPEUR" pitchFamily="34" charset="0"/>
              </a:rPr>
              <a:t>Мишота Владислав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96242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B831DA-2371-43F4-88D9-45658295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548680"/>
            <a:ext cx="8316416" cy="595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4DC32-4BE6-4AB3-95C0-7AC6E26A080E}"/>
              </a:ext>
            </a:extLst>
          </p:cNvPr>
          <p:cNvSpPr txBox="1"/>
          <p:nvPr/>
        </p:nvSpPr>
        <p:spPr>
          <a:xfrm>
            <a:off x="100608" y="-20375"/>
            <a:ext cx="862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Диаграмма вариантов использования </a:t>
            </a:r>
            <a:r>
              <a:rPr lang="ru-RU" sz="2700" i="1" dirty="0">
                <a:solidFill>
                  <a:srgbClr val="FF0000"/>
                </a:solidFill>
                <a:latin typeface="ISOCPEUR" pitchFamily="34" charset="0"/>
                <a:ea typeface="+mj-ea"/>
                <a:cs typeface="+mj-cs"/>
              </a:rPr>
              <a:t>(и</a:t>
            </a:r>
            <a:r>
              <a:rPr lang="en-US" sz="2700" i="1" dirty="0">
                <a:solidFill>
                  <a:srgbClr val="FF0000"/>
                </a:solidFill>
                <a:latin typeface="ISOCPEUR" pitchFamily="34" charset="0"/>
                <a:ea typeface="+mj-ea"/>
                <a:cs typeface="+mj-cs"/>
              </a:rPr>
              <a:t>/</a:t>
            </a:r>
            <a:r>
              <a:rPr lang="ru-RU" sz="2700" i="1" dirty="0">
                <a:solidFill>
                  <a:srgbClr val="FF0000"/>
                </a:solidFill>
                <a:latin typeface="ISOCPEUR" pitchFamily="34" charset="0"/>
                <a:ea typeface="+mj-ea"/>
                <a:cs typeface="+mj-cs"/>
              </a:rPr>
              <a:t>или)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200" i="1" dirty="0">
                <a:solidFill>
                  <a:schemeClr val="tx1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129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41" y="188640"/>
            <a:ext cx="8882048" cy="468976"/>
          </a:xfrm>
        </p:spPr>
        <p:txBody>
          <a:bodyPr>
            <a:noAutofit/>
          </a:bodyPr>
          <a:lstStyle/>
          <a:p>
            <a:pPr algn="ctr"/>
            <a:r>
              <a:rPr lang="ru-RU" sz="2800" i="1" dirty="0">
                <a:solidFill>
                  <a:srgbClr val="000000"/>
                </a:solidFill>
                <a:latin typeface="ISOCPEUR" panose="020B0604020202020204" pitchFamily="34" charset="0"/>
              </a:rPr>
              <a:t>Структурная схема </a:t>
            </a:r>
            <a:endParaRPr lang="ru-RU" sz="2800" i="1" dirty="0">
              <a:latin typeface="ISOCPEUR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C354B0-F170-489F-AAEF-52FB8491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801632"/>
            <a:ext cx="5724181" cy="5435680"/>
          </a:xfrm>
          <a:prstGeom prst="rect">
            <a:avLst/>
          </a:prstGeom>
        </p:spPr>
      </p:pic>
      <p:sp>
        <p:nvSpPr>
          <p:cNvPr id="4" name="Номер слайда 4"/>
          <p:cNvSpPr txBox="1">
            <a:spLocks/>
          </p:cNvSpPr>
          <p:nvPr/>
        </p:nvSpPr>
        <p:spPr>
          <a:xfrm>
            <a:off x="6300192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i="1">
                <a:solidFill>
                  <a:prstClr val="black"/>
                </a:solidFill>
                <a:latin typeface="ISOCPEUR" pitchFamily="34" charset="0"/>
              </a:rPr>
              <a:t>№ слайда</a:t>
            </a:r>
            <a:endParaRPr lang="ru-RU" sz="36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8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№ слайда</a:t>
            </a:r>
            <a:endParaRPr lang="ru-RU" sz="3200" i="1" dirty="0">
              <a:solidFill>
                <a:schemeClr val="tx1"/>
              </a:solidFill>
              <a:latin typeface="ISOCPEUR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E3E97-53CE-4960-AB1F-048BA17F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626241"/>
            <a:ext cx="8172400" cy="5605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8B80D-7D74-4FFE-84B9-C55912610781}"/>
              </a:ext>
            </a:extLst>
          </p:cNvPr>
          <p:cNvSpPr txBox="1"/>
          <p:nvPr/>
        </p:nvSpPr>
        <p:spPr>
          <a:xfrm>
            <a:off x="1835696" y="-32491"/>
            <a:ext cx="629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Структура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92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6BAAF-8E80-43DA-B26A-240238F11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7902685" cy="58218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28184" y="6165304"/>
            <a:ext cx="2543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36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  <a:endParaRPr lang="ru-RU" sz="3200" i="1" dirty="0">
              <a:solidFill>
                <a:prstClr val="black"/>
              </a:solidFill>
              <a:latin typeface="ISOCPEUR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956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400" i="1" dirty="0">
                <a:solidFill>
                  <a:srgbClr val="FF0000"/>
                </a:solidFill>
                <a:latin typeface="ISOCPEUR" pitchFamily="34" charset="0"/>
              </a:rPr>
              <a:t>Для ИПОИТ</a:t>
            </a:r>
          </a:p>
        </p:txBody>
      </p:sp>
    </p:spTree>
    <p:extLst>
      <p:ext uri="{BB962C8B-B14F-4D97-AF65-F5344CB8AC3E}">
        <p14:creationId xmlns:p14="http://schemas.microsoft.com/office/powerpoint/2010/main" val="411445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36647" cy="908720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Пример оформления результатов надежности </a:t>
            </a:r>
            <a:br>
              <a:rPr lang="ru-RU" sz="24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программного средства </a:t>
            </a:r>
            <a:r>
              <a:rPr lang="ru-RU" sz="2400" dirty="0">
                <a:solidFill>
                  <a:srgbClr val="FF0000"/>
                </a:solidFill>
                <a:latin typeface="ISOCPEUR" pitchFamily="34" charset="0"/>
              </a:rPr>
              <a:t>(для </a:t>
            </a:r>
            <a:r>
              <a:rPr lang="ru-RU" sz="2400" dirty="0" err="1">
                <a:solidFill>
                  <a:srgbClr val="FF0000"/>
                </a:solidFill>
                <a:latin typeface="ISOCPEUR" pitchFamily="34" charset="0"/>
              </a:rPr>
              <a:t>ИСиТ</a:t>
            </a:r>
            <a:r>
              <a:rPr lang="ru-RU" sz="2400" dirty="0">
                <a:solidFill>
                  <a:srgbClr val="FF0000"/>
                </a:solidFill>
                <a:latin typeface="ISOCPEUR" pitchFamily="34" charset="0"/>
              </a:rPr>
              <a:t> В </a:t>
            </a:r>
            <a:r>
              <a:rPr lang="ru-RU" sz="2400" dirty="0" err="1">
                <a:solidFill>
                  <a:srgbClr val="FF0000"/>
                </a:solidFill>
                <a:latin typeface="ISOCPEUR" pitchFamily="34" charset="0"/>
              </a:rPr>
              <a:t>опб</a:t>
            </a:r>
            <a:r>
              <a:rPr lang="ru-RU" sz="2400" dirty="0">
                <a:solidFill>
                  <a:srgbClr val="FF0000"/>
                </a:solidFill>
                <a:latin typeface="ISOCPEUR" pitchFamily="34" charset="0"/>
              </a:rPr>
              <a:t>)</a:t>
            </a: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22" y="928468"/>
            <a:ext cx="4221386" cy="57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93B33-D768-4194-92E5-55BB1197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48680"/>
            <a:ext cx="7886700" cy="483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ISOCPEUR" panose="020B0604020202020204" pitchFamily="34" charset="0"/>
              </a:rPr>
              <a:t>Тестирование</a:t>
            </a:r>
            <a:endParaRPr lang="x-none" dirty="0">
              <a:latin typeface="ISOCPEUR" panose="020B0604020202020204" pitchFamily="34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E011F1D-4724-4A22-B2B2-FB644EF7B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28493"/>
              </p:ext>
            </p:extLst>
          </p:nvPr>
        </p:nvGraphicFramePr>
        <p:xfrm>
          <a:off x="755576" y="1268760"/>
          <a:ext cx="2534527" cy="235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7C6E2054-38EA-44AC-A59E-BD5775DC3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931718"/>
              </p:ext>
            </p:extLst>
          </p:nvPr>
        </p:nvGraphicFramePr>
        <p:xfrm>
          <a:off x="5940152" y="1196752"/>
          <a:ext cx="2972922" cy="3140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35D63CF8-4F38-4983-B181-BE710E535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063919"/>
              </p:ext>
            </p:extLst>
          </p:nvPr>
        </p:nvGraphicFramePr>
        <p:xfrm>
          <a:off x="3413523" y="1355663"/>
          <a:ext cx="2833167" cy="305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77C9811-F5CD-46D3-A6A3-09C83A2B38C9}"/>
              </a:ext>
            </a:extLst>
          </p:cNvPr>
          <p:cNvSpPr txBox="1"/>
          <p:nvPr/>
        </p:nvSpPr>
        <p:spPr>
          <a:xfrm>
            <a:off x="3611014" y="4665006"/>
            <a:ext cx="546238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0971">
              <a:tabLst>
                <a:tab pos="3228975" algn="l"/>
              </a:tabLst>
            </a:pPr>
            <a:r>
              <a:rPr lang="x-none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Для повышения качества проекта решить следующие функциональные дефекты:</a:t>
            </a:r>
          </a:p>
          <a:p>
            <a:pPr marL="257175" indent="-257175">
              <a:buFont typeface="Times New Roman" panose="02020603050405020304" pitchFamily="18" charset="0"/>
              <a:buChar char="−"/>
              <a:tabLst>
                <a:tab pos="3228975" algn="l"/>
              </a:tabLst>
            </a:pPr>
            <a:r>
              <a:rPr lang="x-none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не сохраняющиеся настройки диапазонов допустимых величин,</a:t>
            </a:r>
          </a:p>
          <a:p>
            <a:pPr marL="257175" indent="-257175">
              <a:buFont typeface="Times New Roman" panose="02020603050405020304" pitchFamily="18" charset="0"/>
              <a:buChar char="−"/>
              <a:tabLst>
                <a:tab pos="3228975" algn="l"/>
              </a:tabLst>
            </a:pPr>
            <a:r>
              <a:rPr lang="x-none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не срабатывает кнопка </a:t>
            </a:r>
            <a:r>
              <a:rPr lang="en-US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&lt;&lt;</a:t>
            </a:r>
            <a:r>
              <a:rPr lang="x-none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перестроить график</a:t>
            </a:r>
            <a:r>
              <a:rPr lang="en-US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&gt;&gt;</a:t>
            </a:r>
            <a:endParaRPr lang="x-none" sz="1350" i="1" dirty="0">
              <a:solidFill>
                <a:srgbClr val="000000"/>
              </a:solidFill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r>
              <a:rPr lang="x-none" sz="1350" i="1" dirty="0">
                <a:solidFill>
                  <a:srgbClr val="0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Принять меры, направленные на устранение ошибок графического интерфейса.</a:t>
            </a:r>
            <a:endParaRPr lang="x-none" sz="1350" i="1" dirty="0">
              <a:solidFill>
                <a:prstClr val="black"/>
              </a:solidFill>
              <a:latin typeface="ISOCPEUR" panose="020B0604020202020204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D8E5F87-4073-4441-A3E3-59AF28D4E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78302"/>
              </p:ext>
            </p:extLst>
          </p:nvPr>
        </p:nvGraphicFramePr>
        <p:xfrm>
          <a:off x="827584" y="4005064"/>
          <a:ext cx="2509838" cy="207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6" imgW="3498398" imgH="3105183" progId="Word.Document.12">
                  <p:embed/>
                </p:oleObj>
              </mc:Choice>
              <mc:Fallback>
                <p:oleObj name="Document" r:id="rId6" imgW="3498398" imgH="3105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584" y="4005064"/>
                        <a:ext cx="2509838" cy="2075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5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№ слайда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5733256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Рабочие окна программного средства разместить на 2-ух слайдах </a:t>
            </a:r>
            <a:endParaRPr lang="en-US" sz="2000" i="1" dirty="0">
              <a:solidFill>
                <a:srgbClr val="FF0000"/>
              </a:solidFill>
              <a:latin typeface="ISOCPEUR" pitchFamily="34" charset="0"/>
            </a:endParaRPr>
          </a:p>
          <a:p>
            <a:pPr algn="l"/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(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по 4 рабочих окна на каждом слайде)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4" y="620559"/>
            <a:ext cx="7264152" cy="51424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Интерфейс рабочих окон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277843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712968" cy="6192688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Результаты дипломного проекта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(в соответствии с задачами, сформулированными в листе-задании)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Разработано….(спроектировано)… программное средство (ИС)… 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 Выполнено эргономическое проектирование …  и проведена оценка эргономичности... </a:t>
            </a:r>
            <a:r>
              <a:rPr lang="ru-RU" sz="2000" dirty="0">
                <a:solidFill>
                  <a:srgbClr val="FF0000"/>
                </a:solidFill>
                <a:latin typeface="ISOCPEUR" pitchFamily="34" charset="0"/>
              </a:rPr>
              <a:t>(для ИПОИТ)</a:t>
            </a:r>
            <a:br>
              <a:rPr lang="ru-RU" sz="2800" dirty="0">
                <a:solidFill>
                  <a:srgbClr val="FF0000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 Проведен расчет надежности программного средства по моделям сложности  на выбор </a:t>
            </a:r>
            <a:r>
              <a:rPr lang="ru-RU" sz="2000" dirty="0">
                <a:solidFill>
                  <a:srgbClr val="FF0000"/>
                </a:solidFill>
                <a:latin typeface="ISOCPEUR" pitchFamily="34" charset="0"/>
              </a:rPr>
              <a:t>(для ИСИТ в ОПБ)</a:t>
            </a:r>
            <a:br>
              <a:rPr lang="ru-RU" sz="20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4. Работоспособность программного средства проверена на основании функционального тестирования </a:t>
            </a:r>
            <a:r>
              <a:rPr lang="ru-RU" sz="2000" dirty="0">
                <a:solidFill>
                  <a:prstClr val="black"/>
                </a:solidFill>
                <a:latin typeface="ISOCPEUR" pitchFamily="34" charset="0"/>
              </a:rPr>
              <a:t>(кратко пояснить о выявленных ошибках)</a:t>
            </a: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 и</a:t>
            </a:r>
            <a:r>
              <a:rPr lang="en-US" sz="2400" dirty="0">
                <a:solidFill>
                  <a:prstClr val="black"/>
                </a:solidFill>
                <a:latin typeface="ISOCPEUR" pitchFamily="34" charset="0"/>
              </a:rPr>
              <a:t>/</a:t>
            </a: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или </a:t>
            </a:r>
            <a:r>
              <a:rPr lang="ru-RU" sz="2400" dirty="0" err="1">
                <a:solidFill>
                  <a:prstClr val="black"/>
                </a:solidFill>
                <a:latin typeface="ISOCPEUR" pitchFamily="34" charset="0"/>
              </a:rPr>
              <a:t>юзабилити</a:t>
            </a: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-тестирование (</a:t>
            </a:r>
            <a:r>
              <a:rPr lang="ru-RU" sz="2000" dirty="0">
                <a:solidFill>
                  <a:prstClr val="black"/>
                </a:solidFill>
                <a:latin typeface="ISOCPEUR" pitchFamily="34" charset="0"/>
              </a:rPr>
              <a:t>кратко пояснить о выявленных ошибках)</a:t>
            </a:r>
            <a:br>
              <a:rPr lang="ru-RU" sz="20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i="1" dirty="0">
                <a:solidFill>
                  <a:prstClr val="black"/>
                </a:solidFill>
                <a:latin typeface="ISOCPEUR" pitchFamily="34" charset="0"/>
              </a:rPr>
            </a:br>
            <a:endParaRPr lang="ru-RU" sz="28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49584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660" y="978594"/>
            <a:ext cx="8136804" cy="3783391"/>
          </a:xfrm>
        </p:spPr>
        <p:txBody>
          <a:bodyPr>
            <a:noAutofit/>
          </a:bodyPr>
          <a:lstStyle/>
          <a:p>
            <a:pPr algn="l"/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Публикация(и) студента </a:t>
            </a:r>
            <a: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  <a:t>(обязательно)</a:t>
            </a:r>
            <a:br>
              <a:rPr lang="ru-RU" sz="2800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Синчугов, А.О. Обеспечение </a:t>
            </a:r>
            <a:r>
              <a:rPr lang="ru-RU" sz="2800" i="1" dirty="0" err="1">
                <a:solidFill>
                  <a:prstClr val="black"/>
                </a:solidFill>
                <a:latin typeface="ISOCPEUR" pitchFamily="34" charset="0"/>
              </a:rPr>
              <a:t>георадиолокации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 в шахтных условиях рудников ОАО «</a:t>
            </a:r>
            <a:r>
              <a:rPr lang="ru-RU" sz="2800" i="1" dirty="0" err="1">
                <a:solidFill>
                  <a:prstClr val="black"/>
                </a:solidFill>
                <a:latin typeface="ISOCPEUR" pitchFamily="34" charset="0"/>
              </a:rPr>
              <a:t>Беларуськалий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» / Синчугов А.О. / Материалы 60-й научной конференции студентов, магистрантов, аспирантов УО «Белорусский государственный университет информатики и радиоэлектроники» Минск, БГУИР, 2024. С. 142-145.</a:t>
            </a:r>
            <a:br>
              <a:rPr lang="ru-RU" sz="2100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endParaRPr lang="ru-RU" sz="1575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6300192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285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764705"/>
            <a:ext cx="8784976" cy="2804854"/>
          </a:xfrm>
        </p:spPr>
        <p:txBody>
          <a:bodyPr>
            <a:noAutofit/>
          </a:bodyPr>
          <a:lstStyle/>
          <a:p>
            <a:pPr algn="l"/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Акт 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и</a:t>
            </a:r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/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или</a:t>
            </a:r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справка о внедрении </a:t>
            </a:r>
            <a: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  <a:t>(при наличии)</a:t>
            </a:r>
            <a:b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</a:br>
            <a:br>
              <a:rPr lang="ru-RU" sz="28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(разместить фотографию акта </a:t>
            </a:r>
            <a:r>
              <a:rPr lang="en-US" sz="2800" i="1" dirty="0">
                <a:solidFill>
                  <a:prstClr val="black"/>
                </a:solidFill>
                <a:latin typeface="ISOCPEUR" pitchFamily="34" charset="0"/>
              </a:rPr>
              <a:t>/ 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справки о внедрении)</a:t>
            </a:r>
            <a:br>
              <a:rPr lang="ru-RU" sz="2100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endParaRPr lang="ru-RU" sz="1575" i="1" dirty="0"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Цель дипломного проекта : </a:t>
            </a:r>
            <a: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  <a:t>кратко пояснить цель, не повторяя название темы дипломного проекта</a:t>
            </a:r>
            <a:b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Поставленные задачи на дипломное проектирование: </a:t>
            </a:r>
            <a:r>
              <a:rPr lang="ru-RU" sz="2000" dirty="0">
                <a:solidFill>
                  <a:srgbClr val="FF0000"/>
                </a:solidFill>
                <a:latin typeface="ISOCPEUR" pitchFamily="34" charset="0"/>
              </a:rPr>
              <a:t>(см. лист-задание на ДП)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1600" dirty="0">
                <a:solidFill>
                  <a:prstClr val="black"/>
                </a:solidFill>
                <a:latin typeface="ISOCPEUR" pitchFamily="34" charset="0"/>
              </a:rPr>
              <a:t>!!!(При формулировке задач на ДП прописывать исходные данные к проекту: операционная система …, язык программирования …, программная платформа …., среда разработки …., хранение данных …..)</a:t>
            </a:r>
            <a:br>
              <a:rPr lang="ru-RU" sz="16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1600" dirty="0">
                <a:solidFill>
                  <a:prstClr val="black"/>
                </a:solidFill>
                <a:latin typeface="ISOCPEUR" pitchFamily="34" charset="0"/>
              </a:rPr>
              <a:t>информационные технологии для разработки программного средства </a:t>
            </a:r>
            <a:r>
              <a:rPr lang="ru-RU" sz="1600" dirty="0">
                <a:solidFill>
                  <a:srgbClr val="FF0000"/>
                </a:solidFill>
                <a:latin typeface="ISOCPEUR" pitchFamily="34" charset="0"/>
              </a:rPr>
              <a:t>(стек технологий см. в листе-задании)</a:t>
            </a:r>
            <a:br>
              <a:rPr lang="ru-RU" sz="16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Назначение разработки</a:t>
            </a: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ISOCPEUR" pitchFamily="34" charset="0"/>
              </a:rPr>
              <a:t>и </a:t>
            </a:r>
            <a:r>
              <a:rPr lang="en-US" sz="1800" dirty="0">
                <a:solidFill>
                  <a:srgbClr val="FF0000"/>
                </a:solidFill>
                <a:latin typeface="ISOCPEUR" pitchFamily="34" charset="0"/>
              </a:rPr>
              <a:t>/ </a:t>
            </a:r>
            <a:r>
              <a:rPr lang="ru-RU" sz="1800" dirty="0">
                <a:solidFill>
                  <a:srgbClr val="FF0000"/>
                </a:solidFill>
                <a:latin typeface="ISOCPEUR" pitchFamily="34" charset="0"/>
              </a:rPr>
              <a:t>или 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актуальность темы</a:t>
            </a: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: … </a:t>
            </a:r>
            <a:r>
              <a:rPr lang="ru-RU" sz="2000" dirty="0">
                <a:solidFill>
                  <a:srgbClr val="FF0000"/>
                </a:solidFill>
                <a:latin typeface="ISOCPEUR" pitchFamily="34" charset="0"/>
              </a:rPr>
              <a:t>(см. реферат)</a:t>
            </a:r>
            <a:br>
              <a:rPr lang="ru-RU" sz="2000" dirty="0">
                <a:solidFill>
                  <a:prstClr val="black"/>
                </a:solidFill>
                <a:latin typeface="ISOCPEUR" pitchFamily="34" charset="0"/>
              </a:rPr>
            </a:br>
            <a:endParaRPr lang="ru-RU" sz="2000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6216" y="5157192"/>
            <a:ext cx="2348062" cy="786784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3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712968" cy="1512168"/>
          </a:xfrm>
        </p:spPr>
        <p:txBody>
          <a:bodyPr>
            <a:noAutofit/>
          </a:bodyPr>
          <a:lstStyle/>
          <a:p>
            <a:br>
              <a:rPr lang="ru-RU" sz="2800" i="1" dirty="0">
                <a:latin typeface="ISOCPEUR" pitchFamily="34" charset="0"/>
              </a:rPr>
            </a:br>
            <a:r>
              <a:rPr lang="ru-RU" sz="2800" i="1" dirty="0">
                <a:latin typeface="ISOCPEUR" pitchFamily="34" charset="0"/>
              </a:rPr>
              <a:t>Информационные технологии для разработки программного средства </a:t>
            </a:r>
            <a:br>
              <a:rPr lang="ru-RU" sz="2800" i="1" dirty="0">
                <a:latin typeface="ISOCPEUR" pitchFamily="34" charset="0"/>
              </a:rPr>
            </a:br>
            <a:r>
              <a:rPr lang="ru-RU" sz="2400" i="1" dirty="0">
                <a:solidFill>
                  <a:srgbClr val="FF0000"/>
                </a:solidFill>
                <a:latin typeface="ISOCPEUR" pitchFamily="34" charset="0"/>
              </a:rPr>
              <a:t>(стек технологий см. в листе-задании)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7684" y="4629526"/>
            <a:ext cx="5046594" cy="1314450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2748"/>
              </p:ext>
            </p:extLst>
          </p:nvPr>
        </p:nvGraphicFramePr>
        <p:xfrm>
          <a:off x="1115616" y="2204864"/>
          <a:ext cx="6912768" cy="4032447"/>
        </p:xfrm>
        <a:graphic>
          <a:graphicData uri="http://schemas.openxmlformats.org/drawingml/2006/table">
            <a:tbl>
              <a:tblPr firstRow="1" firstCol="1" bandRow="1"/>
              <a:tblGrid>
                <a:gridCol w="353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Серверная часть </a:t>
                      </a:r>
                      <a:r>
                        <a:rPr lang="ru-RU" sz="2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Клиентская часть </a:t>
                      </a:r>
                      <a:r>
                        <a:rPr lang="ru-RU" sz="2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096632"/>
            <a:ext cx="8568952" cy="2620400"/>
          </a:xfrm>
        </p:spPr>
        <p:txBody>
          <a:bodyPr>
            <a:noAutofit/>
          </a:bodyPr>
          <a:lstStyle/>
          <a:p>
            <a:pPr algn="l"/>
            <a:endParaRPr lang="ru-RU" sz="2800" i="1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7684" y="4629526"/>
            <a:ext cx="5046594" cy="1314450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0728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Видеодемонстрация</a:t>
            </a:r>
            <a:r>
              <a:rPr lang="ru-RU" sz="3600" dirty="0"/>
              <a:t> разработанного программного средства </a:t>
            </a:r>
          </a:p>
          <a:p>
            <a:r>
              <a:rPr lang="ru-RU" sz="2800" dirty="0">
                <a:solidFill>
                  <a:srgbClr val="FF0000"/>
                </a:solidFill>
              </a:rPr>
              <a:t>(продолжительностью от 40 до 60 с.)</a:t>
            </a: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8844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352928" cy="3456384"/>
          </a:xfrm>
        </p:spPr>
        <p:txBody>
          <a:bodyPr>
            <a:noAutofit/>
          </a:bodyPr>
          <a:lstStyle/>
          <a:p>
            <a:pPr algn="l"/>
            <a:br>
              <a:rPr lang="ru-RU" sz="2800" i="1" dirty="0">
                <a:latin typeface="ISOCPEUR" pitchFamily="34" charset="0"/>
              </a:rPr>
            </a:br>
            <a:endParaRPr lang="ru-RU" sz="2800" i="1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7684" y="4629526"/>
            <a:ext cx="5046594" cy="1314450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32656"/>
            <a:ext cx="8712968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latin typeface="ISOCPEUR" pitchFamily="34" charset="0"/>
              </a:rPr>
              <a:t>Представить графический материал на последующих слайдах </a:t>
            </a:r>
            <a:r>
              <a:rPr lang="ru-RU" sz="2800" dirty="0">
                <a:solidFill>
                  <a:srgbClr val="FF0000"/>
                </a:solidFill>
                <a:latin typeface="ISOCPEUR" pitchFamily="34" charset="0"/>
              </a:rPr>
              <a:t>(должно быть 4 основных чертежа, включая базу данных), </a:t>
            </a:r>
            <a:r>
              <a:rPr lang="ru-RU" sz="2800" dirty="0">
                <a:latin typeface="ISOCPEUR" pitchFamily="34" charset="0"/>
              </a:rPr>
              <a:t>который должен соответствовать теме дипломного проекта</a:t>
            </a:r>
          </a:p>
          <a:p>
            <a:pPr algn="l"/>
            <a:endParaRPr lang="ru-RU" sz="2800" dirty="0">
              <a:latin typeface="ISOCPEUR" pitchFamily="34" charset="0"/>
            </a:endParaRPr>
          </a:p>
          <a:p>
            <a:pPr algn="l"/>
            <a:r>
              <a:rPr lang="ru-RU" sz="2800" dirty="0">
                <a:latin typeface="ISOCPEUR" pitchFamily="34" charset="0"/>
              </a:rPr>
              <a:t>Виды графического материала (диаграммы, блок-схемы и др.) студент выбирает в соответствии с темой дипломного проекта</a:t>
            </a:r>
            <a:br>
              <a:rPr lang="ru-RU" sz="2800" dirty="0">
                <a:latin typeface="ISOCPEUR" pitchFamily="34" charset="0"/>
              </a:rPr>
            </a:br>
            <a:endParaRPr lang="ru-RU" sz="2800" dirty="0">
              <a:latin typeface="ISOCPEUR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55650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F1B9D4-0E23-4E50-A89C-F9C179E5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2696"/>
            <a:ext cx="6790471" cy="5921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Блок-схема алгоритма работы администратора </a:t>
            </a:r>
            <a:r>
              <a:rPr lang="ru-RU" sz="1400" i="1" dirty="0">
                <a:solidFill>
                  <a:srgbClr val="FF0000"/>
                </a:solidFill>
                <a:latin typeface="ISOCPEUR" panose="020B0604020202020204" pitchFamily="34" charset="0"/>
              </a:rPr>
              <a:t>(И </a:t>
            </a:r>
            <a:r>
              <a:rPr lang="en-US" sz="1400" i="1" dirty="0">
                <a:solidFill>
                  <a:srgbClr val="FF0000"/>
                </a:solidFill>
                <a:latin typeface="ISOCPEUR" panose="020B0604020202020204" pitchFamily="34" charset="0"/>
              </a:rPr>
              <a:t>/</a:t>
            </a:r>
            <a:r>
              <a:rPr lang="ru-RU" sz="1400" i="1" dirty="0">
                <a:solidFill>
                  <a:srgbClr val="FF0000"/>
                </a:solidFill>
                <a:latin typeface="ISOCPEUR" panose="020B0604020202020204" pitchFamily="34" charset="0"/>
              </a:rPr>
              <a:t> ИЛИ)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52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D3060D-2104-4930-8F74-AB41843AF460}"/>
              </a:ext>
            </a:extLst>
          </p:cNvPr>
          <p:cNvSpPr txBox="1">
            <a:spLocks/>
          </p:cNvSpPr>
          <p:nvPr/>
        </p:nvSpPr>
        <p:spPr>
          <a:xfrm>
            <a:off x="6876256" y="6000750"/>
            <a:ext cx="1686807" cy="59660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ISOCPEUR" pitchFamily="34" charset="0"/>
              </a:rPr>
              <a:t>№ слайда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4B0BE1-D994-4E7C-B167-3DB49DADEFED}"/>
              </a:ext>
            </a:extLst>
          </p:cNvPr>
          <p:cNvSpPr txBox="1">
            <a:spLocks/>
          </p:cNvSpPr>
          <p:nvPr/>
        </p:nvSpPr>
        <p:spPr>
          <a:xfrm>
            <a:off x="12262" y="188640"/>
            <a:ext cx="8304153" cy="5116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prstClr val="black"/>
                </a:solidFill>
                <a:latin typeface="ISOCPEUR" pitchFamily="34" charset="0"/>
              </a:rPr>
              <a:t>Блок-схема алгоритма работы программы </a:t>
            </a:r>
            <a:r>
              <a:rPr lang="ru-RU" sz="2000" i="1" dirty="0">
                <a:solidFill>
                  <a:srgbClr val="FF0000"/>
                </a:solidFill>
                <a:latin typeface="ISOCPEUR" panose="020B0604020202020204" pitchFamily="34" charset="0"/>
              </a:rPr>
              <a:t>(</a:t>
            </a:r>
            <a:r>
              <a:rPr lang="ru-RU" sz="1800" i="1" dirty="0">
                <a:solidFill>
                  <a:srgbClr val="FF0000"/>
                </a:solidFill>
                <a:latin typeface="ISOCPEUR" panose="020B0604020202020204" pitchFamily="34" charset="0"/>
              </a:rPr>
              <a:t>И </a:t>
            </a:r>
            <a:r>
              <a:rPr lang="en-US" sz="1800" i="1" dirty="0">
                <a:solidFill>
                  <a:srgbClr val="FF0000"/>
                </a:solidFill>
                <a:latin typeface="ISOCPEUR" panose="020B0604020202020204" pitchFamily="34" charset="0"/>
              </a:rPr>
              <a:t>/</a:t>
            </a:r>
            <a:r>
              <a:rPr lang="ru-RU" sz="1800" i="1" dirty="0">
                <a:solidFill>
                  <a:srgbClr val="FF0000"/>
                </a:solidFill>
                <a:latin typeface="ISOCPEUR" panose="020B0604020202020204" pitchFamily="34" charset="0"/>
              </a:rPr>
              <a:t> ИЛИ)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B76E21-41D5-4305-B514-6F84F612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62013"/>
            <a:ext cx="7313029" cy="481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EB75FC-7DA9-454C-AF55-0FD1A66A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51542"/>
            <a:ext cx="8198092" cy="57297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8640"/>
            <a:ext cx="8498561" cy="749873"/>
          </a:xfrm>
          <a:prstGeom prst="rect">
            <a:avLst/>
          </a:prstGeom>
        </p:spPr>
      </p:pic>
      <p:sp>
        <p:nvSpPr>
          <p:cNvPr id="6" name="Номер слайда 4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459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№ слайда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7D2390-D186-4998-B319-52AC049C2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04657" y="2108132"/>
            <a:ext cx="4593568" cy="31916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484806" cy="693393"/>
          </a:xfrm>
        </p:spPr>
        <p:txBody>
          <a:bodyPr>
            <a:noAutofit/>
          </a:bodyPr>
          <a:lstStyle/>
          <a:p>
            <a:pPr algn="ctr"/>
            <a:r>
              <a:rPr lang="ru-RU" sz="2700" i="1" dirty="0">
                <a:latin typeface="ISOCPEUR" pitchFamily="34" charset="0"/>
              </a:rPr>
              <a:t>Информационная</a:t>
            </a:r>
            <a:r>
              <a:rPr lang="en-US" sz="2700" i="1" dirty="0">
                <a:latin typeface="ISOCPEUR" pitchFamily="34" charset="0"/>
              </a:rPr>
              <a:t> </a:t>
            </a:r>
            <a:r>
              <a:rPr lang="ru-RU" sz="2700" i="1" dirty="0">
                <a:latin typeface="ISOCPEUR" pitchFamily="34" charset="0"/>
              </a:rPr>
              <a:t>архитектура</a:t>
            </a:r>
            <a:r>
              <a:rPr lang="en-US" sz="2700" i="1" dirty="0">
                <a:latin typeface="ISOCPEUR" pitchFamily="34" charset="0"/>
              </a:rPr>
              <a:t> </a:t>
            </a:r>
            <a:r>
              <a:rPr lang="ru-RU" sz="2700" i="1" dirty="0">
                <a:latin typeface="ISOCPEUR" pitchFamily="34" charset="0"/>
              </a:rPr>
              <a:t>системы </a:t>
            </a:r>
            <a:r>
              <a:rPr lang="ru-RU" sz="2700" i="1" dirty="0">
                <a:solidFill>
                  <a:srgbClr val="FF0000"/>
                </a:solidFill>
                <a:latin typeface="ISOCPEUR" pitchFamily="34" charset="0"/>
              </a:rPr>
              <a:t>(и</a:t>
            </a:r>
            <a:r>
              <a:rPr lang="en-US" sz="2700" i="1" dirty="0">
                <a:solidFill>
                  <a:srgbClr val="FF0000"/>
                </a:solidFill>
                <a:latin typeface="ISOCPEUR" pitchFamily="34" charset="0"/>
              </a:rPr>
              <a:t>/</a:t>
            </a:r>
            <a:r>
              <a:rPr lang="ru-RU" sz="2700" i="1" dirty="0">
                <a:solidFill>
                  <a:srgbClr val="FF0000"/>
                </a:solidFill>
                <a:latin typeface="ISOCPEUR" pitchFamily="34" charset="0"/>
              </a:rPr>
              <a:t>или)</a:t>
            </a:r>
          </a:p>
        </p:txBody>
      </p:sp>
    </p:spTree>
    <p:extLst>
      <p:ext uri="{BB962C8B-B14F-4D97-AF65-F5344CB8AC3E}">
        <p14:creationId xmlns:p14="http://schemas.microsoft.com/office/powerpoint/2010/main" val="3977855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536</Words>
  <Application>Microsoft Office PowerPoint</Application>
  <PresentationFormat>Экран (4:3)</PresentationFormat>
  <Paragraphs>56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ISOCPEUR</vt:lpstr>
      <vt:lpstr>Times New Roman</vt:lpstr>
      <vt:lpstr>Тема Office</vt:lpstr>
      <vt:lpstr>1_Тема Office</vt:lpstr>
      <vt:lpstr>2_Тема Office</vt:lpstr>
      <vt:lpstr>3_Тема Office</vt:lpstr>
      <vt:lpstr>4_Тема Office</vt:lpstr>
      <vt:lpstr>5_Тема Office</vt:lpstr>
      <vt:lpstr>6_Тема Office</vt:lpstr>
      <vt:lpstr>Document</vt:lpstr>
      <vt:lpstr>Презентация PowerPoint</vt:lpstr>
      <vt:lpstr>Цель дипломного проекта : кратко пояснить цель, не повторяя название темы дипломного проекта  Поставленные задачи на дипломное проектирование: (см. лист-задание на ДП) 1.  2. 3.  !!!(При формулировке задач на ДП прописывать исходные данные к проекту: операционная система …, язык программирования …, программная платформа …., среда разработки …., хранение данных …..) информационные технологии для разработки программного средства (стек технологий см. в листе-задании)  Назначение разработки и / или актуальность темы : … (см. реферат) </vt:lpstr>
      <vt:lpstr> Информационные технологии для разработки программного средства  (стек технологий см. в листе-задании)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Информационная архитектура системы (и/или)</vt:lpstr>
      <vt:lpstr>Презентация PowerPoint</vt:lpstr>
      <vt:lpstr>Структурная схема </vt:lpstr>
      <vt:lpstr>Презентация PowerPoint</vt:lpstr>
      <vt:lpstr>Презентация PowerPoint</vt:lpstr>
      <vt:lpstr>Пример оформления результатов надежности  программного средства (для ИСиТ В опб)</vt:lpstr>
      <vt:lpstr>Тестирование</vt:lpstr>
      <vt:lpstr>Презентация PowerPoint</vt:lpstr>
      <vt:lpstr>Результаты дипломного проекта (в соответствии с задачами, сформулированными в листе-задании)  1. Разработано….(спроектировано)… программное средство (ИС)…  2. Выполнено эргономическое проектирование …  и проведена оценка эргономичности... (для ИПОИТ) 3. Проведен расчет надежности программного средства по моделям сложности  на выбор (для ИСИТ в ОПБ) 4. Работоспособность программного средства проверена на основании функционального тестирования (кратко пояснить о выявленных ошибках) и/или юзабилити-тестирование (кратко пояснить о выявленных ошибках)  </vt:lpstr>
      <vt:lpstr> Публикация(и) студента (обязательно)  Синчугов, А.О. Обеспечение георадиолокации в шахтных условиях рудников ОАО «Беларуськалий» / Синчугов А.О. / Материалы 60-й научной конференции студентов, магистрантов, аспирантов УО «Белорусский государственный университет информатики и радиоэлектроники» Минск, БГУИР, 2024. С. 142-145.  </vt:lpstr>
      <vt:lpstr>Акт и/или справка о внедрении (при наличии)  (разместить фотографию акта / справки о внедрении)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Василевич</dc:creator>
  <cp:lastModifiedBy>Млад Вишота</cp:lastModifiedBy>
  <cp:revision>38</cp:revision>
  <dcterms:created xsi:type="dcterms:W3CDTF">2020-12-28T12:10:53Z</dcterms:created>
  <dcterms:modified xsi:type="dcterms:W3CDTF">2025-05-27T00:53:11Z</dcterms:modified>
</cp:coreProperties>
</file>