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10" r:id="rId4"/>
  </p:sldMasterIdLst>
  <p:sldIdLst>
    <p:sldId id="256" r:id="rId5"/>
    <p:sldId id="263" r:id="rId6"/>
    <p:sldId id="280" r:id="rId7"/>
    <p:sldId id="269" r:id="rId8"/>
    <p:sldId id="268" r:id="rId9"/>
    <p:sldId id="257" r:id="rId10"/>
    <p:sldId id="281" r:id="rId11"/>
    <p:sldId id="282" r:id="rId12"/>
    <p:sldId id="283" r:id="rId13"/>
    <p:sldId id="284" r:id="rId14"/>
    <p:sldId id="279" r:id="rId15"/>
    <p:sldId id="262" r:id="rId16"/>
    <p:sldId id="285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428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634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992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479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741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689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476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94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925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502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5297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213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097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399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224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6978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8988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93580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784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512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8804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111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5227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21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2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34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37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98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42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569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58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06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43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5/27/2025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44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5/27/2025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620688"/>
            <a:ext cx="8424936" cy="433395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ISOCPEUR" panose="020B0604020202020204" pitchFamily="34" charset="0"/>
              </a:rPr>
              <a:t>Программный комплекс для отслеживания и визуализации действий пользователей в играбельной рекламе и его эргономическое обеспечение</a:t>
            </a:r>
            <a:endParaRPr lang="ru-RU" sz="4000" u="sng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555776" y="5589240"/>
            <a:ext cx="5688633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000" i="1" dirty="0">
                <a:latin typeface="ISOCPEUR" pitchFamily="34" charset="0"/>
              </a:rPr>
              <a:t>Мишота Владислав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96242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Результаты эргономической оценки</a:t>
            </a: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7FB84-44EC-44B8-B90C-7E60A4AE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581"/>
            <a:ext cx="9144000" cy="54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93B33-D768-4194-92E5-55BB1197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82"/>
            <a:ext cx="9322196" cy="483125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>
                <a:latin typeface="ISOCPEUR" panose="020B0604020202020204" pitchFamily="34" charset="0"/>
              </a:rPr>
              <a:t>Результаты тестирования программного комплекса</a:t>
            </a:r>
            <a:endParaRPr lang="x-none" i="1" dirty="0">
              <a:latin typeface="ISOCPEUR" panose="020B0604020202020204" pitchFamily="34" charset="0"/>
            </a:endParaRPr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695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11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Эскизы рабочих окон программы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20" y="604460"/>
            <a:ext cx="1601887" cy="614199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650305"/>
            <a:ext cx="4396027" cy="609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11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Эскизы рабочих окон программы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2953162" cy="169568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1008"/>
            <a:ext cx="2376264" cy="244921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1124744"/>
            <a:ext cx="1997140" cy="518457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896" y="1196752"/>
            <a:ext cx="226321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712968" cy="6192688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Результаты </a:t>
            </a:r>
            <a:r>
              <a:rPr lang="ru-RU" sz="2800">
                <a:solidFill>
                  <a:prstClr val="black"/>
                </a:solidFill>
                <a:latin typeface="ISOCPEUR" pitchFamily="34" charset="0"/>
              </a:rPr>
              <a:t>дипломного проекта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</a:t>
            </a:r>
            <a:r>
              <a:rPr lang="ru-RU" sz="2800" dirty="0">
                <a:latin typeface="ISOCPEUR" panose="020B0604020202020204" pitchFamily="34" charset="0"/>
              </a:rPr>
              <a:t>Проведено эргономическое проектирование программного комплекса на основании эргономических требований</a:t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</a:t>
            </a:r>
            <a:r>
              <a:rPr lang="ru-RU" sz="2800" b="1" i="1" dirty="0"/>
              <a:t> </a:t>
            </a:r>
            <a:r>
              <a:rPr lang="ru-RU" sz="2800" dirty="0">
                <a:latin typeface="ISOCPEUR" panose="020B0604020202020204" pitchFamily="34" charset="0"/>
              </a:rPr>
              <a:t>Спроектирован и реализован программный комплекс с использованием </a:t>
            </a:r>
            <a:r>
              <a:rPr lang="en-US" sz="2800" dirty="0">
                <a:latin typeface="ISOCPEUR" panose="020B0604020202020204" pitchFamily="34" charset="0"/>
              </a:rPr>
              <a:t>JavaScript, Node.js, MySQL</a:t>
            </a:r>
            <a:r>
              <a:rPr lang="ru-RU" sz="2800" dirty="0">
                <a:latin typeface="ISOCPEUR" panose="020B0604020202020204" pitchFamily="34" charset="0"/>
              </a:rPr>
              <a:t> под операционную систему </a:t>
            </a:r>
            <a:r>
              <a:rPr lang="en-US" sz="2800" dirty="0">
                <a:latin typeface="ISOCPEUR" panose="020B0604020202020204" pitchFamily="34" charset="0"/>
              </a:rPr>
              <a:t>Linux </a:t>
            </a:r>
            <a:r>
              <a:rPr lang="ru-RU" sz="2800" dirty="0">
                <a:latin typeface="ISOCPEUR" panose="020B0604020202020204" pitchFamily="34" charset="0"/>
              </a:rPr>
              <a:t>в среде разработки </a:t>
            </a:r>
            <a:r>
              <a:rPr lang="en-US" sz="2800" dirty="0">
                <a:latin typeface="ISOCPEUR" panose="020B0604020202020204" pitchFamily="34" charset="0"/>
              </a:rPr>
              <a:t>Visual Studio Code</a:t>
            </a:r>
            <a:r>
              <a:rPr lang="ru-RU" sz="2800" dirty="0">
                <a:latin typeface="ISOCPEUR" panose="020B0604020202020204" pitchFamily="34" charset="0"/>
              </a:rPr>
              <a:t/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</a:t>
            </a:r>
            <a:r>
              <a:rPr lang="ru-RU" sz="2800" b="1" i="1" dirty="0"/>
              <a:t> </a:t>
            </a:r>
            <a:r>
              <a:rPr lang="ru-RU" sz="2800" b="1" dirty="0"/>
              <a:t>Ф</a:t>
            </a:r>
            <a:r>
              <a:rPr lang="ru-RU" sz="2800" dirty="0">
                <a:latin typeface="ISOCPEUR" panose="020B0604020202020204" pitchFamily="34" charset="0"/>
              </a:rPr>
              <a:t>ункциональное и юзабилити-тестирование программного комплекса.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584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660" y="978594"/>
            <a:ext cx="8136804" cy="5330726"/>
          </a:xfrm>
        </p:spPr>
        <p:txBody>
          <a:bodyPr>
            <a:noAutofit/>
          </a:bodyPr>
          <a:lstStyle/>
          <a:p>
            <a:pPr algn="l"/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Программный комплекс для отслеживания и визуализации действий пользователей в играбельной рекламе / Мишота В.Г. / Материалы 61-ой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2025. С. 533-535</a:t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Мониторинг приложений, разработанных</a:t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с использованием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микросервисной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архитектуры /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Мишота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В.Г., Жук Н.Е.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594-596</a:t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Базовая математическая модель и алгоритмы для выявления необходимости устройств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молниезащиты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зданий и сооружений /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Мишота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В.Г., Кондратюк М.М.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779-781</a:t>
            </a:r>
            <a:endParaRPr lang="ru-RU" sz="1200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6300192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i="1" dirty="0">
                <a:solidFill>
                  <a:prstClr val="black"/>
                </a:solidFill>
                <a:latin typeface="ISOCPEUR" pitchFamily="34" charset="0"/>
              </a:rPr>
              <a:t>13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Публикации студента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285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1"/>
            <a:ext cx="8784976" cy="864096"/>
          </a:xfrm>
        </p:spPr>
        <p:txBody>
          <a:bodyPr>
            <a:noAutofit/>
          </a:bodyPr>
          <a:lstStyle/>
          <a:p>
            <a:r>
              <a:rPr lang="en-US" sz="2800" i="1" dirty="0" smtClean="0">
                <a:solidFill>
                  <a:prstClr val="black"/>
                </a:solidFill>
                <a:latin typeface="ISOCPEUR" pitchFamily="34" charset="0"/>
              </a:rPr>
              <a:t>C</a:t>
            </a:r>
            <a:r>
              <a:rPr lang="ru-RU" sz="2800" i="1" dirty="0" smtClean="0">
                <a:solidFill>
                  <a:prstClr val="black"/>
                </a:solidFill>
                <a:latin typeface="ISOCPEUR" pitchFamily="34" charset="0"/>
              </a:rPr>
              <a:t>правка о внедрении</a:t>
            </a:r>
            <a:endParaRPr lang="ru-RU" sz="1575" i="1" dirty="0">
              <a:latin typeface="ISOCPEUR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47" y="1340768"/>
            <a:ext cx="5829122" cy="50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5" y="332656"/>
            <a:ext cx="8697743" cy="597107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Цель дипломного проекта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: разработать программный комплекс для автоматизации сбора, анализа и визуализации данных о взаимодействии пользователей с </a:t>
            </a:r>
            <a:r>
              <a:rPr lang="ru-RU" sz="2800" dirty="0" err="1">
                <a:solidFill>
                  <a:prstClr val="black"/>
                </a:solidFill>
                <a:latin typeface="ISOCPEUR" pitchFamily="34" charset="0"/>
              </a:rPr>
              <a:t>играбельной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рекламой, обеспечивающий эргономичный интерфейс и наглядное представление информации для оптимизации рекламных кампаний.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Назначение разработки</a:t>
            </a: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: сбор, хранение, агрегация, визуализация данных о действиях пользователей в </a:t>
            </a:r>
            <a:r>
              <a:rPr lang="ru-RU" sz="2800" dirty="0" err="1">
                <a:solidFill>
                  <a:prstClr val="black"/>
                </a:solidFill>
                <a:latin typeface="ISOCPEUR" pitchFamily="34" charset="0"/>
              </a:rPr>
              <a:t>играбельной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рекламе</a:t>
            </a:r>
            <a:endParaRPr lang="ru-RU" sz="2000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6216" y="5157192"/>
            <a:ext cx="2348062" cy="786784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prstClr val="black"/>
                </a:solidFill>
                <a:latin typeface="ISOCPEUR" pitchFamily="34" charset="0"/>
              </a:rPr>
              <a:t>1</a:t>
            </a:r>
            <a:endParaRPr lang="ru-RU" sz="24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7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5" y="332656"/>
            <a:ext cx="8697743" cy="5971072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u="sng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000" u="sng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Поставленные задачи на дипломное проектирование: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</a:t>
            </a:r>
            <a:r>
              <a:rPr lang="ru-RU" sz="2800" dirty="0">
                <a:latin typeface="ISOCPEUR" panose="020B0604020202020204" pitchFamily="34" charset="0"/>
              </a:rPr>
              <a:t>Проведение эргономического проектирования программного комплекса на основании эргономических требований</a:t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</a:t>
            </a:r>
            <a:r>
              <a:rPr lang="ru-RU" sz="2800" b="1" i="1" dirty="0"/>
              <a:t> </a:t>
            </a:r>
            <a:r>
              <a:rPr lang="ru-RU" sz="2800" dirty="0">
                <a:latin typeface="ISOCPEUR" panose="020B0604020202020204" pitchFamily="34" charset="0"/>
              </a:rPr>
              <a:t>Проектирование и реализация программного комплекса с использованием </a:t>
            </a:r>
            <a:r>
              <a:rPr lang="en-US" sz="2800" dirty="0">
                <a:latin typeface="ISOCPEUR" panose="020B0604020202020204" pitchFamily="34" charset="0"/>
              </a:rPr>
              <a:t>JavaScript, Node.js, MySQL</a:t>
            </a:r>
            <a:r>
              <a:rPr lang="ru-RU" sz="2800" dirty="0">
                <a:latin typeface="ISOCPEUR" panose="020B0604020202020204" pitchFamily="34" charset="0"/>
              </a:rPr>
              <a:t> под операционную систему </a:t>
            </a:r>
            <a:r>
              <a:rPr lang="en-US" sz="2800" dirty="0">
                <a:latin typeface="ISOCPEUR" panose="020B0604020202020204" pitchFamily="34" charset="0"/>
              </a:rPr>
              <a:t>Linux </a:t>
            </a:r>
            <a:r>
              <a:rPr lang="ru-RU" sz="2800" dirty="0">
                <a:latin typeface="ISOCPEUR" panose="020B0604020202020204" pitchFamily="34" charset="0"/>
              </a:rPr>
              <a:t>в среде разработки </a:t>
            </a:r>
            <a:r>
              <a:rPr lang="en-US" sz="2800" dirty="0">
                <a:latin typeface="ISOCPEUR" panose="020B0604020202020204" pitchFamily="34" charset="0"/>
              </a:rPr>
              <a:t>Visual Studio Code</a:t>
            </a:r>
            <a:r>
              <a:rPr lang="ru-RU" sz="2800" dirty="0">
                <a:latin typeface="ISOCPEUR" panose="020B0604020202020204" pitchFamily="34" charset="0"/>
              </a:rPr>
              <a:t/>
            </a:r>
            <a:br>
              <a:rPr lang="ru-RU" sz="2800" dirty="0">
                <a:latin typeface="ISOCPEUR" panose="020B0604020202020204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</a:t>
            </a:r>
            <a:r>
              <a:rPr lang="ru-RU" sz="2800" b="1" i="1" dirty="0"/>
              <a:t> </a:t>
            </a:r>
            <a:r>
              <a:rPr lang="ru-RU" sz="2800" b="1" dirty="0"/>
              <a:t>Ф</a:t>
            </a:r>
            <a:r>
              <a:rPr lang="ru-RU" sz="2800" dirty="0">
                <a:latin typeface="ISOCPEUR" panose="020B0604020202020204" pitchFamily="34" charset="0"/>
              </a:rPr>
              <a:t>ункциональное и </a:t>
            </a:r>
            <a:r>
              <a:rPr lang="ru-RU" sz="2800" dirty="0" err="1">
                <a:latin typeface="ISOCPEUR" panose="020B0604020202020204" pitchFamily="34" charset="0"/>
              </a:rPr>
              <a:t>юзабилити</a:t>
            </a:r>
            <a:r>
              <a:rPr lang="ru-RU" sz="2800" dirty="0">
                <a:latin typeface="ISOCPEUR" panose="020B0604020202020204" pitchFamily="34" charset="0"/>
              </a:rPr>
              <a:t>-тестирование программного комплекса.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dirty="0">
                <a:latin typeface="ISOCPEUR" panose="020B0604020202020204" pitchFamily="34" charset="0"/>
              </a:rPr>
              <a:t/>
            </a:r>
            <a:br>
              <a:rPr lang="ru-RU" sz="2000" dirty="0">
                <a:latin typeface="ISOCPEUR" panose="020B0604020202020204" pitchFamily="34" charset="0"/>
              </a:rPr>
            </a:br>
            <a:endParaRPr lang="ru-RU" sz="2000" dirty="0">
              <a:latin typeface="ISOCPEUR" panose="020B0604020202020204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297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712968" cy="1512168"/>
          </a:xfrm>
        </p:spPr>
        <p:txBody>
          <a:bodyPr>
            <a:noAutofit/>
          </a:bodyPr>
          <a:lstStyle/>
          <a:p>
            <a:r>
              <a:rPr lang="ru-RU" sz="2800" i="1" dirty="0">
                <a:latin typeface="ISOCPEUR" pitchFamily="34" charset="0"/>
              </a:rPr>
              <a:t/>
            </a:r>
            <a:br>
              <a:rPr lang="ru-RU" sz="2800" i="1" dirty="0">
                <a:latin typeface="ISOCPEUR" pitchFamily="34" charset="0"/>
              </a:rPr>
            </a:br>
            <a:r>
              <a:rPr lang="ru-RU" sz="2800" i="1" dirty="0">
                <a:latin typeface="ISOCPEUR" pitchFamily="34" charset="0"/>
              </a:rPr>
              <a:t>Информационные технологии для разработки программного средства </a:t>
            </a:r>
            <a:br>
              <a:rPr lang="ru-RU" sz="2800" i="1" dirty="0">
                <a:latin typeface="ISOCPEUR" pitchFamily="34" charset="0"/>
              </a:rPr>
            </a:br>
            <a:endParaRPr lang="ru-RU" sz="2400" i="1" dirty="0">
              <a:solidFill>
                <a:srgbClr val="FF0000"/>
              </a:solidFill>
              <a:latin typeface="ISOCPEUR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prstClr val="black"/>
                </a:solidFill>
                <a:latin typeface="ISOCPEUR" pitchFamily="34" charset="0"/>
              </a:rPr>
              <a:t>3</a:t>
            </a:r>
            <a:endParaRPr lang="ru-RU" sz="2400" i="1" dirty="0">
              <a:solidFill>
                <a:prstClr val="black"/>
              </a:solidFill>
              <a:latin typeface="ISOCPEUR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815302" y="2041198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403648" y="2066152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Node.js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ode.js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7" y="1941644"/>
            <a:ext cx="640855" cy="7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 logo png, javascript icon transparent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12" y="1878037"/>
            <a:ext cx="899450" cy="8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8"/>
          <p:cNvSpPr txBox="1"/>
          <p:nvPr/>
        </p:nvSpPr>
        <p:spPr>
          <a:xfrm>
            <a:off x="1403648" y="3312789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Express.js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Getting started with Express.js - Keeping it simple! | Ajeet Chaulag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9832"/>
            <a:ext cx="638214" cy="63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ue.js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6603"/>
            <a:ext cx="612389" cy="53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/>
          <p:cNvSpPr txBox="1"/>
          <p:nvPr/>
        </p:nvSpPr>
        <p:spPr>
          <a:xfrm>
            <a:off x="5803862" y="3216603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Vue.js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0" name="Picture 12" descr="MySQL logo PNG transparent image download, size: 1280x1280p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8" y="441390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8"/>
          <p:cNvSpPr txBox="1"/>
          <p:nvPr/>
        </p:nvSpPr>
        <p:spPr>
          <a:xfrm>
            <a:off x="1403648" y="4509120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MySQL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7684" y="4629526"/>
            <a:ext cx="5046594" cy="1314450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072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Видеодемонстрация</a:t>
            </a:r>
            <a:r>
              <a:rPr lang="ru-RU" sz="3600" dirty="0"/>
              <a:t> разработанного программного средства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84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Схема структурная</a:t>
            </a:r>
            <a:endParaRPr lang="ru-RU" sz="1400" i="1" dirty="0">
              <a:solidFill>
                <a:srgbClr val="FF000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5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8D1A9A-89EF-4430-A0E4-6C1CA545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2249087"/>
            <a:ext cx="8579296" cy="23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Структура базы данных</a:t>
            </a:r>
            <a:endParaRPr lang="ru-RU" sz="1400" i="1" dirty="0">
              <a:solidFill>
                <a:srgbClr val="FF000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6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1FD716-7B84-4BF5-8F12-5DC751F3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697782"/>
            <a:ext cx="7056786" cy="54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Блок-схема алгоритма работы пользователя</a:t>
            </a: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939B63-C68F-4702-9258-E60E882B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53712"/>
            <a:ext cx="8784976" cy="33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62F06C-2B5B-4FA8-894F-543A64AE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44782"/>
            <a:ext cx="7632848" cy="55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2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152</Words>
  <Application>Microsoft Office PowerPoint</Application>
  <PresentationFormat>Экран (4:3)</PresentationFormat>
  <Paragraphs>37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ISOCPEUR</vt:lpstr>
      <vt:lpstr>Times New Roman</vt:lpstr>
      <vt:lpstr>Тема Office</vt:lpstr>
      <vt:lpstr>1_Тема Office</vt:lpstr>
      <vt:lpstr>2_Тема Office</vt:lpstr>
      <vt:lpstr>6_Тема Office</vt:lpstr>
      <vt:lpstr>Презентация PowerPoint</vt:lpstr>
      <vt:lpstr>Цель дипломного проекта : разработать программный комплекс для автоматизации сбора, анализа и визуализации данных о взаимодействии пользователей с играбельной рекламой, обеспечивающий эргономичный интерфейс и наглядное представление информации для оптимизации рекламных кампаний.  Назначение разработки : сбор, хранение, агрегация, визуализация данных о действиях пользователей в играбельной рекламе</vt:lpstr>
      <vt:lpstr>       Поставленные задачи на дипломное проектирование: 1. Проведение эргономического проектирования программного комплекса на основании эргономических требований  2. Проектирование и реализация программного комплекса с использованием JavaScript, Node.js, MySQL под операционную систему Linux в среде разработки Visual Studio Code  3. Функциональное и юзабилити-тестирование программного комплекса.   </vt:lpstr>
      <vt:lpstr> Информационные технологии для разработки программного средства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тестирования программного комплекса</vt:lpstr>
      <vt:lpstr>Презентация PowerPoint</vt:lpstr>
      <vt:lpstr>Презентация PowerPoint</vt:lpstr>
      <vt:lpstr>Результаты дипломного проекта  1. Проведено эргономическое проектирование программного комплекса на основании эргономических требований  2. Спроектирован и реализован программный комплекс с использованием JavaScript, Node.js, MySQL под операционную систему Linux в среде разработки Visual Studio Code  3. Функциональное и юзабилити-тестирование программного комплекса.</vt:lpstr>
      <vt:lpstr>Программный комплекс для отслеживания и визуализации действий пользователей в играбельной рекламе / Мишота В.Г. / Материалы 61-ой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2025. С. 533-535  Мониторинг приложений, разработанных с использованием микросервисной архитектуры / Мишота В.Г., Жук Н.Е.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594-596  Базовая математическая модель и алгоритмы для выявления необходимости устройств молниезащиты зданий и сооружений / Мишота В.Г., Кондратюк М.М.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779-781</vt:lpstr>
      <vt:lpstr>Cправка о внедрении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Василевич</dc:creator>
  <cp:lastModifiedBy>vishota</cp:lastModifiedBy>
  <cp:revision>57</cp:revision>
  <dcterms:created xsi:type="dcterms:W3CDTF">2020-12-28T12:10:53Z</dcterms:created>
  <dcterms:modified xsi:type="dcterms:W3CDTF">2025-05-27T11:47:27Z</dcterms:modified>
</cp:coreProperties>
</file>