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04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9" y="4586365"/>
            <a:ext cx="973860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VISHRAYA P- JEPPIAAR INSTITUTE OF TECHNOLOGY-   </a:t>
            </a:r>
          </a:p>
          <a:p>
            <a:r>
              <a:rPr lang="en-US" sz="2000" b="1" dirty="0">
                <a:solidFill>
                  <a:schemeClr val="accent1">
                    <a:lumMod val="75000"/>
                  </a:schemeClr>
                </a:solidFill>
                <a:latin typeface="Arial"/>
                <a:cs typeface="Arial"/>
              </a:rPr>
              <a:t>       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Encryption of captured keystrokes for enhanced security.</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Addition of features to filter and </a:t>
            </a:r>
            <a:r>
              <a:rPr lang="en-IN" sz="2400" b="0" i="0" dirty="0" err="1">
                <a:solidFill>
                  <a:schemeClr val="dk1"/>
                </a:solidFill>
                <a:latin typeface="Times New Roman" panose="02020603050405020304" pitchFamily="18" charset="0"/>
                <a:ea typeface="Arial"/>
                <a:cs typeface="Times New Roman" panose="02020603050405020304" pitchFamily="18" charset="0"/>
                <a:sym typeface="Arial"/>
              </a:rPr>
              <a:t>analyze</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keystrokes based on specific criteria.</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Integration with cloud storage services for remote data backup.</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Implementation of machine learning algorithms for anomaly detection in keystroke patterns.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39957"/>
            <a:ext cx="11029615" cy="4673324"/>
          </a:xfrm>
        </p:spPr>
        <p:txBody>
          <a:bodyPr>
            <a:normAutofit lnSpcReduction="10000"/>
          </a:bodyPr>
          <a:lstStyle/>
          <a:p>
            <a:pPr marL="457200" lvl="0" indent="-457200" algn="l" rtl="0">
              <a:lnSpc>
                <a:spcPct val="110000"/>
              </a:lnSpc>
              <a:spcBef>
                <a:spcPts val="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lang="en-IN"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400" dirty="0" err="1">
                <a:solidFill>
                  <a:schemeClr val="dk1"/>
                </a:solidFill>
                <a:latin typeface="Times New Roman" panose="02020603050405020304" pitchFamily="18" charset="0"/>
                <a:cs typeface="Times New Roman" panose="02020603050405020304" pitchFamily="18" charset="0"/>
              </a:rPr>
              <a:t>Hongliang</a:t>
            </a:r>
            <a:r>
              <a:rPr lang="en-IN" sz="2400" dirty="0">
                <a:solidFill>
                  <a:schemeClr val="dk1"/>
                </a:solidFill>
                <a:latin typeface="Times New Roman" panose="02020603050405020304" pitchFamily="18" charset="0"/>
                <a:cs typeface="Times New Roman" panose="02020603050405020304" pitchFamily="18" charset="0"/>
              </a:rPr>
              <a:t> Liu, </a:t>
            </a:r>
            <a:r>
              <a:rPr lang="en-IN" sz="2400" dirty="0" err="1">
                <a:solidFill>
                  <a:schemeClr val="dk1"/>
                </a:solidFill>
                <a:latin typeface="Times New Roman" panose="02020603050405020304" pitchFamily="18" charset="0"/>
                <a:cs typeface="Times New Roman" panose="02020603050405020304" pitchFamily="18" charset="0"/>
              </a:rPr>
              <a:t>Ruiying</a:t>
            </a:r>
            <a:r>
              <a:rPr lang="en-IN" sz="2400" dirty="0">
                <a:solidFill>
                  <a:schemeClr val="dk1"/>
                </a:solidFill>
                <a:latin typeface="Times New Roman" panose="02020603050405020304" pitchFamily="18" charset="0"/>
                <a:cs typeface="Times New Roman" panose="02020603050405020304" pitchFamily="18" charset="0"/>
              </a:rPr>
              <a:t> Du, and </a:t>
            </a:r>
            <a:r>
              <a:rPr lang="en-IN" sz="2400" dirty="0" err="1">
                <a:solidFill>
                  <a:schemeClr val="dk1"/>
                </a:solidFill>
                <a:latin typeface="Times New Roman" panose="02020603050405020304" pitchFamily="18" charset="0"/>
                <a:cs typeface="Times New Roman" panose="02020603050405020304" pitchFamily="18" charset="0"/>
              </a:rPr>
              <a:t>Quansheng</a:t>
            </a:r>
            <a:r>
              <a:rPr lang="en-IN" sz="2400" dirty="0">
                <a:solidFill>
                  <a:schemeClr val="dk1"/>
                </a:solidFill>
                <a:latin typeface="Times New Roman" panose="02020603050405020304" pitchFamily="18" charset="0"/>
                <a:cs typeface="Times New Roman" panose="02020603050405020304" pitchFamily="18" charset="0"/>
              </a:rPr>
              <a:t> Zhuang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lang="en-IN"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Detection of Keyloggers:  A Review by </a:t>
            </a:r>
            <a:r>
              <a:rPr lang="en-IN" sz="2400" dirty="0" err="1">
                <a:solidFill>
                  <a:schemeClr val="dk1"/>
                </a:solidFill>
                <a:latin typeface="Times New Roman" panose="02020603050405020304" pitchFamily="18" charset="0"/>
                <a:cs typeface="Times New Roman" panose="02020603050405020304" pitchFamily="18" charset="0"/>
              </a:rPr>
              <a:t>Shukor</a:t>
            </a:r>
            <a:r>
              <a:rPr lang="en-IN" sz="2400" dirty="0">
                <a:solidFill>
                  <a:schemeClr val="dk1"/>
                </a:solidFill>
                <a:latin typeface="Times New Roman" panose="02020603050405020304" pitchFamily="18" charset="0"/>
                <a:cs typeface="Times New Roman" panose="02020603050405020304" pitchFamily="18" charset="0"/>
              </a:rPr>
              <a:t> Abd Razak, Ku </a:t>
            </a:r>
            <a:r>
              <a:rPr lang="en-IN" sz="2400" dirty="0" err="1">
                <a:solidFill>
                  <a:schemeClr val="dk1"/>
                </a:solidFill>
                <a:latin typeface="Times New Roman" panose="02020603050405020304" pitchFamily="18" charset="0"/>
                <a:cs typeface="Times New Roman" panose="02020603050405020304" pitchFamily="18" charset="0"/>
              </a:rPr>
              <a:t>Ruhana</a:t>
            </a:r>
            <a:r>
              <a:rPr lang="en-IN" sz="2400" dirty="0">
                <a:solidFill>
                  <a:schemeClr val="dk1"/>
                </a:solidFill>
                <a:latin typeface="Times New Roman" panose="02020603050405020304" pitchFamily="18" charset="0"/>
                <a:cs typeface="Times New Roman" panose="02020603050405020304" pitchFamily="18" charset="0"/>
              </a:rPr>
              <a:t> Ku-</a:t>
            </a:r>
            <a:r>
              <a:rPr lang="en-IN" sz="2400" dirty="0" err="1">
                <a:solidFill>
                  <a:schemeClr val="dk1"/>
                </a:solidFill>
                <a:latin typeface="Times New Roman" panose="02020603050405020304" pitchFamily="18" charset="0"/>
                <a:cs typeface="Times New Roman" panose="02020603050405020304" pitchFamily="18" charset="0"/>
              </a:rPr>
              <a:t>Mahamud</a:t>
            </a:r>
            <a:r>
              <a:rPr lang="en-IN" sz="2400" dirty="0">
                <a:solidFill>
                  <a:schemeClr val="dk1"/>
                </a:solidFill>
                <a:latin typeface="Times New Roman" panose="02020603050405020304" pitchFamily="18" charset="0"/>
                <a:cs typeface="Times New Roman" panose="02020603050405020304" pitchFamily="18" charset="0"/>
              </a:rPr>
              <a:t>, and Ramlan </a:t>
            </a:r>
            <a:r>
              <a:rPr lang="en-IN" sz="2400" dirty="0" err="1">
                <a:solidFill>
                  <a:schemeClr val="dk1"/>
                </a:solidFill>
                <a:latin typeface="Times New Roman" panose="02020603050405020304" pitchFamily="18" charset="0"/>
                <a:cs typeface="Times New Roman" panose="02020603050405020304" pitchFamily="18" charset="0"/>
              </a:rPr>
              <a:t>Mahmod</a:t>
            </a:r>
            <a:r>
              <a:rPr lang="en-IN" sz="2400" dirty="0">
                <a:solidFill>
                  <a:schemeClr val="dk1"/>
                </a:solidFill>
                <a:latin typeface="Times New Roman" panose="02020603050405020304" pitchFamily="18" charset="0"/>
                <a:cs typeface="Times New Roman" panose="02020603050405020304" pitchFamily="18" charset="0"/>
              </a:rPr>
              <a:t>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lang="en-IN" sz="2400" dirty="0">
              <a:solidFill>
                <a:schemeClr val="dk1"/>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To design and build a strong keylogger system that keeps sensitive user data safe from unauthorized access and potential security breaches.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This keylogger should be able to record keystrokes from different input sources, including physical and virtual keyboards. It's crucial that the system ensures the confidentiality, integrity, and availability of the logged data at all times.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Alongside capturing keystrokes, the system must use effective security measures to stop any unauthorized attempts to intercept or tamper with the recorded data.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To make the system strong against threats, we'll include essential features like encryption, user authentication, access control, and regular security checks.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Our main goal is to create a reliable keylogging solution that boosts security while also protecting user privacy and making sure the system remains easy to use.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7" name="Rectangle 4">
            <a:extLst>
              <a:ext uri="{FF2B5EF4-FFF2-40B4-BE49-F238E27FC236}">
                <a16:creationId xmlns:a16="http://schemas.microsoft.com/office/drawing/2014/main" id="{B8B0215A-1A09-25FF-EE62-E3E8C408D040}"/>
              </a:ext>
            </a:extLst>
          </p:cNvPr>
          <p:cNvSpPr>
            <a:spLocks noChangeArrowheads="1"/>
          </p:cNvSpPr>
          <p:nvPr/>
        </p:nvSpPr>
        <p:spPr bwMode="auto">
          <a:xfrm>
            <a:off x="0" y="0"/>
            <a:ext cx="128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695804F8-3D1A-83FA-33D5-29C2AB26DB69}"/>
              </a:ext>
            </a:extLst>
          </p:cNvPr>
          <p:cNvSpPr>
            <a:spLocks noChangeArrowheads="1"/>
          </p:cNvSpPr>
          <p:nvPr/>
        </p:nvSpPr>
        <p:spPr bwMode="auto">
          <a:xfrm>
            <a:off x="641350" y="967304"/>
            <a:ext cx="10705680" cy="604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System Architectur</a:t>
            </a:r>
            <a:r>
              <a:rPr lang="en-US" altLang="en-US" sz="2000" b="1" dirty="0">
                <a:latin typeface="Times New Roman" panose="02020603050405020304" pitchFamily="18" charset="0"/>
                <a:cs typeface="Times New Roman" panose="02020603050405020304" pitchFamily="18" charset="0"/>
              </a:rPr>
              <a:t>al</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structured architecture with different modules: keylogging, encryption, authentication, access control, and auditing.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Keylogging Function Implementation:</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strong keylogging component to capture keystrokes from various input sources reliably and 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Encryption and Data Security:</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AES encryption to protect logged keystrokes, ensuring data confidentiality and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Authentication, Authorization and Access Control:</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secure user authentication with password hashing and role-based access control (RBAC) to limit access to authorized users.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Security Monitoring, Control and Auditing:</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logging and auditing features to monitor system activities, identify security issues, and support forensic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0">
            <a:extLst>
              <a:ext uri="{FF2B5EF4-FFF2-40B4-BE49-F238E27FC236}">
                <a16:creationId xmlns:a16="http://schemas.microsoft.com/office/drawing/2014/main" id="{E02808A4-DAE8-C5A3-18EE-CC52DED09AE4}"/>
              </a:ext>
            </a:extLst>
          </p:cNvPr>
          <p:cNvSpPr>
            <a:spLocks noChangeArrowheads="1"/>
          </p:cNvSpPr>
          <p:nvPr/>
        </p:nvSpPr>
        <p:spPr bwMode="auto">
          <a:xfrm>
            <a:off x="581192" y="2446206"/>
            <a:ext cx="30366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1D426064-4633-DD9F-9898-F7E98E60F58B}"/>
              </a:ext>
            </a:extLst>
          </p:cNvPr>
          <p:cNvSpPr txBox="1"/>
          <p:nvPr/>
        </p:nvSpPr>
        <p:spPr>
          <a:xfrm>
            <a:off x="581192" y="1192868"/>
            <a:ext cx="11183425" cy="5513112"/>
          </a:xfrm>
          <a:prstGeom prst="rect">
            <a:avLst/>
          </a:prstGeom>
          <a:noFill/>
        </p:spPr>
        <p:txBody>
          <a:bodyPr wrap="square" rtlCol="0">
            <a:spAutoFit/>
          </a:bodyPr>
          <a:lstStyle/>
          <a:p>
            <a:pPr algn="l"/>
            <a:r>
              <a:rPr lang="en-US" i="0" dirty="0">
                <a:solidFill>
                  <a:srgbClr val="0D0D0D"/>
                </a:solidFill>
                <a:effectLst/>
                <a:latin typeface="Times New Roman" panose="02020603050405020304" pitchFamily="18" charset="0"/>
                <a:cs typeface="Times New Roman" panose="02020603050405020304" pitchFamily="18" charset="0"/>
              </a:rPr>
              <a:t>The system will be developed using Python, utilizing the </a:t>
            </a:r>
            <a:r>
              <a:rPr lang="en-US" i="0" dirty="0" err="1">
                <a:solidFill>
                  <a:srgbClr val="0D0D0D"/>
                </a:solidFill>
                <a:effectLst/>
                <a:latin typeface="Times New Roman" panose="02020603050405020304" pitchFamily="18" charset="0"/>
                <a:cs typeface="Times New Roman" panose="02020603050405020304" pitchFamily="18" charset="0"/>
              </a:rPr>
              <a:t>pynput</a:t>
            </a:r>
            <a:r>
              <a:rPr lang="en-US" i="0" dirty="0">
                <a:solidFill>
                  <a:srgbClr val="0D0D0D"/>
                </a:solidFill>
                <a:effectLst/>
                <a:latin typeface="Times New Roman" panose="02020603050405020304" pitchFamily="18" charset="0"/>
                <a:cs typeface="Times New Roman" panose="02020603050405020304" pitchFamily="18" charset="0"/>
              </a:rPr>
              <a:t> library for keystroke capture and </a:t>
            </a:r>
            <a:r>
              <a:rPr lang="en-US" i="0" dirty="0" err="1">
                <a:solidFill>
                  <a:srgbClr val="0D0D0D"/>
                </a:solidFill>
                <a:effectLst/>
                <a:latin typeface="Times New Roman" panose="02020603050405020304" pitchFamily="18" charset="0"/>
                <a:cs typeface="Times New Roman" panose="02020603050405020304" pitchFamily="18" charset="0"/>
              </a:rPr>
              <a:t>Tkinter</a:t>
            </a:r>
            <a:r>
              <a:rPr lang="en-US" i="0" dirty="0">
                <a:solidFill>
                  <a:srgbClr val="0D0D0D"/>
                </a:solidFill>
                <a:effectLst/>
                <a:latin typeface="Times New Roman" panose="02020603050405020304" pitchFamily="18" charset="0"/>
                <a:cs typeface="Times New Roman" panose="02020603050405020304" pitchFamily="18" charset="0"/>
              </a:rPr>
              <a:t> for GUI development. It will consist of two main components:</a:t>
            </a:r>
          </a:p>
          <a:p>
            <a:pPr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Keylogger Module:</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This module will utilize </a:t>
            </a:r>
            <a:r>
              <a:rPr lang="en-US" i="0" dirty="0" err="1">
                <a:solidFill>
                  <a:srgbClr val="0D0D0D"/>
                </a:solidFill>
                <a:effectLst/>
                <a:latin typeface="Times New Roman" panose="02020603050405020304" pitchFamily="18" charset="0"/>
                <a:cs typeface="Times New Roman" panose="02020603050405020304" pitchFamily="18" charset="0"/>
              </a:rPr>
              <a:t>pynput.keyboard</a:t>
            </a:r>
            <a:r>
              <a:rPr lang="en-US" i="0" dirty="0">
                <a:solidFill>
                  <a:srgbClr val="0D0D0D"/>
                </a:solidFill>
                <a:effectLst/>
                <a:latin typeface="Times New Roman" panose="02020603050405020304" pitchFamily="18" charset="0"/>
                <a:cs typeface="Times New Roman" panose="02020603050405020304" pitchFamily="18" charset="0"/>
              </a:rPr>
              <a:t> to capture keystrokes.</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Functions will be defined to manage key press and release events, storing captured keystrokes in memory.</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Periodically, the keystrokes will be written to output files (key_log.txt and </a:t>
            </a:r>
            <a:r>
              <a:rPr lang="en-US" i="0" dirty="0" err="1">
                <a:solidFill>
                  <a:srgbClr val="0D0D0D"/>
                </a:solidFill>
                <a:effectLst/>
                <a:latin typeface="Times New Roman" panose="02020603050405020304" pitchFamily="18" charset="0"/>
                <a:cs typeface="Times New Roman" panose="02020603050405020304" pitchFamily="18" charset="0"/>
              </a:rPr>
              <a:t>key_log.json</a:t>
            </a:r>
            <a:r>
              <a:rPr lang="en-US" i="0" dirty="0">
                <a:solidFill>
                  <a:srgbClr val="0D0D0D"/>
                </a:solidFill>
                <a:effectLst/>
                <a:latin typeface="Times New Roman" panose="02020603050405020304" pitchFamily="18" charset="0"/>
                <a:cs typeface="Times New Roman" panose="02020603050405020304" pitchFamily="18" charset="0"/>
              </a:rPr>
              <a:t>).</a:t>
            </a:r>
          </a:p>
          <a:p>
            <a:pPr lvl="1"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Graphical User Interface (GUI):</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Built with </a:t>
            </a:r>
            <a:r>
              <a:rPr lang="en-US" i="0" dirty="0" err="1">
                <a:solidFill>
                  <a:srgbClr val="0D0D0D"/>
                </a:solidFill>
                <a:effectLst/>
                <a:latin typeface="Times New Roman" panose="02020603050405020304" pitchFamily="18" charset="0"/>
                <a:cs typeface="Times New Roman" panose="02020603050405020304" pitchFamily="18" charset="0"/>
              </a:rPr>
              <a:t>Tkinter</a:t>
            </a:r>
            <a:r>
              <a:rPr lang="en-US" i="0" dirty="0">
                <a:solidFill>
                  <a:srgbClr val="0D0D0D"/>
                </a:solidFill>
                <a:effectLst/>
                <a:latin typeface="Times New Roman" panose="02020603050405020304" pitchFamily="18" charset="0"/>
                <a:cs typeface="Times New Roman" panose="02020603050405020304" pitchFamily="18" charset="0"/>
              </a:rPr>
              <a:t>, the GUI will offer buttons to start and stop the keylogging process.</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It will display status messages to indicate whether the keylogger is active.</a:t>
            </a:r>
          </a:p>
          <a:p>
            <a:pPr marL="0" lvl="0" indent="0" algn="l" rtl="0">
              <a:lnSpc>
                <a:spcPct val="107000"/>
              </a:lnSpc>
              <a:spcBef>
                <a:spcPts val="0"/>
              </a:spcBef>
              <a:spcAft>
                <a:spcPts val="0"/>
              </a:spcAft>
              <a:buSzPts val="1840"/>
              <a:buNone/>
            </a:pPr>
            <a:endParaRPr lang="en-IN" sz="1800" b="1"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7000"/>
              </a:lnSpc>
              <a:spcBef>
                <a:spcPts val="0"/>
              </a:spcBef>
              <a:spcAft>
                <a:spcPts val="0"/>
              </a:spcAft>
              <a:buSzPts val="1840"/>
              <a:buNone/>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Technology Used:</a:t>
            </a: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Python: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programming the keylogger functionality.</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err="1">
                <a:solidFill>
                  <a:schemeClr val="dk1"/>
                </a:solidFill>
                <a:latin typeface="Times New Roman" panose="02020603050405020304" pitchFamily="18" charset="0"/>
                <a:ea typeface="Arial"/>
                <a:cs typeface="Times New Roman" panose="02020603050405020304" pitchFamily="18" charset="0"/>
                <a:sym typeface="Arial"/>
              </a:rPr>
              <a:t>Tkinter</a:t>
            </a:r>
            <a:r>
              <a:rPr lang="en-IN" sz="1800" b="1" dirty="0">
                <a:solidFill>
                  <a:schemeClr val="dk1"/>
                </a:solidFill>
                <a:latin typeface="Times New Roman" panose="02020603050405020304" pitchFamily="18" charset="0"/>
                <a:ea typeface="Arial"/>
                <a:cs typeface="Times New Roman" panose="02020603050405020304" pitchFamily="18" charset="0"/>
                <a:sym typeface="Arial"/>
              </a:rPr>
              <a:t>: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building the graphical user interface (GUI).</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err="1">
                <a:solidFill>
                  <a:schemeClr val="dk1"/>
                </a:solidFill>
                <a:latin typeface="Times New Roman" panose="02020603050405020304" pitchFamily="18" charset="0"/>
                <a:ea typeface="Arial"/>
                <a:cs typeface="Times New Roman" panose="02020603050405020304" pitchFamily="18" charset="0"/>
                <a:sym typeface="Arial"/>
              </a:rPr>
              <a:t>pynput</a:t>
            </a:r>
            <a:r>
              <a:rPr lang="en-IN" sz="1800" b="1" dirty="0">
                <a:solidFill>
                  <a:schemeClr val="dk1"/>
                </a:solidFill>
                <a:latin typeface="Times New Roman" panose="02020603050405020304" pitchFamily="18" charset="0"/>
                <a:ea typeface="Arial"/>
                <a:cs typeface="Times New Roman" panose="02020603050405020304" pitchFamily="18" charset="0"/>
                <a:sym typeface="Arial"/>
              </a:rPr>
              <a:t>: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capturing keyboard inputs.</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JSON: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storing keystroke data in a structured format.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TextBox 2">
            <a:extLst>
              <a:ext uri="{FF2B5EF4-FFF2-40B4-BE49-F238E27FC236}">
                <a16:creationId xmlns:a16="http://schemas.microsoft.com/office/drawing/2014/main" id="{47068BE0-7866-8ECF-9392-DC247B48A14F}"/>
              </a:ext>
            </a:extLst>
          </p:cNvPr>
          <p:cNvSpPr txBox="1"/>
          <p:nvPr/>
        </p:nvSpPr>
        <p:spPr>
          <a:xfrm>
            <a:off x="698558" y="1719470"/>
            <a:ext cx="11270974" cy="424731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STEP 1: Initialization</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Initialize necessary variables and flags.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2: Event Handling</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on_press</a:t>
            </a:r>
            <a:r>
              <a:rPr lang="en-US" b="1" dirty="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Records pressed and held keys.</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on_release</a:t>
            </a:r>
            <a:r>
              <a:rPr lang="en-US" b="1" dirty="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Records released keys and manages flag state.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 Logging</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generate_text_log</a:t>
            </a:r>
            <a:r>
              <a:rPr lang="en-US" b="1" dirty="0">
                <a:latin typeface="Times New Roman" panose="02020603050405020304" pitchFamily="18" charset="0"/>
                <a:cs typeface="Times New Roman" panose="02020603050405020304" pitchFamily="18" charset="0"/>
              </a:rPr>
              <a:t>(key):</a:t>
            </a:r>
            <a:r>
              <a:rPr lang="en-US" dirty="0">
                <a:latin typeface="Times New Roman" panose="02020603050405020304" pitchFamily="18" charset="0"/>
                <a:cs typeface="Times New Roman" panose="02020603050405020304" pitchFamily="18" charset="0"/>
              </a:rPr>
              <a:t> Saves keystrokes in a text file.</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generate_json_file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keys_used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Saves keystrokes in a JSON file.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4:Keylogger Control</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start_keylogger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Initiates keylogging process.</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stop_keylogger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Stops keylogging.</a:t>
            </a:r>
          </a:p>
          <a:p>
            <a:pPr lvl="1">
              <a:buClr>
                <a:schemeClr val="accent1"/>
              </a:buClr>
            </a:pPr>
            <a:r>
              <a:rPr lang="en-US" dirty="0"/>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AB658-87F7-2B95-2603-0C9B9CA7FA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6206A9D-2412-14D2-E888-94E1AE1F2B0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F10339EC-AFFA-BC9D-43A5-D33C04115298}"/>
              </a:ext>
            </a:extLst>
          </p:cNvPr>
          <p:cNvSpPr txBox="1"/>
          <p:nvPr/>
        </p:nvSpPr>
        <p:spPr>
          <a:xfrm>
            <a:off x="581192" y="1232452"/>
            <a:ext cx="10885251" cy="2502223"/>
          </a:xfrm>
          <a:prstGeom prst="rect">
            <a:avLst/>
          </a:prstGeom>
          <a:noFill/>
        </p:spPr>
        <p:txBody>
          <a:bodyPr wrap="square" rtlCol="0">
            <a:spAutoFit/>
          </a:bodyPr>
          <a:lstStyle/>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b="0" i="0" dirty="0">
                <a:solidFill>
                  <a:schemeClr val="dk1"/>
                </a:solidFill>
                <a:latin typeface="Times New Roman" panose="02020603050405020304" pitchFamily="18" charset="0"/>
                <a:ea typeface="Arial"/>
                <a:cs typeface="Times New Roman" panose="02020603050405020304" pitchFamily="18" charset="0"/>
                <a:sym typeface="Arial"/>
              </a:rPr>
              <a:t>The GUI presents "Start" and "Stop" buttons to control the keylogging process</a:t>
            </a:r>
          </a:p>
          <a:p>
            <a:pPr lvl="0" algn="l" rtl="0">
              <a:lnSpc>
                <a:spcPct val="110000"/>
              </a:lnSpc>
              <a:spcBef>
                <a:spcPts val="0"/>
              </a:spcBef>
              <a:spcAft>
                <a:spcPts val="0"/>
              </a:spcAft>
              <a:buClr>
                <a:schemeClr val="accent1"/>
              </a:buClr>
              <a:buSzPts val="1840"/>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Upon execution, the keylogger application will run in the background, capturing all keystrokes made by the user. The captured data will be stored in both text and JSON formats for later analysis. </a:t>
            </a:r>
          </a:p>
          <a:p>
            <a:pPr lvl="0" algn="l" rtl="0">
              <a:lnSpc>
                <a:spcPct val="110000"/>
              </a:lnSpc>
              <a:spcBef>
                <a:spcPts val="0"/>
              </a:spcBef>
              <a:spcAft>
                <a:spcPts val="0"/>
              </a:spcAft>
              <a:buClr>
                <a:schemeClr val="accent1"/>
              </a:buClr>
              <a:buSzPts val="1840"/>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The GUI will provide user-friendly controls to initiate and terminate the keylogging process, along with status updates.</a:t>
            </a:r>
          </a:p>
          <a:p>
            <a:endParaRPr lang="en-IN" dirty="0"/>
          </a:p>
        </p:txBody>
      </p:sp>
      <p:pic>
        <p:nvPicPr>
          <p:cNvPr id="6" name="Picture 5" descr="A screenshot of a computer&#10;&#10;Description automatically generated">
            <a:extLst>
              <a:ext uri="{FF2B5EF4-FFF2-40B4-BE49-F238E27FC236}">
                <a16:creationId xmlns:a16="http://schemas.microsoft.com/office/drawing/2014/main" id="{4925A9F7-4CEF-8AC1-2828-C6C978DCF7F7}"/>
              </a:ext>
            </a:extLst>
          </p:cNvPr>
          <p:cNvPicPr>
            <a:picLocks noChangeAspect="1"/>
          </p:cNvPicPr>
          <p:nvPr/>
        </p:nvPicPr>
        <p:blipFill>
          <a:blip r:embed="rId2"/>
          <a:stretch>
            <a:fillRect/>
          </a:stretch>
        </p:blipFill>
        <p:spPr>
          <a:xfrm>
            <a:off x="436827" y="3656493"/>
            <a:ext cx="2385267" cy="260626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FE0E078-D68E-D5FB-F5AC-11392B52847D}"/>
              </a:ext>
            </a:extLst>
          </p:cNvPr>
          <p:cNvPicPr>
            <a:picLocks noChangeAspect="1"/>
          </p:cNvPicPr>
          <p:nvPr/>
        </p:nvPicPr>
        <p:blipFill>
          <a:blip r:embed="rId3"/>
          <a:stretch>
            <a:fillRect/>
          </a:stretch>
        </p:blipFill>
        <p:spPr>
          <a:xfrm>
            <a:off x="3436185" y="3656493"/>
            <a:ext cx="2377646" cy="264436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3E470F1-D281-1B16-52BF-CF0CDF2E29FF}"/>
              </a:ext>
            </a:extLst>
          </p:cNvPr>
          <p:cNvPicPr>
            <a:picLocks noChangeAspect="1"/>
          </p:cNvPicPr>
          <p:nvPr/>
        </p:nvPicPr>
        <p:blipFill>
          <a:blip r:embed="rId4"/>
          <a:stretch>
            <a:fillRect/>
          </a:stretch>
        </p:blipFill>
        <p:spPr>
          <a:xfrm>
            <a:off x="6378171" y="3656493"/>
            <a:ext cx="5088272" cy="2606266"/>
          </a:xfrm>
          <a:prstGeom prst="rect">
            <a:avLst/>
          </a:prstGeom>
        </p:spPr>
      </p:pic>
    </p:spTree>
    <p:extLst>
      <p:ext uri="{BB962C8B-B14F-4D97-AF65-F5344CB8AC3E}">
        <p14:creationId xmlns:p14="http://schemas.microsoft.com/office/powerpoint/2010/main" val="378616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OUTPUT</a:t>
            </a:r>
            <a:endParaRPr lang="en-US" dirty="0"/>
          </a:p>
        </p:txBody>
      </p:sp>
      <p:grpSp>
        <p:nvGrpSpPr>
          <p:cNvPr id="21" name="Group 20">
            <a:extLst>
              <a:ext uri="{FF2B5EF4-FFF2-40B4-BE49-F238E27FC236}">
                <a16:creationId xmlns:a16="http://schemas.microsoft.com/office/drawing/2014/main" id="{277C652E-D299-7F0D-0FB7-6D98A0BF7D41}"/>
              </a:ext>
            </a:extLst>
          </p:cNvPr>
          <p:cNvGrpSpPr/>
          <p:nvPr/>
        </p:nvGrpSpPr>
        <p:grpSpPr>
          <a:xfrm>
            <a:off x="770036" y="1338260"/>
            <a:ext cx="9104083" cy="4722743"/>
            <a:chOff x="770036" y="1338260"/>
            <a:chExt cx="9104083" cy="4722743"/>
          </a:xfrm>
        </p:grpSpPr>
        <p:pic>
          <p:nvPicPr>
            <p:cNvPr id="14" name="Picture 13" descr="A screenshot of a computer&#10;&#10;Description automatically generated">
              <a:extLst>
                <a:ext uri="{FF2B5EF4-FFF2-40B4-BE49-F238E27FC236}">
                  <a16:creationId xmlns:a16="http://schemas.microsoft.com/office/drawing/2014/main" id="{CE79F43A-F360-100E-E1B2-3B71602A1D48}"/>
                </a:ext>
              </a:extLst>
            </p:cNvPr>
            <p:cNvPicPr>
              <a:picLocks noChangeAspect="1"/>
            </p:cNvPicPr>
            <p:nvPr/>
          </p:nvPicPr>
          <p:blipFill>
            <a:blip r:embed="rId2"/>
            <a:stretch>
              <a:fillRect/>
            </a:stretch>
          </p:blipFill>
          <p:spPr>
            <a:xfrm>
              <a:off x="770036" y="1338260"/>
              <a:ext cx="9104083" cy="472274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234F74B1-33BD-944C-144A-CC1DBBBC9217}"/>
                </a:ext>
              </a:extLst>
            </p:cNvPr>
            <p:cNvPicPr>
              <a:picLocks noChangeAspect="1"/>
            </p:cNvPicPr>
            <p:nvPr/>
          </p:nvPicPr>
          <p:blipFill>
            <a:blip r:embed="rId3"/>
            <a:stretch>
              <a:fillRect/>
            </a:stretch>
          </p:blipFill>
          <p:spPr>
            <a:xfrm>
              <a:off x="3621219" y="1678606"/>
              <a:ext cx="1914878" cy="2092295"/>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0FD3D24E-2863-DF15-0B1C-FB1416959BAB}"/>
                </a:ext>
              </a:extLst>
            </p:cNvPr>
            <p:cNvPicPr>
              <a:picLocks noChangeAspect="1"/>
            </p:cNvPicPr>
            <p:nvPr/>
          </p:nvPicPr>
          <p:blipFill>
            <a:blip r:embed="rId4"/>
            <a:stretch>
              <a:fillRect/>
            </a:stretch>
          </p:blipFill>
          <p:spPr>
            <a:xfrm>
              <a:off x="5692368" y="1678606"/>
              <a:ext cx="1881257" cy="2092295"/>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AA00056-A2E1-FC1C-3DC8-DE6071E839FE}"/>
                </a:ext>
              </a:extLst>
            </p:cNvPr>
            <p:cNvPicPr>
              <a:picLocks noChangeAspect="1"/>
            </p:cNvPicPr>
            <p:nvPr/>
          </p:nvPicPr>
          <p:blipFill>
            <a:blip r:embed="rId5"/>
            <a:stretch>
              <a:fillRect/>
            </a:stretch>
          </p:blipFill>
          <p:spPr>
            <a:xfrm>
              <a:off x="3621219" y="3876709"/>
              <a:ext cx="5960103" cy="1754507"/>
            </a:xfrm>
            <a:prstGeom prst="rect">
              <a:avLst/>
            </a:prstGeom>
          </p:spPr>
        </p:pic>
      </p:gr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dk1"/>
                </a:solidFill>
                <a:latin typeface="Times New Roman" panose="02020603050405020304" pitchFamily="18" charset="0"/>
                <a:ea typeface="Arial"/>
                <a:cs typeface="Times New Roman" panose="02020603050405020304" pitchFamily="18" charset="0"/>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873</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Franklin Gothic</vt:lpstr>
      <vt:lpstr>Franklin Gothic Book</vt:lpstr>
      <vt:lpstr>Franklin Gothic Demi</vt:lpstr>
      <vt:lpstr>Söhne</vt:lpstr>
      <vt:lpstr>Times New Roman</vt:lpstr>
      <vt:lpstr>Wingdings</vt:lpstr>
      <vt:lpstr>Wingdings 2</vt:lpstr>
      <vt:lpstr>DividendVTI</vt:lpstr>
      <vt:lpstr>TITLE - KEYLOGGER AND SECURITY</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VISHRAYA P</cp:lastModifiedBy>
  <cp:revision>25</cp:revision>
  <dcterms:created xsi:type="dcterms:W3CDTF">2021-05-26T16:50:10Z</dcterms:created>
  <dcterms:modified xsi:type="dcterms:W3CDTF">2024-04-04T16:51:25Z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