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458" r:id="rId2"/>
    <p:sldId id="572" r:id="rId3"/>
    <p:sldId id="528" r:id="rId4"/>
    <p:sldId id="573" r:id="rId5"/>
    <p:sldId id="533" r:id="rId6"/>
    <p:sldId id="589" r:id="rId7"/>
    <p:sldId id="574" r:id="rId8"/>
    <p:sldId id="575" r:id="rId9"/>
    <p:sldId id="576" r:id="rId10"/>
    <p:sldId id="577" r:id="rId11"/>
    <p:sldId id="578" r:id="rId12"/>
    <p:sldId id="579" r:id="rId13"/>
    <p:sldId id="581" r:id="rId14"/>
    <p:sldId id="582" r:id="rId15"/>
    <p:sldId id="583" r:id="rId16"/>
    <p:sldId id="585" r:id="rId17"/>
    <p:sldId id="586" r:id="rId18"/>
    <p:sldId id="587" r:id="rId19"/>
    <p:sldId id="588" r:id="rId20"/>
    <p:sldId id="584" r:id="rId21"/>
    <p:sldId id="4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u Dholakia" initials="AD" lastIdx="1" clrIdx="0">
    <p:extLst>
      <p:ext uri="{19B8F6BF-5375-455C-9EA6-DF929625EA0E}">
        <p15:presenceInfo xmlns:p15="http://schemas.microsoft.com/office/powerpoint/2012/main" xmlns="" userId="be6f41cda99178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2" d="100"/>
          <a:sy n="92" d="100"/>
        </p:scale>
        <p:origin x="-336"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4001E-3E1B-43EB-BDD7-07C36529E9B4}" type="datetimeFigureOut">
              <a:rPr lang="en-IN" smtClean="0"/>
              <a:t>09-03-2022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5E47A-A79C-4F7F-85D8-36ED0CD82A70}" type="slidenum">
              <a:rPr lang="en-IN" smtClean="0"/>
              <a:t>‹#›</a:t>
            </a:fld>
            <a:endParaRPr lang="en-IN"/>
          </a:p>
        </p:txBody>
      </p:sp>
    </p:spTree>
    <p:extLst>
      <p:ext uri="{BB962C8B-B14F-4D97-AF65-F5344CB8AC3E}">
        <p14:creationId xmlns:p14="http://schemas.microsoft.com/office/powerpoint/2010/main" val="160397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A004F4-F240-48F9-8AE1-486585C7F00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2031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AA6F6C-04B8-4417-B262-D0E42E16DA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0390822-EB92-4600-9982-B315B7B9C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45469E4-CEFC-4ED0-9DC2-63E4D18EBD4D}"/>
              </a:ext>
            </a:extLst>
          </p:cNvPr>
          <p:cNvSpPr>
            <a:spLocks noGrp="1"/>
          </p:cNvSpPr>
          <p:nvPr>
            <p:ph type="dt" sz="half" idx="10"/>
          </p:nvPr>
        </p:nvSpPr>
        <p:spPr/>
        <p:txBody>
          <a:bodyPr/>
          <a:lstStyle/>
          <a:p>
            <a:fld id="{196B3163-83A1-4CE9-8E2D-5E5DB42651F7}" type="datetimeFigureOut">
              <a:rPr lang="en-IN" smtClean="0"/>
              <a:t>09-03-2022</a:t>
            </a:fld>
            <a:endParaRPr lang="en-IN"/>
          </a:p>
        </p:txBody>
      </p:sp>
      <p:sp>
        <p:nvSpPr>
          <p:cNvPr id="5" name="Footer Placeholder 4">
            <a:extLst>
              <a:ext uri="{FF2B5EF4-FFF2-40B4-BE49-F238E27FC236}">
                <a16:creationId xmlns:a16="http://schemas.microsoft.com/office/drawing/2014/main" xmlns="" id="{2AC8DDD1-3A84-436F-A1BC-29AAB62171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907592D-03EE-4989-8C6E-86D91A5095F5}"/>
              </a:ext>
            </a:extLst>
          </p:cNvPr>
          <p:cNvSpPr>
            <a:spLocks noGrp="1"/>
          </p:cNvSpPr>
          <p:nvPr>
            <p:ph type="sldNum" sz="quarter" idx="12"/>
          </p:nvPr>
        </p:nvSpPr>
        <p:spPr/>
        <p:txBody>
          <a:bodyPr/>
          <a:lstStyle/>
          <a:p>
            <a:fld id="{5A4F6D82-C071-4671-BC04-0E863D484D43}" type="slidenum">
              <a:rPr lang="en-IN" smtClean="0"/>
              <a:t>‹#›</a:t>
            </a:fld>
            <a:endParaRPr lang="en-IN"/>
          </a:p>
        </p:txBody>
      </p:sp>
    </p:spTree>
    <p:extLst>
      <p:ext uri="{BB962C8B-B14F-4D97-AF65-F5344CB8AC3E}">
        <p14:creationId xmlns:p14="http://schemas.microsoft.com/office/powerpoint/2010/main" val="238843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8DA016-610A-47E5-B45D-29F4EB25F2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440FBAC-23CB-4CE7-92B2-8CBC0C4F18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9CC755A-9E0F-44A2-B460-D85843AFEF47}"/>
              </a:ext>
            </a:extLst>
          </p:cNvPr>
          <p:cNvSpPr>
            <a:spLocks noGrp="1"/>
          </p:cNvSpPr>
          <p:nvPr>
            <p:ph type="dt" sz="half" idx="10"/>
          </p:nvPr>
        </p:nvSpPr>
        <p:spPr/>
        <p:txBody>
          <a:bodyPr/>
          <a:lstStyle/>
          <a:p>
            <a:fld id="{196B3163-83A1-4CE9-8E2D-5E5DB42651F7}" type="datetimeFigureOut">
              <a:rPr lang="en-IN" smtClean="0"/>
              <a:t>09-03-2022</a:t>
            </a:fld>
            <a:endParaRPr lang="en-IN"/>
          </a:p>
        </p:txBody>
      </p:sp>
      <p:sp>
        <p:nvSpPr>
          <p:cNvPr id="5" name="Footer Placeholder 4">
            <a:extLst>
              <a:ext uri="{FF2B5EF4-FFF2-40B4-BE49-F238E27FC236}">
                <a16:creationId xmlns:a16="http://schemas.microsoft.com/office/drawing/2014/main" xmlns="" id="{8CA36CB2-4A1D-4588-BA68-E0170A958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ADF9B39-B2B6-444F-9C69-8D637FD73515}"/>
              </a:ext>
            </a:extLst>
          </p:cNvPr>
          <p:cNvSpPr>
            <a:spLocks noGrp="1"/>
          </p:cNvSpPr>
          <p:nvPr>
            <p:ph type="sldNum" sz="quarter" idx="12"/>
          </p:nvPr>
        </p:nvSpPr>
        <p:spPr/>
        <p:txBody>
          <a:bodyPr/>
          <a:lstStyle/>
          <a:p>
            <a:fld id="{5A4F6D82-C071-4671-BC04-0E863D484D43}" type="slidenum">
              <a:rPr lang="en-IN" smtClean="0"/>
              <a:t>‹#›</a:t>
            </a:fld>
            <a:endParaRPr lang="en-IN"/>
          </a:p>
        </p:txBody>
      </p:sp>
    </p:spTree>
    <p:extLst>
      <p:ext uri="{BB962C8B-B14F-4D97-AF65-F5344CB8AC3E}">
        <p14:creationId xmlns:p14="http://schemas.microsoft.com/office/powerpoint/2010/main" val="136222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27E0CE5-5D5D-4B07-BBD9-CFABC1B9B1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8031124-6B3F-42D4-B985-5DDC3DED33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8F9468-27B5-49C5-AA67-3ACCFD418189}"/>
              </a:ext>
            </a:extLst>
          </p:cNvPr>
          <p:cNvSpPr>
            <a:spLocks noGrp="1"/>
          </p:cNvSpPr>
          <p:nvPr>
            <p:ph type="dt" sz="half" idx="10"/>
          </p:nvPr>
        </p:nvSpPr>
        <p:spPr/>
        <p:txBody>
          <a:bodyPr/>
          <a:lstStyle/>
          <a:p>
            <a:fld id="{196B3163-83A1-4CE9-8E2D-5E5DB42651F7}" type="datetimeFigureOut">
              <a:rPr lang="en-IN" smtClean="0"/>
              <a:t>09-03-2022</a:t>
            </a:fld>
            <a:endParaRPr lang="en-IN"/>
          </a:p>
        </p:txBody>
      </p:sp>
      <p:sp>
        <p:nvSpPr>
          <p:cNvPr id="5" name="Footer Placeholder 4">
            <a:extLst>
              <a:ext uri="{FF2B5EF4-FFF2-40B4-BE49-F238E27FC236}">
                <a16:creationId xmlns:a16="http://schemas.microsoft.com/office/drawing/2014/main" xmlns="" id="{5675BCD5-E6B0-4CDF-9BB1-E1304F4E29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DDBC50D-8CB6-4223-AB6D-EFD7C2755060}"/>
              </a:ext>
            </a:extLst>
          </p:cNvPr>
          <p:cNvSpPr>
            <a:spLocks noGrp="1"/>
          </p:cNvSpPr>
          <p:nvPr>
            <p:ph type="sldNum" sz="quarter" idx="12"/>
          </p:nvPr>
        </p:nvSpPr>
        <p:spPr/>
        <p:txBody>
          <a:bodyPr/>
          <a:lstStyle/>
          <a:p>
            <a:fld id="{5A4F6D82-C071-4671-BC04-0E863D484D43}" type="slidenum">
              <a:rPr lang="en-IN" smtClean="0"/>
              <a:t>‹#›</a:t>
            </a:fld>
            <a:endParaRPr lang="en-IN"/>
          </a:p>
        </p:txBody>
      </p:sp>
    </p:spTree>
    <p:extLst>
      <p:ext uri="{BB962C8B-B14F-4D97-AF65-F5344CB8AC3E}">
        <p14:creationId xmlns:p14="http://schemas.microsoft.com/office/powerpoint/2010/main" val="1977756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Rectangle 7"/>
          <p:cNvSpPr/>
          <p:nvPr userDrawn="1"/>
        </p:nvSpPr>
        <p:spPr>
          <a:xfrm>
            <a:off x="0" y="-1"/>
            <a:ext cx="12192000" cy="4152123"/>
          </a:xfrm>
          <a:prstGeom prst="rect">
            <a:avLst/>
          </a:prstGeom>
          <a:solidFill>
            <a:srgbClr val="0B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a:solidFill>
                <a:schemeClr val="bg1"/>
              </a:solidFill>
            </a:endParaRPr>
          </a:p>
        </p:txBody>
      </p:sp>
      <p:sp>
        <p:nvSpPr>
          <p:cNvPr id="6" name="Picture Placeholder 3"/>
          <p:cNvSpPr>
            <a:spLocks noGrp="1"/>
          </p:cNvSpPr>
          <p:nvPr>
            <p:ph type="pic" sz="quarter" idx="10"/>
          </p:nvPr>
        </p:nvSpPr>
        <p:spPr>
          <a:xfrm>
            <a:off x="5265737" y="921256"/>
            <a:ext cx="1660525" cy="1658937"/>
          </a:xfrm>
          <a:prstGeom prst="ellipse">
            <a:avLst/>
          </a:prstGeom>
        </p:spPr>
        <p:txBody>
          <a:bodyPr>
            <a:normAutofit/>
          </a:bodyPr>
          <a:lstStyle>
            <a:lvl1pPr>
              <a:defRPr sz="1600">
                <a:solidFill>
                  <a:schemeClr val="accent2"/>
                </a:solidFill>
              </a:defRPr>
            </a:lvl1pPr>
          </a:lstStyle>
          <a:p>
            <a:endParaRPr lang="id-ID"/>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84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021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0857A6-F352-419C-87E5-4A834732C0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16616BE-ED24-4BFE-9FCA-F5800D55D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498B715-F02F-4A74-99E0-F78DDA0E112B}"/>
              </a:ext>
            </a:extLst>
          </p:cNvPr>
          <p:cNvSpPr>
            <a:spLocks noGrp="1"/>
          </p:cNvSpPr>
          <p:nvPr>
            <p:ph type="dt" sz="half" idx="10"/>
          </p:nvPr>
        </p:nvSpPr>
        <p:spPr/>
        <p:txBody>
          <a:bodyPr/>
          <a:lstStyle/>
          <a:p>
            <a:fld id="{196B3163-83A1-4CE9-8E2D-5E5DB42651F7}" type="datetimeFigureOut">
              <a:rPr lang="en-IN" smtClean="0"/>
              <a:t>09-03-2022</a:t>
            </a:fld>
            <a:endParaRPr lang="en-IN"/>
          </a:p>
        </p:txBody>
      </p:sp>
      <p:sp>
        <p:nvSpPr>
          <p:cNvPr id="5" name="Footer Placeholder 4">
            <a:extLst>
              <a:ext uri="{FF2B5EF4-FFF2-40B4-BE49-F238E27FC236}">
                <a16:creationId xmlns:a16="http://schemas.microsoft.com/office/drawing/2014/main" xmlns="" id="{600768C8-2AC1-49B7-A7AE-7327E43F59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056C367-D5DD-4399-B783-E847B865BFBB}"/>
              </a:ext>
            </a:extLst>
          </p:cNvPr>
          <p:cNvSpPr>
            <a:spLocks noGrp="1"/>
          </p:cNvSpPr>
          <p:nvPr>
            <p:ph type="sldNum" sz="quarter" idx="12"/>
          </p:nvPr>
        </p:nvSpPr>
        <p:spPr/>
        <p:txBody>
          <a:bodyPr/>
          <a:lstStyle/>
          <a:p>
            <a:fld id="{5A4F6D82-C071-4671-BC04-0E863D484D43}" type="slidenum">
              <a:rPr lang="en-IN" smtClean="0"/>
              <a:t>‹#›</a:t>
            </a:fld>
            <a:endParaRPr lang="en-IN"/>
          </a:p>
        </p:txBody>
      </p:sp>
    </p:spTree>
    <p:extLst>
      <p:ext uri="{BB962C8B-B14F-4D97-AF65-F5344CB8AC3E}">
        <p14:creationId xmlns:p14="http://schemas.microsoft.com/office/powerpoint/2010/main" val="114787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B33B59-EC37-40C9-8885-E2587FF6DA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3248FBA-758E-4575-9B6D-39F04184F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C6AF0A-FBAB-4919-A6E6-DEEC0A054404}"/>
              </a:ext>
            </a:extLst>
          </p:cNvPr>
          <p:cNvSpPr>
            <a:spLocks noGrp="1"/>
          </p:cNvSpPr>
          <p:nvPr>
            <p:ph type="dt" sz="half" idx="10"/>
          </p:nvPr>
        </p:nvSpPr>
        <p:spPr/>
        <p:txBody>
          <a:bodyPr/>
          <a:lstStyle/>
          <a:p>
            <a:fld id="{196B3163-83A1-4CE9-8E2D-5E5DB42651F7}" type="datetimeFigureOut">
              <a:rPr lang="en-IN" smtClean="0"/>
              <a:t>09-03-2022</a:t>
            </a:fld>
            <a:endParaRPr lang="en-IN"/>
          </a:p>
        </p:txBody>
      </p:sp>
      <p:sp>
        <p:nvSpPr>
          <p:cNvPr id="5" name="Footer Placeholder 4">
            <a:extLst>
              <a:ext uri="{FF2B5EF4-FFF2-40B4-BE49-F238E27FC236}">
                <a16:creationId xmlns:a16="http://schemas.microsoft.com/office/drawing/2014/main" xmlns="" id="{560F8247-4C04-4E4E-906A-1DF1FEF622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E0B5068-DB38-4B3A-9CB4-7805AC9193A7}"/>
              </a:ext>
            </a:extLst>
          </p:cNvPr>
          <p:cNvSpPr>
            <a:spLocks noGrp="1"/>
          </p:cNvSpPr>
          <p:nvPr>
            <p:ph type="sldNum" sz="quarter" idx="12"/>
          </p:nvPr>
        </p:nvSpPr>
        <p:spPr/>
        <p:txBody>
          <a:bodyPr/>
          <a:lstStyle/>
          <a:p>
            <a:fld id="{5A4F6D82-C071-4671-BC04-0E863D484D43}" type="slidenum">
              <a:rPr lang="en-IN" smtClean="0"/>
              <a:t>‹#›</a:t>
            </a:fld>
            <a:endParaRPr lang="en-IN"/>
          </a:p>
        </p:txBody>
      </p:sp>
    </p:spTree>
    <p:extLst>
      <p:ext uri="{BB962C8B-B14F-4D97-AF65-F5344CB8AC3E}">
        <p14:creationId xmlns:p14="http://schemas.microsoft.com/office/powerpoint/2010/main" val="362507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DED491-01F7-44E5-9E0B-4FEF66B100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9F3AE11-B888-4D15-9B07-B4629C44E3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5A2AE1F-668B-46BB-AEC7-06147D5490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3F691CA-B73A-4EBB-B985-76CF5F940CC9}"/>
              </a:ext>
            </a:extLst>
          </p:cNvPr>
          <p:cNvSpPr>
            <a:spLocks noGrp="1"/>
          </p:cNvSpPr>
          <p:nvPr>
            <p:ph type="dt" sz="half" idx="10"/>
          </p:nvPr>
        </p:nvSpPr>
        <p:spPr/>
        <p:txBody>
          <a:bodyPr/>
          <a:lstStyle/>
          <a:p>
            <a:fld id="{196B3163-83A1-4CE9-8E2D-5E5DB42651F7}" type="datetimeFigureOut">
              <a:rPr lang="en-IN" smtClean="0"/>
              <a:t>09-03-2022</a:t>
            </a:fld>
            <a:endParaRPr lang="en-IN"/>
          </a:p>
        </p:txBody>
      </p:sp>
      <p:sp>
        <p:nvSpPr>
          <p:cNvPr id="6" name="Footer Placeholder 5">
            <a:extLst>
              <a:ext uri="{FF2B5EF4-FFF2-40B4-BE49-F238E27FC236}">
                <a16:creationId xmlns:a16="http://schemas.microsoft.com/office/drawing/2014/main" xmlns="" id="{872BE577-4FC6-4F9B-BA8B-848064B6FA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C8415EF-4681-40FF-B841-CDBC933D5E37}"/>
              </a:ext>
            </a:extLst>
          </p:cNvPr>
          <p:cNvSpPr>
            <a:spLocks noGrp="1"/>
          </p:cNvSpPr>
          <p:nvPr>
            <p:ph type="sldNum" sz="quarter" idx="12"/>
          </p:nvPr>
        </p:nvSpPr>
        <p:spPr/>
        <p:txBody>
          <a:bodyPr/>
          <a:lstStyle/>
          <a:p>
            <a:fld id="{5A4F6D82-C071-4671-BC04-0E863D484D43}" type="slidenum">
              <a:rPr lang="en-IN" smtClean="0"/>
              <a:t>‹#›</a:t>
            </a:fld>
            <a:endParaRPr lang="en-IN"/>
          </a:p>
        </p:txBody>
      </p:sp>
    </p:spTree>
    <p:extLst>
      <p:ext uri="{BB962C8B-B14F-4D97-AF65-F5344CB8AC3E}">
        <p14:creationId xmlns:p14="http://schemas.microsoft.com/office/powerpoint/2010/main" val="220054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120E9D-41B1-4EE0-A87E-2C375CCED5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085BCEC-D0DA-4F44-A8D3-84304C8EE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414626B-8F6B-47FB-B5EC-EFE2014EB1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EDB3A5F-DE3C-4EC2-BC6F-11153E14A3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28ED48D-FB5C-45E1-B49B-6A7E4546A9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DFE22F6-535A-4EBF-80C0-C2635AA6EDB3}"/>
              </a:ext>
            </a:extLst>
          </p:cNvPr>
          <p:cNvSpPr>
            <a:spLocks noGrp="1"/>
          </p:cNvSpPr>
          <p:nvPr>
            <p:ph type="dt" sz="half" idx="10"/>
          </p:nvPr>
        </p:nvSpPr>
        <p:spPr/>
        <p:txBody>
          <a:bodyPr/>
          <a:lstStyle/>
          <a:p>
            <a:fld id="{196B3163-83A1-4CE9-8E2D-5E5DB42651F7}" type="datetimeFigureOut">
              <a:rPr lang="en-IN" smtClean="0"/>
              <a:t>09-03-2022</a:t>
            </a:fld>
            <a:endParaRPr lang="en-IN"/>
          </a:p>
        </p:txBody>
      </p:sp>
      <p:sp>
        <p:nvSpPr>
          <p:cNvPr id="8" name="Footer Placeholder 7">
            <a:extLst>
              <a:ext uri="{FF2B5EF4-FFF2-40B4-BE49-F238E27FC236}">
                <a16:creationId xmlns:a16="http://schemas.microsoft.com/office/drawing/2014/main" xmlns="" id="{0BD74F69-786C-4E6F-AA8C-8DA3856228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66D079F-67BD-4713-AB40-DB3C6C9CFC85}"/>
              </a:ext>
            </a:extLst>
          </p:cNvPr>
          <p:cNvSpPr>
            <a:spLocks noGrp="1"/>
          </p:cNvSpPr>
          <p:nvPr>
            <p:ph type="sldNum" sz="quarter" idx="12"/>
          </p:nvPr>
        </p:nvSpPr>
        <p:spPr/>
        <p:txBody>
          <a:bodyPr/>
          <a:lstStyle/>
          <a:p>
            <a:fld id="{5A4F6D82-C071-4671-BC04-0E863D484D43}" type="slidenum">
              <a:rPr lang="en-IN" smtClean="0"/>
              <a:t>‹#›</a:t>
            </a:fld>
            <a:endParaRPr lang="en-IN"/>
          </a:p>
        </p:txBody>
      </p:sp>
    </p:spTree>
    <p:extLst>
      <p:ext uri="{BB962C8B-B14F-4D97-AF65-F5344CB8AC3E}">
        <p14:creationId xmlns:p14="http://schemas.microsoft.com/office/powerpoint/2010/main" val="1855245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C9D94-F469-493C-82CD-FF447AECA5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2BF5009-879A-49CE-A245-A605DAE74691}"/>
              </a:ext>
            </a:extLst>
          </p:cNvPr>
          <p:cNvSpPr>
            <a:spLocks noGrp="1"/>
          </p:cNvSpPr>
          <p:nvPr>
            <p:ph type="dt" sz="half" idx="10"/>
          </p:nvPr>
        </p:nvSpPr>
        <p:spPr/>
        <p:txBody>
          <a:bodyPr/>
          <a:lstStyle/>
          <a:p>
            <a:fld id="{196B3163-83A1-4CE9-8E2D-5E5DB42651F7}" type="datetimeFigureOut">
              <a:rPr lang="en-IN" smtClean="0"/>
              <a:t>09-03-2022</a:t>
            </a:fld>
            <a:endParaRPr lang="en-IN"/>
          </a:p>
        </p:txBody>
      </p:sp>
      <p:sp>
        <p:nvSpPr>
          <p:cNvPr id="4" name="Footer Placeholder 3">
            <a:extLst>
              <a:ext uri="{FF2B5EF4-FFF2-40B4-BE49-F238E27FC236}">
                <a16:creationId xmlns:a16="http://schemas.microsoft.com/office/drawing/2014/main" xmlns="" id="{47E6EC28-C7C9-4BEB-912A-2329918FFA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3F2AFB8-199D-40EF-A234-12BD754D3F4B}"/>
              </a:ext>
            </a:extLst>
          </p:cNvPr>
          <p:cNvSpPr>
            <a:spLocks noGrp="1"/>
          </p:cNvSpPr>
          <p:nvPr>
            <p:ph type="sldNum" sz="quarter" idx="12"/>
          </p:nvPr>
        </p:nvSpPr>
        <p:spPr/>
        <p:txBody>
          <a:bodyPr/>
          <a:lstStyle/>
          <a:p>
            <a:fld id="{5A4F6D82-C071-4671-BC04-0E863D484D43}" type="slidenum">
              <a:rPr lang="en-IN" smtClean="0"/>
              <a:t>‹#›</a:t>
            </a:fld>
            <a:endParaRPr lang="en-IN"/>
          </a:p>
        </p:txBody>
      </p:sp>
    </p:spTree>
    <p:extLst>
      <p:ext uri="{BB962C8B-B14F-4D97-AF65-F5344CB8AC3E}">
        <p14:creationId xmlns:p14="http://schemas.microsoft.com/office/powerpoint/2010/main" val="53717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DFBB3EA-188B-4AA1-9C1E-559098522F56}"/>
              </a:ext>
            </a:extLst>
          </p:cNvPr>
          <p:cNvSpPr>
            <a:spLocks noGrp="1"/>
          </p:cNvSpPr>
          <p:nvPr>
            <p:ph type="dt" sz="half" idx="10"/>
          </p:nvPr>
        </p:nvSpPr>
        <p:spPr/>
        <p:txBody>
          <a:bodyPr/>
          <a:lstStyle/>
          <a:p>
            <a:fld id="{196B3163-83A1-4CE9-8E2D-5E5DB42651F7}" type="datetimeFigureOut">
              <a:rPr lang="en-IN" smtClean="0"/>
              <a:t>09-03-2022</a:t>
            </a:fld>
            <a:endParaRPr lang="en-IN"/>
          </a:p>
        </p:txBody>
      </p:sp>
      <p:sp>
        <p:nvSpPr>
          <p:cNvPr id="3" name="Footer Placeholder 2">
            <a:extLst>
              <a:ext uri="{FF2B5EF4-FFF2-40B4-BE49-F238E27FC236}">
                <a16:creationId xmlns:a16="http://schemas.microsoft.com/office/drawing/2014/main" xmlns="" id="{E7DF5B23-66F1-4FF6-903E-10CD030F5B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1EF4A08-0493-475D-BF99-4CCA1931734F}"/>
              </a:ext>
            </a:extLst>
          </p:cNvPr>
          <p:cNvSpPr>
            <a:spLocks noGrp="1"/>
          </p:cNvSpPr>
          <p:nvPr>
            <p:ph type="sldNum" sz="quarter" idx="12"/>
          </p:nvPr>
        </p:nvSpPr>
        <p:spPr/>
        <p:txBody>
          <a:bodyPr/>
          <a:lstStyle/>
          <a:p>
            <a:fld id="{5A4F6D82-C071-4671-BC04-0E863D484D43}" type="slidenum">
              <a:rPr lang="en-IN" smtClean="0"/>
              <a:t>‹#›</a:t>
            </a:fld>
            <a:endParaRPr lang="en-IN"/>
          </a:p>
        </p:txBody>
      </p:sp>
    </p:spTree>
    <p:extLst>
      <p:ext uri="{BB962C8B-B14F-4D97-AF65-F5344CB8AC3E}">
        <p14:creationId xmlns:p14="http://schemas.microsoft.com/office/powerpoint/2010/main" val="2841662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89B000-6AEA-45E5-B9B0-65A5661C8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7444696-C4DB-4B80-94D7-441042E7BA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7FE0F2D-9438-4C95-A11D-D16B4ACF3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1478326-C3DE-470D-A22D-48CB1192DC3A}"/>
              </a:ext>
            </a:extLst>
          </p:cNvPr>
          <p:cNvSpPr>
            <a:spLocks noGrp="1"/>
          </p:cNvSpPr>
          <p:nvPr>
            <p:ph type="dt" sz="half" idx="10"/>
          </p:nvPr>
        </p:nvSpPr>
        <p:spPr/>
        <p:txBody>
          <a:bodyPr/>
          <a:lstStyle/>
          <a:p>
            <a:fld id="{196B3163-83A1-4CE9-8E2D-5E5DB42651F7}" type="datetimeFigureOut">
              <a:rPr lang="en-IN" smtClean="0"/>
              <a:t>09-03-2022</a:t>
            </a:fld>
            <a:endParaRPr lang="en-IN"/>
          </a:p>
        </p:txBody>
      </p:sp>
      <p:sp>
        <p:nvSpPr>
          <p:cNvPr id="6" name="Footer Placeholder 5">
            <a:extLst>
              <a:ext uri="{FF2B5EF4-FFF2-40B4-BE49-F238E27FC236}">
                <a16:creationId xmlns:a16="http://schemas.microsoft.com/office/drawing/2014/main" xmlns="" id="{08FEBC87-AD55-4522-A4E9-9D15377725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A59BD9D-4AF1-4DA2-9B7B-3C485D8CF92A}"/>
              </a:ext>
            </a:extLst>
          </p:cNvPr>
          <p:cNvSpPr>
            <a:spLocks noGrp="1"/>
          </p:cNvSpPr>
          <p:nvPr>
            <p:ph type="sldNum" sz="quarter" idx="12"/>
          </p:nvPr>
        </p:nvSpPr>
        <p:spPr/>
        <p:txBody>
          <a:bodyPr/>
          <a:lstStyle/>
          <a:p>
            <a:fld id="{5A4F6D82-C071-4671-BC04-0E863D484D43}" type="slidenum">
              <a:rPr lang="en-IN" smtClean="0"/>
              <a:t>‹#›</a:t>
            </a:fld>
            <a:endParaRPr lang="en-IN"/>
          </a:p>
        </p:txBody>
      </p:sp>
    </p:spTree>
    <p:extLst>
      <p:ext uri="{BB962C8B-B14F-4D97-AF65-F5344CB8AC3E}">
        <p14:creationId xmlns:p14="http://schemas.microsoft.com/office/powerpoint/2010/main" val="383377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C1DA6-4404-4959-AD7C-8187261188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7B32743-4CD6-4090-BDB0-146B5DEC94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F0043FB-71DC-4933-9D45-3A20CD5D6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E793181-6223-423C-892F-16C99897812F}"/>
              </a:ext>
            </a:extLst>
          </p:cNvPr>
          <p:cNvSpPr>
            <a:spLocks noGrp="1"/>
          </p:cNvSpPr>
          <p:nvPr>
            <p:ph type="dt" sz="half" idx="10"/>
          </p:nvPr>
        </p:nvSpPr>
        <p:spPr/>
        <p:txBody>
          <a:bodyPr/>
          <a:lstStyle/>
          <a:p>
            <a:fld id="{196B3163-83A1-4CE9-8E2D-5E5DB42651F7}" type="datetimeFigureOut">
              <a:rPr lang="en-IN" smtClean="0"/>
              <a:t>09-03-2022</a:t>
            </a:fld>
            <a:endParaRPr lang="en-IN"/>
          </a:p>
        </p:txBody>
      </p:sp>
      <p:sp>
        <p:nvSpPr>
          <p:cNvPr id="6" name="Footer Placeholder 5">
            <a:extLst>
              <a:ext uri="{FF2B5EF4-FFF2-40B4-BE49-F238E27FC236}">
                <a16:creationId xmlns:a16="http://schemas.microsoft.com/office/drawing/2014/main" xmlns="" id="{94F54E9B-4145-4A69-B162-67A648FA38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AB76767-1599-4B49-B36E-BB9ACC65DC4F}"/>
              </a:ext>
            </a:extLst>
          </p:cNvPr>
          <p:cNvSpPr>
            <a:spLocks noGrp="1"/>
          </p:cNvSpPr>
          <p:nvPr>
            <p:ph type="sldNum" sz="quarter" idx="12"/>
          </p:nvPr>
        </p:nvSpPr>
        <p:spPr/>
        <p:txBody>
          <a:bodyPr/>
          <a:lstStyle/>
          <a:p>
            <a:fld id="{5A4F6D82-C071-4671-BC04-0E863D484D43}" type="slidenum">
              <a:rPr lang="en-IN" smtClean="0"/>
              <a:t>‹#›</a:t>
            </a:fld>
            <a:endParaRPr lang="en-IN"/>
          </a:p>
        </p:txBody>
      </p:sp>
    </p:spTree>
    <p:extLst>
      <p:ext uri="{BB962C8B-B14F-4D97-AF65-F5344CB8AC3E}">
        <p14:creationId xmlns:p14="http://schemas.microsoft.com/office/powerpoint/2010/main" val="147232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81D96D3-F4AD-4E41-A909-79957943C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664D572-CDD9-4992-8656-CB6DE9FD7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905E099-AFCF-4D40-B1FC-8AA73DD198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B3163-83A1-4CE9-8E2D-5E5DB42651F7}" type="datetimeFigureOut">
              <a:rPr lang="en-IN" smtClean="0"/>
              <a:t>09-03-2022</a:t>
            </a:fld>
            <a:endParaRPr lang="en-IN"/>
          </a:p>
        </p:txBody>
      </p:sp>
      <p:sp>
        <p:nvSpPr>
          <p:cNvPr id="5" name="Footer Placeholder 4">
            <a:extLst>
              <a:ext uri="{FF2B5EF4-FFF2-40B4-BE49-F238E27FC236}">
                <a16:creationId xmlns:a16="http://schemas.microsoft.com/office/drawing/2014/main" xmlns="" id="{8D8FCEBE-B77B-4D65-AFE3-2B9995A4F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FD2DB9B-F044-4C55-B7D0-D9EE12A4AA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F6D82-C071-4671-BC04-0E863D484D43}" type="slidenum">
              <a:rPr lang="en-IN" smtClean="0"/>
              <a:t>‹#›</a:t>
            </a:fld>
            <a:endParaRPr lang="en-IN"/>
          </a:p>
        </p:txBody>
      </p:sp>
    </p:spTree>
    <p:extLst>
      <p:ext uri="{BB962C8B-B14F-4D97-AF65-F5344CB8AC3E}">
        <p14:creationId xmlns:p14="http://schemas.microsoft.com/office/powerpoint/2010/main" val="214345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518970" y="4472837"/>
            <a:ext cx="7937244" cy="400110"/>
          </a:xfrm>
          <a:prstGeom prst="rect">
            <a:avLst/>
          </a:prstGeom>
          <a:noFill/>
        </p:spPr>
        <p:txBody>
          <a:bodyPr wrap="square">
            <a:spAutoFit/>
          </a:bodyPr>
          <a:lstStyle/>
          <a:p>
            <a:pPr algn="ctr"/>
            <a:r>
              <a:rPr lang="en-US" sz="2000" dirty="0">
                <a:latin typeface="Source Sans Pro Light" panose="020B0403030403020204" pitchFamily="34" charset="0"/>
              </a:rPr>
              <a:t>Bridging the Gap between Industry and Academia</a:t>
            </a:r>
            <a:endParaRPr lang="id-ID" sz="2000" dirty="0">
              <a:latin typeface="Source Sans Pro Light" panose="020B0403030403020204" pitchFamily="34" charset="0"/>
            </a:endParaRPr>
          </a:p>
        </p:txBody>
      </p:sp>
      <p:pic>
        <p:nvPicPr>
          <p:cNvPr id="18" name="Picture 17" descr="Orena_Logo_Final.png"/>
          <p:cNvPicPr>
            <a:picLocks noChangeAspect="1"/>
          </p:cNvPicPr>
          <p:nvPr/>
        </p:nvPicPr>
        <p:blipFill>
          <a:blip r:embed="rId2" cstate="screen"/>
          <a:stretch>
            <a:fillRect/>
          </a:stretch>
        </p:blipFill>
        <p:spPr>
          <a:xfrm>
            <a:off x="2908178" y="405516"/>
            <a:ext cx="5943370" cy="3713565"/>
          </a:xfrm>
          <a:prstGeom prst="rect">
            <a:avLst/>
          </a:prstGeom>
        </p:spPr>
      </p:pic>
      <p:sp>
        <p:nvSpPr>
          <p:cNvPr id="5" name="Rectangle 4"/>
          <p:cNvSpPr/>
          <p:nvPr/>
        </p:nvSpPr>
        <p:spPr>
          <a:xfrm>
            <a:off x="2515610" y="5074330"/>
            <a:ext cx="7937244" cy="400110"/>
          </a:xfrm>
          <a:prstGeom prst="rect">
            <a:avLst/>
          </a:prstGeom>
          <a:noFill/>
        </p:spPr>
        <p:txBody>
          <a:bodyPr wrap="square">
            <a:spAutoFit/>
          </a:bodyPr>
          <a:lstStyle/>
          <a:p>
            <a:pPr algn="ctr"/>
            <a:r>
              <a:rPr lang="en-US" sz="2000" dirty="0">
                <a:latin typeface="Source Sans Pro Light" panose="020B0403030403020204" pitchFamily="34" charset="0"/>
              </a:rPr>
              <a:t>Research Based Training</a:t>
            </a:r>
            <a:endParaRPr lang="id-ID" sz="2000" dirty="0">
              <a:latin typeface="Source Sans Pro Light" panose="020B0403030403020204" pitchFamily="34" charset="0"/>
            </a:endParaRPr>
          </a:p>
        </p:txBody>
      </p:sp>
      <p:sp>
        <p:nvSpPr>
          <p:cNvPr id="6" name="Rectangle 5"/>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rot="16200000">
            <a:off x="10799766" y="5465766"/>
            <a:ext cx="752468"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p:nvSpPr>
        <p:spPr>
          <a:xfrm rot="16200000">
            <a:off x="639763" y="5465762"/>
            <a:ext cx="752475" cy="20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4073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anim calcmode="lin" valueType="num">
                                      <p:cBhvr>
                                        <p:cTn id="16" dur="500" fill="hold"/>
                                        <p:tgtEl>
                                          <p:spTgt spid="11"/>
                                        </p:tgtEl>
                                        <p:attrNameLst>
                                          <p:attrName>ppt_x</p:attrName>
                                        </p:attrNameLst>
                                      </p:cBhvr>
                                      <p:tavLst>
                                        <p:tav tm="0">
                                          <p:val>
                                            <p:strVal val="#ppt_x"/>
                                          </p:val>
                                        </p:tav>
                                        <p:tav tm="100000">
                                          <p:val>
                                            <p:strVal val="#ppt_x"/>
                                          </p:val>
                                        </p:tav>
                                      </p:tavLst>
                                    </p:anim>
                                    <p:anim calcmode="lin" valueType="num">
                                      <p:cBhvr>
                                        <p:cTn id="17" dur="500" fill="hold"/>
                                        <p:tgtEl>
                                          <p:spTgt spid="11"/>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anim calcmode="lin" valueType="num">
                                      <p:cBhvr>
                                        <p:cTn id="34" dur="500" fill="hold"/>
                                        <p:tgtEl>
                                          <p:spTgt spid="8"/>
                                        </p:tgtEl>
                                        <p:attrNameLst>
                                          <p:attrName>ppt_x</p:attrName>
                                        </p:attrNameLst>
                                      </p:cBhvr>
                                      <p:tavLst>
                                        <p:tav tm="0">
                                          <p:val>
                                            <p:strVal val="#ppt_x"/>
                                          </p:val>
                                        </p:tav>
                                        <p:tav tm="100000">
                                          <p:val>
                                            <p:strVal val="#ppt_x"/>
                                          </p:val>
                                        </p:tav>
                                      </p:tavLst>
                                    </p:anim>
                                    <p:anim calcmode="lin" valueType="num">
                                      <p:cBhvr>
                                        <p:cTn id="35" dur="500" fill="hold"/>
                                        <p:tgtEl>
                                          <p:spTgt spid="8"/>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anim calcmode="lin" valueType="num">
                                      <p:cBhvr>
                                        <p:cTn id="40" dur="500" fill="hold"/>
                                        <p:tgtEl>
                                          <p:spTgt spid="9"/>
                                        </p:tgtEl>
                                        <p:attrNameLst>
                                          <p:attrName>ppt_x</p:attrName>
                                        </p:attrNameLst>
                                      </p:cBhvr>
                                      <p:tavLst>
                                        <p:tav tm="0">
                                          <p:val>
                                            <p:strVal val="#ppt_x"/>
                                          </p:val>
                                        </p:tav>
                                        <p:tav tm="100000">
                                          <p:val>
                                            <p:strVal val="#ppt_x"/>
                                          </p:val>
                                        </p:tav>
                                      </p:tavLst>
                                    </p:anim>
                                    <p:anim calcmode="lin" valueType="num">
                                      <p:cBhvr>
                                        <p:cTn id="41" dur="500" fill="hold"/>
                                        <p:tgtEl>
                                          <p:spTgt spid="9"/>
                                        </p:tgtEl>
                                        <p:attrNameLst>
                                          <p:attrName>ppt_y</p:attrName>
                                        </p:attrNameLst>
                                      </p:cBhvr>
                                      <p:tavLst>
                                        <p:tav tm="0">
                                          <p:val>
                                            <p:strVal val="#ppt_y+.1"/>
                                          </p:val>
                                        </p:tav>
                                        <p:tav tm="100000">
                                          <p:val>
                                            <p:strVal val="#ppt_y"/>
                                          </p:val>
                                        </p:tav>
                                      </p:tavLst>
                                    </p:anim>
                                  </p:childTnLst>
                                </p:cTn>
                              </p:par>
                            </p:childTnLst>
                          </p:cTn>
                        </p:par>
                        <p:par>
                          <p:cTn id="42" fill="hold">
                            <p:stCondLst>
                              <p:cond delay="3500"/>
                            </p:stCondLst>
                            <p:childTnLst>
                              <p:par>
                                <p:cTn id="43" presetID="42"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anim calcmode="lin" valueType="num">
                                      <p:cBhvr>
                                        <p:cTn id="46" dur="500" fill="hold"/>
                                        <p:tgtEl>
                                          <p:spTgt spid="10"/>
                                        </p:tgtEl>
                                        <p:attrNameLst>
                                          <p:attrName>ppt_x</p:attrName>
                                        </p:attrNameLst>
                                      </p:cBhvr>
                                      <p:tavLst>
                                        <p:tav tm="0">
                                          <p:val>
                                            <p:strVal val="#ppt_x"/>
                                          </p:val>
                                        </p:tav>
                                        <p:tav tm="100000">
                                          <p:val>
                                            <p:strVal val="#ppt_x"/>
                                          </p:val>
                                        </p:tav>
                                      </p:tavLst>
                                    </p:anim>
                                    <p:anim calcmode="lin" valueType="num">
                                      <p:cBhvr>
                                        <p:cTn id="4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6" grpId="0" animBg="1"/>
      <p:bldP spid="7" grpId="0" animBg="1"/>
      <p:bldP spid="8" grpId="0" animBg="1"/>
      <p:bldP spid="9" grpId="0" animBg="1"/>
      <p:bldP spid="10"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7854" y="5445601"/>
            <a:ext cx="765421" cy="20593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56262" y="266520"/>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Goals</a:t>
            </a:r>
            <a:endParaRPr lang="id-ID" sz="3600" b="1" dirty="0">
              <a:solidFill>
                <a:schemeClr val="bg1"/>
              </a:solidFill>
              <a:latin typeface="Segoe UI"/>
              <a:cs typeface="Segoe UI"/>
            </a:endParaRPr>
          </a:p>
        </p:txBody>
      </p:sp>
      <p:pic>
        <p:nvPicPr>
          <p:cNvPr id="27" name="Picture 26" descr="Orena_Logo_Final.png"/>
          <p:cNvPicPr>
            <a:picLocks noChangeAspect="1"/>
          </p:cNvPicPr>
          <p:nvPr/>
        </p:nvPicPr>
        <p:blipFill>
          <a:blip r:embed="rId2" cstate="screen"/>
          <a:stretch>
            <a:fillRect/>
          </a:stretch>
        </p:blipFill>
        <p:spPr>
          <a:xfrm>
            <a:off x="10191128" y="5477270"/>
            <a:ext cx="1932071" cy="1207206"/>
          </a:xfrm>
          <a:prstGeom prst="rect">
            <a:avLst/>
          </a:prstGeom>
        </p:spPr>
      </p:pic>
      <p:sp>
        <p:nvSpPr>
          <p:cNvPr id="18" name="TextBox 17">
            <a:extLst>
              <a:ext uri="{FF2B5EF4-FFF2-40B4-BE49-F238E27FC236}">
                <a16:creationId xmlns:a16="http://schemas.microsoft.com/office/drawing/2014/main" xmlns="" id="{71E35400-420B-4146-A73F-FF3A885CD2E0}"/>
              </a:ext>
            </a:extLst>
          </p:cNvPr>
          <p:cNvSpPr txBox="1"/>
          <p:nvPr/>
        </p:nvSpPr>
        <p:spPr>
          <a:xfrm>
            <a:off x="236655" y="358854"/>
            <a:ext cx="6100762" cy="523220"/>
          </a:xfrm>
          <a:prstGeom prst="rect">
            <a:avLst/>
          </a:prstGeom>
          <a:noFill/>
        </p:spPr>
        <p:txBody>
          <a:bodyPr wrap="square">
            <a:spAutoFit/>
          </a:bodyPr>
          <a:lstStyle/>
          <a:p>
            <a:r>
              <a:rPr lang="en-IN" sz="2800" b="1" u="sng" dirty="0">
                <a:effectLst>
                  <a:outerShdw blurRad="38100" dist="38100" dir="2700000" algn="tl">
                    <a:srgbClr val="000000">
                      <a:alpha val="43137"/>
                    </a:srgbClr>
                  </a:outerShdw>
                </a:effectLst>
                <a:latin typeface="Calibri Light (Headings)"/>
              </a:rPr>
              <a:t>Implementation</a:t>
            </a:r>
            <a:r>
              <a:rPr lang="en-IN" sz="1400" b="1" u="sng" dirty="0">
                <a:effectLst>
                  <a:outerShdw blurRad="38100" dist="38100" dir="2700000" algn="tl">
                    <a:srgbClr val="000000">
                      <a:alpha val="43137"/>
                    </a:srgbClr>
                  </a:outerShdw>
                </a:effectLst>
              </a:rPr>
              <a:t> </a:t>
            </a:r>
            <a:r>
              <a:rPr lang="en-IN" sz="2800" b="1" u="sng" dirty="0">
                <a:effectLst>
                  <a:outerShdw blurRad="38100" dist="38100" dir="2700000" algn="tl">
                    <a:srgbClr val="000000">
                      <a:alpha val="43137"/>
                    </a:srgbClr>
                  </a:outerShdw>
                </a:effectLst>
                <a:latin typeface="Calibri Light (Headings)"/>
              </a:rPr>
              <a:t>Methodology</a:t>
            </a:r>
            <a:endParaRPr lang="en-IN" sz="2800" dirty="0">
              <a:latin typeface="Calibri Light (Headings)"/>
            </a:endParaRPr>
          </a:p>
        </p:txBody>
      </p:sp>
      <p:sp>
        <p:nvSpPr>
          <p:cNvPr id="28" name="Content Placeholder 6">
            <a:extLst>
              <a:ext uri="{FF2B5EF4-FFF2-40B4-BE49-F238E27FC236}">
                <a16:creationId xmlns:a16="http://schemas.microsoft.com/office/drawing/2014/main" xmlns="" id="{BE8ADD70-D9B6-4730-88CB-2C6935EE172E}"/>
              </a:ext>
            </a:extLst>
          </p:cNvPr>
          <p:cNvSpPr txBox="1">
            <a:spLocks/>
          </p:cNvSpPr>
          <p:nvPr/>
        </p:nvSpPr>
        <p:spPr>
          <a:xfrm>
            <a:off x="561975" y="1333519"/>
            <a:ext cx="5181600"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b="1" dirty="0"/>
              <a:t>Tools &amp; Technology</a:t>
            </a:r>
            <a:endParaRPr lang="en-IN" sz="1800" dirty="0"/>
          </a:p>
          <a:p>
            <a:pPr lvl="1"/>
            <a:r>
              <a:rPr lang="en-IN" sz="1600" dirty="0"/>
              <a:t>Topic oriented structure is provided below:</a:t>
            </a:r>
          </a:p>
          <a:p>
            <a:pPr marL="0" indent="0">
              <a:buFont typeface="Arial" panose="020B0604020202020204" pitchFamily="34" charset="0"/>
              <a:buNone/>
            </a:pPr>
            <a:endParaRPr lang="en-IN" sz="1800" dirty="0"/>
          </a:p>
          <a:p>
            <a:r>
              <a:rPr lang="en-IN" sz="1800" b="1" dirty="0"/>
              <a:t>Software Analysis</a:t>
            </a:r>
            <a:endParaRPr lang="en-IN" sz="1800" dirty="0"/>
          </a:p>
          <a:p>
            <a:pPr lvl="1"/>
            <a:r>
              <a:rPr lang="en-IN" sz="1600" dirty="0"/>
              <a:t>Mind Map</a:t>
            </a:r>
          </a:p>
          <a:p>
            <a:pPr lvl="1"/>
            <a:r>
              <a:rPr lang="en-IN" sz="1600" dirty="0"/>
              <a:t>Design Patterns</a:t>
            </a:r>
          </a:p>
          <a:p>
            <a:pPr lvl="1"/>
            <a:r>
              <a:rPr lang="en-IN" sz="1600" dirty="0"/>
              <a:t>UML Techniques</a:t>
            </a:r>
          </a:p>
          <a:p>
            <a:pPr marL="457200" lvl="1" indent="0">
              <a:buFont typeface="Arial" panose="020B0604020202020204" pitchFamily="34" charset="0"/>
              <a:buNone/>
            </a:pPr>
            <a:endParaRPr lang="en-IN" sz="1600" dirty="0"/>
          </a:p>
          <a:p>
            <a:r>
              <a:rPr lang="en-IN" sz="1800" b="1" dirty="0"/>
              <a:t>Database Modelling Tools</a:t>
            </a:r>
            <a:endParaRPr lang="en-IN" sz="1800" dirty="0"/>
          </a:p>
          <a:p>
            <a:pPr lvl="1"/>
            <a:r>
              <a:rPr lang="en-IN" sz="1600" dirty="0"/>
              <a:t>MYSQL</a:t>
            </a:r>
          </a:p>
          <a:p>
            <a:pPr marL="457200" lvl="1" indent="0">
              <a:buFont typeface="Arial" panose="020B0604020202020204" pitchFamily="34" charset="0"/>
              <a:buNone/>
            </a:pPr>
            <a:endParaRPr lang="en-IN" sz="1600" dirty="0"/>
          </a:p>
          <a:p>
            <a:r>
              <a:rPr lang="en-IN" sz="1800" b="1" dirty="0"/>
              <a:t>Programming Languages:</a:t>
            </a:r>
            <a:endParaRPr lang="en-IN" sz="1800" dirty="0"/>
          </a:p>
          <a:p>
            <a:pPr lvl="1"/>
            <a:r>
              <a:rPr lang="en-IN" sz="1600" dirty="0"/>
              <a:t>HTML,CSS, PHP</a:t>
            </a:r>
          </a:p>
          <a:p>
            <a:endParaRPr lang="en-IN" sz="1800" dirty="0"/>
          </a:p>
        </p:txBody>
      </p:sp>
      <p:sp>
        <p:nvSpPr>
          <p:cNvPr id="29" name="Content Placeholder 7">
            <a:extLst>
              <a:ext uri="{FF2B5EF4-FFF2-40B4-BE49-F238E27FC236}">
                <a16:creationId xmlns:a16="http://schemas.microsoft.com/office/drawing/2014/main" xmlns="" id="{B7508D9C-E4D6-4BC8-9E5D-51057996657E}"/>
              </a:ext>
            </a:extLst>
          </p:cNvPr>
          <p:cNvSpPr txBox="1">
            <a:spLocks/>
          </p:cNvSpPr>
          <p:nvPr/>
        </p:nvSpPr>
        <p:spPr>
          <a:xfrm>
            <a:off x="6096000" y="1425858"/>
            <a:ext cx="5181600"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b="1" dirty="0"/>
              <a:t>Libraries:</a:t>
            </a:r>
            <a:endParaRPr lang="en-IN" sz="1800" dirty="0"/>
          </a:p>
          <a:p>
            <a:pPr lvl="1"/>
            <a:r>
              <a:rPr lang="en-IN" sz="1600" dirty="0" err="1"/>
              <a:t>Ratchat</a:t>
            </a:r>
            <a:r>
              <a:rPr lang="en-IN" sz="1600" dirty="0"/>
              <a:t> Library</a:t>
            </a:r>
          </a:p>
          <a:p>
            <a:pPr marL="0" indent="0">
              <a:buFont typeface="Arial" panose="020B0604020202020204" pitchFamily="34" charset="0"/>
              <a:buNone/>
            </a:pPr>
            <a:r>
              <a:rPr lang="en-IN" sz="1800" dirty="0"/>
              <a:t> </a:t>
            </a:r>
          </a:p>
          <a:p>
            <a:r>
              <a:rPr lang="en-IN" sz="1800" b="1" dirty="0"/>
              <a:t>IDE</a:t>
            </a:r>
            <a:endParaRPr lang="en-IN" sz="1800" dirty="0"/>
          </a:p>
          <a:p>
            <a:pPr lvl="1"/>
            <a:r>
              <a:rPr lang="en-IN" sz="1600" dirty="0" err="1"/>
              <a:t>VisualStudio</a:t>
            </a:r>
            <a:r>
              <a:rPr lang="en-IN" sz="1600" dirty="0"/>
              <a:t> Code</a:t>
            </a:r>
          </a:p>
          <a:p>
            <a:pPr marL="0" indent="0">
              <a:buFont typeface="Arial" panose="020B0604020202020204" pitchFamily="34" charset="0"/>
              <a:buNone/>
            </a:pPr>
            <a:r>
              <a:rPr lang="en-IN" sz="1800" dirty="0"/>
              <a:t> </a:t>
            </a:r>
          </a:p>
          <a:p>
            <a:r>
              <a:rPr lang="en-IN" sz="1800" b="1" dirty="0"/>
              <a:t>Version Control</a:t>
            </a:r>
            <a:endParaRPr lang="en-IN" sz="1800" dirty="0"/>
          </a:p>
          <a:p>
            <a:pPr lvl="1"/>
            <a:r>
              <a:rPr lang="en-IN" sz="1600" dirty="0"/>
              <a:t>Git/</a:t>
            </a:r>
            <a:r>
              <a:rPr lang="en-IN" sz="1600" dirty="0" err="1"/>
              <a:t>Github</a:t>
            </a:r>
            <a:endParaRPr lang="en-IN" sz="1600" dirty="0"/>
          </a:p>
          <a:p>
            <a:pPr marL="0" indent="0">
              <a:buFont typeface="Arial" panose="020B0604020202020204" pitchFamily="34" charset="0"/>
              <a:buNone/>
            </a:pPr>
            <a:r>
              <a:rPr lang="en-IN" sz="1800" dirty="0"/>
              <a:t> </a:t>
            </a:r>
          </a:p>
          <a:p>
            <a:r>
              <a:rPr lang="en-IN" sz="1800" b="1" dirty="0"/>
              <a:t>Databases:</a:t>
            </a:r>
            <a:endParaRPr lang="en-IN" sz="1800" dirty="0"/>
          </a:p>
          <a:p>
            <a:pPr lvl="1"/>
            <a:r>
              <a:rPr lang="en-IN" sz="1600" dirty="0"/>
              <a:t>MYSQL</a:t>
            </a:r>
          </a:p>
          <a:p>
            <a:pPr lvl="1"/>
            <a:endParaRPr lang="en-IN" sz="1600" dirty="0"/>
          </a:p>
          <a:p>
            <a:r>
              <a:rPr lang="en-IN" sz="1800" b="1" dirty="0"/>
              <a:t>Web Design:</a:t>
            </a:r>
            <a:endParaRPr lang="en-IN" sz="1800" dirty="0"/>
          </a:p>
          <a:p>
            <a:pPr lvl="1"/>
            <a:r>
              <a:rPr lang="en-IN" sz="1600" dirty="0"/>
              <a:t>Bootstrap</a:t>
            </a:r>
          </a:p>
          <a:p>
            <a:endParaRPr lang="en-IN" sz="1800" dirty="0"/>
          </a:p>
        </p:txBody>
      </p:sp>
    </p:spTree>
    <p:extLst>
      <p:ext uri="{BB962C8B-B14F-4D97-AF65-F5344CB8AC3E}">
        <p14:creationId xmlns:p14="http://schemas.microsoft.com/office/powerpoint/2010/main" val="24142160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7854" y="5445601"/>
            <a:ext cx="765421" cy="20593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56262" y="266520"/>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Goals</a:t>
            </a:r>
            <a:endParaRPr lang="id-ID" sz="3600" b="1" dirty="0">
              <a:solidFill>
                <a:schemeClr val="bg1"/>
              </a:solidFill>
              <a:latin typeface="Segoe UI"/>
              <a:cs typeface="Segoe UI"/>
            </a:endParaRPr>
          </a:p>
        </p:txBody>
      </p:sp>
      <p:pic>
        <p:nvPicPr>
          <p:cNvPr id="27" name="Picture 26" descr="Orena_Logo_Final.png"/>
          <p:cNvPicPr>
            <a:picLocks noChangeAspect="1"/>
          </p:cNvPicPr>
          <p:nvPr/>
        </p:nvPicPr>
        <p:blipFill>
          <a:blip r:embed="rId2" cstate="screen"/>
          <a:stretch>
            <a:fillRect/>
          </a:stretch>
        </p:blipFill>
        <p:spPr>
          <a:xfrm>
            <a:off x="10191128" y="5477270"/>
            <a:ext cx="1932071" cy="1207206"/>
          </a:xfrm>
          <a:prstGeom prst="rect">
            <a:avLst/>
          </a:prstGeom>
        </p:spPr>
      </p:pic>
      <p:sp>
        <p:nvSpPr>
          <p:cNvPr id="25" name="Title 1">
            <a:extLst>
              <a:ext uri="{FF2B5EF4-FFF2-40B4-BE49-F238E27FC236}">
                <a16:creationId xmlns:a16="http://schemas.microsoft.com/office/drawing/2014/main" xmlns="" id="{EAB948D3-3E4E-44A1-AAF9-A88029776CA8}"/>
              </a:ext>
            </a:extLst>
          </p:cNvPr>
          <p:cNvSpPr txBox="1">
            <a:spLocks/>
          </p:cNvSpPr>
          <p:nvPr/>
        </p:nvSpPr>
        <p:spPr>
          <a:xfrm>
            <a:off x="266924" y="266517"/>
            <a:ext cx="497867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a:effectLst>
                  <a:outerShdw blurRad="38100" dist="38100" dir="2700000" algn="tl">
                    <a:srgbClr val="000000">
                      <a:alpha val="43137"/>
                    </a:srgbClr>
                  </a:outerShdw>
                </a:effectLst>
              </a:rPr>
              <a:t>Control Flow Diagram</a:t>
            </a:r>
          </a:p>
        </p:txBody>
      </p:sp>
      <p:pic>
        <p:nvPicPr>
          <p:cNvPr id="26" name="Content Placeholder 4">
            <a:extLst>
              <a:ext uri="{FF2B5EF4-FFF2-40B4-BE49-F238E27FC236}">
                <a16:creationId xmlns:a16="http://schemas.microsoft.com/office/drawing/2014/main" xmlns="" id="{D6EF6F19-D312-4242-A96B-EDC6B13747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4326" y="147023"/>
            <a:ext cx="5748474" cy="5498771"/>
          </a:xfrm>
          <a:prstGeom prst="rect">
            <a:avLst/>
          </a:prstGeom>
        </p:spPr>
      </p:pic>
    </p:spTree>
    <p:extLst>
      <p:ext uri="{BB962C8B-B14F-4D97-AF65-F5344CB8AC3E}">
        <p14:creationId xmlns:p14="http://schemas.microsoft.com/office/powerpoint/2010/main" val="418731574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7854" y="5445601"/>
            <a:ext cx="765421" cy="20593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56262" y="266520"/>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Goals</a:t>
            </a:r>
            <a:endParaRPr lang="id-ID" sz="3600" b="1" dirty="0">
              <a:solidFill>
                <a:schemeClr val="bg1"/>
              </a:solidFill>
              <a:latin typeface="Segoe UI"/>
              <a:cs typeface="Segoe UI"/>
            </a:endParaRPr>
          </a:p>
        </p:txBody>
      </p:sp>
      <p:pic>
        <p:nvPicPr>
          <p:cNvPr id="27" name="Picture 26" descr="Orena_Logo_Final.png"/>
          <p:cNvPicPr>
            <a:picLocks noChangeAspect="1"/>
          </p:cNvPicPr>
          <p:nvPr/>
        </p:nvPicPr>
        <p:blipFill>
          <a:blip r:embed="rId2" cstate="screen"/>
          <a:stretch>
            <a:fillRect/>
          </a:stretch>
        </p:blipFill>
        <p:spPr>
          <a:xfrm>
            <a:off x="10191128" y="5477270"/>
            <a:ext cx="1932071" cy="1207206"/>
          </a:xfrm>
          <a:prstGeom prst="rect">
            <a:avLst/>
          </a:prstGeom>
        </p:spPr>
      </p:pic>
      <p:sp>
        <p:nvSpPr>
          <p:cNvPr id="18" name="Title 1">
            <a:extLst>
              <a:ext uri="{FF2B5EF4-FFF2-40B4-BE49-F238E27FC236}">
                <a16:creationId xmlns:a16="http://schemas.microsoft.com/office/drawing/2014/main" xmlns="" id="{B757AF47-5517-4351-8488-6126731174D6}"/>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a:effectLst>
                  <a:outerShdw blurRad="38100" dist="38100" dir="2700000" algn="tl">
                    <a:srgbClr val="000000">
                      <a:alpha val="43137"/>
                    </a:srgbClr>
                  </a:outerShdw>
                </a:effectLst>
              </a:rPr>
              <a:t>Use Case Diagram For Contact Display</a:t>
            </a:r>
          </a:p>
        </p:txBody>
      </p:sp>
      <p:pic>
        <p:nvPicPr>
          <p:cNvPr id="28" name="Content Placeholder 4">
            <a:extLst>
              <a:ext uri="{FF2B5EF4-FFF2-40B4-BE49-F238E27FC236}">
                <a16:creationId xmlns:a16="http://schemas.microsoft.com/office/drawing/2014/main" xmlns="" id="{04F23C7E-B1F9-4FA6-A999-FD067A13D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921" y="1425813"/>
            <a:ext cx="7376160" cy="4575437"/>
          </a:xfrm>
          <a:prstGeom prst="rect">
            <a:avLst/>
          </a:prstGeom>
        </p:spPr>
      </p:pic>
    </p:spTree>
    <p:extLst>
      <p:ext uri="{BB962C8B-B14F-4D97-AF65-F5344CB8AC3E}">
        <p14:creationId xmlns:p14="http://schemas.microsoft.com/office/powerpoint/2010/main" val="32996725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7854" y="5445601"/>
            <a:ext cx="765421" cy="20593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56262" y="266520"/>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Goals</a:t>
            </a:r>
            <a:endParaRPr lang="id-ID" sz="3600" b="1" dirty="0">
              <a:solidFill>
                <a:schemeClr val="bg1"/>
              </a:solidFill>
              <a:latin typeface="Segoe UI"/>
              <a:cs typeface="Segoe UI"/>
            </a:endParaRPr>
          </a:p>
        </p:txBody>
      </p:sp>
      <p:pic>
        <p:nvPicPr>
          <p:cNvPr id="27" name="Picture 26" descr="Orena_Logo_Final.png"/>
          <p:cNvPicPr>
            <a:picLocks noChangeAspect="1"/>
          </p:cNvPicPr>
          <p:nvPr/>
        </p:nvPicPr>
        <p:blipFill>
          <a:blip r:embed="rId2" cstate="screen"/>
          <a:stretch>
            <a:fillRect/>
          </a:stretch>
        </p:blipFill>
        <p:spPr>
          <a:xfrm>
            <a:off x="10191128" y="5477270"/>
            <a:ext cx="1932071" cy="1207206"/>
          </a:xfrm>
          <a:prstGeom prst="rect">
            <a:avLst/>
          </a:prstGeom>
        </p:spPr>
      </p:pic>
      <p:sp>
        <p:nvSpPr>
          <p:cNvPr id="25" name="Title 1">
            <a:extLst>
              <a:ext uri="{FF2B5EF4-FFF2-40B4-BE49-F238E27FC236}">
                <a16:creationId xmlns:a16="http://schemas.microsoft.com/office/drawing/2014/main" xmlns="" id="{4A31EE74-4775-4EF0-A1CE-7D27E99CB05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a:effectLst>
                  <a:outerShdw blurRad="38100" dist="38100" dir="2700000" algn="tl">
                    <a:srgbClr val="000000">
                      <a:alpha val="43137"/>
                    </a:srgbClr>
                  </a:outerShdw>
                </a:effectLst>
              </a:rPr>
              <a:t>Use Case For Chat Room</a:t>
            </a:r>
          </a:p>
        </p:txBody>
      </p:sp>
      <p:pic>
        <p:nvPicPr>
          <p:cNvPr id="26" name="Content Placeholder 4">
            <a:extLst>
              <a:ext uri="{FF2B5EF4-FFF2-40B4-BE49-F238E27FC236}">
                <a16:creationId xmlns:a16="http://schemas.microsoft.com/office/drawing/2014/main" xmlns="" id="{49F3F643-D02C-4980-8B8D-05DE56A23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1" y="1190624"/>
            <a:ext cx="7785750" cy="4938571"/>
          </a:xfrm>
          <a:prstGeom prst="rect">
            <a:avLst/>
          </a:prstGeom>
        </p:spPr>
      </p:pic>
    </p:spTree>
    <p:extLst>
      <p:ext uri="{BB962C8B-B14F-4D97-AF65-F5344CB8AC3E}">
        <p14:creationId xmlns:p14="http://schemas.microsoft.com/office/powerpoint/2010/main" val="215949691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7854" y="5445601"/>
            <a:ext cx="765421" cy="20593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56262" y="266520"/>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Goals</a:t>
            </a:r>
            <a:endParaRPr lang="id-ID" sz="3600" b="1" dirty="0">
              <a:solidFill>
                <a:schemeClr val="bg1"/>
              </a:solidFill>
              <a:latin typeface="Segoe UI"/>
              <a:cs typeface="Segoe UI"/>
            </a:endParaRPr>
          </a:p>
        </p:txBody>
      </p:sp>
      <p:pic>
        <p:nvPicPr>
          <p:cNvPr id="27" name="Picture 26" descr="Orena_Logo_Final.png"/>
          <p:cNvPicPr>
            <a:picLocks noChangeAspect="1"/>
          </p:cNvPicPr>
          <p:nvPr/>
        </p:nvPicPr>
        <p:blipFill>
          <a:blip r:embed="rId2" cstate="screen"/>
          <a:stretch>
            <a:fillRect/>
          </a:stretch>
        </p:blipFill>
        <p:spPr>
          <a:xfrm>
            <a:off x="10191128" y="5477270"/>
            <a:ext cx="1932071" cy="1207206"/>
          </a:xfrm>
          <a:prstGeom prst="rect">
            <a:avLst/>
          </a:prstGeom>
        </p:spPr>
      </p:pic>
      <p:sp>
        <p:nvSpPr>
          <p:cNvPr id="18" name="Title 1">
            <a:extLst>
              <a:ext uri="{FF2B5EF4-FFF2-40B4-BE49-F238E27FC236}">
                <a16:creationId xmlns:a16="http://schemas.microsoft.com/office/drawing/2014/main" xmlns="" id="{11A3C7EB-350F-4C44-AD88-E708C2F82F0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a:effectLst>
                  <a:outerShdw blurRad="38100" dist="38100" dir="2700000" algn="tl">
                    <a:srgbClr val="000000">
                      <a:alpha val="43137"/>
                    </a:srgbClr>
                  </a:outerShdw>
                </a:effectLst>
              </a:rPr>
              <a:t>Use Case For maintenance</a:t>
            </a:r>
          </a:p>
        </p:txBody>
      </p:sp>
      <p:pic>
        <p:nvPicPr>
          <p:cNvPr id="28" name="Content Placeholder 4">
            <a:extLst>
              <a:ext uri="{FF2B5EF4-FFF2-40B4-BE49-F238E27FC236}">
                <a16:creationId xmlns:a16="http://schemas.microsoft.com/office/drawing/2014/main" xmlns="" id="{FEE235E6-09A8-4575-8DEE-1BBFB8E98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1" y="1543939"/>
            <a:ext cx="6290228" cy="3623235"/>
          </a:xfrm>
          <a:prstGeom prst="rect">
            <a:avLst/>
          </a:prstGeom>
        </p:spPr>
      </p:pic>
    </p:spTree>
    <p:extLst>
      <p:ext uri="{BB962C8B-B14F-4D97-AF65-F5344CB8AC3E}">
        <p14:creationId xmlns:p14="http://schemas.microsoft.com/office/powerpoint/2010/main" val="110787898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7854" y="5445601"/>
            <a:ext cx="765421" cy="20593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56262" y="266520"/>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Goals</a:t>
            </a:r>
            <a:endParaRPr lang="id-ID" sz="3600" b="1" dirty="0">
              <a:solidFill>
                <a:schemeClr val="bg1"/>
              </a:solidFill>
              <a:latin typeface="Segoe UI"/>
              <a:cs typeface="Segoe UI"/>
            </a:endParaRPr>
          </a:p>
        </p:txBody>
      </p:sp>
      <p:pic>
        <p:nvPicPr>
          <p:cNvPr id="27" name="Picture 26" descr="Orena_Logo_Final.png"/>
          <p:cNvPicPr>
            <a:picLocks noChangeAspect="1"/>
          </p:cNvPicPr>
          <p:nvPr/>
        </p:nvPicPr>
        <p:blipFill>
          <a:blip r:embed="rId2" cstate="screen"/>
          <a:stretch>
            <a:fillRect/>
          </a:stretch>
        </p:blipFill>
        <p:spPr>
          <a:xfrm>
            <a:off x="10191128" y="5477270"/>
            <a:ext cx="1932071" cy="1207206"/>
          </a:xfrm>
          <a:prstGeom prst="rect">
            <a:avLst/>
          </a:prstGeom>
        </p:spPr>
      </p:pic>
      <p:sp>
        <p:nvSpPr>
          <p:cNvPr id="25" name="Title 1">
            <a:extLst>
              <a:ext uri="{FF2B5EF4-FFF2-40B4-BE49-F238E27FC236}">
                <a16:creationId xmlns:a16="http://schemas.microsoft.com/office/drawing/2014/main" xmlns="" id="{4E6A93A6-AF3D-44DB-BAF4-003C8681A34A}"/>
              </a:ext>
            </a:extLst>
          </p:cNvPr>
          <p:cNvSpPr txBox="1">
            <a:spLocks/>
          </p:cNvSpPr>
          <p:nvPr/>
        </p:nvSpPr>
        <p:spPr>
          <a:xfrm>
            <a:off x="333786" y="355917"/>
            <a:ext cx="3577814" cy="13814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a:effectLst>
                  <a:outerShdw blurRad="38100" dist="38100" dir="2700000" algn="tl">
                    <a:srgbClr val="000000">
                      <a:alpha val="43137"/>
                    </a:srgbClr>
                  </a:outerShdw>
                </a:effectLst>
              </a:rPr>
              <a:t>DFD Diagram</a:t>
            </a:r>
          </a:p>
        </p:txBody>
      </p:sp>
      <p:pic>
        <p:nvPicPr>
          <p:cNvPr id="26" name="Content Placeholder 4">
            <a:extLst>
              <a:ext uri="{FF2B5EF4-FFF2-40B4-BE49-F238E27FC236}">
                <a16:creationId xmlns:a16="http://schemas.microsoft.com/office/drawing/2014/main" xmlns="" id="{7096CFAF-85E2-405D-ABAD-934F20054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3384" y="266520"/>
            <a:ext cx="5516881" cy="5753848"/>
          </a:xfrm>
          <a:prstGeom prst="rect">
            <a:avLst/>
          </a:prstGeom>
        </p:spPr>
      </p:pic>
    </p:spTree>
    <p:extLst>
      <p:ext uri="{BB962C8B-B14F-4D97-AF65-F5344CB8AC3E}">
        <p14:creationId xmlns:p14="http://schemas.microsoft.com/office/powerpoint/2010/main" val="269681482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7854" y="5445601"/>
            <a:ext cx="765421" cy="20593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56262" y="266520"/>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Goals</a:t>
            </a:r>
            <a:endParaRPr lang="id-ID" sz="3600" b="1" dirty="0">
              <a:solidFill>
                <a:schemeClr val="bg1"/>
              </a:solidFill>
              <a:latin typeface="Segoe UI"/>
              <a:cs typeface="Segoe UI"/>
            </a:endParaRPr>
          </a:p>
        </p:txBody>
      </p:sp>
      <p:pic>
        <p:nvPicPr>
          <p:cNvPr id="27" name="Picture 26" descr="Orena_Logo_Final.png"/>
          <p:cNvPicPr>
            <a:picLocks noChangeAspect="1"/>
          </p:cNvPicPr>
          <p:nvPr/>
        </p:nvPicPr>
        <p:blipFill>
          <a:blip r:embed="rId2" cstate="screen"/>
          <a:stretch>
            <a:fillRect/>
          </a:stretch>
        </p:blipFill>
        <p:spPr>
          <a:xfrm>
            <a:off x="10191128" y="5477270"/>
            <a:ext cx="1932071" cy="1207206"/>
          </a:xfrm>
          <a:prstGeom prst="rect">
            <a:avLst/>
          </a:prstGeom>
        </p:spPr>
      </p:pic>
      <p:sp>
        <p:nvSpPr>
          <p:cNvPr id="25" name="Title 1">
            <a:extLst>
              <a:ext uri="{FF2B5EF4-FFF2-40B4-BE49-F238E27FC236}">
                <a16:creationId xmlns:a16="http://schemas.microsoft.com/office/drawing/2014/main" xmlns="" id="{4E6A93A6-AF3D-44DB-BAF4-003C8681A34A}"/>
              </a:ext>
            </a:extLst>
          </p:cNvPr>
          <p:cNvSpPr txBox="1">
            <a:spLocks/>
          </p:cNvSpPr>
          <p:nvPr/>
        </p:nvSpPr>
        <p:spPr>
          <a:xfrm>
            <a:off x="333786" y="355917"/>
            <a:ext cx="3515007" cy="8328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smtClean="0">
                <a:effectLst>
                  <a:outerShdw blurRad="38100" dist="38100" dir="2700000" algn="tl">
                    <a:srgbClr val="000000">
                      <a:alpha val="43137"/>
                    </a:srgbClr>
                  </a:outerShdw>
                </a:effectLst>
              </a:rPr>
              <a:t>GUI</a:t>
            </a:r>
            <a:endParaRPr lang="en-IN" sz="3600" b="1" u="sng" dirty="0">
              <a:effectLst>
                <a:outerShdw blurRad="38100" dist="38100" dir="2700000" algn="tl">
                  <a:srgbClr val="000000">
                    <a:alpha val="43137"/>
                  </a:srgbClr>
                </a:outerShdw>
              </a:effectLst>
            </a:endParaRPr>
          </a:p>
        </p:txBody>
      </p:sp>
      <p:pic>
        <p:nvPicPr>
          <p:cNvPr id="10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6396" y="2286001"/>
            <a:ext cx="5988517" cy="319259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426575"/>
            <a:ext cx="5249863" cy="17827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p:cNvSpPr>
            <a:spLocks noChangeArrowheads="1"/>
          </p:cNvSpPr>
          <p:nvPr/>
        </p:nvSpPr>
        <p:spPr bwMode="auto">
          <a:xfrm>
            <a:off x="1020564" y="1489300"/>
            <a:ext cx="1115818" cy="1169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04704"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Register:</a:t>
            </a:r>
            <a:endParaRPr kumimoji="0" lang="en-US" sz="28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8"/>
          <p:cNvSpPr>
            <a:spLocks noChangeArrowheads="1"/>
          </p:cNvSpPr>
          <p:nvPr/>
        </p:nvSpPr>
        <p:spPr bwMode="auto">
          <a:xfrm>
            <a:off x="0" y="8969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Profile Settings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9"/>
          <p:cNvSpPr>
            <a:spLocks noChangeArrowheads="1"/>
          </p:cNvSpPr>
          <p:nvPr/>
        </p:nvSpPr>
        <p:spPr bwMode="auto">
          <a:xfrm>
            <a:off x="0" y="11209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04704"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1700380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7854" y="5445601"/>
            <a:ext cx="765421" cy="20593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56262" y="266520"/>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Goals</a:t>
            </a:r>
            <a:endParaRPr lang="id-ID" sz="3600" b="1" dirty="0">
              <a:solidFill>
                <a:schemeClr val="bg1"/>
              </a:solidFill>
              <a:latin typeface="Segoe UI"/>
              <a:cs typeface="Segoe UI"/>
            </a:endParaRPr>
          </a:p>
        </p:txBody>
      </p:sp>
      <p:pic>
        <p:nvPicPr>
          <p:cNvPr id="27" name="Picture 26" descr="Orena_Logo_Final.png"/>
          <p:cNvPicPr>
            <a:picLocks noChangeAspect="1"/>
          </p:cNvPicPr>
          <p:nvPr/>
        </p:nvPicPr>
        <p:blipFill>
          <a:blip r:embed="rId2" cstate="screen"/>
          <a:stretch>
            <a:fillRect/>
          </a:stretch>
        </p:blipFill>
        <p:spPr>
          <a:xfrm>
            <a:off x="10191128" y="5477270"/>
            <a:ext cx="1932071" cy="1207206"/>
          </a:xfrm>
          <a:prstGeom prst="rect">
            <a:avLst/>
          </a:prstGeom>
        </p:spPr>
      </p:pic>
      <p:sp>
        <p:nvSpPr>
          <p:cNvPr id="25" name="Title 1">
            <a:extLst>
              <a:ext uri="{FF2B5EF4-FFF2-40B4-BE49-F238E27FC236}">
                <a16:creationId xmlns:a16="http://schemas.microsoft.com/office/drawing/2014/main" xmlns="" id="{4E6A93A6-AF3D-44DB-BAF4-003C8681A34A}"/>
              </a:ext>
            </a:extLst>
          </p:cNvPr>
          <p:cNvSpPr txBox="1">
            <a:spLocks/>
          </p:cNvSpPr>
          <p:nvPr/>
        </p:nvSpPr>
        <p:spPr>
          <a:xfrm>
            <a:off x="333786" y="355917"/>
            <a:ext cx="3515007" cy="8328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smtClean="0">
                <a:effectLst>
                  <a:outerShdw blurRad="38100" dist="38100" dir="2700000" algn="tl">
                    <a:srgbClr val="000000">
                      <a:alpha val="43137"/>
                    </a:srgbClr>
                  </a:outerShdw>
                </a:effectLst>
              </a:rPr>
              <a:t>GUI</a:t>
            </a:r>
            <a:endParaRPr lang="en-IN" sz="3600" b="1" u="sng" dirty="0">
              <a:effectLst>
                <a:outerShdw blurRad="38100" dist="38100" dir="2700000" algn="tl">
                  <a:srgbClr val="000000">
                    <a:alpha val="43137"/>
                  </a:srgbClr>
                </a:outerShdw>
              </a:effectLst>
            </a:endParaRPr>
          </a:p>
        </p:txBody>
      </p:sp>
      <p:pic>
        <p:nvPicPr>
          <p:cNvPr id="10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426575"/>
            <a:ext cx="5249863" cy="17827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p:cNvSpPr>
            <a:spLocks noChangeArrowheads="1"/>
          </p:cNvSpPr>
          <p:nvPr/>
        </p:nvSpPr>
        <p:spPr bwMode="auto">
          <a:xfrm>
            <a:off x="1020564" y="1766299"/>
            <a:ext cx="824265" cy="615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04704"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Login:</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8"/>
          <p:cNvSpPr>
            <a:spLocks noChangeArrowheads="1"/>
          </p:cNvSpPr>
          <p:nvPr/>
        </p:nvSpPr>
        <p:spPr bwMode="auto">
          <a:xfrm>
            <a:off x="0" y="8969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Profile Settings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9"/>
          <p:cNvSpPr>
            <a:spLocks noChangeArrowheads="1"/>
          </p:cNvSpPr>
          <p:nvPr/>
        </p:nvSpPr>
        <p:spPr bwMode="auto">
          <a:xfrm>
            <a:off x="0" y="11209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04704"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6" name="Picture 25"/>
          <p:cNvPicPr/>
          <p:nvPr/>
        </p:nvPicPr>
        <p:blipFill>
          <a:blip r:embed="rId4" cstate="print">
            <a:extLst>
              <a:ext uri="{28A0092B-C50C-407E-A947-70E740481C1C}">
                <a14:useLocalDpi xmlns:a14="http://schemas.microsoft.com/office/drawing/2010/main" val="0"/>
              </a:ext>
            </a:extLst>
          </a:blip>
          <a:stretch>
            <a:fillRect/>
          </a:stretch>
        </p:blipFill>
        <p:spPr>
          <a:xfrm>
            <a:off x="3676649" y="2131695"/>
            <a:ext cx="5367597" cy="3687214"/>
          </a:xfrm>
          <a:prstGeom prst="rect">
            <a:avLst/>
          </a:prstGeom>
        </p:spPr>
      </p:pic>
    </p:spTree>
    <p:extLst>
      <p:ext uri="{BB962C8B-B14F-4D97-AF65-F5344CB8AC3E}">
        <p14:creationId xmlns:p14="http://schemas.microsoft.com/office/powerpoint/2010/main" val="273479217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7854" y="5445601"/>
            <a:ext cx="765421" cy="20593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56262" y="266520"/>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Goals</a:t>
            </a:r>
            <a:endParaRPr lang="id-ID" sz="3600" b="1" dirty="0">
              <a:solidFill>
                <a:schemeClr val="bg1"/>
              </a:solidFill>
              <a:latin typeface="Segoe UI"/>
              <a:cs typeface="Segoe UI"/>
            </a:endParaRPr>
          </a:p>
        </p:txBody>
      </p:sp>
      <p:pic>
        <p:nvPicPr>
          <p:cNvPr id="27" name="Picture 26" descr="Orena_Logo_Final.png"/>
          <p:cNvPicPr>
            <a:picLocks noChangeAspect="1"/>
          </p:cNvPicPr>
          <p:nvPr/>
        </p:nvPicPr>
        <p:blipFill>
          <a:blip r:embed="rId2" cstate="screen"/>
          <a:stretch>
            <a:fillRect/>
          </a:stretch>
        </p:blipFill>
        <p:spPr>
          <a:xfrm>
            <a:off x="10191128" y="5477270"/>
            <a:ext cx="1932071" cy="1207206"/>
          </a:xfrm>
          <a:prstGeom prst="rect">
            <a:avLst/>
          </a:prstGeom>
        </p:spPr>
      </p:pic>
      <p:sp>
        <p:nvSpPr>
          <p:cNvPr id="25" name="Title 1">
            <a:extLst>
              <a:ext uri="{FF2B5EF4-FFF2-40B4-BE49-F238E27FC236}">
                <a16:creationId xmlns:a16="http://schemas.microsoft.com/office/drawing/2014/main" xmlns="" id="{4E6A93A6-AF3D-44DB-BAF4-003C8681A34A}"/>
              </a:ext>
            </a:extLst>
          </p:cNvPr>
          <p:cNvSpPr txBox="1">
            <a:spLocks/>
          </p:cNvSpPr>
          <p:nvPr/>
        </p:nvSpPr>
        <p:spPr>
          <a:xfrm>
            <a:off x="333786" y="355917"/>
            <a:ext cx="3515007" cy="8328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smtClean="0">
                <a:effectLst>
                  <a:outerShdw blurRad="38100" dist="38100" dir="2700000" algn="tl">
                    <a:srgbClr val="000000">
                      <a:alpha val="43137"/>
                    </a:srgbClr>
                  </a:outerShdw>
                </a:effectLst>
              </a:rPr>
              <a:t>GUI</a:t>
            </a:r>
            <a:endParaRPr lang="en-IN" sz="3600" b="1" u="sng" dirty="0">
              <a:effectLst>
                <a:outerShdw blurRad="38100" dist="38100" dir="2700000" algn="tl">
                  <a:srgbClr val="000000">
                    <a:alpha val="43137"/>
                  </a:srgbClr>
                </a:outerShdw>
              </a:effectLst>
            </a:endParaRPr>
          </a:p>
        </p:txBody>
      </p:sp>
      <p:pic>
        <p:nvPicPr>
          <p:cNvPr id="10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426575"/>
            <a:ext cx="5249863" cy="17827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p:cNvSpPr>
            <a:spLocks noChangeArrowheads="1"/>
          </p:cNvSpPr>
          <p:nvPr/>
        </p:nvSpPr>
        <p:spPr bwMode="auto">
          <a:xfrm>
            <a:off x="1020564" y="1766299"/>
            <a:ext cx="1481046" cy="615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04704"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Chat Room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8"/>
          <p:cNvSpPr>
            <a:spLocks noChangeArrowheads="1"/>
          </p:cNvSpPr>
          <p:nvPr/>
        </p:nvSpPr>
        <p:spPr bwMode="auto">
          <a:xfrm>
            <a:off x="0" y="8969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Profile Settings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9"/>
          <p:cNvSpPr>
            <a:spLocks noChangeArrowheads="1"/>
          </p:cNvSpPr>
          <p:nvPr/>
        </p:nvSpPr>
        <p:spPr bwMode="auto">
          <a:xfrm>
            <a:off x="0" y="11209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04704"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6" name="Picture 25"/>
          <p:cNvPicPr/>
          <p:nvPr/>
        </p:nvPicPr>
        <p:blipFill>
          <a:blip r:embed="rId4" cstate="print">
            <a:extLst>
              <a:ext uri="{28A0092B-C50C-407E-A947-70E740481C1C}">
                <a14:useLocalDpi xmlns:a14="http://schemas.microsoft.com/office/drawing/2010/main" val="0"/>
              </a:ext>
            </a:extLst>
          </a:blip>
          <a:stretch>
            <a:fillRect/>
          </a:stretch>
        </p:blipFill>
        <p:spPr>
          <a:xfrm>
            <a:off x="3371849" y="2024380"/>
            <a:ext cx="6029845" cy="3852718"/>
          </a:xfrm>
          <a:prstGeom prst="rect">
            <a:avLst/>
          </a:prstGeom>
        </p:spPr>
      </p:pic>
    </p:spTree>
    <p:extLst>
      <p:ext uri="{BB962C8B-B14F-4D97-AF65-F5344CB8AC3E}">
        <p14:creationId xmlns:p14="http://schemas.microsoft.com/office/powerpoint/2010/main" val="344088751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7854" y="5445601"/>
            <a:ext cx="765421" cy="20593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56262" y="266520"/>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Goals</a:t>
            </a:r>
            <a:endParaRPr lang="id-ID" sz="3600" b="1" dirty="0">
              <a:solidFill>
                <a:schemeClr val="bg1"/>
              </a:solidFill>
              <a:latin typeface="Segoe UI"/>
              <a:cs typeface="Segoe UI"/>
            </a:endParaRPr>
          </a:p>
        </p:txBody>
      </p:sp>
      <p:pic>
        <p:nvPicPr>
          <p:cNvPr id="27" name="Picture 26" descr="Orena_Logo_Final.png"/>
          <p:cNvPicPr>
            <a:picLocks noChangeAspect="1"/>
          </p:cNvPicPr>
          <p:nvPr/>
        </p:nvPicPr>
        <p:blipFill>
          <a:blip r:embed="rId2" cstate="screen"/>
          <a:stretch>
            <a:fillRect/>
          </a:stretch>
        </p:blipFill>
        <p:spPr>
          <a:xfrm>
            <a:off x="10191128" y="5477270"/>
            <a:ext cx="1932071" cy="1207206"/>
          </a:xfrm>
          <a:prstGeom prst="rect">
            <a:avLst/>
          </a:prstGeom>
        </p:spPr>
      </p:pic>
      <p:sp>
        <p:nvSpPr>
          <p:cNvPr id="25" name="Title 1">
            <a:extLst>
              <a:ext uri="{FF2B5EF4-FFF2-40B4-BE49-F238E27FC236}">
                <a16:creationId xmlns:a16="http://schemas.microsoft.com/office/drawing/2014/main" xmlns="" id="{4E6A93A6-AF3D-44DB-BAF4-003C8681A34A}"/>
              </a:ext>
            </a:extLst>
          </p:cNvPr>
          <p:cNvSpPr txBox="1">
            <a:spLocks/>
          </p:cNvSpPr>
          <p:nvPr/>
        </p:nvSpPr>
        <p:spPr>
          <a:xfrm>
            <a:off x="333786" y="355917"/>
            <a:ext cx="3515007" cy="8328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smtClean="0">
                <a:effectLst>
                  <a:outerShdw blurRad="38100" dist="38100" dir="2700000" algn="tl">
                    <a:srgbClr val="000000">
                      <a:alpha val="43137"/>
                    </a:srgbClr>
                  </a:outerShdw>
                </a:effectLst>
              </a:rPr>
              <a:t>GUI</a:t>
            </a:r>
            <a:endParaRPr lang="en-IN" sz="3600" b="1" u="sng" dirty="0">
              <a:effectLst>
                <a:outerShdw blurRad="38100" dist="38100" dir="2700000" algn="tl">
                  <a:srgbClr val="000000">
                    <a:alpha val="43137"/>
                  </a:srgbClr>
                </a:outerShdw>
              </a:effectLst>
            </a:endParaRPr>
          </a:p>
        </p:txBody>
      </p:sp>
      <p:pic>
        <p:nvPicPr>
          <p:cNvPr id="10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426575"/>
            <a:ext cx="5249863" cy="17827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p:cNvSpPr>
            <a:spLocks noChangeArrowheads="1"/>
          </p:cNvSpPr>
          <p:nvPr/>
        </p:nvSpPr>
        <p:spPr bwMode="auto">
          <a:xfrm>
            <a:off x="1020564" y="1766299"/>
            <a:ext cx="1917641" cy="615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04704"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Profile Settings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8"/>
          <p:cNvSpPr>
            <a:spLocks noChangeArrowheads="1"/>
          </p:cNvSpPr>
          <p:nvPr/>
        </p:nvSpPr>
        <p:spPr bwMode="auto">
          <a:xfrm>
            <a:off x="0" y="8969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Profile Settings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9"/>
          <p:cNvSpPr>
            <a:spLocks noChangeArrowheads="1"/>
          </p:cNvSpPr>
          <p:nvPr/>
        </p:nvSpPr>
        <p:spPr bwMode="auto">
          <a:xfrm>
            <a:off x="0" y="11209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04704"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8" name="Picture 27"/>
          <p:cNvPicPr/>
          <p:nvPr/>
        </p:nvPicPr>
        <p:blipFill>
          <a:blip r:embed="rId3" cstate="print">
            <a:extLst>
              <a:ext uri="{28A0092B-C50C-407E-A947-70E740481C1C}">
                <a14:useLocalDpi xmlns:a14="http://schemas.microsoft.com/office/drawing/2010/main" val="0"/>
              </a:ext>
            </a:extLst>
          </a:blip>
          <a:stretch>
            <a:fillRect/>
          </a:stretch>
        </p:blipFill>
        <p:spPr>
          <a:xfrm>
            <a:off x="3470909" y="2537459"/>
            <a:ext cx="6396297" cy="3323013"/>
          </a:xfrm>
          <a:prstGeom prst="rect">
            <a:avLst/>
          </a:prstGeom>
        </p:spPr>
      </p:pic>
    </p:spTree>
    <p:extLst>
      <p:ext uri="{BB962C8B-B14F-4D97-AF65-F5344CB8AC3E}">
        <p14:creationId xmlns:p14="http://schemas.microsoft.com/office/powerpoint/2010/main" val="117459202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740756" y="1346351"/>
            <a:ext cx="2035366" cy="1867476"/>
            <a:chOff x="3775455" y="2284944"/>
            <a:chExt cx="1894255" cy="1825143"/>
          </a:xfrm>
        </p:grpSpPr>
        <p:sp>
          <p:nvSpPr>
            <p:cNvPr id="16" name="Rectangle 15"/>
            <p:cNvSpPr/>
            <p:nvPr/>
          </p:nvSpPr>
          <p:spPr>
            <a:xfrm>
              <a:off x="3875898" y="2284944"/>
              <a:ext cx="1791378" cy="1825143"/>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a:off x="3775455" y="2284944"/>
              <a:ext cx="1894255" cy="1697847"/>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8" name="Group 17"/>
          <p:cNvGrpSpPr/>
          <p:nvPr/>
        </p:nvGrpSpPr>
        <p:grpSpPr>
          <a:xfrm>
            <a:off x="1307358" y="1388266"/>
            <a:ext cx="1894255" cy="1825143"/>
            <a:chOff x="1253765" y="2284944"/>
            <a:chExt cx="1894255" cy="1825143"/>
          </a:xfrm>
        </p:grpSpPr>
        <p:sp>
          <p:nvSpPr>
            <p:cNvPr id="19" name="Rectangle 18"/>
            <p:cNvSpPr/>
            <p:nvPr/>
          </p:nvSpPr>
          <p:spPr>
            <a:xfrm>
              <a:off x="1354208" y="2284944"/>
              <a:ext cx="1791378" cy="182514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a:off x="1253765" y="2284944"/>
              <a:ext cx="1894255" cy="169784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TextBox 20"/>
          <p:cNvSpPr txBox="1"/>
          <p:nvPr/>
        </p:nvSpPr>
        <p:spPr>
          <a:xfrm>
            <a:off x="2848396" y="324525"/>
            <a:ext cx="6109894" cy="646331"/>
          </a:xfrm>
          <a:prstGeom prst="rect">
            <a:avLst/>
          </a:prstGeom>
          <a:noFill/>
          <a:ln w="57150">
            <a:solidFill>
              <a:srgbClr val="0070C0"/>
            </a:solidFill>
          </a:ln>
        </p:spPr>
        <p:txBody>
          <a:bodyPr wrap="square" lIns="91440" tIns="45720" rIns="91440" bIns="45720" rtlCol="0" anchor="t">
            <a:spAutoFit/>
          </a:bodyPr>
          <a:lstStyle/>
          <a:p>
            <a:pPr algn="ctr"/>
            <a:r>
              <a:rPr lang="id-ID" sz="3600" b="1" dirty="0">
                <a:solidFill>
                  <a:srgbClr val="44546A"/>
                </a:solidFill>
                <a:latin typeface="Segoe UI"/>
                <a:cs typeface="Segoe UI"/>
              </a:rPr>
              <a:t>Meet The </a:t>
            </a:r>
            <a:r>
              <a:rPr lang="en-US" sz="3600" b="1" dirty="0">
                <a:solidFill>
                  <a:srgbClr val="44546A"/>
                </a:solidFill>
                <a:latin typeface="Segoe UI"/>
                <a:cs typeface="Segoe UI"/>
              </a:rPr>
              <a:t>Directors</a:t>
            </a:r>
          </a:p>
        </p:txBody>
      </p:sp>
      <p:sp>
        <p:nvSpPr>
          <p:cNvPr id="22" name="Rectangle 21"/>
          <p:cNvSpPr/>
          <p:nvPr/>
        </p:nvSpPr>
        <p:spPr>
          <a:xfrm>
            <a:off x="111477" y="3372221"/>
            <a:ext cx="5362044" cy="2677656"/>
          </a:xfrm>
          <a:prstGeom prst="rect">
            <a:avLst/>
          </a:prstGeom>
        </p:spPr>
        <p:txBody>
          <a:bodyPr wrap="square" lIns="91440" tIns="45720" rIns="91440" bIns="45720" anchor="t">
            <a:spAutoFit/>
          </a:bodyPr>
          <a:lstStyle/>
          <a:p>
            <a:pPr algn="just"/>
            <a:r>
              <a:rPr lang="en-US" sz="1400" b="1" dirty="0"/>
              <a:t>Ekata Mehul</a:t>
            </a:r>
            <a:r>
              <a:rPr lang="en-US" sz="1400" dirty="0"/>
              <a:t>, Director and CEO – Blazing Arrows Pvt. Ltd.; 25 years of experience in Industry &amp; Academia; Board of Studies for various Universities; Ph. D. (Wireless Sensor Networks) (Education); M. Tech (ICT). B. Tech. (Comp.). Patent – “digital metering using Zigbee Technology’”, chapters in Books, Papers Publications. Nominated as “Women Entrepreneur Gujarat by GESIA”; IVLP Alumni in US for ‘Women in Technology”; “Traveler” for Arkansas state, US. Subject Matter Expert and Master Trainer – ESSCI, SSC NASSCOM. Executive member for “Computer Society of India, Baroda Chapter”, Core Committee in Vadodara HR Forum, life member for NASSCOM, ISTE, IETE. Director for “Women in Big Data, India”. An Educator &amp; Blissful Human being </a:t>
            </a:r>
            <a:endParaRPr lang="en-IN" sz="1400" dirty="0"/>
          </a:p>
        </p:txBody>
      </p:sp>
      <p:grpSp>
        <p:nvGrpSpPr>
          <p:cNvPr id="23" name="Group 22"/>
          <p:cNvGrpSpPr/>
          <p:nvPr/>
        </p:nvGrpSpPr>
        <p:grpSpPr>
          <a:xfrm>
            <a:off x="9171283" y="1622490"/>
            <a:ext cx="1903406" cy="592279"/>
            <a:chOff x="3948204" y="4381417"/>
            <a:chExt cx="1903406" cy="592279"/>
          </a:xfrm>
        </p:grpSpPr>
        <p:sp>
          <p:nvSpPr>
            <p:cNvPr id="24" name="TextBox 57"/>
            <p:cNvSpPr txBox="1"/>
            <p:nvPr/>
          </p:nvSpPr>
          <p:spPr>
            <a:xfrm>
              <a:off x="3948204" y="4381417"/>
              <a:ext cx="1903406" cy="369332"/>
            </a:xfrm>
            <a:prstGeom prst="rect">
              <a:avLst/>
            </a:prstGeom>
            <a:noFill/>
          </p:spPr>
          <p:txBody>
            <a:bodyPr wrap="none" lIns="91440" tIns="45720" rIns="91440" bIns="45720" rtlCol="0" anchor="t">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rPr>
                <a:t>Mr. Ketan Manvar</a:t>
              </a:r>
              <a:endParaRPr lang="id-ID" b="1" dirty="0">
                <a:solidFill>
                  <a:schemeClr val="accent1">
                    <a:lumMod val="50000"/>
                  </a:schemeClr>
                </a:solidFill>
                <a:latin typeface="+mj-lt"/>
              </a:endParaRPr>
            </a:p>
          </p:txBody>
        </p:sp>
        <p:sp>
          <p:nvSpPr>
            <p:cNvPr id="25" name="TextBox 64"/>
            <p:cNvSpPr txBox="1"/>
            <p:nvPr/>
          </p:nvSpPr>
          <p:spPr>
            <a:xfrm>
              <a:off x="4455638" y="4665919"/>
              <a:ext cx="778483" cy="307777"/>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sz="1400" dirty="0"/>
                <a:t>Director</a:t>
              </a:r>
              <a:endParaRPr lang="id-ID" sz="1400"/>
            </a:p>
          </p:txBody>
        </p:sp>
      </p:grpSp>
      <p:grpSp>
        <p:nvGrpSpPr>
          <p:cNvPr id="26" name="Group 17"/>
          <p:cNvGrpSpPr/>
          <p:nvPr/>
        </p:nvGrpSpPr>
        <p:grpSpPr>
          <a:xfrm>
            <a:off x="2" y="6736617"/>
            <a:ext cx="12191999" cy="134339"/>
            <a:chOff x="2" y="2110197"/>
            <a:chExt cx="12191999" cy="134339"/>
          </a:xfrm>
        </p:grpSpPr>
        <p:sp>
          <p:nvSpPr>
            <p:cNvPr id="27" name="Rectangle 26"/>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ectangle 27"/>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ectangle 29"/>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30"/>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31"/>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33" name="Picture 32" descr="Orena_Logo_Final.png"/>
          <p:cNvPicPr>
            <a:picLocks noChangeAspect="1"/>
          </p:cNvPicPr>
          <p:nvPr/>
        </p:nvPicPr>
        <p:blipFill>
          <a:blip r:embed="rId3" cstate="screen"/>
          <a:stretch>
            <a:fillRect/>
          </a:stretch>
        </p:blipFill>
        <p:spPr>
          <a:xfrm>
            <a:off x="10188950" y="5541070"/>
            <a:ext cx="1932071" cy="1207206"/>
          </a:xfrm>
          <a:prstGeom prst="rect">
            <a:avLst/>
          </a:prstGeom>
        </p:spPr>
      </p:pic>
      <p:grpSp>
        <p:nvGrpSpPr>
          <p:cNvPr id="34" name="Group 33">
            <a:extLst>
              <a:ext uri="{FF2B5EF4-FFF2-40B4-BE49-F238E27FC236}">
                <a16:creationId xmlns:a16="http://schemas.microsoft.com/office/drawing/2014/main" xmlns="" id="{5FA3BD37-CD12-4904-93FB-B24056452856}"/>
              </a:ext>
            </a:extLst>
          </p:cNvPr>
          <p:cNvGrpSpPr/>
          <p:nvPr/>
        </p:nvGrpSpPr>
        <p:grpSpPr>
          <a:xfrm>
            <a:off x="3595241" y="1633780"/>
            <a:ext cx="1453348" cy="648723"/>
            <a:chOff x="4245207" y="4324973"/>
            <a:chExt cx="1453348" cy="648723"/>
          </a:xfrm>
        </p:grpSpPr>
        <p:sp>
          <p:nvSpPr>
            <p:cNvPr id="35" name="TextBox 57">
              <a:extLst>
                <a:ext uri="{FF2B5EF4-FFF2-40B4-BE49-F238E27FC236}">
                  <a16:creationId xmlns:a16="http://schemas.microsoft.com/office/drawing/2014/main" xmlns="" id="{B86528D3-B3C6-4424-90BE-1FAE559611A5}"/>
                </a:ext>
              </a:extLst>
            </p:cNvPr>
            <p:cNvSpPr txBox="1"/>
            <p:nvPr/>
          </p:nvSpPr>
          <p:spPr>
            <a:xfrm>
              <a:off x="4279794" y="4324973"/>
              <a:ext cx="1381340" cy="369332"/>
            </a:xfrm>
            <a:prstGeom prst="rect">
              <a:avLst/>
            </a:prstGeom>
            <a:noFill/>
          </p:spPr>
          <p:txBody>
            <a:bodyPr wrap="none" lIns="91440" tIns="45720" rIns="91440" bIns="45720" rtlCol="0" anchor="t">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rPr>
                <a:t>Ekata Mehul</a:t>
              </a:r>
              <a:endParaRPr lang="id-ID" b="1" dirty="0" err="1">
                <a:solidFill>
                  <a:schemeClr val="accent1">
                    <a:lumMod val="50000"/>
                  </a:schemeClr>
                </a:solidFill>
                <a:latin typeface="+mj-lt"/>
              </a:endParaRPr>
            </a:p>
          </p:txBody>
        </p:sp>
        <p:sp>
          <p:nvSpPr>
            <p:cNvPr id="36" name="TextBox 64">
              <a:extLst>
                <a:ext uri="{FF2B5EF4-FFF2-40B4-BE49-F238E27FC236}">
                  <a16:creationId xmlns:a16="http://schemas.microsoft.com/office/drawing/2014/main" xmlns="" id="{657EEC86-8243-43D2-ABC2-BB971C758CF6}"/>
                </a:ext>
              </a:extLst>
            </p:cNvPr>
            <p:cNvSpPr txBox="1"/>
            <p:nvPr/>
          </p:nvSpPr>
          <p:spPr>
            <a:xfrm>
              <a:off x="4245207" y="4665919"/>
              <a:ext cx="1453348" cy="307777"/>
            </a:xfrm>
            <a:prstGeom prst="rect">
              <a:avLst/>
            </a:prstGeom>
            <a:noFill/>
          </p:spPr>
          <p:txBody>
            <a:bodyPr wrap="none" lIns="91440" tIns="45720" rIns="91440" bIns="45720" rtlCol="0" anchor="t">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sz="1400" dirty="0"/>
                <a:t>Principle Director</a:t>
              </a:r>
              <a:endParaRPr lang="id-ID" sz="1400" dirty="0"/>
            </a:p>
          </p:txBody>
        </p:sp>
      </p:grpSp>
      <p:sp>
        <p:nvSpPr>
          <p:cNvPr id="37" name="TextBox 36">
            <a:extLst>
              <a:ext uri="{FF2B5EF4-FFF2-40B4-BE49-F238E27FC236}">
                <a16:creationId xmlns:a16="http://schemas.microsoft.com/office/drawing/2014/main" xmlns="" id="{4CD2EABD-EFEE-4906-9CBA-45CE1D5423A7}"/>
              </a:ext>
            </a:extLst>
          </p:cNvPr>
          <p:cNvSpPr txBox="1"/>
          <p:nvPr/>
        </p:nvSpPr>
        <p:spPr>
          <a:xfrm>
            <a:off x="6452315" y="3372036"/>
            <a:ext cx="527098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b="1" dirty="0"/>
              <a:t>Ketan Manvar</a:t>
            </a:r>
            <a:r>
              <a:rPr lang="en-US" sz="1400" dirty="0"/>
              <a:t> Director and CEO of Reliable Control Systems Pvt. Ltd, Orena Solusions; with 20Years of experience in the field of Design, Development and Manufacturing of Instrumentation Product For Automation and Control, With 150 Corporate Clients, Currently Running Relcon Systems, Unitech Technocrates Pvt. Ltd, Touch Controls. </a:t>
            </a:r>
            <a:endParaRPr lang="en-US" sz="1400" dirty="0">
              <a:cs typeface="Calibri"/>
            </a:endParaRPr>
          </a:p>
          <a:p>
            <a:r>
              <a:rPr lang="en-US" sz="1400" dirty="0"/>
              <a:t>Completed Bachelor Engineering Degree in Instrumentation and Controls from DDIT. </a:t>
            </a:r>
            <a:endParaRPr lang="en-US" sz="1400" dirty="0">
              <a:cs typeface="Calibri"/>
            </a:endParaRPr>
          </a:p>
          <a:p>
            <a:r>
              <a:rPr lang="en-US" sz="1400" dirty="0"/>
              <a:t>Focused on New Technology development in the field of automation and control.</a:t>
            </a:r>
            <a:endParaRPr lang="en-US" sz="1400" dirty="0">
              <a:cs typeface="Calibri"/>
            </a:endParaRPr>
          </a:p>
        </p:txBody>
      </p:sp>
      <p:pic>
        <p:nvPicPr>
          <p:cNvPr id="38" name="Picture Placeholder 27" descr="Untitled design (3).png"/>
          <p:cNvPicPr>
            <a:picLocks noChangeAspect="1"/>
          </p:cNvPicPr>
          <p:nvPr/>
        </p:nvPicPr>
        <p:blipFill>
          <a:blip r:embed="rId4" cstate="print"/>
          <a:srcRect l="47" r="47"/>
          <a:stretch>
            <a:fillRect/>
          </a:stretch>
        </p:blipFill>
        <p:spPr>
          <a:xfrm>
            <a:off x="1508064" y="1404411"/>
            <a:ext cx="1697846" cy="1697847"/>
          </a:xfrm>
          <a:prstGeom prst="rect">
            <a:avLst/>
          </a:prstGeom>
        </p:spPr>
      </p:pic>
      <p:pic>
        <p:nvPicPr>
          <p:cNvPr id="39" name="Picture 38" descr="Untitled design (2).png"/>
          <p:cNvPicPr>
            <a:picLocks noChangeAspect="1"/>
          </p:cNvPicPr>
          <p:nvPr/>
        </p:nvPicPr>
        <p:blipFill>
          <a:blip r:embed="rId5" cstate="print"/>
          <a:stretch>
            <a:fillRect/>
          </a:stretch>
        </p:blipFill>
        <p:spPr>
          <a:xfrm>
            <a:off x="6951134" y="1354669"/>
            <a:ext cx="1837266" cy="1718732"/>
          </a:xfrm>
          <a:prstGeom prst="rect">
            <a:avLst/>
          </a:prstGeom>
        </p:spPr>
      </p:pic>
    </p:spTree>
    <p:extLst>
      <p:ext uri="{BB962C8B-B14F-4D97-AF65-F5344CB8AC3E}">
        <p14:creationId xmlns:p14="http://schemas.microsoft.com/office/powerpoint/2010/main" val="307297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anim calcmode="lin" valueType="num">
                                      <p:cBhvr>
                                        <p:cTn id="8" dur="500" fill="hold"/>
                                        <p:tgtEl>
                                          <p:spTgt spid="21"/>
                                        </p:tgtEl>
                                        <p:attrNameLst>
                                          <p:attrName>ppt_x</p:attrName>
                                        </p:attrNameLst>
                                      </p:cBhvr>
                                      <p:tavLst>
                                        <p:tav tm="0">
                                          <p:val>
                                            <p:strVal val="#ppt_x"/>
                                          </p:val>
                                        </p:tav>
                                        <p:tav tm="100000">
                                          <p:val>
                                            <p:strVal val="#ppt_x"/>
                                          </p:val>
                                        </p:tav>
                                      </p:tavLst>
                                    </p:anim>
                                    <p:anim calcmode="lin" valueType="num">
                                      <p:cBhvr>
                                        <p:cTn id="9" dur="5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anim calcmode="lin" valueType="num">
                                      <p:cBhvr>
                                        <p:cTn id="22" dur="500" fill="hold"/>
                                        <p:tgtEl>
                                          <p:spTgt spid="23"/>
                                        </p:tgtEl>
                                        <p:attrNameLst>
                                          <p:attrName>ppt_x</p:attrName>
                                        </p:attrNameLst>
                                      </p:cBhvr>
                                      <p:tavLst>
                                        <p:tav tm="0">
                                          <p:val>
                                            <p:strVal val="#ppt_x"/>
                                          </p:val>
                                        </p:tav>
                                        <p:tav tm="100000">
                                          <p:val>
                                            <p:strVal val="#ppt_x"/>
                                          </p:val>
                                        </p:tav>
                                      </p:tavLst>
                                    </p:anim>
                                    <p:anim calcmode="lin" valueType="num">
                                      <p:cBhvr>
                                        <p:cTn id="23" dur="500" fill="hold"/>
                                        <p:tgtEl>
                                          <p:spTgt spid="2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anim calcmode="lin" valueType="num">
                                      <p:cBhvr>
                                        <p:cTn id="32" dur="500" fill="hold"/>
                                        <p:tgtEl>
                                          <p:spTgt spid="34"/>
                                        </p:tgtEl>
                                        <p:attrNameLst>
                                          <p:attrName>ppt_x</p:attrName>
                                        </p:attrNameLst>
                                      </p:cBhvr>
                                      <p:tavLst>
                                        <p:tav tm="0">
                                          <p:val>
                                            <p:strVal val="#ppt_x"/>
                                          </p:val>
                                        </p:tav>
                                        <p:tav tm="100000">
                                          <p:val>
                                            <p:strVal val="#ppt_x"/>
                                          </p:val>
                                        </p:tav>
                                      </p:tavLst>
                                    </p:anim>
                                    <p:anim calcmode="lin" valueType="num">
                                      <p:cBhvr>
                                        <p:cTn id="33"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7854" y="5445601"/>
            <a:ext cx="765421" cy="20593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56262" y="266520"/>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Goals</a:t>
            </a:r>
            <a:endParaRPr lang="id-ID" sz="3600" b="1" dirty="0">
              <a:solidFill>
                <a:schemeClr val="bg1"/>
              </a:solidFill>
              <a:latin typeface="Segoe UI"/>
              <a:cs typeface="Segoe UI"/>
            </a:endParaRPr>
          </a:p>
        </p:txBody>
      </p:sp>
      <p:pic>
        <p:nvPicPr>
          <p:cNvPr id="27" name="Picture 26" descr="Orena_Logo_Final.png"/>
          <p:cNvPicPr>
            <a:picLocks noChangeAspect="1"/>
          </p:cNvPicPr>
          <p:nvPr/>
        </p:nvPicPr>
        <p:blipFill>
          <a:blip r:embed="rId2" cstate="screen"/>
          <a:stretch>
            <a:fillRect/>
          </a:stretch>
        </p:blipFill>
        <p:spPr>
          <a:xfrm>
            <a:off x="10191128" y="5477270"/>
            <a:ext cx="1932071" cy="1207206"/>
          </a:xfrm>
          <a:prstGeom prst="rect">
            <a:avLst/>
          </a:prstGeom>
        </p:spPr>
      </p:pic>
      <p:sp>
        <p:nvSpPr>
          <p:cNvPr id="25" name="Title 1">
            <a:extLst>
              <a:ext uri="{FF2B5EF4-FFF2-40B4-BE49-F238E27FC236}">
                <a16:creationId xmlns:a16="http://schemas.microsoft.com/office/drawing/2014/main" xmlns="" id="{BABC3979-5E74-477F-B49D-D2A255E96EC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a:effectLst>
                  <a:outerShdw blurRad="38100" dist="38100" dir="2700000" algn="tl">
                    <a:srgbClr val="000000">
                      <a:alpha val="43137"/>
                    </a:srgbClr>
                  </a:outerShdw>
                </a:effectLst>
              </a:rPr>
              <a:t>References</a:t>
            </a:r>
          </a:p>
        </p:txBody>
      </p:sp>
      <p:graphicFrame>
        <p:nvGraphicFramePr>
          <p:cNvPr id="3" name="Table 2"/>
          <p:cNvGraphicFramePr>
            <a:graphicFrameLocks noGrp="1"/>
          </p:cNvGraphicFramePr>
          <p:nvPr>
            <p:extLst>
              <p:ext uri="{D42A27DB-BD31-4B8C-83A1-F6EECF244321}">
                <p14:modId xmlns:p14="http://schemas.microsoft.com/office/powerpoint/2010/main" val="2805137612"/>
              </p:ext>
            </p:extLst>
          </p:nvPr>
        </p:nvGraphicFramePr>
        <p:xfrm>
          <a:off x="307572" y="2326972"/>
          <a:ext cx="10648602" cy="1447008"/>
        </p:xfrm>
        <a:graphic>
          <a:graphicData uri="http://schemas.openxmlformats.org/drawingml/2006/table">
            <a:tbl>
              <a:tblPr firstRow="1" firstCol="1" bandRow="1">
                <a:tableStyleId>{5C22544A-7EE6-4342-B048-85BDC9FD1C3A}</a:tableStyleId>
              </a:tblPr>
              <a:tblGrid>
                <a:gridCol w="3549534"/>
                <a:gridCol w="3549534"/>
                <a:gridCol w="3549534"/>
              </a:tblGrid>
              <a:tr h="361752">
                <a:tc>
                  <a:txBody>
                    <a:bodyPr/>
                    <a:lstStyle/>
                    <a:p>
                      <a:pPr algn="ctr">
                        <a:lnSpc>
                          <a:spcPct val="115000"/>
                        </a:lnSpc>
                        <a:spcAft>
                          <a:spcPts val="0"/>
                        </a:spcAft>
                      </a:pPr>
                      <a:r>
                        <a:rPr lang="en-IN" sz="1000" dirty="0">
                          <a:effectLst/>
                        </a:rPr>
                        <a:t>Document No.</a:t>
                      </a:r>
                      <a:endParaRPr lang="en-IN" sz="1100" dirty="0">
                        <a:effectLst/>
                        <a:latin typeface="Calibri"/>
                        <a:ea typeface="Times New Roman"/>
                        <a:cs typeface="Times New Roman"/>
                      </a:endParaRPr>
                    </a:p>
                  </a:txBody>
                  <a:tcPr marL="68580" marR="68580" marT="0" marB="0" anchor="ctr"/>
                </a:tc>
                <a:tc>
                  <a:txBody>
                    <a:bodyPr/>
                    <a:lstStyle/>
                    <a:p>
                      <a:pPr algn="ctr">
                        <a:lnSpc>
                          <a:spcPct val="115000"/>
                        </a:lnSpc>
                        <a:spcAft>
                          <a:spcPts val="0"/>
                        </a:spcAft>
                      </a:pPr>
                      <a:r>
                        <a:rPr lang="en-IN" sz="1000" dirty="0">
                          <a:effectLst/>
                        </a:rPr>
                        <a:t>Document Title</a:t>
                      </a:r>
                      <a:endParaRPr lang="en-IN" sz="1100" dirty="0">
                        <a:effectLst/>
                        <a:latin typeface="Calibri"/>
                        <a:ea typeface="Times New Roman"/>
                        <a:cs typeface="Times New Roman"/>
                      </a:endParaRPr>
                    </a:p>
                  </a:txBody>
                  <a:tcPr marL="68580" marR="68580" marT="0" marB="0" anchor="ctr"/>
                </a:tc>
                <a:tc>
                  <a:txBody>
                    <a:bodyPr/>
                    <a:lstStyle/>
                    <a:p>
                      <a:pPr algn="ctr">
                        <a:lnSpc>
                          <a:spcPct val="115000"/>
                        </a:lnSpc>
                        <a:spcAft>
                          <a:spcPts val="0"/>
                        </a:spcAft>
                      </a:pPr>
                      <a:r>
                        <a:rPr lang="en-IN" sz="1000" dirty="0">
                          <a:effectLst/>
                        </a:rPr>
                        <a:t>Author</a:t>
                      </a:r>
                      <a:endParaRPr lang="en-IN" sz="1100" dirty="0">
                        <a:effectLst/>
                        <a:latin typeface="Calibri"/>
                        <a:ea typeface="Times New Roman"/>
                        <a:cs typeface="Times New Roman"/>
                      </a:endParaRPr>
                    </a:p>
                  </a:txBody>
                  <a:tcPr marL="68580" marR="68580" marT="0" marB="0" anchor="ctr"/>
                </a:tc>
              </a:tr>
              <a:tr h="361752">
                <a:tc>
                  <a:txBody>
                    <a:bodyPr/>
                    <a:lstStyle/>
                    <a:p>
                      <a:pPr algn="ctr">
                        <a:lnSpc>
                          <a:spcPct val="115000"/>
                        </a:lnSpc>
                        <a:spcAft>
                          <a:spcPts val="0"/>
                        </a:spcAft>
                      </a:pPr>
                      <a:r>
                        <a:rPr lang="en-IN" sz="1000">
                          <a:effectLst/>
                        </a:rPr>
                        <a:t>1</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IN" sz="1000">
                          <a:effectLst/>
                        </a:rPr>
                        <a:t>Project Purpose &amp; Requirements</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IN" sz="1000">
                          <a:effectLst/>
                        </a:rPr>
                        <a:t>Slideshare.net</a:t>
                      </a:r>
                      <a:endParaRPr lang="en-IN" sz="1100">
                        <a:effectLst/>
                        <a:latin typeface="Calibri"/>
                        <a:ea typeface="Times New Roman"/>
                        <a:cs typeface="Times New Roman"/>
                      </a:endParaRPr>
                    </a:p>
                  </a:txBody>
                  <a:tcPr marL="68580" marR="68580" marT="0" marB="0"/>
                </a:tc>
              </a:tr>
              <a:tr h="361752">
                <a:tc>
                  <a:txBody>
                    <a:bodyPr/>
                    <a:lstStyle/>
                    <a:p>
                      <a:pPr algn="ctr">
                        <a:lnSpc>
                          <a:spcPct val="115000"/>
                        </a:lnSpc>
                        <a:spcAft>
                          <a:spcPts val="0"/>
                        </a:spcAft>
                      </a:pPr>
                      <a:r>
                        <a:rPr lang="en-IN" sz="1000">
                          <a:effectLst/>
                        </a:rPr>
                        <a:t>2</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IN" sz="1000">
                          <a:effectLst/>
                        </a:rPr>
                        <a:t>Policy Requirements</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IN" sz="1000">
                          <a:effectLst/>
                        </a:rPr>
                        <a:t>Google</a:t>
                      </a:r>
                      <a:endParaRPr lang="en-IN" sz="1100">
                        <a:effectLst/>
                        <a:latin typeface="Calibri"/>
                        <a:ea typeface="Times New Roman"/>
                        <a:cs typeface="Times New Roman"/>
                      </a:endParaRPr>
                    </a:p>
                  </a:txBody>
                  <a:tcPr marL="68580" marR="68580" marT="0" marB="0"/>
                </a:tc>
              </a:tr>
              <a:tr h="361752">
                <a:tc>
                  <a:txBody>
                    <a:bodyPr/>
                    <a:lstStyle/>
                    <a:p>
                      <a:pPr algn="ctr">
                        <a:lnSpc>
                          <a:spcPct val="115000"/>
                        </a:lnSpc>
                        <a:spcAft>
                          <a:spcPts val="0"/>
                        </a:spcAft>
                      </a:pPr>
                      <a:r>
                        <a:rPr lang="en-IN" sz="1000">
                          <a:effectLst/>
                        </a:rPr>
                        <a:t>3</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IN" sz="1000">
                          <a:effectLst/>
                        </a:rPr>
                        <a:t>Error Debugging</a:t>
                      </a:r>
                      <a:endParaRPr lang="en-IN" sz="1100">
                        <a:effectLst/>
                        <a:latin typeface="Calibri"/>
                        <a:ea typeface="Times New Roman"/>
                        <a:cs typeface="Times New Roman"/>
                      </a:endParaRPr>
                    </a:p>
                  </a:txBody>
                  <a:tcPr marL="68580" marR="68580" marT="0" marB="0"/>
                </a:tc>
                <a:tc>
                  <a:txBody>
                    <a:bodyPr/>
                    <a:lstStyle/>
                    <a:p>
                      <a:pPr algn="ctr">
                        <a:lnSpc>
                          <a:spcPct val="115000"/>
                        </a:lnSpc>
                        <a:spcAft>
                          <a:spcPts val="0"/>
                        </a:spcAft>
                      </a:pPr>
                      <a:r>
                        <a:rPr lang="en-IN" sz="1000" dirty="0">
                          <a:effectLst/>
                        </a:rPr>
                        <a:t>Stack Overflow</a:t>
                      </a:r>
                      <a:endParaRPr lang="en-IN" sz="11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20986407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p:cNvSpPr/>
          <p:nvPr/>
        </p:nvSpPr>
        <p:spPr>
          <a:xfrm rot="16200000">
            <a:off x="-2412993" y="2413007"/>
            <a:ext cx="6857987" cy="2032000"/>
          </a:xfrm>
          <a:prstGeom prst="rect">
            <a:avLst/>
          </a:prstGeom>
          <a:gradFill>
            <a:gsLst>
              <a:gs pos="0">
                <a:schemeClr val="accent6">
                  <a:lumMod val="50000"/>
                </a:schemeClr>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3" name="Rectangle 112"/>
          <p:cNvSpPr/>
          <p:nvPr/>
        </p:nvSpPr>
        <p:spPr>
          <a:xfrm rot="16200000">
            <a:off x="-380992" y="2413005"/>
            <a:ext cx="6857987" cy="2032000"/>
          </a:xfrm>
          <a:prstGeom prst="rect">
            <a:avLst/>
          </a:prstGeom>
          <a:gradFill>
            <a:gsLst>
              <a:gs pos="0">
                <a:schemeClr val="accent1">
                  <a:lumMod val="50000"/>
                </a:schemeClr>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Rectangle 113"/>
          <p:cNvSpPr/>
          <p:nvPr/>
        </p:nvSpPr>
        <p:spPr>
          <a:xfrm rot="16200000">
            <a:off x="1651010" y="2413005"/>
            <a:ext cx="6857982" cy="2032000"/>
          </a:xfrm>
          <a:prstGeom prst="rect">
            <a:avLst/>
          </a:prstGeom>
          <a:gradFill>
            <a:gsLst>
              <a:gs pos="0">
                <a:schemeClr val="accent2">
                  <a:lumMod val="50000"/>
                </a:schemeClr>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5" name="Rectangle 114"/>
          <p:cNvSpPr/>
          <p:nvPr/>
        </p:nvSpPr>
        <p:spPr>
          <a:xfrm rot="16200000">
            <a:off x="3683002" y="2412998"/>
            <a:ext cx="6857998" cy="2032000"/>
          </a:xfrm>
          <a:prstGeom prst="rect">
            <a:avLst/>
          </a:prstGeom>
          <a:gradFill>
            <a:gsLst>
              <a:gs pos="0">
                <a:schemeClr val="accent3">
                  <a:lumMod val="50000"/>
                </a:schemeClr>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6" name="Rectangle 115"/>
          <p:cNvSpPr/>
          <p:nvPr/>
        </p:nvSpPr>
        <p:spPr>
          <a:xfrm rot="16200000">
            <a:off x="5715002" y="2412997"/>
            <a:ext cx="6857998" cy="2032000"/>
          </a:xfrm>
          <a:prstGeom prst="rect">
            <a:avLst/>
          </a:prstGeom>
          <a:gradFill>
            <a:gsLst>
              <a:gs pos="0">
                <a:schemeClr val="accent4">
                  <a:lumMod val="50000"/>
                </a:schemeClr>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7" name="Rectangle 116"/>
          <p:cNvSpPr/>
          <p:nvPr/>
        </p:nvSpPr>
        <p:spPr>
          <a:xfrm rot="16200000">
            <a:off x="7747042" y="2413040"/>
            <a:ext cx="6857916" cy="2032000"/>
          </a:xfrm>
          <a:prstGeom prst="rect">
            <a:avLst/>
          </a:prstGeom>
          <a:gradFill>
            <a:gsLst>
              <a:gs pos="0">
                <a:schemeClr val="accent5">
                  <a:lumMod val="50000"/>
                </a:schemeClr>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1" name="Group 30"/>
          <p:cNvGrpSpPr/>
          <p:nvPr/>
        </p:nvGrpSpPr>
        <p:grpSpPr>
          <a:xfrm>
            <a:off x="2" y="6762305"/>
            <a:ext cx="12191999" cy="342082"/>
            <a:chOff x="2" y="2110197"/>
            <a:chExt cx="12191999" cy="134339"/>
          </a:xfrm>
        </p:grpSpPr>
        <p:sp>
          <p:nvSpPr>
            <p:cNvPr id="32" name="Rectangle 31"/>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32"/>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Rectangle 33"/>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Rectangle 34"/>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Rectangle 35"/>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36"/>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 name="TextBox 1"/>
          <p:cNvSpPr txBox="1"/>
          <p:nvPr/>
        </p:nvSpPr>
        <p:spPr>
          <a:xfrm>
            <a:off x="2913177" y="2691682"/>
            <a:ext cx="6694462" cy="1323439"/>
          </a:xfrm>
          <a:prstGeom prst="rect">
            <a:avLst/>
          </a:prstGeom>
          <a:noFill/>
        </p:spPr>
        <p:txBody>
          <a:bodyPr wrap="square" lIns="91440" tIns="45720" rIns="91440" bIns="45720" rtlCol="0" anchor="t">
            <a:spAutoFit/>
          </a:bodyPr>
          <a:lstStyle/>
          <a:p>
            <a:r>
              <a:rPr lang="id-ID" sz="8000" b="1" dirty="0">
                <a:ln w="6350">
                  <a:noFill/>
                </a:ln>
                <a:solidFill>
                  <a:schemeClr val="bg1"/>
                </a:solidFill>
                <a:latin typeface="Segoe UI"/>
                <a:cs typeface="Segoe UI"/>
              </a:rPr>
              <a:t>THANK</a:t>
            </a:r>
            <a:r>
              <a:rPr lang="en-US" sz="8000" b="1" dirty="0">
                <a:ln w="6350">
                  <a:noFill/>
                </a:ln>
                <a:solidFill>
                  <a:schemeClr val="bg1"/>
                </a:solidFill>
                <a:latin typeface="Segoe UI"/>
                <a:cs typeface="Segoe UI"/>
              </a:rPr>
              <a:t> YOU. </a:t>
            </a:r>
            <a:endParaRPr lang="id-ID" sz="8000" b="1" dirty="0">
              <a:ln w="6350">
                <a:noFill/>
              </a:ln>
              <a:solidFill>
                <a:schemeClr val="bg1"/>
              </a:solidFill>
              <a:latin typeface="Segoe UI"/>
              <a:cs typeface="Segoe UI"/>
            </a:endParaRPr>
          </a:p>
        </p:txBody>
      </p:sp>
    </p:spTree>
    <p:extLst>
      <p:ext uri="{BB962C8B-B14F-4D97-AF65-F5344CB8AC3E}">
        <p14:creationId xmlns:p14="http://schemas.microsoft.com/office/powerpoint/2010/main" val="208526965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10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1000"/>
                                        <p:tgtEl>
                                          <p:spTgt spid="136"/>
                                        </p:tgtEl>
                                      </p:cBhvr>
                                    </p:animEffect>
                                    <p:anim calcmode="lin" valueType="num">
                                      <p:cBhvr>
                                        <p:cTn id="8" dur="1000" fill="hold"/>
                                        <p:tgtEl>
                                          <p:spTgt spid="136"/>
                                        </p:tgtEl>
                                        <p:attrNameLst>
                                          <p:attrName>ppt_x</p:attrName>
                                        </p:attrNameLst>
                                      </p:cBhvr>
                                      <p:tavLst>
                                        <p:tav tm="0">
                                          <p:val>
                                            <p:strVal val="#ppt_x"/>
                                          </p:val>
                                        </p:tav>
                                        <p:tav tm="100000">
                                          <p:val>
                                            <p:strVal val="#ppt_x"/>
                                          </p:val>
                                        </p:tav>
                                      </p:tavLst>
                                    </p:anim>
                                    <p:anim calcmode="lin" valueType="num">
                                      <p:cBhvr>
                                        <p:cTn id="9" dur="900" decel="100000" fill="hold"/>
                                        <p:tgtEl>
                                          <p:spTgt spid="13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300"/>
                                  </p:stCondLst>
                                  <p:childTnLst>
                                    <p:set>
                                      <p:cBhvr>
                                        <p:cTn id="12" dur="1" fill="hold">
                                          <p:stCondLst>
                                            <p:cond delay="0"/>
                                          </p:stCondLst>
                                        </p:cTn>
                                        <p:tgtEl>
                                          <p:spTgt spid="113"/>
                                        </p:tgtEl>
                                        <p:attrNameLst>
                                          <p:attrName>style.visibility</p:attrName>
                                        </p:attrNameLst>
                                      </p:cBhvr>
                                      <p:to>
                                        <p:strVal val="visible"/>
                                      </p:to>
                                    </p:set>
                                    <p:animEffect transition="in" filter="fade">
                                      <p:cBhvr>
                                        <p:cTn id="13" dur="1000"/>
                                        <p:tgtEl>
                                          <p:spTgt spid="113"/>
                                        </p:tgtEl>
                                      </p:cBhvr>
                                    </p:animEffect>
                                    <p:anim calcmode="lin" valueType="num">
                                      <p:cBhvr>
                                        <p:cTn id="14" dur="1000" fill="hold"/>
                                        <p:tgtEl>
                                          <p:spTgt spid="113"/>
                                        </p:tgtEl>
                                        <p:attrNameLst>
                                          <p:attrName>ppt_x</p:attrName>
                                        </p:attrNameLst>
                                      </p:cBhvr>
                                      <p:tavLst>
                                        <p:tav tm="0">
                                          <p:val>
                                            <p:strVal val="#ppt_x"/>
                                          </p:val>
                                        </p:tav>
                                        <p:tav tm="100000">
                                          <p:val>
                                            <p:strVal val="#ppt_x"/>
                                          </p:val>
                                        </p:tav>
                                      </p:tavLst>
                                    </p:anim>
                                    <p:anim calcmode="lin" valueType="num">
                                      <p:cBhvr>
                                        <p:cTn id="15" dur="900" decel="100000" fill="hold"/>
                                        <p:tgtEl>
                                          <p:spTgt spid="1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13"/>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500"/>
                                  </p:stCondLst>
                                  <p:childTnLst>
                                    <p:set>
                                      <p:cBhvr>
                                        <p:cTn id="18" dur="1" fill="hold">
                                          <p:stCondLst>
                                            <p:cond delay="0"/>
                                          </p:stCondLst>
                                        </p:cTn>
                                        <p:tgtEl>
                                          <p:spTgt spid="114"/>
                                        </p:tgtEl>
                                        <p:attrNameLst>
                                          <p:attrName>style.visibility</p:attrName>
                                        </p:attrNameLst>
                                      </p:cBhvr>
                                      <p:to>
                                        <p:strVal val="visible"/>
                                      </p:to>
                                    </p:set>
                                    <p:animEffect transition="in" filter="fade">
                                      <p:cBhvr>
                                        <p:cTn id="19" dur="1000"/>
                                        <p:tgtEl>
                                          <p:spTgt spid="114"/>
                                        </p:tgtEl>
                                      </p:cBhvr>
                                    </p:animEffect>
                                    <p:anim calcmode="lin" valueType="num">
                                      <p:cBhvr>
                                        <p:cTn id="20" dur="1000" fill="hold"/>
                                        <p:tgtEl>
                                          <p:spTgt spid="114"/>
                                        </p:tgtEl>
                                        <p:attrNameLst>
                                          <p:attrName>ppt_x</p:attrName>
                                        </p:attrNameLst>
                                      </p:cBhvr>
                                      <p:tavLst>
                                        <p:tav tm="0">
                                          <p:val>
                                            <p:strVal val="#ppt_x"/>
                                          </p:val>
                                        </p:tav>
                                        <p:tav tm="100000">
                                          <p:val>
                                            <p:strVal val="#ppt_x"/>
                                          </p:val>
                                        </p:tav>
                                      </p:tavLst>
                                    </p:anim>
                                    <p:anim calcmode="lin" valueType="num">
                                      <p:cBhvr>
                                        <p:cTn id="21" dur="900" decel="100000" fill="hold"/>
                                        <p:tgtEl>
                                          <p:spTgt spid="11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14"/>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700"/>
                                  </p:stCondLst>
                                  <p:childTnLst>
                                    <p:set>
                                      <p:cBhvr>
                                        <p:cTn id="24" dur="1" fill="hold">
                                          <p:stCondLst>
                                            <p:cond delay="0"/>
                                          </p:stCondLst>
                                        </p:cTn>
                                        <p:tgtEl>
                                          <p:spTgt spid="115"/>
                                        </p:tgtEl>
                                        <p:attrNameLst>
                                          <p:attrName>style.visibility</p:attrName>
                                        </p:attrNameLst>
                                      </p:cBhvr>
                                      <p:to>
                                        <p:strVal val="visible"/>
                                      </p:to>
                                    </p:set>
                                    <p:animEffect transition="in" filter="fade">
                                      <p:cBhvr>
                                        <p:cTn id="25" dur="1000"/>
                                        <p:tgtEl>
                                          <p:spTgt spid="115"/>
                                        </p:tgtEl>
                                      </p:cBhvr>
                                    </p:animEffect>
                                    <p:anim calcmode="lin" valueType="num">
                                      <p:cBhvr>
                                        <p:cTn id="26" dur="1000" fill="hold"/>
                                        <p:tgtEl>
                                          <p:spTgt spid="115"/>
                                        </p:tgtEl>
                                        <p:attrNameLst>
                                          <p:attrName>ppt_x</p:attrName>
                                        </p:attrNameLst>
                                      </p:cBhvr>
                                      <p:tavLst>
                                        <p:tav tm="0">
                                          <p:val>
                                            <p:strVal val="#ppt_x"/>
                                          </p:val>
                                        </p:tav>
                                        <p:tav tm="100000">
                                          <p:val>
                                            <p:strVal val="#ppt_x"/>
                                          </p:val>
                                        </p:tav>
                                      </p:tavLst>
                                    </p:anim>
                                    <p:anim calcmode="lin" valueType="num">
                                      <p:cBhvr>
                                        <p:cTn id="27" dur="900" decel="100000" fill="hold"/>
                                        <p:tgtEl>
                                          <p:spTgt spid="115"/>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15"/>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900"/>
                                  </p:stCondLst>
                                  <p:childTnLst>
                                    <p:set>
                                      <p:cBhvr>
                                        <p:cTn id="30" dur="1" fill="hold">
                                          <p:stCondLst>
                                            <p:cond delay="0"/>
                                          </p:stCondLst>
                                        </p:cTn>
                                        <p:tgtEl>
                                          <p:spTgt spid="116"/>
                                        </p:tgtEl>
                                        <p:attrNameLst>
                                          <p:attrName>style.visibility</p:attrName>
                                        </p:attrNameLst>
                                      </p:cBhvr>
                                      <p:to>
                                        <p:strVal val="visible"/>
                                      </p:to>
                                    </p:set>
                                    <p:animEffect transition="in" filter="fade">
                                      <p:cBhvr>
                                        <p:cTn id="31" dur="1000"/>
                                        <p:tgtEl>
                                          <p:spTgt spid="116"/>
                                        </p:tgtEl>
                                      </p:cBhvr>
                                    </p:animEffect>
                                    <p:anim calcmode="lin" valueType="num">
                                      <p:cBhvr>
                                        <p:cTn id="32" dur="1000" fill="hold"/>
                                        <p:tgtEl>
                                          <p:spTgt spid="116"/>
                                        </p:tgtEl>
                                        <p:attrNameLst>
                                          <p:attrName>ppt_x</p:attrName>
                                        </p:attrNameLst>
                                      </p:cBhvr>
                                      <p:tavLst>
                                        <p:tav tm="0">
                                          <p:val>
                                            <p:strVal val="#ppt_x"/>
                                          </p:val>
                                        </p:tav>
                                        <p:tav tm="100000">
                                          <p:val>
                                            <p:strVal val="#ppt_x"/>
                                          </p:val>
                                        </p:tav>
                                      </p:tavLst>
                                    </p:anim>
                                    <p:anim calcmode="lin" valueType="num">
                                      <p:cBhvr>
                                        <p:cTn id="33" dur="900" decel="100000" fill="hold"/>
                                        <p:tgtEl>
                                          <p:spTgt spid="116"/>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16"/>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1100"/>
                                  </p:stCondLst>
                                  <p:childTnLst>
                                    <p:set>
                                      <p:cBhvr>
                                        <p:cTn id="36" dur="1" fill="hold">
                                          <p:stCondLst>
                                            <p:cond delay="0"/>
                                          </p:stCondLst>
                                        </p:cTn>
                                        <p:tgtEl>
                                          <p:spTgt spid="117"/>
                                        </p:tgtEl>
                                        <p:attrNameLst>
                                          <p:attrName>style.visibility</p:attrName>
                                        </p:attrNameLst>
                                      </p:cBhvr>
                                      <p:to>
                                        <p:strVal val="visible"/>
                                      </p:to>
                                    </p:set>
                                    <p:animEffect transition="in" filter="fade">
                                      <p:cBhvr>
                                        <p:cTn id="37" dur="1000"/>
                                        <p:tgtEl>
                                          <p:spTgt spid="117"/>
                                        </p:tgtEl>
                                      </p:cBhvr>
                                    </p:animEffect>
                                    <p:anim calcmode="lin" valueType="num">
                                      <p:cBhvr>
                                        <p:cTn id="38" dur="1000" fill="hold"/>
                                        <p:tgtEl>
                                          <p:spTgt spid="117"/>
                                        </p:tgtEl>
                                        <p:attrNameLst>
                                          <p:attrName>ppt_x</p:attrName>
                                        </p:attrNameLst>
                                      </p:cBhvr>
                                      <p:tavLst>
                                        <p:tav tm="0">
                                          <p:val>
                                            <p:strVal val="#ppt_x"/>
                                          </p:val>
                                        </p:tav>
                                        <p:tav tm="100000">
                                          <p:val>
                                            <p:strVal val="#ppt_x"/>
                                          </p:val>
                                        </p:tav>
                                      </p:tavLst>
                                    </p:anim>
                                    <p:anim calcmode="lin" valueType="num">
                                      <p:cBhvr>
                                        <p:cTn id="39" dur="900" decel="100000" fill="hold"/>
                                        <p:tgtEl>
                                          <p:spTgt spid="117"/>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17"/>
                                        </p:tgtEl>
                                        <p:attrNameLst>
                                          <p:attrName>ppt_y</p:attrName>
                                        </p:attrNameLst>
                                      </p:cBhvr>
                                      <p:tavLst>
                                        <p:tav tm="0">
                                          <p:val>
                                            <p:strVal val="#ppt_y-.03"/>
                                          </p:val>
                                        </p:tav>
                                        <p:tav tm="100000">
                                          <p:val>
                                            <p:strVal val="#ppt_y"/>
                                          </p:val>
                                        </p:tav>
                                      </p:tavLst>
                                    </p:anim>
                                  </p:childTnLst>
                                </p:cTn>
                              </p:par>
                            </p:childTnLst>
                          </p:cTn>
                        </p:par>
                        <p:par>
                          <p:cTn id="41" fill="hold">
                            <p:stCondLst>
                              <p:cond delay="2100"/>
                            </p:stCondLst>
                            <p:childTnLst>
                              <p:par>
                                <p:cTn id="42" presetID="10"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13" grpId="0" animBg="1"/>
      <p:bldP spid="114" grpId="0" animBg="1"/>
      <p:bldP spid="115" grpId="0" animBg="1"/>
      <p:bldP spid="116" grpId="0" animBg="1"/>
      <p:bldP spid="117"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78828"/>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3290" y="5459288"/>
            <a:ext cx="765422" cy="2031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08255" y="204896"/>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Vision</a:t>
            </a:r>
            <a:endParaRPr lang="id-ID" sz="3600" b="1" dirty="0">
              <a:solidFill>
                <a:schemeClr val="bg1"/>
              </a:solidFill>
              <a:latin typeface="Segoe UI"/>
              <a:cs typeface="Segoe UI"/>
            </a:endParaRPr>
          </a:p>
        </p:txBody>
      </p:sp>
      <p:sp>
        <p:nvSpPr>
          <p:cNvPr id="29" name="Rectangle 28"/>
          <p:cNvSpPr/>
          <p:nvPr/>
        </p:nvSpPr>
        <p:spPr>
          <a:xfrm>
            <a:off x="465827" y="914024"/>
            <a:ext cx="11490384" cy="646331"/>
          </a:xfrm>
          <a:prstGeom prst="rect">
            <a:avLst/>
          </a:prstGeom>
        </p:spPr>
        <p:txBody>
          <a:bodyPr wrap="square">
            <a:spAutoFit/>
          </a:bodyPr>
          <a:lstStyle/>
          <a:p>
            <a:pPr algn="just"/>
            <a:r>
              <a:rPr lang="en-IN" sz="3600" b="1" u="sng" dirty="0">
                <a:effectLst>
                  <a:outerShdw blurRad="38100" dist="38100" dir="2700000" algn="tl">
                    <a:srgbClr val="000000">
                      <a:alpha val="43137"/>
                    </a:srgbClr>
                  </a:outerShdw>
                </a:effectLst>
              </a:rPr>
              <a:t>ACKNOWLEDGEMENT</a:t>
            </a:r>
            <a:endParaRPr lang="en-IN" sz="1400" dirty="0">
              <a:solidFill>
                <a:schemeClr val="bg1"/>
              </a:solidFill>
              <a:latin typeface="Arial" pitchFamily="34" charset="0"/>
              <a:cs typeface="Arial" pitchFamily="34" charset="0"/>
            </a:endParaRPr>
          </a:p>
        </p:txBody>
      </p:sp>
      <p:pic>
        <p:nvPicPr>
          <p:cNvPr id="37" name="Picture 36" descr="Orena_Logo_Final.png"/>
          <p:cNvPicPr>
            <a:picLocks noChangeAspect="1"/>
          </p:cNvPicPr>
          <p:nvPr/>
        </p:nvPicPr>
        <p:blipFill>
          <a:blip r:embed="rId2" cstate="screen"/>
          <a:stretch>
            <a:fillRect/>
          </a:stretch>
        </p:blipFill>
        <p:spPr>
          <a:xfrm>
            <a:off x="10206471" y="5518372"/>
            <a:ext cx="1932071" cy="1207206"/>
          </a:xfrm>
          <a:prstGeom prst="rect">
            <a:avLst/>
          </a:prstGeom>
        </p:spPr>
      </p:pic>
      <p:sp>
        <p:nvSpPr>
          <p:cNvPr id="25" name="TextBox 24">
            <a:extLst>
              <a:ext uri="{FF2B5EF4-FFF2-40B4-BE49-F238E27FC236}">
                <a16:creationId xmlns:a16="http://schemas.microsoft.com/office/drawing/2014/main" xmlns="" id="{6FA64940-FABD-4F46-B196-A8F9D2C2D964}"/>
              </a:ext>
            </a:extLst>
          </p:cNvPr>
          <p:cNvSpPr txBox="1"/>
          <p:nvPr/>
        </p:nvSpPr>
        <p:spPr>
          <a:xfrm>
            <a:off x="465826" y="1963582"/>
            <a:ext cx="10706679" cy="1384995"/>
          </a:xfrm>
          <a:prstGeom prst="rect">
            <a:avLst/>
          </a:prstGeom>
          <a:noFill/>
        </p:spPr>
        <p:txBody>
          <a:bodyPr wrap="square">
            <a:spAutoFit/>
          </a:bodyPr>
          <a:lstStyle/>
          <a:p>
            <a:pPr marL="285750" indent="-285750" algn="just">
              <a:buFont typeface="Wingdings" panose="05000000000000000000" pitchFamily="2" charset="2"/>
              <a:buChar char="Ø"/>
            </a:pPr>
            <a:r>
              <a:rPr lang="en-IN" sz="1400" dirty="0"/>
              <a:t>If words are considered as a symbol of approval and token of appreciation then let the words play the heralding role expressing my gratitude.</a:t>
            </a:r>
          </a:p>
          <a:p>
            <a:pPr algn="just"/>
            <a:endParaRPr lang="en-IN" sz="1400" dirty="0"/>
          </a:p>
          <a:p>
            <a:pPr marL="285750" indent="-285750" algn="just">
              <a:buFont typeface="Wingdings" panose="05000000000000000000" pitchFamily="2" charset="2"/>
              <a:buChar char="Ø"/>
            </a:pPr>
            <a:r>
              <a:rPr lang="en-IN" sz="1400" dirty="0"/>
              <a:t>The satisfaction that accompanies that the successful completion of any task would be incomplete without the mention of people whose caseless cooperation made it possible ,whose constant guidance and encouragement crown all efforts with success. We are grateful to our project guide for the guidance ,inspiration and constructive suggestions that helpful us in the preparation of this project. We also thank our colleagues who have helped in successful completion  of the project.</a:t>
            </a:r>
          </a:p>
        </p:txBody>
      </p:sp>
    </p:spTree>
    <p:extLst>
      <p:ext uri="{BB962C8B-B14F-4D97-AF65-F5344CB8AC3E}">
        <p14:creationId xmlns:p14="http://schemas.microsoft.com/office/powerpoint/2010/main" val="159751789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78828"/>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3290" y="5459288"/>
            <a:ext cx="765422" cy="2031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08255" y="204896"/>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Vision</a:t>
            </a:r>
            <a:endParaRPr lang="id-ID" sz="3600" b="1" dirty="0">
              <a:solidFill>
                <a:schemeClr val="bg1"/>
              </a:solidFill>
              <a:latin typeface="Segoe UI"/>
              <a:cs typeface="Segoe UI"/>
            </a:endParaRPr>
          </a:p>
        </p:txBody>
      </p:sp>
      <p:sp>
        <p:nvSpPr>
          <p:cNvPr id="29" name="Rectangle 28"/>
          <p:cNvSpPr/>
          <p:nvPr/>
        </p:nvSpPr>
        <p:spPr>
          <a:xfrm>
            <a:off x="465827" y="914024"/>
            <a:ext cx="11490384" cy="1323439"/>
          </a:xfrm>
          <a:prstGeom prst="rect">
            <a:avLst/>
          </a:prstGeom>
        </p:spPr>
        <p:txBody>
          <a:bodyPr wrap="square">
            <a:spAutoFit/>
          </a:bodyPr>
          <a:lstStyle/>
          <a:p>
            <a:pPr algn="just"/>
            <a:r>
              <a:rPr lang="en-IN" sz="2000" dirty="0">
                <a:solidFill>
                  <a:schemeClr val="bg1"/>
                </a:solidFill>
                <a:latin typeface="Arial" pitchFamily="34" charset="0"/>
                <a:cs typeface="Arial" pitchFamily="34" charset="0"/>
              </a:rPr>
              <a:t>Our vision is to create an ecosystem to equip, empower and encourage the Human Talent as well as companies to contribute towards the country’s development through specific, customized and relevant research based training &amp; mentoring programs as well as Product development, mainly in the Engineering Domain.</a:t>
            </a:r>
          </a:p>
        </p:txBody>
      </p:sp>
      <p:pic>
        <p:nvPicPr>
          <p:cNvPr id="37" name="Picture 36" descr="Orena_Logo_Final.png"/>
          <p:cNvPicPr>
            <a:picLocks noChangeAspect="1"/>
          </p:cNvPicPr>
          <p:nvPr/>
        </p:nvPicPr>
        <p:blipFill>
          <a:blip r:embed="rId2" cstate="screen"/>
          <a:stretch>
            <a:fillRect/>
          </a:stretch>
        </p:blipFill>
        <p:spPr>
          <a:xfrm>
            <a:off x="10206471" y="5518372"/>
            <a:ext cx="1932071" cy="1207206"/>
          </a:xfrm>
          <a:prstGeom prst="rect">
            <a:avLst/>
          </a:prstGeom>
        </p:spPr>
      </p:pic>
      <p:sp>
        <p:nvSpPr>
          <p:cNvPr id="25" name="TextBox 24">
            <a:extLst>
              <a:ext uri="{FF2B5EF4-FFF2-40B4-BE49-F238E27FC236}">
                <a16:creationId xmlns:a16="http://schemas.microsoft.com/office/drawing/2014/main" xmlns="" id="{3644F45B-BF5B-4FD8-8411-BC73A0F27F72}"/>
              </a:ext>
            </a:extLst>
          </p:cNvPr>
          <p:cNvSpPr txBox="1"/>
          <p:nvPr/>
        </p:nvSpPr>
        <p:spPr>
          <a:xfrm>
            <a:off x="465827" y="420343"/>
            <a:ext cx="6096000" cy="369332"/>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TABLE  OF  CONTENTS:</a:t>
            </a:r>
            <a:endParaRPr lang="en-IN" dirty="0"/>
          </a:p>
        </p:txBody>
      </p:sp>
      <p:graphicFrame>
        <p:nvGraphicFramePr>
          <p:cNvPr id="27" name="Table 26">
            <a:extLst>
              <a:ext uri="{FF2B5EF4-FFF2-40B4-BE49-F238E27FC236}">
                <a16:creationId xmlns:a16="http://schemas.microsoft.com/office/drawing/2014/main" xmlns="" id="{E01DAFC0-5745-45CA-8005-37CEE5C3E4CC}"/>
              </a:ext>
            </a:extLst>
          </p:cNvPr>
          <p:cNvGraphicFramePr>
            <a:graphicFrameLocks noGrp="1"/>
          </p:cNvGraphicFramePr>
          <p:nvPr>
            <p:extLst>
              <p:ext uri="{D42A27DB-BD31-4B8C-83A1-F6EECF244321}">
                <p14:modId xmlns:p14="http://schemas.microsoft.com/office/powerpoint/2010/main" val="1555439558"/>
              </p:ext>
            </p:extLst>
          </p:nvPr>
        </p:nvGraphicFramePr>
        <p:xfrm>
          <a:off x="2799671" y="943321"/>
          <a:ext cx="4107632" cy="5029200"/>
        </p:xfrm>
        <a:graphic>
          <a:graphicData uri="http://schemas.openxmlformats.org/drawingml/2006/table">
            <a:tbl>
              <a:tblPr firstRow="1" bandRow="1">
                <a:tableStyleId>{5C22544A-7EE6-4342-B048-85BDC9FD1C3A}</a:tableStyleId>
              </a:tblPr>
              <a:tblGrid>
                <a:gridCol w="2053816">
                  <a:extLst>
                    <a:ext uri="{9D8B030D-6E8A-4147-A177-3AD203B41FA5}">
                      <a16:colId xmlns:a16="http://schemas.microsoft.com/office/drawing/2014/main" xmlns="" val="20000"/>
                    </a:ext>
                  </a:extLst>
                </a:gridCol>
                <a:gridCol w="2053816">
                  <a:extLst>
                    <a:ext uri="{9D8B030D-6E8A-4147-A177-3AD203B41FA5}">
                      <a16:colId xmlns:a16="http://schemas.microsoft.com/office/drawing/2014/main" xmlns="" val="20001"/>
                    </a:ext>
                  </a:extLst>
                </a:gridCol>
              </a:tblGrid>
              <a:tr h="320038">
                <a:tc>
                  <a:txBody>
                    <a:bodyPr/>
                    <a:lstStyle/>
                    <a:p>
                      <a:r>
                        <a:rPr lang="en-IN" dirty="0"/>
                        <a:t>Sr. No.</a:t>
                      </a:r>
                    </a:p>
                  </a:txBody>
                  <a:tcPr/>
                </a:tc>
                <a:tc>
                  <a:txBody>
                    <a:bodyPr/>
                    <a:lstStyle/>
                    <a:p>
                      <a:r>
                        <a:rPr lang="en-IN" dirty="0"/>
                        <a:t>Topics</a:t>
                      </a:r>
                    </a:p>
                  </a:txBody>
                  <a:tcPr/>
                </a:tc>
                <a:extLst>
                  <a:ext uri="{0D108BD9-81ED-4DB2-BD59-A6C34878D82A}">
                    <a16:rowId xmlns:a16="http://schemas.microsoft.com/office/drawing/2014/main" xmlns="" val="10000"/>
                  </a:ext>
                </a:extLst>
              </a:tr>
              <a:tr h="320038">
                <a:tc>
                  <a:txBody>
                    <a:bodyPr/>
                    <a:lstStyle/>
                    <a:p>
                      <a:r>
                        <a:rPr lang="en-IN" dirty="0"/>
                        <a:t>1</a:t>
                      </a:r>
                    </a:p>
                  </a:txBody>
                  <a:tcPr/>
                </a:tc>
                <a:tc>
                  <a:txBody>
                    <a:bodyPr/>
                    <a:lstStyle/>
                    <a:p>
                      <a:r>
                        <a:rPr lang="en-IN" dirty="0"/>
                        <a:t>Introduction</a:t>
                      </a:r>
                    </a:p>
                  </a:txBody>
                  <a:tcPr/>
                </a:tc>
                <a:extLst>
                  <a:ext uri="{0D108BD9-81ED-4DB2-BD59-A6C34878D82A}">
                    <a16:rowId xmlns:a16="http://schemas.microsoft.com/office/drawing/2014/main" xmlns="" val="10001"/>
                  </a:ext>
                </a:extLst>
              </a:tr>
              <a:tr h="320038">
                <a:tc>
                  <a:txBody>
                    <a:bodyPr/>
                    <a:lstStyle/>
                    <a:p>
                      <a:r>
                        <a:rPr lang="en-IN" dirty="0"/>
                        <a:t>2</a:t>
                      </a:r>
                    </a:p>
                  </a:txBody>
                  <a:tcPr/>
                </a:tc>
                <a:tc>
                  <a:txBody>
                    <a:bodyPr/>
                    <a:lstStyle/>
                    <a:p>
                      <a:r>
                        <a:rPr lang="en-IN" dirty="0"/>
                        <a:t>System Analysis</a:t>
                      </a:r>
                    </a:p>
                  </a:txBody>
                  <a:tcPr/>
                </a:tc>
                <a:extLst>
                  <a:ext uri="{0D108BD9-81ED-4DB2-BD59-A6C34878D82A}">
                    <a16:rowId xmlns:a16="http://schemas.microsoft.com/office/drawing/2014/main" xmlns="" val="10002"/>
                  </a:ext>
                </a:extLst>
              </a:tr>
              <a:tr h="320038">
                <a:tc>
                  <a:txBody>
                    <a:bodyPr/>
                    <a:lstStyle/>
                    <a:p>
                      <a:r>
                        <a:rPr lang="en-IN" dirty="0"/>
                        <a:t>3</a:t>
                      </a:r>
                    </a:p>
                  </a:txBody>
                  <a:tcPr/>
                </a:tc>
                <a:tc>
                  <a:txBody>
                    <a:bodyPr/>
                    <a:lstStyle/>
                    <a:p>
                      <a:r>
                        <a:rPr lang="en-IN" dirty="0"/>
                        <a:t>Project Profile</a:t>
                      </a:r>
                    </a:p>
                  </a:txBody>
                  <a:tcPr/>
                </a:tc>
                <a:extLst>
                  <a:ext uri="{0D108BD9-81ED-4DB2-BD59-A6C34878D82A}">
                    <a16:rowId xmlns:a16="http://schemas.microsoft.com/office/drawing/2014/main" xmlns="" val="10003"/>
                  </a:ext>
                </a:extLst>
              </a:tr>
              <a:tr h="320038">
                <a:tc>
                  <a:txBody>
                    <a:bodyPr/>
                    <a:lstStyle/>
                    <a:p>
                      <a:r>
                        <a:rPr lang="en-IN" dirty="0"/>
                        <a:t>4</a:t>
                      </a:r>
                    </a:p>
                  </a:txBody>
                  <a:tcPr/>
                </a:tc>
                <a:tc>
                  <a:txBody>
                    <a:bodyPr/>
                    <a:lstStyle/>
                    <a:p>
                      <a:r>
                        <a:rPr lang="en-IN" dirty="0"/>
                        <a:t>Features</a:t>
                      </a:r>
                    </a:p>
                  </a:txBody>
                  <a:tcPr/>
                </a:tc>
                <a:extLst>
                  <a:ext uri="{0D108BD9-81ED-4DB2-BD59-A6C34878D82A}">
                    <a16:rowId xmlns:a16="http://schemas.microsoft.com/office/drawing/2014/main" xmlns="" val="10004"/>
                  </a:ext>
                </a:extLst>
              </a:tr>
              <a:tr h="320038">
                <a:tc>
                  <a:txBody>
                    <a:bodyPr/>
                    <a:lstStyle/>
                    <a:p>
                      <a:r>
                        <a:rPr lang="en-IN" dirty="0"/>
                        <a:t>5</a:t>
                      </a:r>
                    </a:p>
                  </a:txBody>
                  <a:tcPr/>
                </a:tc>
                <a:tc>
                  <a:txBody>
                    <a:bodyPr/>
                    <a:lstStyle/>
                    <a:p>
                      <a:r>
                        <a:rPr lang="en-IN" dirty="0"/>
                        <a:t>Project Module</a:t>
                      </a:r>
                    </a:p>
                  </a:txBody>
                  <a:tcPr/>
                </a:tc>
                <a:extLst>
                  <a:ext uri="{0D108BD9-81ED-4DB2-BD59-A6C34878D82A}">
                    <a16:rowId xmlns:a16="http://schemas.microsoft.com/office/drawing/2014/main" xmlns="" val="10005"/>
                  </a:ext>
                </a:extLst>
              </a:tr>
              <a:tr h="320038">
                <a:tc>
                  <a:txBody>
                    <a:bodyPr/>
                    <a:lstStyle/>
                    <a:p>
                      <a:r>
                        <a:rPr lang="en-IN" dirty="0"/>
                        <a:t>6</a:t>
                      </a:r>
                    </a:p>
                  </a:txBody>
                  <a:tcPr/>
                </a:tc>
                <a:tc>
                  <a:txBody>
                    <a:bodyPr/>
                    <a:lstStyle/>
                    <a:p>
                      <a:r>
                        <a:rPr lang="en-IN" dirty="0"/>
                        <a:t>Implementation</a:t>
                      </a:r>
                    </a:p>
                  </a:txBody>
                  <a:tcPr/>
                </a:tc>
                <a:extLst>
                  <a:ext uri="{0D108BD9-81ED-4DB2-BD59-A6C34878D82A}">
                    <a16:rowId xmlns:a16="http://schemas.microsoft.com/office/drawing/2014/main" xmlns="" val="10006"/>
                  </a:ext>
                </a:extLst>
              </a:tr>
              <a:tr h="320038">
                <a:tc>
                  <a:txBody>
                    <a:bodyPr/>
                    <a:lstStyle/>
                    <a:p>
                      <a:r>
                        <a:rPr lang="en-IN" dirty="0"/>
                        <a:t>7</a:t>
                      </a:r>
                    </a:p>
                  </a:txBody>
                  <a:tcPr/>
                </a:tc>
                <a:tc>
                  <a:txBody>
                    <a:bodyPr/>
                    <a:lstStyle/>
                    <a:p>
                      <a:r>
                        <a:rPr lang="en-IN" dirty="0"/>
                        <a:t>Time Scheduling</a:t>
                      </a:r>
                    </a:p>
                  </a:txBody>
                  <a:tcPr/>
                </a:tc>
                <a:extLst>
                  <a:ext uri="{0D108BD9-81ED-4DB2-BD59-A6C34878D82A}">
                    <a16:rowId xmlns:a16="http://schemas.microsoft.com/office/drawing/2014/main" xmlns="" val="10007"/>
                  </a:ext>
                </a:extLst>
              </a:tr>
              <a:tr h="320038">
                <a:tc>
                  <a:txBody>
                    <a:bodyPr/>
                    <a:lstStyle/>
                    <a:p>
                      <a:r>
                        <a:rPr lang="en-IN"/>
                        <a:t>8</a:t>
                      </a:r>
                      <a:endParaRPr lang="en-IN" dirty="0"/>
                    </a:p>
                  </a:txBody>
                  <a:tcPr/>
                </a:tc>
                <a:tc>
                  <a:txBody>
                    <a:bodyPr/>
                    <a:lstStyle/>
                    <a:p>
                      <a:r>
                        <a:rPr lang="en-IN" dirty="0"/>
                        <a:t>Control Flow Diagram</a:t>
                      </a:r>
                    </a:p>
                  </a:txBody>
                  <a:tcPr/>
                </a:tc>
                <a:extLst>
                  <a:ext uri="{0D108BD9-81ED-4DB2-BD59-A6C34878D82A}">
                    <a16:rowId xmlns:a16="http://schemas.microsoft.com/office/drawing/2014/main" xmlns="" val="10008"/>
                  </a:ext>
                </a:extLst>
              </a:tr>
              <a:tr h="320038">
                <a:tc>
                  <a:txBody>
                    <a:bodyPr/>
                    <a:lstStyle/>
                    <a:p>
                      <a:r>
                        <a:rPr lang="en-IN" dirty="0"/>
                        <a:t>9</a:t>
                      </a:r>
                    </a:p>
                  </a:txBody>
                  <a:tcPr/>
                </a:tc>
                <a:tc>
                  <a:txBody>
                    <a:bodyPr/>
                    <a:lstStyle/>
                    <a:p>
                      <a:r>
                        <a:rPr lang="en-IN" dirty="0"/>
                        <a:t>Use </a:t>
                      </a:r>
                      <a:r>
                        <a:rPr lang="en-IN"/>
                        <a:t>Case Diagram</a:t>
                      </a:r>
                      <a:endParaRPr lang="en-IN" dirty="0"/>
                    </a:p>
                  </a:txBody>
                  <a:tcPr/>
                </a:tc>
                <a:extLst>
                  <a:ext uri="{0D108BD9-81ED-4DB2-BD59-A6C34878D82A}">
                    <a16:rowId xmlns:a16="http://schemas.microsoft.com/office/drawing/2014/main" xmlns="" val="10009"/>
                  </a:ext>
                </a:extLst>
              </a:tr>
              <a:tr h="320038">
                <a:tc>
                  <a:txBody>
                    <a:bodyPr/>
                    <a:lstStyle/>
                    <a:p>
                      <a:r>
                        <a:rPr lang="en-IN" dirty="0"/>
                        <a:t>10</a:t>
                      </a:r>
                    </a:p>
                  </a:txBody>
                  <a:tcPr/>
                </a:tc>
                <a:tc>
                  <a:txBody>
                    <a:bodyPr/>
                    <a:lstStyle/>
                    <a:p>
                      <a:r>
                        <a:rPr lang="en-IN"/>
                        <a:t>Data Flow Daigram</a:t>
                      </a:r>
                      <a:endParaRPr lang="en-IN" dirty="0"/>
                    </a:p>
                  </a:txBody>
                  <a:tcPr/>
                </a:tc>
                <a:extLst>
                  <a:ext uri="{0D108BD9-81ED-4DB2-BD59-A6C34878D82A}">
                    <a16:rowId xmlns:a16="http://schemas.microsoft.com/office/drawing/2014/main" xmlns="" val="10010"/>
                  </a:ext>
                </a:extLst>
              </a:tr>
              <a:tr h="320038">
                <a:tc>
                  <a:txBody>
                    <a:bodyPr/>
                    <a:lstStyle/>
                    <a:p>
                      <a:r>
                        <a:rPr lang="en-IN" dirty="0"/>
                        <a:t>11</a:t>
                      </a:r>
                    </a:p>
                  </a:txBody>
                  <a:tcPr/>
                </a:tc>
                <a:tc>
                  <a:txBody>
                    <a:bodyPr/>
                    <a:lstStyle/>
                    <a:p>
                      <a:r>
                        <a:rPr lang="en-IN" dirty="0"/>
                        <a:t>References</a:t>
                      </a:r>
                    </a:p>
                  </a:txBody>
                  <a:tcPr/>
                </a:tc>
                <a:extLst>
                  <a:ext uri="{0D108BD9-81ED-4DB2-BD59-A6C34878D82A}">
                    <a16:rowId xmlns:a16="http://schemas.microsoft.com/office/drawing/2014/main" xmlns="" val="10011"/>
                  </a:ext>
                </a:extLst>
              </a:tr>
              <a:tr h="320038">
                <a:tc>
                  <a:txBody>
                    <a:bodyPr/>
                    <a:lstStyle/>
                    <a:p>
                      <a:r>
                        <a:rPr lang="en-IN" dirty="0"/>
                        <a:t>12</a:t>
                      </a:r>
                    </a:p>
                  </a:txBody>
                  <a:tcPr/>
                </a:tc>
                <a:tc>
                  <a:txBody>
                    <a:bodyPr/>
                    <a:lstStyle/>
                    <a:p>
                      <a:r>
                        <a:rPr lang="en-IN" dirty="0"/>
                        <a:t>Conclusion</a:t>
                      </a:r>
                    </a:p>
                  </a:txBody>
                  <a:tcP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148738019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7854" y="5445601"/>
            <a:ext cx="765421" cy="20593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56262" y="266520"/>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Goals</a:t>
            </a:r>
            <a:endParaRPr lang="id-ID" sz="3600" b="1" dirty="0">
              <a:solidFill>
                <a:schemeClr val="bg1"/>
              </a:solidFill>
              <a:latin typeface="Segoe UI"/>
              <a:cs typeface="Segoe UI"/>
            </a:endParaRPr>
          </a:p>
        </p:txBody>
      </p:sp>
      <p:pic>
        <p:nvPicPr>
          <p:cNvPr id="27" name="Picture 26" descr="Orena_Logo_Final.png"/>
          <p:cNvPicPr>
            <a:picLocks noChangeAspect="1"/>
          </p:cNvPicPr>
          <p:nvPr/>
        </p:nvPicPr>
        <p:blipFill>
          <a:blip r:embed="rId2" cstate="screen"/>
          <a:stretch>
            <a:fillRect/>
          </a:stretch>
        </p:blipFill>
        <p:spPr>
          <a:xfrm>
            <a:off x="10191128" y="5477270"/>
            <a:ext cx="1932071" cy="1207206"/>
          </a:xfrm>
          <a:prstGeom prst="rect">
            <a:avLst/>
          </a:prstGeom>
        </p:spPr>
      </p:pic>
      <p:sp>
        <p:nvSpPr>
          <p:cNvPr id="26" name="Rectangle 25"/>
          <p:cNvSpPr/>
          <p:nvPr/>
        </p:nvSpPr>
        <p:spPr>
          <a:xfrm>
            <a:off x="315074" y="2000871"/>
            <a:ext cx="10706643" cy="1384995"/>
          </a:xfrm>
          <a:prstGeom prst="rect">
            <a:avLst/>
          </a:prstGeom>
        </p:spPr>
        <p:txBody>
          <a:bodyPr wrap="square">
            <a:spAutoFit/>
          </a:bodyPr>
          <a:lstStyle/>
          <a:p>
            <a:pPr marL="342900" indent="-342900" algn="just">
              <a:spcBef>
                <a:spcPts val="600"/>
              </a:spcBef>
              <a:buFont typeface="Wingdings" panose="05000000000000000000" pitchFamily="2" charset="2"/>
              <a:buChar char="Ø"/>
            </a:pPr>
            <a:r>
              <a:rPr lang="en-IN" sz="1400" dirty="0"/>
              <a:t>Teleconferencing or Chatting, is a method of using technology to bring people and ideas “together” despite of the geographical barriers. The technology has been available for years but the acceptance it was quit recent . Our projects is an example of a chat server. It is made up of 2 applications the client application , which runs on the user’s Pc and server application , which runs on any pc on the network. To start chatting client should get connected to server where they can practice two kinds of chatting, public one (message in broadcasted to all connected users) and private one(between any two users only)and during  the last one security measures were taken.</a:t>
            </a:r>
            <a:r>
              <a:rPr lang="en-US" sz="1400" dirty="0">
                <a:solidFill>
                  <a:schemeClr val="bg1"/>
                </a:solidFill>
                <a:latin typeface="Arial" pitchFamily="34" charset="0"/>
                <a:cs typeface="Arial" pitchFamily="34" charset="0"/>
              </a:rPr>
              <a:t>f Technical articles and Papers</a:t>
            </a:r>
          </a:p>
        </p:txBody>
      </p:sp>
      <p:sp>
        <p:nvSpPr>
          <p:cNvPr id="18" name="TextBox 17">
            <a:extLst>
              <a:ext uri="{FF2B5EF4-FFF2-40B4-BE49-F238E27FC236}">
                <a16:creationId xmlns:a16="http://schemas.microsoft.com/office/drawing/2014/main" xmlns="" id="{71E35400-420B-4146-A73F-FF3A885CD2E0}"/>
              </a:ext>
            </a:extLst>
          </p:cNvPr>
          <p:cNvSpPr txBox="1"/>
          <p:nvPr/>
        </p:nvSpPr>
        <p:spPr>
          <a:xfrm>
            <a:off x="236655" y="358854"/>
            <a:ext cx="6100762" cy="1200329"/>
          </a:xfrm>
          <a:prstGeom prst="rect">
            <a:avLst/>
          </a:prstGeom>
          <a:noFill/>
        </p:spPr>
        <p:txBody>
          <a:bodyPr wrap="square">
            <a:spAutoFit/>
          </a:bodyPr>
          <a:lstStyle/>
          <a:p>
            <a:r>
              <a:rPr lang="en-IN" sz="3600" b="1" u="sng" dirty="0" smtClean="0">
                <a:effectLst>
                  <a:outerShdw blurRad="38100" dist="38100" dir="2700000" algn="tl">
                    <a:srgbClr val="000000">
                      <a:alpha val="43137"/>
                    </a:srgbClr>
                  </a:outerShdw>
                </a:effectLst>
              </a:rPr>
              <a:t>INTRODUCTION TO CHAT APPLICATION (SOCKET)</a:t>
            </a:r>
            <a:endParaRPr lang="en-IN" sz="3600" dirty="0"/>
          </a:p>
        </p:txBody>
      </p:sp>
    </p:spTree>
    <p:extLst>
      <p:ext uri="{BB962C8B-B14F-4D97-AF65-F5344CB8AC3E}">
        <p14:creationId xmlns:p14="http://schemas.microsoft.com/office/powerpoint/2010/main" val="14849532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7854" y="5445601"/>
            <a:ext cx="765421" cy="20593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56262" y="266520"/>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Goals</a:t>
            </a:r>
            <a:endParaRPr lang="id-ID" sz="3600" b="1" dirty="0">
              <a:solidFill>
                <a:schemeClr val="bg1"/>
              </a:solidFill>
              <a:latin typeface="Segoe UI"/>
              <a:cs typeface="Segoe UI"/>
            </a:endParaRPr>
          </a:p>
        </p:txBody>
      </p:sp>
      <p:pic>
        <p:nvPicPr>
          <p:cNvPr id="27" name="Picture 26" descr="Orena_Logo_Final.png"/>
          <p:cNvPicPr>
            <a:picLocks noChangeAspect="1"/>
          </p:cNvPicPr>
          <p:nvPr/>
        </p:nvPicPr>
        <p:blipFill>
          <a:blip r:embed="rId2" cstate="screen"/>
          <a:stretch>
            <a:fillRect/>
          </a:stretch>
        </p:blipFill>
        <p:spPr>
          <a:xfrm>
            <a:off x="10191128" y="5477270"/>
            <a:ext cx="1932071" cy="1207206"/>
          </a:xfrm>
          <a:prstGeom prst="rect">
            <a:avLst/>
          </a:prstGeom>
        </p:spPr>
      </p:pic>
      <p:sp>
        <p:nvSpPr>
          <p:cNvPr id="26" name="Rectangle 25"/>
          <p:cNvSpPr/>
          <p:nvPr/>
        </p:nvSpPr>
        <p:spPr>
          <a:xfrm>
            <a:off x="315074" y="2000871"/>
            <a:ext cx="10706643" cy="954107"/>
          </a:xfrm>
          <a:prstGeom prst="rect">
            <a:avLst/>
          </a:prstGeom>
        </p:spPr>
        <p:txBody>
          <a:bodyPr wrap="square">
            <a:spAutoFit/>
          </a:bodyPr>
          <a:lstStyle/>
          <a:p>
            <a:pPr marL="342900" indent="-342900" algn="just">
              <a:spcBef>
                <a:spcPts val="600"/>
              </a:spcBef>
              <a:buFont typeface="Wingdings" panose="05000000000000000000" pitchFamily="2" charset="2"/>
              <a:buChar char="Ø"/>
            </a:pPr>
            <a:r>
              <a:rPr lang="en-US" sz="1400" dirty="0"/>
              <a:t>Web sockets are defined as a two-way communication between the servers and the clients, which mean both the parties, communicate and exchange data at the same time. This protocol defines a full duplex communication from the ground up. Web sockets take a step forward in bringing desktop rich functionalities to the web browsers. It represents an evolution, which was awaited for a long time in client/server web technology.</a:t>
            </a:r>
            <a:endParaRPr lang="en-US" sz="1400" dirty="0">
              <a:solidFill>
                <a:schemeClr val="bg1"/>
              </a:solidFill>
              <a:latin typeface="Arial" pitchFamily="34" charset="0"/>
              <a:cs typeface="Arial" pitchFamily="34" charset="0"/>
            </a:endParaRPr>
          </a:p>
        </p:txBody>
      </p:sp>
      <p:sp>
        <p:nvSpPr>
          <p:cNvPr id="18" name="TextBox 17">
            <a:extLst>
              <a:ext uri="{FF2B5EF4-FFF2-40B4-BE49-F238E27FC236}">
                <a16:creationId xmlns:a16="http://schemas.microsoft.com/office/drawing/2014/main" xmlns="" id="{71E35400-420B-4146-A73F-FF3A885CD2E0}"/>
              </a:ext>
            </a:extLst>
          </p:cNvPr>
          <p:cNvSpPr txBox="1"/>
          <p:nvPr/>
        </p:nvSpPr>
        <p:spPr>
          <a:xfrm>
            <a:off x="236655" y="358854"/>
            <a:ext cx="6100762" cy="646331"/>
          </a:xfrm>
          <a:prstGeom prst="rect">
            <a:avLst/>
          </a:prstGeom>
          <a:noFill/>
        </p:spPr>
        <p:txBody>
          <a:bodyPr wrap="square">
            <a:spAutoFit/>
          </a:bodyPr>
          <a:lstStyle/>
          <a:p>
            <a:r>
              <a:rPr lang="en-IN" sz="3600" b="1" u="sng" dirty="0" smtClean="0">
                <a:effectLst>
                  <a:outerShdw blurRad="38100" dist="38100" dir="2700000" algn="tl">
                    <a:srgbClr val="000000">
                      <a:alpha val="43137"/>
                    </a:srgbClr>
                  </a:outerShdw>
                </a:effectLst>
              </a:rPr>
              <a:t>INTRODUCTION TO SOCKET</a:t>
            </a:r>
            <a:r>
              <a:rPr lang="en-IN" sz="3600" b="1" u="sng" dirty="0">
                <a:effectLst>
                  <a:outerShdw blurRad="38100" dist="38100" dir="2700000" algn="tl">
                    <a:srgbClr val="000000">
                      <a:alpha val="43137"/>
                    </a:srgbClr>
                  </a:outerShdw>
                </a:effectLst>
              </a:rPr>
              <a:t> </a:t>
            </a:r>
            <a:endParaRPr lang="en-IN" sz="3600" dirty="0"/>
          </a:p>
        </p:txBody>
      </p:sp>
      <p:pic>
        <p:nvPicPr>
          <p:cNvPr id="2050" name="Picture 2" descr="Full Dupl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4211" y="3059084"/>
            <a:ext cx="3164793" cy="2822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86530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7854" y="5445601"/>
            <a:ext cx="765421" cy="20593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56262" y="266520"/>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Goals</a:t>
            </a:r>
            <a:endParaRPr lang="id-ID" sz="3600" b="1" dirty="0">
              <a:solidFill>
                <a:schemeClr val="bg1"/>
              </a:solidFill>
              <a:latin typeface="Segoe UI"/>
              <a:cs typeface="Segoe UI"/>
            </a:endParaRPr>
          </a:p>
        </p:txBody>
      </p:sp>
      <p:pic>
        <p:nvPicPr>
          <p:cNvPr id="27" name="Picture 26" descr="Orena_Logo_Final.png"/>
          <p:cNvPicPr>
            <a:picLocks noChangeAspect="1"/>
          </p:cNvPicPr>
          <p:nvPr/>
        </p:nvPicPr>
        <p:blipFill>
          <a:blip r:embed="rId2" cstate="screen"/>
          <a:stretch>
            <a:fillRect/>
          </a:stretch>
        </p:blipFill>
        <p:spPr>
          <a:xfrm>
            <a:off x="10191128" y="5477270"/>
            <a:ext cx="1932071" cy="1207206"/>
          </a:xfrm>
          <a:prstGeom prst="rect">
            <a:avLst/>
          </a:prstGeom>
        </p:spPr>
      </p:pic>
      <p:sp>
        <p:nvSpPr>
          <p:cNvPr id="26" name="Rectangle 25"/>
          <p:cNvSpPr/>
          <p:nvPr/>
        </p:nvSpPr>
        <p:spPr>
          <a:xfrm>
            <a:off x="-9122" y="845402"/>
            <a:ext cx="10706643" cy="1092607"/>
          </a:xfrm>
          <a:prstGeom prst="rect">
            <a:avLst/>
          </a:prstGeom>
        </p:spPr>
        <p:txBody>
          <a:bodyPr wrap="square">
            <a:spAutoFit/>
          </a:bodyPr>
          <a:lstStyle/>
          <a:p>
            <a:pPr marL="342900" indent="-342900">
              <a:spcBef>
                <a:spcPts val="600"/>
              </a:spcBef>
              <a:buFont typeface="Wingdings" panose="05000000000000000000" pitchFamily="2" charset="2"/>
              <a:buChar char="Ø"/>
            </a:pPr>
            <a:r>
              <a:rPr lang="en-IN" sz="3600" u="sng" dirty="0">
                <a:effectLst>
                  <a:outerShdw blurRad="38100" dist="38100" dir="2700000" algn="tl">
                    <a:srgbClr val="000000">
                      <a:alpha val="43137"/>
                    </a:srgbClr>
                  </a:outerShdw>
                </a:effectLst>
              </a:rPr>
              <a:t>SYSTEM OBJECTIVES:-</a:t>
            </a:r>
          </a:p>
          <a:p>
            <a:pPr marL="342900" indent="-342900">
              <a:spcBef>
                <a:spcPts val="600"/>
              </a:spcBef>
              <a:buFont typeface="Wingdings" panose="05000000000000000000" pitchFamily="2" charset="2"/>
              <a:buChar char="Ø"/>
            </a:pPr>
            <a:r>
              <a:rPr lang="en-US" sz="2400" dirty="0">
                <a:solidFill>
                  <a:schemeClr val="bg1"/>
                </a:solidFill>
                <a:latin typeface="Arial" pitchFamily="34" charset="0"/>
                <a:cs typeface="Arial" pitchFamily="34" charset="0"/>
              </a:rPr>
              <a:t>Technical articles and Papers</a:t>
            </a:r>
          </a:p>
        </p:txBody>
      </p:sp>
      <p:sp>
        <p:nvSpPr>
          <p:cNvPr id="18" name="TextBox 17">
            <a:extLst>
              <a:ext uri="{FF2B5EF4-FFF2-40B4-BE49-F238E27FC236}">
                <a16:creationId xmlns:a16="http://schemas.microsoft.com/office/drawing/2014/main" xmlns="" id="{71E35400-420B-4146-A73F-FF3A885CD2E0}"/>
              </a:ext>
            </a:extLst>
          </p:cNvPr>
          <p:cNvSpPr txBox="1"/>
          <p:nvPr/>
        </p:nvSpPr>
        <p:spPr>
          <a:xfrm>
            <a:off x="1084380" y="186629"/>
            <a:ext cx="6100762" cy="369332"/>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SYSTEM ANALYSIS</a:t>
            </a:r>
            <a:endParaRPr lang="en-IN" dirty="0"/>
          </a:p>
        </p:txBody>
      </p:sp>
      <p:sp>
        <p:nvSpPr>
          <p:cNvPr id="25" name="TextBox 24">
            <a:extLst>
              <a:ext uri="{FF2B5EF4-FFF2-40B4-BE49-F238E27FC236}">
                <a16:creationId xmlns:a16="http://schemas.microsoft.com/office/drawing/2014/main" xmlns="" id="{E255F55E-03E4-4E2C-AFF7-E2A5A14B4D2E}"/>
              </a:ext>
            </a:extLst>
          </p:cNvPr>
          <p:cNvSpPr txBox="1"/>
          <p:nvPr/>
        </p:nvSpPr>
        <p:spPr>
          <a:xfrm>
            <a:off x="770183" y="1938009"/>
            <a:ext cx="8864268" cy="1384995"/>
          </a:xfrm>
          <a:prstGeom prst="rect">
            <a:avLst/>
          </a:prstGeom>
          <a:noFill/>
        </p:spPr>
        <p:txBody>
          <a:bodyPr wrap="square">
            <a:spAutoFit/>
          </a:bodyPr>
          <a:lstStyle/>
          <a:p>
            <a:pPr marL="285750" indent="-285750" algn="just">
              <a:buFont typeface="Arial" pitchFamily="34" charset="0"/>
              <a:buChar char="•"/>
            </a:pPr>
            <a:r>
              <a:rPr lang="en-IN" sz="1400" dirty="0" smtClean="0">
                <a:sym typeface="Wingdings" panose="05000000000000000000" pitchFamily="2" charset="2"/>
              </a:rPr>
              <a:t> </a:t>
            </a:r>
            <a:r>
              <a:rPr lang="en-IN" sz="1400" dirty="0"/>
              <a:t>Communication over a network I one field where this tool finds wide ranging application chat application . Chat application establishes a connection between 2 or more system connected over an intranet or ad-hoc  This tool can be used for large scale communication and conferencing in an organization or campus of vast size, thus increasing the standard of co-operation. In addition it converts the complex concept of sockets to a user friendly environment. This software can have further potentials such as file transfer and voice chatting options that can be worked upon later. </a:t>
            </a:r>
          </a:p>
        </p:txBody>
      </p:sp>
    </p:spTree>
    <p:extLst>
      <p:ext uri="{BB962C8B-B14F-4D97-AF65-F5344CB8AC3E}">
        <p14:creationId xmlns:p14="http://schemas.microsoft.com/office/powerpoint/2010/main" val="373106921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7854" y="5445601"/>
            <a:ext cx="765421" cy="20593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56262" y="266520"/>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Goals</a:t>
            </a:r>
            <a:endParaRPr lang="id-ID" sz="3600" b="1" dirty="0">
              <a:solidFill>
                <a:schemeClr val="bg1"/>
              </a:solidFill>
              <a:latin typeface="Segoe UI"/>
              <a:cs typeface="Segoe UI"/>
            </a:endParaRPr>
          </a:p>
        </p:txBody>
      </p:sp>
      <p:pic>
        <p:nvPicPr>
          <p:cNvPr id="27" name="Picture 26" descr="Orena_Logo_Final.png"/>
          <p:cNvPicPr>
            <a:picLocks noChangeAspect="1"/>
          </p:cNvPicPr>
          <p:nvPr/>
        </p:nvPicPr>
        <p:blipFill>
          <a:blip r:embed="rId2" cstate="screen"/>
          <a:stretch>
            <a:fillRect/>
          </a:stretch>
        </p:blipFill>
        <p:spPr>
          <a:xfrm>
            <a:off x="10191128" y="5477270"/>
            <a:ext cx="1932071" cy="1207206"/>
          </a:xfrm>
          <a:prstGeom prst="rect">
            <a:avLst/>
          </a:prstGeom>
        </p:spPr>
      </p:pic>
      <p:sp>
        <p:nvSpPr>
          <p:cNvPr id="18" name="TextBox 17">
            <a:extLst>
              <a:ext uri="{FF2B5EF4-FFF2-40B4-BE49-F238E27FC236}">
                <a16:creationId xmlns:a16="http://schemas.microsoft.com/office/drawing/2014/main" xmlns="" id="{71E35400-420B-4146-A73F-FF3A885CD2E0}"/>
              </a:ext>
            </a:extLst>
          </p:cNvPr>
          <p:cNvSpPr txBox="1"/>
          <p:nvPr/>
        </p:nvSpPr>
        <p:spPr>
          <a:xfrm>
            <a:off x="312855" y="274536"/>
            <a:ext cx="6100762" cy="646331"/>
          </a:xfrm>
          <a:prstGeom prst="rect">
            <a:avLst/>
          </a:prstGeom>
          <a:noFill/>
        </p:spPr>
        <p:txBody>
          <a:bodyPr wrap="square">
            <a:spAutoFit/>
          </a:bodyPr>
          <a:lstStyle/>
          <a:p>
            <a:r>
              <a:rPr lang="en-IN" sz="3600" b="1" u="sng" dirty="0">
                <a:effectLst>
                  <a:outerShdw blurRad="38100" dist="38100" dir="2700000" algn="tl">
                    <a:srgbClr val="000000">
                      <a:alpha val="43137"/>
                    </a:srgbClr>
                  </a:outerShdw>
                </a:effectLst>
              </a:rPr>
              <a:t>Features</a:t>
            </a:r>
            <a:endParaRPr lang="en-IN" sz="3600" dirty="0"/>
          </a:p>
        </p:txBody>
      </p:sp>
      <p:sp>
        <p:nvSpPr>
          <p:cNvPr id="28" name="Content Placeholder 2">
            <a:extLst>
              <a:ext uri="{FF2B5EF4-FFF2-40B4-BE49-F238E27FC236}">
                <a16:creationId xmlns:a16="http://schemas.microsoft.com/office/drawing/2014/main" xmlns="" id="{07E6DBD4-3174-48BA-B6FE-649040FA6DFE}"/>
              </a:ext>
            </a:extLst>
          </p:cNvPr>
          <p:cNvSpPr txBox="1">
            <a:spLocks/>
          </p:cNvSpPr>
          <p:nvPr/>
        </p:nvSpPr>
        <p:spPr>
          <a:xfrm>
            <a:off x="757645" y="1239311"/>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User Login</a:t>
            </a:r>
          </a:p>
          <a:p>
            <a:r>
              <a:rPr lang="en-IN" sz="1600" dirty="0"/>
              <a:t>Chat Bot</a:t>
            </a:r>
          </a:p>
          <a:p>
            <a:r>
              <a:rPr lang="en-IN" sz="1600" dirty="0"/>
              <a:t>Encryption</a:t>
            </a:r>
          </a:p>
          <a:p>
            <a:r>
              <a:rPr lang="en-IN" sz="1600" dirty="0"/>
              <a:t>Push Notification</a:t>
            </a:r>
          </a:p>
          <a:p>
            <a:r>
              <a:rPr lang="en-IN" sz="1600" dirty="0"/>
              <a:t>Cloud Synchronization</a:t>
            </a:r>
          </a:p>
        </p:txBody>
      </p:sp>
    </p:spTree>
    <p:extLst>
      <p:ext uri="{BB962C8B-B14F-4D97-AF65-F5344CB8AC3E}">
        <p14:creationId xmlns:p14="http://schemas.microsoft.com/office/powerpoint/2010/main" val="364501936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78828"/>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3290" y="5459288"/>
            <a:ext cx="765422" cy="2031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08255" y="204896"/>
            <a:ext cx="651836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Segoe UI"/>
                <a:cs typeface="Segoe UI"/>
              </a:rPr>
              <a:t>Our Vision</a:t>
            </a:r>
            <a:endParaRPr lang="id-ID" sz="3600" b="1" dirty="0">
              <a:solidFill>
                <a:schemeClr val="bg1"/>
              </a:solidFill>
              <a:latin typeface="Segoe UI"/>
              <a:cs typeface="Segoe UI"/>
            </a:endParaRPr>
          </a:p>
        </p:txBody>
      </p:sp>
      <p:sp>
        <p:nvSpPr>
          <p:cNvPr id="29" name="Rectangle 28"/>
          <p:cNvSpPr/>
          <p:nvPr/>
        </p:nvSpPr>
        <p:spPr>
          <a:xfrm>
            <a:off x="465827" y="435728"/>
            <a:ext cx="11490384" cy="646331"/>
          </a:xfrm>
          <a:prstGeom prst="rect">
            <a:avLst/>
          </a:prstGeom>
        </p:spPr>
        <p:txBody>
          <a:bodyPr wrap="square">
            <a:spAutoFit/>
          </a:bodyPr>
          <a:lstStyle/>
          <a:p>
            <a:pPr algn="just"/>
            <a:r>
              <a:rPr lang="en-IN" sz="3600" b="1" u="sng" dirty="0">
                <a:effectLst>
                  <a:outerShdw blurRad="38100" dist="38100" dir="2700000" algn="tl">
                    <a:srgbClr val="000000">
                      <a:alpha val="43137"/>
                    </a:srgbClr>
                  </a:outerShdw>
                </a:effectLst>
              </a:rPr>
              <a:t>Project Modules</a:t>
            </a:r>
            <a:endParaRPr lang="en-IN" sz="1400" dirty="0">
              <a:solidFill>
                <a:schemeClr val="bg1"/>
              </a:solidFill>
              <a:latin typeface="Arial" pitchFamily="34" charset="0"/>
              <a:cs typeface="Arial" pitchFamily="34" charset="0"/>
            </a:endParaRPr>
          </a:p>
        </p:txBody>
      </p:sp>
      <p:pic>
        <p:nvPicPr>
          <p:cNvPr id="37" name="Picture 36" descr="Orena_Logo_Final.png"/>
          <p:cNvPicPr>
            <a:picLocks noChangeAspect="1"/>
          </p:cNvPicPr>
          <p:nvPr/>
        </p:nvPicPr>
        <p:blipFill>
          <a:blip r:embed="rId2" cstate="screen"/>
          <a:stretch>
            <a:fillRect/>
          </a:stretch>
        </p:blipFill>
        <p:spPr>
          <a:xfrm>
            <a:off x="10206471" y="5518372"/>
            <a:ext cx="1932071" cy="1207206"/>
          </a:xfrm>
          <a:prstGeom prst="rect">
            <a:avLst/>
          </a:prstGeom>
        </p:spPr>
      </p:pic>
      <p:sp>
        <p:nvSpPr>
          <p:cNvPr id="18" name="Content Placeholder 2">
            <a:extLst>
              <a:ext uri="{FF2B5EF4-FFF2-40B4-BE49-F238E27FC236}">
                <a16:creationId xmlns:a16="http://schemas.microsoft.com/office/drawing/2014/main" xmlns="" id="{3B1D325A-ED23-4C66-8A31-35E89D0B69C0}"/>
              </a:ext>
            </a:extLst>
          </p:cNvPr>
          <p:cNvSpPr txBox="1">
            <a:spLocks/>
          </p:cNvSpPr>
          <p:nvPr/>
        </p:nvSpPr>
        <p:spPr>
          <a:xfrm>
            <a:off x="838200" y="1825625"/>
            <a:ext cx="10515600" cy="3479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t>User Management Module</a:t>
            </a:r>
          </a:p>
          <a:p>
            <a:pPr lvl="1"/>
            <a:r>
              <a:rPr lang="en-IN" sz="1600" dirty="0"/>
              <a:t>User Registration</a:t>
            </a:r>
          </a:p>
          <a:p>
            <a:pPr lvl="1"/>
            <a:r>
              <a:rPr lang="en-IN" sz="1600" dirty="0"/>
              <a:t>User Validation</a:t>
            </a:r>
          </a:p>
          <a:p>
            <a:pPr lvl="1"/>
            <a:r>
              <a:rPr lang="en-IN" sz="1600" dirty="0"/>
              <a:t>Change Password</a:t>
            </a:r>
          </a:p>
          <a:p>
            <a:pPr marL="457200" lvl="1" indent="0">
              <a:buFont typeface="Arial" panose="020B0604020202020204" pitchFamily="34" charset="0"/>
              <a:buNone/>
            </a:pPr>
            <a:endParaRPr lang="en-IN" sz="1600" dirty="0"/>
          </a:p>
          <a:p>
            <a:r>
              <a:rPr lang="en-IN" sz="1800" dirty="0"/>
              <a:t>Administration Module</a:t>
            </a:r>
          </a:p>
          <a:p>
            <a:r>
              <a:rPr lang="en-IN" sz="1800" dirty="0"/>
              <a:t>Private Chat Module</a:t>
            </a:r>
          </a:p>
          <a:p>
            <a:endParaRPr lang="en-IN" sz="2000" dirty="0"/>
          </a:p>
          <a:p>
            <a:pPr marL="914400" lvl="1" indent="-457200">
              <a:buFont typeface="+mj-lt"/>
              <a:buAutoNum type="arabicPeriod"/>
            </a:pPr>
            <a:endParaRPr lang="en-IN" sz="1800" dirty="0"/>
          </a:p>
          <a:p>
            <a:pPr lvl="1"/>
            <a:endParaRPr lang="en-IN" sz="1800" dirty="0"/>
          </a:p>
        </p:txBody>
      </p:sp>
    </p:spTree>
    <p:extLst>
      <p:ext uri="{BB962C8B-B14F-4D97-AF65-F5344CB8AC3E}">
        <p14:creationId xmlns:p14="http://schemas.microsoft.com/office/powerpoint/2010/main" val="394066417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5634</TotalTime>
  <Words>887</Words>
  <Application>Microsoft Office PowerPoint</Application>
  <PresentationFormat>Custom</PresentationFormat>
  <Paragraphs>144</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Hardik Rajput</dc:creator>
  <cp:lastModifiedBy>hardik agrawal</cp:lastModifiedBy>
  <cp:revision>32</cp:revision>
  <dcterms:created xsi:type="dcterms:W3CDTF">2022-02-18T07:18:51Z</dcterms:created>
  <dcterms:modified xsi:type="dcterms:W3CDTF">2022-03-09T06:39:50Z</dcterms:modified>
</cp:coreProperties>
</file>