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4" r:id="rId6"/>
    <p:sldId id="261" r:id="rId7"/>
    <p:sldId id="266"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92B33E2-BD93-483B-B4E6-BB4C8631CA8C}"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104083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2B33E2-BD93-483B-B4E6-BB4C8631CA8C}"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2355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2B33E2-BD93-483B-B4E6-BB4C8631CA8C}"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1120952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2B33E2-BD93-483B-B4E6-BB4C8631CA8C}"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D12D1-B1A1-49F1-AAC8-7A1F90E701D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5408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2B33E2-BD93-483B-B4E6-BB4C8631CA8C}"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177170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2B33E2-BD93-483B-B4E6-BB4C8631CA8C}"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4271098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2B33E2-BD93-483B-B4E6-BB4C8631CA8C}"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11146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B33E2-BD93-483B-B4E6-BB4C8631CA8C}"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3244028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B33E2-BD93-483B-B4E6-BB4C8631CA8C}"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365833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B33E2-BD93-483B-B4E6-BB4C8631CA8C}"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136455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2B33E2-BD93-483B-B4E6-BB4C8631CA8C}"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291281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B33E2-BD93-483B-B4E6-BB4C8631CA8C}"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15324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2B33E2-BD93-483B-B4E6-BB4C8631CA8C}"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94594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2B33E2-BD93-483B-B4E6-BB4C8631CA8C}"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25138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B33E2-BD93-483B-B4E6-BB4C8631CA8C}"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202506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2B33E2-BD93-483B-B4E6-BB4C8631CA8C}"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158728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2B33E2-BD93-483B-B4E6-BB4C8631CA8C}"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D12D1-B1A1-49F1-AAC8-7A1F90E701D4}" type="slidenum">
              <a:rPr lang="en-US" smtClean="0"/>
              <a:t>‹#›</a:t>
            </a:fld>
            <a:endParaRPr lang="en-US"/>
          </a:p>
        </p:txBody>
      </p:sp>
    </p:spTree>
    <p:extLst>
      <p:ext uri="{BB962C8B-B14F-4D97-AF65-F5344CB8AC3E}">
        <p14:creationId xmlns:p14="http://schemas.microsoft.com/office/powerpoint/2010/main" val="2573880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92B33E2-BD93-483B-B4E6-BB4C8631CA8C}" type="datetimeFigureOut">
              <a:rPr lang="en-US" smtClean="0"/>
              <a:t>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4BD12D1-B1A1-49F1-AAC8-7A1F90E701D4}" type="slidenum">
              <a:rPr lang="en-US" smtClean="0"/>
              <a:t>‹#›</a:t>
            </a:fld>
            <a:endParaRPr lang="en-US"/>
          </a:p>
        </p:txBody>
      </p:sp>
    </p:spTree>
    <p:extLst>
      <p:ext uri="{BB962C8B-B14F-4D97-AF65-F5344CB8AC3E}">
        <p14:creationId xmlns:p14="http://schemas.microsoft.com/office/powerpoint/2010/main" val="18994635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89BB-EC2B-2F09-3072-410D088402FD}"/>
              </a:ext>
            </a:extLst>
          </p:cNvPr>
          <p:cNvSpPr txBox="1">
            <a:spLocks/>
          </p:cNvSpPr>
          <p:nvPr/>
        </p:nvSpPr>
        <p:spPr>
          <a:xfrm>
            <a:off x="1524000" y="1122363"/>
            <a:ext cx="9144000" cy="15737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9600" b="1" dirty="0">
                <a:latin typeface="Bahnschrift Light Condensed" panose="020B0502040204020203" pitchFamily="34" charset="0"/>
                <a:ea typeface="+mn-ea"/>
                <a:cs typeface="+mn-cs"/>
              </a:rPr>
              <a:t>CAPSTONE</a:t>
            </a:r>
            <a:r>
              <a:rPr lang="en-US" sz="2400" b="1" dirty="0">
                <a:latin typeface="Bahnschrift Light Condensed" panose="020B0502040204020203" pitchFamily="34" charset="0"/>
                <a:ea typeface="+mn-ea"/>
                <a:cs typeface="+mn-cs"/>
              </a:rPr>
              <a:t> </a:t>
            </a:r>
            <a:r>
              <a:rPr lang="en-US" sz="4000" b="1" dirty="0">
                <a:latin typeface="Bahnschrift Light Condensed" panose="020B0502040204020203" pitchFamily="34" charset="0"/>
                <a:ea typeface="+mn-ea"/>
                <a:cs typeface="+mn-cs"/>
              </a:rPr>
              <a:t>PROJECT</a:t>
            </a:r>
          </a:p>
        </p:txBody>
      </p:sp>
      <p:sp>
        <p:nvSpPr>
          <p:cNvPr id="3" name="Subtitle 2">
            <a:extLst>
              <a:ext uri="{FF2B5EF4-FFF2-40B4-BE49-F238E27FC236}">
                <a16:creationId xmlns:a16="http://schemas.microsoft.com/office/drawing/2014/main" id="{FE4AD0F3-E5F7-28F7-4BCD-FA31791A54E8}"/>
              </a:ext>
            </a:extLst>
          </p:cNvPr>
          <p:cNvSpPr txBox="1">
            <a:spLocks/>
          </p:cNvSpPr>
          <p:nvPr/>
        </p:nvSpPr>
        <p:spPr>
          <a:xfrm>
            <a:off x="1524000" y="36020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ahnschrift Light Condensed" panose="020B0502040204020203" pitchFamily="34" charset="0"/>
              </a:rPr>
              <a:t>Batch : DA81S8</a:t>
            </a:r>
          </a:p>
          <a:p>
            <a:pPr marL="0" indent="0" algn="ctr">
              <a:buNone/>
            </a:pPr>
            <a:r>
              <a:rPr lang="en-US" b="1" dirty="0">
                <a:latin typeface="Bahnschrift Light Condensed" panose="020B0502040204020203" pitchFamily="34" charset="0"/>
              </a:rPr>
              <a:t>Mentor : Ms. Jaya Pandey </a:t>
            </a:r>
          </a:p>
          <a:p>
            <a:pPr marL="0" indent="0" algn="ctr">
              <a:buNone/>
            </a:pPr>
            <a:r>
              <a:rPr lang="en-US" b="1" dirty="0">
                <a:latin typeface="Bahnschrift Light Condensed" panose="020B0502040204020203" pitchFamily="34" charset="0"/>
              </a:rPr>
              <a:t>Student : Vishwavijay Tomar </a:t>
            </a:r>
          </a:p>
        </p:txBody>
      </p:sp>
    </p:spTree>
    <p:extLst>
      <p:ext uri="{BB962C8B-B14F-4D97-AF65-F5344CB8AC3E}">
        <p14:creationId xmlns:p14="http://schemas.microsoft.com/office/powerpoint/2010/main" val="233462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F528-27A6-774A-0C9A-D28F18BD91A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a:latin typeface="Bahnschrift Light Condensed" panose="020B0502040204020203" pitchFamily="34" charset="0"/>
              </a:rPr>
              <a:t>Introduction</a:t>
            </a:r>
            <a:endParaRPr lang="en-US" sz="7200"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BF120B50-B26E-9D98-5D82-C10A309919F6}"/>
              </a:ext>
            </a:extLst>
          </p:cNvPr>
          <p:cNvSpPr txBox="1">
            <a:spLocks/>
          </p:cNvSpPr>
          <p:nvPr/>
        </p:nvSpPr>
        <p:spPr>
          <a:xfrm>
            <a:off x="838200" y="1843554"/>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Bahnschrift Light Condensed" panose="020B0502040204020203" pitchFamily="34" charset="0"/>
            </a:endParaRPr>
          </a:p>
          <a:p>
            <a:pPr marL="0" indent="0">
              <a:buFont typeface="Arial" panose="020B0604020202020204" pitchFamily="34" charset="0"/>
              <a:buNone/>
            </a:pPr>
            <a:r>
              <a:rPr lang="en-US" dirty="0">
                <a:latin typeface="Bahnschrift Light Condensed" panose="020B0502040204020203" pitchFamily="34" charset="0"/>
              </a:rPr>
              <a:t>As a data analyst working on a project focused on bank churn data using Tableau, the main objectives may revolve around gaining insights into customer behavior and developing strategies to reduce churn. Here are some main objectives for project. Analyze the current churn rate and customer retention metrics. Identify patterns and trends in customer behavior leading to churn. Determine the primary factors contributing to customer churn (e.g., low account balance, transaction frequency, customer service interactions). Perform statistical analysis and identify correlations. Visualize customer touchpoints, including interactions with customer service, frequency of product usage, and feedback. Analyze the correlation between customer interactions and churn</a:t>
            </a:r>
          </a:p>
        </p:txBody>
      </p:sp>
    </p:spTree>
    <p:extLst>
      <p:ext uri="{BB962C8B-B14F-4D97-AF65-F5344CB8AC3E}">
        <p14:creationId xmlns:p14="http://schemas.microsoft.com/office/powerpoint/2010/main" val="26738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9A028-903A-AF36-0A1D-B77CEEFBE1BC}"/>
              </a:ext>
            </a:extLst>
          </p:cNvPr>
          <p:cNvSpPr txBox="1"/>
          <p:nvPr/>
        </p:nvSpPr>
        <p:spPr>
          <a:xfrm>
            <a:off x="2832847" y="492170"/>
            <a:ext cx="6096000" cy="769441"/>
          </a:xfrm>
          <a:prstGeom prst="rect">
            <a:avLst/>
          </a:prstGeom>
          <a:noFill/>
        </p:spPr>
        <p:txBody>
          <a:bodyPr wrap="square">
            <a:spAutoFit/>
          </a:bodyPr>
          <a:lstStyle/>
          <a:p>
            <a:pPr algn="ctr"/>
            <a:r>
              <a:rPr lang="en-US" sz="4400" b="1" dirty="0">
                <a:latin typeface="Bahnschrift Light Condensed" panose="020B0502040204020203" pitchFamily="34" charset="0"/>
              </a:rPr>
              <a:t>Description of dataset</a:t>
            </a:r>
            <a:endParaRPr lang="en-US" sz="4400" dirty="0"/>
          </a:p>
        </p:txBody>
      </p:sp>
      <p:sp>
        <p:nvSpPr>
          <p:cNvPr id="5" name="TextBox 4">
            <a:extLst>
              <a:ext uri="{FF2B5EF4-FFF2-40B4-BE49-F238E27FC236}">
                <a16:creationId xmlns:a16="http://schemas.microsoft.com/office/drawing/2014/main" id="{18B60C82-25F8-67B4-E58D-AD1A36FFF754}"/>
              </a:ext>
            </a:extLst>
          </p:cNvPr>
          <p:cNvSpPr txBox="1"/>
          <p:nvPr/>
        </p:nvSpPr>
        <p:spPr>
          <a:xfrm>
            <a:off x="573741" y="1261611"/>
            <a:ext cx="10919012" cy="5437514"/>
          </a:xfrm>
          <a:prstGeom prst="rect">
            <a:avLst/>
          </a:prstGeom>
          <a:noFill/>
        </p:spPr>
        <p:txBody>
          <a:bodyPr wrap="square">
            <a:spAutoFit/>
          </a:bodyPr>
          <a:lstStyle/>
          <a:p>
            <a:pPr>
              <a:lnSpc>
                <a:spcPct val="150000"/>
              </a:lnSpc>
              <a:spcBef>
                <a:spcPts val="0"/>
              </a:spcBef>
            </a:pPr>
            <a:r>
              <a:rPr lang="en-US" sz="1800" dirty="0">
                <a:latin typeface="Bahnschrift Light Condensed" panose="020B0502040204020203" pitchFamily="34" charset="0"/>
              </a:rPr>
              <a:t>CLIENTNUM: Unique identifier for each customer.</a:t>
            </a:r>
          </a:p>
          <a:p>
            <a:pPr>
              <a:lnSpc>
                <a:spcPct val="150000"/>
              </a:lnSpc>
              <a:spcBef>
                <a:spcPts val="0"/>
              </a:spcBef>
            </a:pPr>
            <a:r>
              <a:rPr lang="en-US" sz="1800" dirty="0">
                <a:latin typeface="Bahnschrift Light Condensed" panose="020B0502040204020203" pitchFamily="34" charset="0"/>
              </a:rPr>
              <a:t>Attrition_Flag: Indicates whether the customer is an existing customer or has experienced attrition.</a:t>
            </a:r>
          </a:p>
          <a:p>
            <a:pPr>
              <a:lnSpc>
                <a:spcPct val="150000"/>
              </a:lnSpc>
              <a:spcBef>
                <a:spcPts val="0"/>
              </a:spcBef>
            </a:pPr>
            <a:r>
              <a:rPr lang="en-US" sz="1800" dirty="0">
                <a:latin typeface="Bahnschrift Light Condensed" panose="020B0502040204020203" pitchFamily="34" charset="0"/>
              </a:rPr>
              <a:t>Customer_Age: Age of the customer.</a:t>
            </a:r>
          </a:p>
          <a:p>
            <a:pPr>
              <a:lnSpc>
                <a:spcPct val="150000"/>
              </a:lnSpc>
              <a:spcBef>
                <a:spcPts val="0"/>
              </a:spcBef>
            </a:pPr>
            <a:r>
              <a:rPr lang="en-US" sz="1800" dirty="0">
                <a:latin typeface="Bahnschrift Light Condensed" panose="020B0502040204020203" pitchFamily="34" charset="0"/>
              </a:rPr>
              <a:t>Gender: Gender of the customer (M/F).</a:t>
            </a:r>
          </a:p>
          <a:p>
            <a:pPr>
              <a:lnSpc>
                <a:spcPct val="150000"/>
              </a:lnSpc>
              <a:spcBef>
                <a:spcPts val="0"/>
              </a:spcBef>
            </a:pPr>
            <a:r>
              <a:rPr lang="en-US" sz="1800" dirty="0">
                <a:latin typeface="Bahnschrift Light Condensed" panose="020B0502040204020203" pitchFamily="34" charset="0"/>
              </a:rPr>
              <a:t>Dependent_count: Number of dependents associated with the customer.</a:t>
            </a:r>
          </a:p>
          <a:p>
            <a:pPr>
              <a:lnSpc>
                <a:spcPct val="150000"/>
              </a:lnSpc>
              <a:spcBef>
                <a:spcPts val="0"/>
              </a:spcBef>
            </a:pPr>
            <a:r>
              <a:rPr lang="en-US" sz="1800" dirty="0">
                <a:latin typeface="Bahnschrift Light Condensed" panose="020B0502040204020203" pitchFamily="34" charset="0"/>
              </a:rPr>
              <a:t>Education_Level: Educational background of the customer.</a:t>
            </a:r>
          </a:p>
          <a:p>
            <a:pPr>
              <a:lnSpc>
                <a:spcPct val="150000"/>
              </a:lnSpc>
              <a:spcBef>
                <a:spcPts val="0"/>
              </a:spcBef>
            </a:pPr>
            <a:r>
              <a:rPr lang="en-US" sz="1800" dirty="0">
                <a:latin typeface="Bahnschrift Light Condensed" panose="020B0502040204020203" pitchFamily="34" charset="0"/>
              </a:rPr>
              <a:t>Marital_Status: Marital status of the customer.</a:t>
            </a:r>
          </a:p>
          <a:p>
            <a:pPr>
              <a:lnSpc>
                <a:spcPct val="150000"/>
              </a:lnSpc>
              <a:spcBef>
                <a:spcPts val="0"/>
              </a:spcBef>
            </a:pPr>
            <a:r>
              <a:rPr lang="en-US" sz="1800" dirty="0">
                <a:latin typeface="Bahnschrift Light Condensed" panose="020B0502040204020203" pitchFamily="34" charset="0"/>
              </a:rPr>
              <a:t>Income_Category: Income range to which the customer belongs.</a:t>
            </a:r>
          </a:p>
          <a:p>
            <a:pPr>
              <a:lnSpc>
                <a:spcPct val="150000"/>
              </a:lnSpc>
              <a:spcBef>
                <a:spcPts val="0"/>
              </a:spcBef>
            </a:pPr>
            <a:r>
              <a:rPr lang="en-US" sz="1800" dirty="0">
                <a:latin typeface="Bahnschrift Light Condensed" panose="020B0502040204020203" pitchFamily="34" charset="0"/>
              </a:rPr>
              <a:t>Card_Category: Type of credit card held by the customer (Blue, Silver, Gold).</a:t>
            </a:r>
          </a:p>
          <a:p>
            <a:pPr>
              <a:lnSpc>
                <a:spcPct val="150000"/>
              </a:lnSpc>
              <a:spcBef>
                <a:spcPts val="0"/>
              </a:spcBef>
            </a:pPr>
            <a:r>
              <a:rPr lang="en-US" sz="1800" dirty="0">
                <a:latin typeface="Bahnschrift Light Condensed" panose="020B0502040204020203" pitchFamily="34" charset="0"/>
              </a:rPr>
              <a:t>Region: Geographic region associated with the customer.</a:t>
            </a:r>
          </a:p>
          <a:p>
            <a:pPr>
              <a:lnSpc>
                <a:spcPct val="150000"/>
              </a:lnSpc>
              <a:spcBef>
                <a:spcPts val="0"/>
              </a:spcBef>
            </a:pPr>
            <a:r>
              <a:rPr lang="en-US" sz="1800" dirty="0">
                <a:latin typeface="Bahnschrift Light Condensed" panose="020B0502040204020203" pitchFamily="34" charset="0"/>
              </a:rPr>
              <a:t>Months_on_book: Number of months the customer has been on the bank's books.</a:t>
            </a:r>
          </a:p>
          <a:p>
            <a:pPr>
              <a:lnSpc>
                <a:spcPct val="150000"/>
              </a:lnSpc>
              <a:spcBef>
                <a:spcPts val="0"/>
              </a:spcBef>
            </a:pPr>
            <a:r>
              <a:rPr lang="en-US" sz="1800" dirty="0">
                <a:latin typeface="Bahnschrift Light Condensed" panose="020B0502040204020203" pitchFamily="34" charset="0"/>
              </a:rPr>
              <a:t>Total_Relationship_Count: Total number of products held by the customer.</a:t>
            </a:r>
          </a:p>
          <a:p>
            <a:pPr>
              <a:lnSpc>
                <a:spcPct val="150000"/>
              </a:lnSpc>
              <a:spcBef>
                <a:spcPts val="0"/>
              </a:spcBef>
            </a:pPr>
            <a:endParaRPr lang="en-US" sz="1800" dirty="0">
              <a:latin typeface="Bahnschrift Light Condensed" panose="020B0502040204020203" pitchFamily="34" charset="0"/>
            </a:endParaRPr>
          </a:p>
        </p:txBody>
      </p:sp>
    </p:spTree>
    <p:extLst>
      <p:ext uri="{BB962C8B-B14F-4D97-AF65-F5344CB8AC3E}">
        <p14:creationId xmlns:p14="http://schemas.microsoft.com/office/powerpoint/2010/main" val="339921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ED54-95CB-DD75-0BF8-BE9F182B423B}"/>
              </a:ext>
            </a:extLst>
          </p:cNvPr>
          <p:cNvSpPr txBox="1">
            <a:spLocks/>
          </p:cNvSpPr>
          <p:nvPr/>
        </p:nvSpPr>
        <p:spPr>
          <a:xfrm>
            <a:off x="838200" y="188536"/>
            <a:ext cx="10515600" cy="62216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Bahnschrift Light Condensed" panose="020B0502040204020203" pitchFamily="34" charset="0"/>
              </a:rPr>
              <a:t>Tableau Implementation</a:t>
            </a:r>
          </a:p>
        </p:txBody>
      </p:sp>
      <p:sp>
        <p:nvSpPr>
          <p:cNvPr id="3" name="Content Placeholder 2">
            <a:extLst>
              <a:ext uri="{FF2B5EF4-FFF2-40B4-BE49-F238E27FC236}">
                <a16:creationId xmlns:a16="http://schemas.microsoft.com/office/drawing/2014/main" id="{D4EF754F-A060-F673-57CB-44D2CCEB1AF2}"/>
              </a:ext>
            </a:extLst>
          </p:cNvPr>
          <p:cNvSpPr txBox="1">
            <a:spLocks/>
          </p:cNvSpPr>
          <p:nvPr/>
        </p:nvSpPr>
        <p:spPr>
          <a:xfrm>
            <a:off x="838200" y="810704"/>
            <a:ext cx="10515600" cy="58587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latin typeface="Bahnschrift Light Condensed" panose="020B0502040204020203" pitchFamily="34" charset="0"/>
              </a:rPr>
              <a:t>Data Preparation: Start by gathering and preparing your data. Ensure that it is in a clean and structured format, with relevant columns and rows.</a:t>
            </a:r>
          </a:p>
          <a:p>
            <a:r>
              <a:rPr lang="en-US" sz="1800">
                <a:latin typeface="Bahnschrift Light Condensed" panose="020B0502040204020203" pitchFamily="34" charset="0"/>
              </a:rPr>
              <a:t>Data Connection: Import your data into Tableau. This can be a simple drag-and-drop operation or connecting to a database. Verify that your data is loaded correctly, and Tableau recognizes the data types of each column accurately.</a:t>
            </a:r>
          </a:p>
          <a:p>
            <a:r>
              <a:rPr lang="en-US" sz="1800">
                <a:latin typeface="Bahnschrift Light Condensed" panose="020B0502040204020203" pitchFamily="34" charset="0"/>
              </a:rPr>
              <a:t>Creating Worksheets: Start building your visualizations using worksheets. Choose appropriate chart types (bar charts, line charts, scatter plots, etc.) based on the nature of your data and the insights you want to convey. Drag and drop dimensions and measures to define the visual elements.</a:t>
            </a:r>
          </a:p>
          <a:p>
            <a:r>
              <a:rPr lang="en-US" sz="1800">
                <a:latin typeface="Bahnschrift Light Condensed" panose="020B0502040204020203" pitchFamily="34" charset="0"/>
              </a:rPr>
              <a:t>Customizing Visualizations: Customize your visualizations by adjusting colors, sizes, labels, and formatting options. Add reference lines, trend lines, or annotations to highlight specific points of interest.</a:t>
            </a:r>
          </a:p>
          <a:p>
            <a:r>
              <a:rPr lang="en-US" sz="1800">
                <a:latin typeface="Bahnschrift Light Condensed" panose="020B0502040204020203" pitchFamily="34" charset="0"/>
              </a:rPr>
              <a:t>Building Dashboards: Combine multiple worksheets into a dashboard. Arrange and resize them to create a cohesive and informative layout.</a:t>
            </a:r>
          </a:p>
          <a:p>
            <a:r>
              <a:rPr lang="en-US" sz="1800">
                <a:latin typeface="Bahnschrift Light Condensed" panose="020B0502040204020203" pitchFamily="34" charset="0"/>
              </a:rPr>
              <a:t>Adding Interactivity: Implement interactivity using features like filters, highlight actions, URL actions, etc. Ensure that your dashboard provides a seamless user experience with intuitive navigation.</a:t>
            </a:r>
          </a:p>
          <a:p>
            <a:r>
              <a:rPr lang="en-US" sz="1800">
                <a:latin typeface="Bahnschrift Light Condensed" panose="020B0502040204020203" pitchFamily="34" charset="0"/>
              </a:rPr>
              <a:t>Formatting and Layout: Format your dashboard for a polished appearance. Adjust fonts, colors, and overall layout for consistency and readability. Consider best practices for dashboard design to enhance user engagement.</a:t>
            </a:r>
          </a:p>
          <a:p>
            <a:r>
              <a:rPr lang="en-US" sz="1800">
                <a:latin typeface="Bahnschrift Light Condensed" panose="020B0502040204020203" pitchFamily="34" charset="0"/>
              </a:rPr>
              <a:t>Testing: Thoroughly test your dashboard to ensure that all visualizations and interactive elements work as intended. Check for responsiveness and compatibility with different devices.</a:t>
            </a:r>
          </a:p>
          <a:p>
            <a:r>
              <a:rPr lang="en-US" sz="1800">
                <a:latin typeface="Bahnschrift Light Condensed" panose="020B0502040204020203" pitchFamily="34" charset="0"/>
              </a:rPr>
              <a:t>Publishing: Once satisfied with your dashboard, publish it to Tableau Server, Tableau Online, or Tableau Public, depending on your needs.</a:t>
            </a:r>
            <a:endParaRPr lang="en-US" sz="1800" dirty="0">
              <a:latin typeface="Bahnschrift Light Condensed" panose="020B0502040204020203" pitchFamily="34" charset="0"/>
            </a:endParaRPr>
          </a:p>
        </p:txBody>
      </p:sp>
    </p:spTree>
    <p:extLst>
      <p:ext uri="{BB962C8B-B14F-4D97-AF65-F5344CB8AC3E}">
        <p14:creationId xmlns:p14="http://schemas.microsoft.com/office/powerpoint/2010/main" val="390678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0CCD1-7EE0-D8ED-6026-55AF50A1BED5}"/>
              </a:ext>
            </a:extLst>
          </p:cNvPr>
          <p:cNvSpPr txBox="1"/>
          <p:nvPr/>
        </p:nvSpPr>
        <p:spPr>
          <a:xfrm>
            <a:off x="0" y="1909605"/>
            <a:ext cx="12192000" cy="4524315"/>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Söhne"/>
              </a:rPr>
              <a:t>Create a New Dashboard in Tableau: Open Tableau and create a new dashboard.</a:t>
            </a:r>
          </a:p>
          <a:p>
            <a:pPr algn="l"/>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Set Dashboard Size: Set the size of the Tableau dashboard to match the dimensions of your Figma template.</a:t>
            </a:r>
          </a:p>
          <a:p>
            <a:pPr algn="l"/>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Add Containers and Layout: Use containers in Tableau to replicate the layout structure of your Figma </a:t>
            </a:r>
            <a:r>
              <a:rPr lang="en-US" b="0" i="0" dirty="0" err="1">
                <a:effectLst/>
                <a:latin typeface="Söhne"/>
              </a:rPr>
              <a:t>design.Add</a:t>
            </a:r>
            <a:r>
              <a:rPr lang="en-US" b="0" i="0" dirty="0">
                <a:effectLst/>
                <a:latin typeface="Söhne"/>
              </a:rPr>
              <a:t> rows and columns as needed to match the structure of your Figma template.</a:t>
            </a:r>
          </a:p>
          <a:p>
            <a:pPr algn="l"/>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Import Backgrounds and Images: Import background images or shapes to match the visual elements in Figma. Use the imported assets as backgrounds for containers or dashboard elements.</a:t>
            </a:r>
          </a:p>
          <a:p>
            <a:pPr algn="l"/>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 Text Elements: Add text elements to replicate the typography and text placement from Figma. Match font styles, sizes, and colors.</a:t>
            </a:r>
          </a:p>
          <a:p>
            <a:pPr algn="l"/>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 Charts and Visualizations: Create Tableau charts and visualizations based on the designs in Figma. Match colors, styles, and data representations.</a:t>
            </a:r>
          </a:p>
          <a:p>
            <a:pPr algn="l"/>
            <a:endParaRPr lang="en-US" b="0" i="0" dirty="0">
              <a:effectLst/>
              <a:latin typeface="Söhne"/>
            </a:endParaRPr>
          </a:p>
        </p:txBody>
      </p:sp>
      <p:sp>
        <p:nvSpPr>
          <p:cNvPr id="4" name="TextBox 3">
            <a:extLst>
              <a:ext uri="{FF2B5EF4-FFF2-40B4-BE49-F238E27FC236}">
                <a16:creationId xmlns:a16="http://schemas.microsoft.com/office/drawing/2014/main" id="{E3AE4B46-A639-D295-0128-97FB95680C8C}"/>
              </a:ext>
            </a:extLst>
          </p:cNvPr>
          <p:cNvSpPr txBox="1"/>
          <p:nvPr/>
        </p:nvSpPr>
        <p:spPr>
          <a:xfrm>
            <a:off x="2223247" y="502025"/>
            <a:ext cx="6239435" cy="769441"/>
          </a:xfrm>
          <a:prstGeom prst="rect">
            <a:avLst/>
          </a:prstGeom>
          <a:noFill/>
        </p:spPr>
        <p:txBody>
          <a:bodyPr wrap="square" rtlCol="0">
            <a:spAutoFit/>
          </a:bodyPr>
          <a:lstStyle/>
          <a:p>
            <a:pPr algn="ctr"/>
            <a:r>
              <a:rPr lang="en-US" sz="4400" dirty="0">
                <a:latin typeface="Bahnschrift Condensed" panose="020B0502040204020203" pitchFamily="34" charset="0"/>
              </a:rPr>
              <a:t>FIGMA IMPLEMENTATION</a:t>
            </a:r>
          </a:p>
        </p:txBody>
      </p:sp>
    </p:spTree>
    <p:extLst>
      <p:ext uri="{BB962C8B-B14F-4D97-AF65-F5344CB8AC3E}">
        <p14:creationId xmlns:p14="http://schemas.microsoft.com/office/powerpoint/2010/main" val="294874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160879-A78B-6E21-59FE-43F493452789}"/>
              </a:ext>
            </a:extLst>
          </p:cNvPr>
          <p:cNvSpPr txBox="1"/>
          <p:nvPr/>
        </p:nvSpPr>
        <p:spPr>
          <a:xfrm>
            <a:off x="2465294" y="0"/>
            <a:ext cx="7476565" cy="646331"/>
          </a:xfrm>
          <a:prstGeom prst="rect">
            <a:avLst/>
          </a:prstGeom>
          <a:noFill/>
        </p:spPr>
        <p:txBody>
          <a:bodyPr wrap="square" rtlCol="0">
            <a:spAutoFit/>
          </a:bodyPr>
          <a:lstStyle/>
          <a:p>
            <a:pPr algn="ctr"/>
            <a:r>
              <a:rPr lang="en-US" sz="3600" b="1" dirty="0">
                <a:latin typeface="Bahnschrift Condensed" panose="020B0502040204020203" pitchFamily="34" charset="0"/>
              </a:rPr>
              <a:t>Business Requirements</a:t>
            </a:r>
          </a:p>
        </p:txBody>
      </p:sp>
      <p:graphicFrame>
        <p:nvGraphicFramePr>
          <p:cNvPr id="5" name="Table 4">
            <a:extLst>
              <a:ext uri="{FF2B5EF4-FFF2-40B4-BE49-F238E27FC236}">
                <a16:creationId xmlns:a16="http://schemas.microsoft.com/office/drawing/2014/main" id="{DC8FF5A0-6121-E2E6-58EB-0BB987221DB4}"/>
              </a:ext>
            </a:extLst>
          </p:cNvPr>
          <p:cNvGraphicFramePr>
            <a:graphicFrameLocks noGrp="1"/>
          </p:cNvGraphicFramePr>
          <p:nvPr>
            <p:extLst>
              <p:ext uri="{D42A27DB-BD31-4B8C-83A1-F6EECF244321}">
                <p14:modId xmlns:p14="http://schemas.microsoft.com/office/powerpoint/2010/main" val="173559900"/>
              </p:ext>
            </p:extLst>
          </p:nvPr>
        </p:nvGraphicFramePr>
        <p:xfrm>
          <a:off x="0" y="582709"/>
          <a:ext cx="12192000" cy="6476091"/>
        </p:xfrm>
        <a:graphic>
          <a:graphicData uri="http://schemas.openxmlformats.org/drawingml/2006/table">
            <a:tbl>
              <a:tblPr firstRow="1" bandRow="1">
                <a:tableStyleId>{5940675A-B579-460E-94D1-54222C63F5DA}</a:tableStyleId>
              </a:tblPr>
              <a:tblGrid>
                <a:gridCol w="675332">
                  <a:extLst>
                    <a:ext uri="{9D8B030D-6E8A-4147-A177-3AD203B41FA5}">
                      <a16:colId xmlns:a16="http://schemas.microsoft.com/office/drawing/2014/main" val="1440377095"/>
                    </a:ext>
                  </a:extLst>
                </a:gridCol>
                <a:gridCol w="3538742">
                  <a:extLst>
                    <a:ext uri="{9D8B030D-6E8A-4147-A177-3AD203B41FA5}">
                      <a16:colId xmlns:a16="http://schemas.microsoft.com/office/drawing/2014/main" val="2831344374"/>
                    </a:ext>
                  </a:extLst>
                </a:gridCol>
                <a:gridCol w="6339120">
                  <a:extLst>
                    <a:ext uri="{9D8B030D-6E8A-4147-A177-3AD203B41FA5}">
                      <a16:colId xmlns:a16="http://schemas.microsoft.com/office/drawing/2014/main" val="1482990433"/>
                    </a:ext>
                  </a:extLst>
                </a:gridCol>
                <a:gridCol w="1638806">
                  <a:extLst>
                    <a:ext uri="{9D8B030D-6E8A-4147-A177-3AD203B41FA5}">
                      <a16:colId xmlns:a16="http://schemas.microsoft.com/office/drawing/2014/main" val="2543608223"/>
                    </a:ext>
                  </a:extLst>
                </a:gridCol>
              </a:tblGrid>
              <a:tr h="352147">
                <a:tc>
                  <a:txBody>
                    <a:bodyPr/>
                    <a:lstStyle/>
                    <a:p>
                      <a:pPr marL="0" algn="l" defTabSz="914400" rtl="0" eaLnBrk="1" latinLnBrk="0" hangingPunct="1"/>
                      <a:r>
                        <a:rPr lang="en-US" sz="1800" b="1" kern="1200" dirty="0">
                          <a:solidFill>
                            <a:schemeClr val="tx1"/>
                          </a:solidFill>
                          <a:latin typeface="Agency FB" panose="020B0503020202020204" pitchFamily="34" charset="0"/>
                          <a:ea typeface="+mn-ea"/>
                          <a:cs typeface="+mn-cs"/>
                        </a:rPr>
                        <a:t>S. No. </a:t>
                      </a:r>
                    </a:p>
                  </a:txBody>
                  <a:tcPr/>
                </a:tc>
                <a:tc>
                  <a:txBody>
                    <a:bodyPr/>
                    <a:lstStyle/>
                    <a:p>
                      <a:pPr marL="0" algn="l" defTabSz="914400" rtl="0" eaLnBrk="1" latinLnBrk="0" hangingPunct="1"/>
                      <a:r>
                        <a:rPr lang="en-US" sz="1800" b="1" kern="1200" dirty="0">
                          <a:solidFill>
                            <a:schemeClr val="tx1"/>
                          </a:solidFill>
                          <a:latin typeface="Agency FB" panose="020B0503020202020204" pitchFamily="34" charset="0"/>
                          <a:ea typeface="+mn-ea"/>
                          <a:cs typeface="+mn-cs"/>
                        </a:rPr>
                        <a:t>Requirements</a:t>
                      </a:r>
                    </a:p>
                  </a:txBody>
                  <a:tcPr/>
                </a:tc>
                <a:tc>
                  <a:txBody>
                    <a:bodyPr/>
                    <a:lstStyle/>
                    <a:p>
                      <a:pPr marL="0" algn="l" defTabSz="914400" rtl="0" eaLnBrk="1" latinLnBrk="0" hangingPunct="1"/>
                      <a:r>
                        <a:rPr lang="en-US" sz="1800" b="1" kern="1200" dirty="0">
                          <a:solidFill>
                            <a:schemeClr val="tx1"/>
                          </a:solidFill>
                          <a:latin typeface="Agency FB" panose="020B0503020202020204" pitchFamily="34" charset="0"/>
                          <a:ea typeface="+mn-ea"/>
                          <a:cs typeface="+mn-cs"/>
                        </a:rPr>
                        <a:t>Interference</a:t>
                      </a:r>
                    </a:p>
                  </a:txBody>
                  <a:tcPr/>
                </a:tc>
                <a:tc>
                  <a:txBody>
                    <a:bodyPr/>
                    <a:lstStyle/>
                    <a:p>
                      <a:pPr marL="0" algn="l" defTabSz="914400" rtl="0" eaLnBrk="1" latinLnBrk="0" hangingPunct="1"/>
                      <a:r>
                        <a:rPr lang="en-US" sz="1800" b="1" kern="1200" dirty="0">
                          <a:solidFill>
                            <a:schemeClr val="tx1"/>
                          </a:solidFill>
                          <a:latin typeface="Agency FB" panose="020B0503020202020204" pitchFamily="34" charset="0"/>
                          <a:ea typeface="+mn-ea"/>
                          <a:cs typeface="+mn-cs"/>
                        </a:rPr>
                        <a:t>Charts used</a:t>
                      </a:r>
                    </a:p>
                  </a:txBody>
                  <a:tcPr/>
                </a:tc>
                <a:extLst>
                  <a:ext uri="{0D108BD9-81ED-4DB2-BD59-A6C34878D82A}">
                    <a16:rowId xmlns:a16="http://schemas.microsoft.com/office/drawing/2014/main" val="1866778762"/>
                  </a:ext>
                </a:extLst>
              </a:tr>
              <a:tr h="616256">
                <a:tc>
                  <a:txBody>
                    <a:bodyPr/>
                    <a:lstStyle/>
                    <a:p>
                      <a:pPr marL="0" algn="l" defTabSz="914400" rtl="0" eaLnBrk="1" latinLnBrk="0" hangingPunct="1"/>
                      <a:r>
                        <a:rPr lang="en-US" sz="1800" b="0" kern="1200">
                          <a:solidFill>
                            <a:schemeClr val="tx1"/>
                          </a:solidFill>
                          <a:latin typeface="Agency FB" panose="020B0503020202020204" pitchFamily="34" charset="0"/>
                          <a:ea typeface="+mn-ea"/>
                          <a:cs typeface="+mn-cs"/>
                        </a:rPr>
                        <a:t>1.</a:t>
                      </a:r>
                      <a:endParaRPr lang="en-US" sz="1800" b="0" kern="1200" dirty="0">
                        <a:solidFill>
                          <a:schemeClr val="tx1"/>
                        </a:solidFill>
                        <a:latin typeface="Agency FB" panose="020B0503020202020204" pitchFamily="34" charset="0"/>
                        <a:ea typeface="+mn-ea"/>
                        <a:cs typeface="+mn-cs"/>
                      </a:endParaRP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Attrited and existing customers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Agency FB" panose="020B0503020202020204" pitchFamily="34" charset="0"/>
                          <a:ea typeface="+mn-ea"/>
                          <a:cs typeface="+mn-cs"/>
                        </a:rPr>
                        <a:t>Attrited customers % - 15.98%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Agency FB" panose="020B0503020202020204" pitchFamily="34" charset="0"/>
                          <a:ea typeface="+mn-ea"/>
                          <a:cs typeface="+mn-cs"/>
                        </a:rPr>
                        <a:t>Existing  customers % - 84.02%</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Highlight tables</a:t>
                      </a:r>
                    </a:p>
                  </a:txBody>
                  <a:tcPr/>
                </a:tc>
                <a:extLst>
                  <a:ext uri="{0D108BD9-81ED-4DB2-BD59-A6C34878D82A}">
                    <a16:rowId xmlns:a16="http://schemas.microsoft.com/office/drawing/2014/main" val="1142825241"/>
                  </a:ext>
                </a:extLst>
              </a:tr>
              <a:tr h="352147">
                <a:tc>
                  <a:txBody>
                    <a:bodyPr/>
                    <a:lstStyle/>
                    <a:p>
                      <a:pPr marL="0" algn="l" defTabSz="914400" rtl="0" eaLnBrk="1" latinLnBrk="0" hangingPunct="1"/>
                      <a:r>
                        <a:rPr lang="en-US" sz="1800" b="0" kern="1200">
                          <a:solidFill>
                            <a:schemeClr val="tx1"/>
                          </a:solidFill>
                          <a:latin typeface="Agency FB" panose="020B0503020202020204" pitchFamily="34" charset="0"/>
                          <a:ea typeface="+mn-ea"/>
                          <a:cs typeface="+mn-cs"/>
                        </a:rPr>
                        <a:t>2.</a:t>
                      </a:r>
                      <a:endParaRPr lang="en-US" sz="1800" b="0" kern="1200" dirty="0">
                        <a:solidFill>
                          <a:schemeClr val="tx1"/>
                        </a:solidFill>
                        <a:latin typeface="Agency FB" panose="020B0503020202020204" pitchFamily="34" charset="0"/>
                        <a:ea typeface="+mn-ea"/>
                        <a:cs typeface="+mn-cs"/>
                      </a:endParaRP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Attrited/Existing customers % (Gender wise)</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Male - 47.112%          Female – 52.888%</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Pie Chart</a:t>
                      </a:r>
                    </a:p>
                  </a:txBody>
                  <a:tcPr/>
                </a:tc>
                <a:extLst>
                  <a:ext uri="{0D108BD9-81ED-4DB2-BD59-A6C34878D82A}">
                    <a16:rowId xmlns:a16="http://schemas.microsoft.com/office/drawing/2014/main" val="2042934988"/>
                  </a:ext>
                </a:extLst>
              </a:tr>
              <a:tr h="616256">
                <a:tc>
                  <a:txBody>
                    <a:bodyPr/>
                    <a:lstStyle/>
                    <a:p>
                      <a:pPr marL="0" algn="l" defTabSz="914400" rtl="0" eaLnBrk="1" latinLnBrk="0" hangingPunct="1"/>
                      <a:r>
                        <a:rPr lang="en-US" sz="1800" b="0" kern="1200">
                          <a:solidFill>
                            <a:schemeClr val="tx1"/>
                          </a:solidFill>
                          <a:latin typeface="Agency FB" panose="020B0503020202020204" pitchFamily="34" charset="0"/>
                          <a:ea typeface="+mn-ea"/>
                          <a:cs typeface="+mn-cs"/>
                        </a:rPr>
                        <a:t>3.</a:t>
                      </a:r>
                      <a:endParaRPr lang="en-US" sz="1800" b="0" kern="1200" dirty="0">
                        <a:solidFill>
                          <a:schemeClr val="tx1"/>
                        </a:solidFill>
                        <a:latin typeface="Agency FB" panose="020B0503020202020204" pitchFamily="34" charset="0"/>
                        <a:ea typeface="+mn-ea"/>
                        <a:cs typeface="+mn-cs"/>
                      </a:endParaRP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Attrited and the existing customers %(Region wise)</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England has maximum attrited customers with 54.07% and existing customers with 53.07%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Agency FB" panose="020B0503020202020204" pitchFamily="34" charset="0"/>
                          <a:ea typeface="+mn-ea"/>
                          <a:cs typeface="+mn-cs"/>
                        </a:rPr>
                        <a:t>Highlight tables</a:t>
                      </a:r>
                    </a:p>
                    <a:p>
                      <a:pPr marL="0" algn="l" defTabSz="914400" rtl="0" eaLnBrk="1" latinLnBrk="0" hangingPunct="1"/>
                      <a:endParaRPr lang="en-US" sz="1800" b="0" kern="1200" dirty="0">
                        <a:solidFill>
                          <a:schemeClr val="tx1"/>
                        </a:solidFill>
                        <a:latin typeface="Agency FB" panose="020B0503020202020204" pitchFamily="34" charset="0"/>
                        <a:ea typeface="+mn-ea"/>
                        <a:cs typeface="+mn-cs"/>
                      </a:endParaRPr>
                    </a:p>
                  </a:txBody>
                  <a:tcPr/>
                </a:tc>
                <a:extLst>
                  <a:ext uri="{0D108BD9-81ED-4DB2-BD59-A6C34878D82A}">
                    <a16:rowId xmlns:a16="http://schemas.microsoft.com/office/drawing/2014/main" val="2890631918"/>
                  </a:ext>
                </a:extLst>
              </a:tr>
              <a:tr h="616256">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4.</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Attrited and the existing customers %(Category wise)</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Blue card category holds the maximum Attrited 92.22% and the existing customers 91.22%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Agency FB" panose="020B0503020202020204" pitchFamily="34" charset="0"/>
                          <a:ea typeface="+mn-ea"/>
                          <a:cs typeface="+mn-cs"/>
                        </a:rPr>
                        <a:t>Highlight tables</a:t>
                      </a:r>
                    </a:p>
                    <a:p>
                      <a:pPr marL="0" algn="l" defTabSz="914400" rtl="0" eaLnBrk="1" latinLnBrk="0" hangingPunct="1"/>
                      <a:endParaRPr lang="en-US" sz="1800" b="0" kern="1200" dirty="0">
                        <a:solidFill>
                          <a:schemeClr val="tx1"/>
                        </a:solidFill>
                        <a:latin typeface="Agency FB" panose="020B0503020202020204" pitchFamily="34" charset="0"/>
                        <a:ea typeface="+mn-ea"/>
                        <a:cs typeface="+mn-cs"/>
                      </a:endParaRPr>
                    </a:p>
                  </a:txBody>
                  <a:tcPr/>
                </a:tc>
                <a:extLst>
                  <a:ext uri="{0D108BD9-81ED-4DB2-BD59-A6C34878D82A}">
                    <a16:rowId xmlns:a16="http://schemas.microsoft.com/office/drawing/2014/main" val="2928261349"/>
                  </a:ext>
                </a:extLst>
              </a:tr>
              <a:tr h="616256">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5.</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Attrited/Existing customer %(Income category) </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Max. customer have less than 40K salary </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Text tables</a:t>
                      </a:r>
                    </a:p>
                  </a:txBody>
                  <a:tcPr/>
                </a:tc>
                <a:extLst>
                  <a:ext uri="{0D108BD9-81ED-4DB2-BD59-A6C34878D82A}">
                    <a16:rowId xmlns:a16="http://schemas.microsoft.com/office/drawing/2014/main" val="2858730311"/>
                  </a:ext>
                </a:extLst>
              </a:tr>
              <a:tr h="352147">
                <a:tc>
                  <a:txBody>
                    <a:bodyPr/>
                    <a:lstStyle/>
                    <a:p>
                      <a:pPr marL="0" algn="l" defTabSz="914400" rtl="0" eaLnBrk="1" latinLnBrk="0" hangingPunct="1"/>
                      <a:r>
                        <a:rPr lang="en-US" sz="1800" b="0" kern="1200">
                          <a:solidFill>
                            <a:schemeClr val="tx1"/>
                          </a:solidFill>
                          <a:latin typeface="Agency FB" panose="020B0503020202020204" pitchFamily="34" charset="0"/>
                          <a:ea typeface="+mn-ea"/>
                          <a:cs typeface="+mn-cs"/>
                        </a:rPr>
                        <a:t>6.</a:t>
                      </a:r>
                      <a:endParaRPr lang="en-US" sz="1800" b="0" kern="1200" dirty="0">
                        <a:solidFill>
                          <a:schemeClr val="tx1"/>
                        </a:solidFill>
                        <a:latin typeface="Agency FB" panose="020B0503020202020204" pitchFamily="34" charset="0"/>
                        <a:ea typeface="+mn-ea"/>
                        <a:cs typeface="+mn-cs"/>
                      </a:endParaRP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Count of customers region wise</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England has the maximum no. of customers </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Horizontal bars</a:t>
                      </a:r>
                    </a:p>
                  </a:txBody>
                  <a:tcPr/>
                </a:tc>
                <a:extLst>
                  <a:ext uri="{0D108BD9-81ED-4DB2-BD59-A6C34878D82A}">
                    <a16:rowId xmlns:a16="http://schemas.microsoft.com/office/drawing/2014/main" val="973578893"/>
                  </a:ext>
                </a:extLst>
              </a:tr>
              <a:tr h="352147">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8A.</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Education Level</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Most of the customer are graduate </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Horizontal bars</a:t>
                      </a:r>
                    </a:p>
                  </a:txBody>
                  <a:tcPr/>
                </a:tc>
                <a:extLst>
                  <a:ext uri="{0D108BD9-81ED-4DB2-BD59-A6C34878D82A}">
                    <a16:rowId xmlns:a16="http://schemas.microsoft.com/office/drawing/2014/main" val="2610116118"/>
                  </a:ext>
                </a:extLst>
              </a:tr>
              <a:tr h="352147">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8B.</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Income category distribution </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727 customers have salary of $120K+</a:t>
                      </a:r>
                    </a:p>
                  </a:txBody>
                  <a:tcPr/>
                </a:tc>
                <a:tc>
                  <a:txBody>
                    <a:bodyPr/>
                    <a:lstStyle/>
                    <a:p>
                      <a:pPr marL="0" algn="l" defTabSz="914400" rtl="0" eaLnBrk="1" latinLnBrk="0" hangingPunct="1"/>
                      <a:r>
                        <a:rPr lang="en-US" sz="1800" b="0" kern="1200" dirty="0" err="1">
                          <a:solidFill>
                            <a:schemeClr val="tx1"/>
                          </a:solidFill>
                          <a:latin typeface="Agency FB" panose="020B0503020202020204" pitchFamily="34" charset="0"/>
                          <a:ea typeface="+mn-ea"/>
                          <a:cs typeface="+mn-cs"/>
                        </a:rPr>
                        <a:t>Treemaps</a:t>
                      </a:r>
                      <a:endParaRPr lang="en-US" sz="1800" b="0" kern="1200" dirty="0">
                        <a:solidFill>
                          <a:schemeClr val="tx1"/>
                        </a:solidFill>
                        <a:latin typeface="Agency FB" panose="020B0503020202020204" pitchFamily="34" charset="0"/>
                        <a:ea typeface="+mn-ea"/>
                        <a:cs typeface="+mn-cs"/>
                      </a:endParaRPr>
                    </a:p>
                  </a:txBody>
                  <a:tcPr/>
                </a:tc>
                <a:extLst>
                  <a:ext uri="{0D108BD9-81ED-4DB2-BD59-A6C34878D82A}">
                    <a16:rowId xmlns:a16="http://schemas.microsoft.com/office/drawing/2014/main" val="1744409100"/>
                  </a:ext>
                </a:extLst>
              </a:tr>
              <a:tr h="352147">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8C.</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Impact of Customer Contacts on Attrition</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High levels of customer contacts may indicate proactive customer service</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Scatter plots</a:t>
                      </a:r>
                    </a:p>
                  </a:txBody>
                  <a:tcPr/>
                </a:tc>
                <a:extLst>
                  <a:ext uri="{0D108BD9-81ED-4DB2-BD59-A6C34878D82A}">
                    <a16:rowId xmlns:a16="http://schemas.microsoft.com/office/drawing/2014/main" val="3755304819"/>
                  </a:ext>
                </a:extLst>
              </a:tr>
              <a:tr h="494364">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8D.</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Attrition reasons by gender</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Attrition reasons are more for male and female for </a:t>
                      </a:r>
                      <a:r>
                        <a:rPr lang="en-US" sz="1800" b="0" kern="1200" dirty="0" err="1">
                          <a:solidFill>
                            <a:schemeClr val="tx1"/>
                          </a:solidFill>
                          <a:latin typeface="Agency FB" panose="020B0503020202020204" pitchFamily="34" charset="0"/>
                          <a:ea typeface="+mn-ea"/>
                          <a:cs typeface="+mn-cs"/>
                        </a:rPr>
                        <a:t>exisiting</a:t>
                      </a:r>
                      <a:r>
                        <a:rPr lang="en-US" sz="1800" b="0" kern="1200" dirty="0">
                          <a:solidFill>
                            <a:schemeClr val="tx1"/>
                          </a:solidFill>
                          <a:latin typeface="Agency FB" panose="020B0503020202020204" pitchFamily="34" charset="0"/>
                          <a:ea typeface="+mn-ea"/>
                          <a:cs typeface="+mn-cs"/>
                        </a:rPr>
                        <a:t> customers</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Horizontal bars</a:t>
                      </a:r>
                    </a:p>
                  </a:txBody>
                  <a:tcPr/>
                </a:tc>
                <a:extLst>
                  <a:ext uri="{0D108BD9-81ED-4DB2-BD59-A6C34878D82A}">
                    <a16:rowId xmlns:a16="http://schemas.microsoft.com/office/drawing/2014/main" val="1600984518"/>
                  </a:ext>
                </a:extLst>
              </a:tr>
              <a:tr h="616256">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8E.</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Attrition reason by age </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To tailor retention strategies, recognizing age-specific patterns and addressing diverse concerns for optimal employee engagement.</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Scatter plot</a:t>
                      </a:r>
                    </a:p>
                  </a:txBody>
                  <a:tcPr/>
                </a:tc>
                <a:extLst>
                  <a:ext uri="{0D108BD9-81ED-4DB2-BD59-A6C34878D82A}">
                    <a16:rowId xmlns:a16="http://schemas.microsoft.com/office/drawing/2014/main" val="3191562846"/>
                  </a:ext>
                </a:extLst>
              </a:tr>
              <a:tr h="586767">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8F.</a:t>
                      </a:r>
                    </a:p>
                  </a:txBody>
                  <a:tcPr/>
                </a:tc>
                <a:tc>
                  <a:txBody>
                    <a:bodyPr/>
                    <a:lstStyle/>
                    <a:p>
                      <a:pPr marL="0" algn="l" defTabSz="914400" rtl="0" eaLnBrk="1" latinLnBrk="0" hangingPunct="1"/>
                      <a:r>
                        <a:rPr lang="en-US" sz="1800" b="0" kern="1200" dirty="0">
                          <a:solidFill>
                            <a:schemeClr val="tx1"/>
                          </a:solidFill>
                          <a:latin typeface="Agency FB" panose="020B0503020202020204" pitchFamily="34" charset="0"/>
                          <a:ea typeface="+mn-ea"/>
                          <a:cs typeface="+mn-cs"/>
                        </a:rPr>
                        <a:t>Education level wise income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Agency FB" panose="020B0503020202020204" pitchFamily="34" charset="0"/>
                          <a:ea typeface="+mn-ea"/>
                          <a:cs typeface="+mn-cs"/>
                        </a:rPr>
                        <a:t>income disparities based on educational attainment.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Agency FB" panose="020B0503020202020204" pitchFamily="34" charset="0"/>
                          <a:ea typeface="+mn-ea"/>
                          <a:cs typeface="+mn-cs"/>
                        </a:rPr>
                        <a:t>Highlight tables</a:t>
                      </a:r>
                    </a:p>
                  </a:txBody>
                  <a:tcPr/>
                </a:tc>
                <a:extLst>
                  <a:ext uri="{0D108BD9-81ED-4DB2-BD59-A6C34878D82A}">
                    <a16:rowId xmlns:a16="http://schemas.microsoft.com/office/drawing/2014/main" val="1293180673"/>
                  </a:ext>
                </a:extLst>
              </a:tr>
            </a:tbl>
          </a:graphicData>
        </a:graphic>
      </p:graphicFrame>
    </p:spTree>
    <p:extLst>
      <p:ext uri="{BB962C8B-B14F-4D97-AF65-F5344CB8AC3E}">
        <p14:creationId xmlns:p14="http://schemas.microsoft.com/office/powerpoint/2010/main" val="119829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293A-057F-9886-7AFB-A81B1FCFD5E9}"/>
              </a:ext>
            </a:extLst>
          </p:cNvPr>
          <p:cNvSpPr>
            <a:spLocks noGrp="1"/>
          </p:cNvSpPr>
          <p:nvPr>
            <p:ph type="title"/>
          </p:nvPr>
        </p:nvSpPr>
        <p:spPr>
          <a:xfrm>
            <a:off x="838200" y="304799"/>
            <a:ext cx="10515600" cy="1057835"/>
          </a:xfrm>
        </p:spPr>
        <p:txBody>
          <a:bodyPr>
            <a:normAutofit/>
          </a:bodyPr>
          <a:lstStyle/>
          <a:p>
            <a:pPr algn="ctr"/>
            <a:r>
              <a:rPr lang="en-US" b="1"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id="{BA17293B-7131-6D97-7AE3-E56A697381A6}"/>
              </a:ext>
            </a:extLst>
          </p:cNvPr>
          <p:cNvSpPr>
            <a:spLocks noGrp="1"/>
          </p:cNvSpPr>
          <p:nvPr>
            <p:ph idx="1"/>
          </p:nvPr>
        </p:nvSpPr>
        <p:spPr>
          <a:xfrm>
            <a:off x="0" y="1703294"/>
            <a:ext cx="12192000" cy="5091953"/>
          </a:xfrm>
        </p:spPr>
        <p:txBody>
          <a:bodyPr>
            <a:noAutofit/>
          </a:bodyPr>
          <a:lstStyle/>
          <a:p>
            <a:r>
              <a:rPr lang="en-US" sz="2000" dirty="0">
                <a:latin typeface="Bahnschrift Condensed" panose="020B0502040204020203" pitchFamily="34" charset="0"/>
              </a:rPr>
              <a:t>Attrition Analysis: The dataset reveals a predominance of existing customers, but a deeper exploration of attrition flags indicates the need for a comprehensive attrition analysis. Understanding the factors contributing to customer attrition is crucial for developing targeted retention strategies.</a:t>
            </a:r>
          </a:p>
          <a:p>
            <a:r>
              <a:rPr lang="en-US" sz="2000" dirty="0">
                <a:latin typeface="Bahnschrift Condensed" panose="020B0502040204020203" pitchFamily="34" charset="0"/>
              </a:rPr>
              <a:t>Demographic Patterns: Demographic information such as age, gender, marital status, and dependent count provides insights into the customer base. Identification of key demographic segments may guide personalized marketing and service offerings.</a:t>
            </a:r>
          </a:p>
          <a:p>
            <a:r>
              <a:rPr lang="en-US" sz="2000" dirty="0">
                <a:latin typeface="Bahnschrift Condensed" panose="020B0502040204020203" pitchFamily="34" charset="0"/>
              </a:rPr>
              <a:t>Financial Behaviors: Variables like credit limit, revolving balance, and open-to-buy present a snapshot of customers' financial behaviors. Analysis of these financial metrics can inform credit risk assessment and guide credit limit adjustments.</a:t>
            </a:r>
          </a:p>
          <a:p>
            <a:r>
              <a:rPr lang="en-US" sz="2000" dirty="0">
                <a:latin typeface="Bahnschrift Condensed" panose="020B0502040204020203" pitchFamily="34" charset="0"/>
              </a:rPr>
              <a:t>Product Engagement: The total relationship count and card category shed light on customer engagement with the bank's products. Understanding which products are more popular or underutilized can guide product development and marketing strategies.</a:t>
            </a:r>
          </a:p>
          <a:p>
            <a:r>
              <a:rPr lang="en-US" sz="2000" dirty="0">
                <a:latin typeface="Bahnschrift Condensed" panose="020B0502040204020203" pitchFamily="34" charset="0"/>
              </a:rPr>
              <a:t>Geographic Trends: Exploring the dataset by region unveils geographic trends in customer behavior. Tailoring marketing and customer engagement strategies to regional preferences may enhance overall customer satisfaction.</a:t>
            </a:r>
          </a:p>
          <a:p>
            <a:r>
              <a:rPr lang="en-US" sz="2000" dirty="0">
                <a:latin typeface="Bahnschrift Condensed" panose="020B0502040204020203" pitchFamily="34" charset="0"/>
              </a:rPr>
              <a:t>Inactive Customer Insights: Examination of inactive months and contacts count in the last 12 months highlights customer engagement challenges. Strategies to re-engage inactive customers or prevent inactivity can be explored.</a:t>
            </a:r>
          </a:p>
          <a:p>
            <a:r>
              <a:rPr lang="en-US" sz="2000" dirty="0">
                <a:latin typeface="Bahnschrift Condensed" panose="020B0502040204020203" pitchFamily="34" charset="0"/>
              </a:rPr>
              <a:t>Average Utilization Ratio Analysis: The average utilization ratio provides insights into customers' credit card usage habits. Understanding and influencing this ratio can impact credit risk management and customer communication.</a:t>
            </a:r>
          </a:p>
        </p:txBody>
      </p:sp>
    </p:spTree>
    <p:extLst>
      <p:ext uri="{BB962C8B-B14F-4D97-AF65-F5344CB8AC3E}">
        <p14:creationId xmlns:p14="http://schemas.microsoft.com/office/powerpoint/2010/main" val="55693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E4004-1A54-05F8-0CAA-2200503DEE06}"/>
              </a:ext>
            </a:extLst>
          </p:cNvPr>
          <p:cNvSpPr txBox="1"/>
          <p:nvPr/>
        </p:nvSpPr>
        <p:spPr>
          <a:xfrm>
            <a:off x="1586753" y="2971800"/>
            <a:ext cx="9475693" cy="1015663"/>
          </a:xfrm>
          <a:prstGeom prst="rect">
            <a:avLst/>
          </a:prstGeom>
          <a:noFill/>
        </p:spPr>
        <p:txBody>
          <a:bodyPr wrap="square" rtlCol="0">
            <a:spAutoFit/>
          </a:bodyPr>
          <a:lstStyle/>
          <a:p>
            <a:pPr algn="ctr"/>
            <a:r>
              <a:rPr lang="en-US" sz="6000" dirty="0">
                <a:latin typeface="Bahnschrift Condensed" panose="020B0502040204020203" pitchFamily="34" charset="0"/>
              </a:rPr>
              <a:t>THANK YOU</a:t>
            </a:r>
          </a:p>
        </p:txBody>
      </p:sp>
    </p:spTree>
    <p:extLst>
      <p:ext uri="{BB962C8B-B14F-4D97-AF65-F5344CB8AC3E}">
        <p14:creationId xmlns:p14="http://schemas.microsoft.com/office/powerpoint/2010/main" val="251944581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488</TotalTime>
  <Words>1244</Words>
  <Application>Microsoft Office PowerPoint</Application>
  <PresentationFormat>Widescreen</PresentationFormat>
  <Paragraphs>105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Agency FB</vt:lpstr>
      <vt:lpstr>Arial</vt:lpstr>
      <vt:lpstr>Bahnschrift Condensed</vt:lpstr>
      <vt:lpstr>Bahnschrift Light Condensed</vt:lpstr>
      <vt:lpstr>Corbel</vt:lpstr>
      <vt:lpstr>Söhne</vt:lpstr>
      <vt:lpstr>Depth</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Vishwavijay Tomar</dc:creator>
  <cp:lastModifiedBy>Vishwavijay Tomar</cp:lastModifiedBy>
  <cp:revision>1</cp:revision>
  <dcterms:created xsi:type="dcterms:W3CDTF">2024-02-05T10:02:32Z</dcterms:created>
  <dcterms:modified xsi:type="dcterms:W3CDTF">2024-02-05T18:11:07Z</dcterms:modified>
</cp:coreProperties>
</file>