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9"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77" d="100"/>
          <a:sy n="77" d="100"/>
        </p:scale>
        <p:origin x="912" y="62"/>
      </p:cViewPr>
      <p:guideLst/>
    </p:cSldViewPr>
  </p:slideViewPr>
  <p:outlineViewPr>
    <p:cViewPr>
      <p:scale>
        <a:sx n="33" d="100"/>
        <a:sy n="33" d="100"/>
      </p:scale>
      <p:origin x="0" y="-85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83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908E20A-1095-49AD-AFD4-4ADB8CDC7CBA}"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34362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4228121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6532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2844272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831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90966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3753948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172409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125329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E20A-1095-49AD-AFD4-4ADB8CDC7CBA}"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355076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8E20A-1095-49AD-AFD4-4ADB8CDC7CB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22154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8E20A-1095-49AD-AFD4-4ADB8CDC7CBA}"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379455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8E20A-1095-49AD-AFD4-4ADB8CDC7CBA}"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426241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8E20A-1095-49AD-AFD4-4ADB8CDC7CBA}"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62814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8E20A-1095-49AD-AFD4-4ADB8CDC7CB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185097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8E20A-1095-49AD-AFD4-4ADB8CDC7CBA}"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AF01A-3445-42B7-89D4-ABFD5BCA84D0}" type="slidenum">
              <a:rPr lang="en-US" smtClean="0"/>
              <a:t>‹#›</a:t>
            </a:fld>
            <a:endParaRPr lang="en-US"/>
          </a:p>
        </p:txBody>
      </p:sp>
    </p:spTree>
    <p:extLst>
      <p:ext uri="{BB962C8B-B14F-4D97-AF65-F5344CB8AC3E}">
        <p14:creationId xmlns:p14="http://schemas.microsoft.com/office/powerpoint/2010/main" val="285507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908E20A-1095-49AD-AFD4-4ADB8CDC7CBA}" type="datetimeFigureOut">
              <a:rPr lang="en-US" smtClean="0"/>
              <a:t>2/6/2024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7AF01A-3445-42B7-89D4-ABFD5BCA84D0}" type="slidenum">
              <a:rPr lang="en-US" smtClean="0"/>
              <a:t>‹#›</a:t>
            </a:fld>
            <a:endParaRPr lang="en-US"/>
          </a:p>
        </p:txBody>
      </p:sp>
    </p:spTree>
    <p:extLst>
      <p:ext uri="{BB962C8B-B14F-4D97-AF65-F5344CB8AC3E}">
        <p14:creationId xmlns:p14="http://schemas.microsoft.com/office/powerpoint/2010/main" val="183180299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A098-0EAF-EDD9-6FF5-7D7D26A16464}"/>
              </a:ext>
            </a:extLst>
          </p:cNvPr>
          <p:cNvSpPr>
            <a:spLocks noGrp="1"/>
          </p:cNvSpPr>
          <p:nvPr>
            <p:ph type="ctrTitle"/>
          </p:nvPr>
        </p:nvSpPr>
        <p:spPr>
          <a:xfrm>
            <a:off x="1524000" y="1122363"/>
            <a:ext cx="9144000" cy="1573703"/>
          </a:xfrm>
        </p:spPr>
        <p:txBody>
          <a:bodyPr/>
          <a:lstStyle/>
          <a:p>
            <a:pPr>
              <a:spcBef>
                <a:spcPts val="1000"/>
              </a:spcBef>
            </a:pPr>
            <a:r>
              <a:rPr lang="en-US" sz="9600" b="1" dirty="0">
                <a:latin typeface="Bahnschrift Light Condensed" panose="020B0502040204020203" pitchFamily="34" charset="0"/>
                <a:ea typeface="+mn-ea"/>
                <a:cs typeface="+mn-cs"/>
              </a:rPr>
              <a:t>CAPSTONE</a:t>
            </a:r>
            <a:r>
              <a:rPr lang="en-US" sz="2400" b="1" dirty="0">
                <a:latin typeface="Bahnschrift Light Condensed" panose="020B0502040204020203" pitchFamily="34" charset="0"/>
                <a:ea typeface="+mn-ea"/>
                <a:cs typeface="+mn-cs"/>
              </a:rPr>
              <a:t> </a:t>
            </a:r>
            <a:r>
              <a:rPr lang="en-US" sz="4000" b="1" dirty="0">
                <a:latin typeface="Bahnschrift Light Condensed" panose="020B0502040204020203" pitchFamily="34" charset="0"/>
                <a:ea typeface="+mn-ea"/>
                <a:cs typeface="+mn-cs"/>
              </a:rPr>
              <a:t>PROJECT</a:t>
            </a:r>
          </a:p>
        </p:txBody>
      </p:sp>
      <p:sp>
        <p:nvSpPr>
          <p:cNvPr id="3" name="Subtitle 2">
            <a:extLst>
              <a:ext uri="{FF2B5EF4-FFF2-40B4-BE49-F238E27FC236}">
                <a16:creationId xmlns:a16="http://schemas.microsoft.com/office/drawing/2014/main" id="{6B0D91BF-E809-C5C3-26D7-B27F9D27AB9A}"/>
              </a:ext>
            </a:extLst>
          </p:cNvPr>
          <p:cNvSpPr>
            <a:spLocks noGrp="1"/>
          </p:cNvSpPr>
          <p:nvPr>
            <p:ph type="subTitle" idx="1"/>
          </p:nvPr>
        </p:nvSpPr>
        <p:spPr/>
        <p:txBody>
          <a:bodyPr>
            <a:normAutofit/>
          </a:bodyPr>
          <a:lstStyle/>
          <a:p>
            <a:r>
              <a:rPr lang="en-US" b="1" dirty="0">
                <a:latin typeface="Bahnschrift Light Condensed" panose="020B0502040204020203" pitchFamily="34" charset="0"/>
              </a:rPr>
              <a:t>Batch : DA81S8</a:t>
            </a:r>
          </a:p>
          <a:p>
            <a:r>
              <a:rPr lang="en-US" b="1" dirty="0">
                <a:latin typeface="Bahnschrift Light Condensed" panose="020B0502040204020203" pitchFamily="34" charset="0"/>
              </a:rPr>
              <a:t>Mentor : Ms. Jaya Pandey </a:t>
            </a:r>
          </a:p>
          <a:p>
            <a:r>
              <a:rPr lang="en-US" b="1" dirty="0">
                <a:latin typeface="Bahnschrift Light Condensed" panose="020B0502040204020203" pitchFamily="34" charset="0"/>
              </a:rPr>
              <a:t>Student : Vishwavijay Tomar </a:t>
            </a:r>
          </a:p>
          <a:p>
            <a:endParaRPr lang="en-US" dirty="0"/>
          </a:p>
        </p:txBody>
      </p:sp>
    </p:spTree>
    <p:extLst>
      <p:ext uri="{BB962C8B-B14F-4D97-AF65-F5344CB8AC3E}">
        <p14:creationId xmlns:p14="http://schemas.microsoft.com/office/powerpoint/2010/main" val="98327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5ACB-9DC5-4ABC-4A0C-55ECDEA737C9}"/>
              </a:ext>
            </a:extLst>
          </p:cNvPr>
          <p:cNvSpPr>
            <a:spLocks noGrp="1"/>
          </p:cNvSpPr>
          <p:nvPr>
            <p:ph type="title"/>
          </p:nvPr>
        </p:nvSpPr>
        <p:spPr/>
        <p:txBody>
          <a:bodyPr>
            <a:normAutofit/>
          </a:bodyPr>
          <a:lstStyle/>
          <a:p>
            <a:pPr algn="ctr"/>
            <a:r>
              <a:rPr lang="en-US" sz="7200" dirty="0">
                <a:latin typeface="Bahnschrift Light Condensed" panose="020B0502040204020203" pitchFamily="34" charset="0"/>
              </a:rPr>
              <a:t>Introduction</a:t>
            </a:r>
          </a:p>
        </p:txBody>
      </p:sp>
      <p:sp>
        <p:nvSpPr>
          <p:cNvPr id="3" name="Content Placeholder 2">
            <a:extLst>
              <a:ext uri="{FF2B5EF4-FFF2-40B4-BE49-F238E27FC236}">
                <a16:creationId xmlns:a16="http://schemas.microsoft.com/office/drawing/2014/main" id="{F11E874D-5149-8DC8-3152-9B25BF6B5B86}"/>
              </a:ext>
            </a:extLst>
          </p:cNvPr>
          <p:cNvSpPr>
            <a:spLocks noGrp="1"/>
          </p:cNvSpPr>
          <p:nvPr>
            <p:ph idx="1"/>
          </p:nvPr>
        </p:nvSpPr>
        <p:spPr/>
        <p:txBody>
          <a:bodyPr>
            <a:normAutofit/>
          </a:bodyPr>
          <a:lstStyle/>
          <a:p>
            <a:pPr marL="0" indent="0">
              <a:buNone/>
            </a:pPr>
            <a:r>
              <a:rPr lang="en-US" dirty="0">
                <a:latin typeface="Bahnschrift Light Condensed" panose="020B0502040204020203" pitchFamily="34" charset="0"/>
              </a:rPr>
              <a:t>As a data scientist at a firm , I have been tasked with analyzing a comprehensive dataset to gain insights into customer behavior and provide actionable recommendations for strategic decision-making. The dataset at hand contains detailed information about the firm's customers, including demographic details, financial metrics, and transactional data.</a:t>
            </a:r>
          </a:p>
          <a:p>
            <a:pPr marL="0" indent="0">
              <a:buNone/>
            </a:pPr>
            <a:r>
              <a:rPr lang="en-US" dirty="0">
                <a:latin typeface="Bahnschrift Light Condensed" panose="020B0502040204020203" pitchFamily="34" charset="0"/>
              </a:rPr>
              <a:t>   The primary focus of this project is to explore the factors influencing customer engagement, identify patterns that contribute to attrition, and uncover opportunities for business growth. By leveraging advanced analytics and visualization techniques, we aim to transform raw data into actionable insights that can inform marketing strategies, improve customer satisfaction, and optimize business operations.</a:t>
            </a:r>
          </a:p>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p:txBody>
      </p:sp>
    </p:spTree>
    <p:extLst>
      <p:ext uri="{BB962C8B-B14F-4D97-AF65-F5344CB8AC3E}">
        <p14:creationId xmlns:p14="http://schemas.microsoft.com/office/powerpoint/2010/main" val="355785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7C97-DD52-2678-20B4-DFC3C7448EE8}"/>
              </a:ext>
            </a:extLst>
          </p:cNvPr>
          <p:cNvSpPr>
            <a:spLocks noGrp="1"/>
          </p:cNvSpPr>
          <p:nvPr>
            <p:ph type="title"/>
          </p:nvPr>
        </p:nvSpPr>
        <p:spPr>
          <a:xfrm>
            <a:off x="838200" y="1"/>
            <a:ext cx="10515600" cy="509046"/>
          </a:xfrm>
        </p:spPr>
        <p:txBody>
          <a:bodyPr>
            <a:normAutofit fontScale="90000"/>
          </a:bodyPr>
          <a:lstStyle/>
          <a:p>
            <a:pPr algn="ctr"/>
            <a:r>
              <a:rPr lang="en-US" b="1" dirty="0">
                <a:latin typeface="Bahnschrift Light Condensed" panose="020B0502040204020203" pitchFamily="34" charset="0"/>
              </a:rPr>
              <a:t>Description of dataset</a:t>
            </a:r>
          </a:p>
        </p:txBody>
      </p:sp>
      <p:sp>
        <p:nvSpPr>
          <p:cNvPr id="3" name="Content Placeholder 2">
            <a:extLst>
              <a:ext uri="{FF2B5EF4-FFF2-40B4-BE49-F238E27FC236}">
                <a16:creationId xmlns:a16="http://schemas.microsoft.com/office/drawing/2014/main" id="{A20DDF50-4142-E41B-B30A-8858979FC164}"/>
              </a:ext>
            </a:extLst>
          </p:cNvPr>
          <p:cNvSpPr>
            <a:spLocks noGrp="1"/>
          </p:cNvSpPr>
          <p:nvPr>
            <p:ph idx="1"/>
          </p:nvPr>
        </p:nvSpPr>
        <p:spPr>
          <a:xfrm>
            <a:off x="377072" y="895546"/>
            <a:ext cx="10976728" cy="5783345"/>
          </a:xfrm>
        </p:spPr>
        <p:txBody>
          <a:bodyPr>
            <a:noAutofit/>
          </a:bodyPr>
          <a:lstStyle/>
          <a:p>
            <a:pPr>
              <a:lnSpc>
                <a:spcPct val="100000"/>
              </a:lnSpc>
              <a:spcBef>
                <a:spcPts val="0"/>
              </a:spcBef>
            </a:pPr>
            <a:endParaRPr lang="en-US" sz="1800" dirty="0">
              <a:latin typeface="Bahnschrift Light Condensed" panose="020B0502040204020203" pitchFamily="34" charset="0"/>
            </a:endParaRPr>
          </a:p>
          <a:p>
            <a:pPr marL="0" indent="0">
              <a:lnSpc>
                <a:spcPct val="100000"/>
              </a:lnSpc>
              <a:spcBef>
                <a:spcPts val="0"/>
              </a:spcBef>
              <a:buNone/>
            </a:pPr>
            <a:endParaRPr lang="en-US" sz="1800" dirty="0">
              <a:latin typeface="Bahnschrift Light Condensed" panose="020B0502040204020203" pitchFamily="34" charset="0"/>
            </a:endParaRPr>
          </a:p>
        </p:txBody>
      </p:sp>
      <p:graphicFrame>
        <p:nvGraphicFramePr>
          <p:cNvPr id="5" name="Table 4">
            <a:extLst>
              <a:ext uri="{FF2B5EF4-FFF2-40B4-BE49-F238E27FC236}">
                <a16:creationId xmlns:a16="http://schemas.microsoft.com/office/drawing/2014/main" id="{0904E84A-3A52-FC31-5E65-AD2E7A459F83}"/>
              </a:ext>
            </a:extLst>
          </p:cNvPr>
          <p:cNvGraphicFramePr>
            <a:graphicFrameLocks noGrp="1"/>
          </p:cNvGraphicFramePr>
          <p:nvPr>
            <p:extLst>
              <p:ext uri="{D42A27DB-BD31-4B8C-83A1-F6EECF244321}">
                <p14:modId xmlns:p14="http://schemas.microsoft.com/office/powerpoint/2010/main" val="2073809144"/>
              </p:ext>
            </p:extLst>
          </p:nvPr>
        </p:nvGraphicFramePr>
        <p:xfrm>
          <a:off x="23150" y="648182"/>
          <a:ext cx="12191999" cy="6259412"/>
        </p:xfrm>
        <a:graphic>
          <a:graphicData uri="http://schemas.openxmlformats.org/drawingml/2006/table">
            <a:tbl>
              <a:tblPr firstRow="1" bandRow="1">
                <a:tableStyleId>{5940675A-B579-460E-94D1-54222C63F5DA}</a:tableStyleId>
              </a:tblPr>
              <a:tblGrid>
                <a:gridCol w="720336">
                  <a:extLst>
                    <a:ext uri="{9D8B030D-6E8A-4147-A177-3AD203B41FA5}">
                      <a16:colId xmlns:a16="http://schemas.microsoft.com/office/drawing/2014/main" val="1244696512"/>
                    </a:ext>
                  </a:extLst>
                </a:gridCol>
                <a:gridCol w="2094660">
                  <a:extLst>
                    <a:ext uri="{9D8B030D-6E8A-4147-A177-3AD203B41FA5}">
                      <a16:colId xmlns:a16="http://schemas.microsoft.com/office/drawing/2014/main" val="3925573714"/>
                    </a:ext>
                  </a:extLst>
                </a:gridCol>
                <a:gridCol w="9377003">
                  <a:extLst>
                    <a:ext uri="{9D8B030D-6E8A-4147-A177-3AD203B41FA5}">
                      <a16:colId xmlns:a16="http://schemas.microsoft.com/office/drawing/2014/main" val="1289179630"/>
                    </a:ext>
                  </a:extLst>
                </a:gridCol>
              </a:tblGrid>
              <a:tr h="285427">
                <a:tc>
                  <a:txBody>
                    <a:bodyPr/>
                    <a:lstStyle/>
                    <a:p>
                      <a:pPr algn="ctr" fontAlgn="b"/>
                      <a:r>
                        <a:rPr lang="en-US" sz="1300" b="1" dirty="0">
                          <a:effectLst/>
                          <a:latin typeface="Bahnschrift Light Condensed" panose="020B0502040204020203" pitchFamily="34" charset="0"/>
                        </a:rPr>
                        <a:t>S.no.</a:t>
                      </a:r>
                    </a:p>
                  </a:txBody>
                  <a:tcPr anchor="b"/>
                </a:tc>
                <a:tc>
                  <a:txBody>
                    <a:bodyPr/>
                    <a:lstStyle/>
                    <a:p>
                      <a:pPr algn="ctr" fontAlgn="b"/>
                      <a:r>
                        <a:rPr lang="en-US" sz="1300" b="1" dirty="0">
                          <a:effectLst/>
                          <a:latin typeface="Bahnschrift Light Condensed" panose="020B0502040204020203" pitchFamily="34" charset="0"/>
                        </a:rPr>
                        <a:t>Column Name</a:t>
                      </a:r>
                    </a:p>
                  </a:txBody>
                  <a:tcPr anchor="b"/>
                </a:tc>
                <a:tc>
                  <a:txBody>
                    <a:bodyPr/>
                    <a:lstStyle/>
                    <a:p>
                      <a:pPr algn="ctr" fontAlgn="b"/>
                      <a:r>
                        <a:rPr lang="en-US" sz="1300" b="1" dirty="0">
                          <a:effectLst/>
                          <a:latin typeface="Bahnschrift Light Condensed" panose="020B0502040204020203" pitchFamily="34" charset="0"/>
                        </a:rPr>
                        <a:t>Description</a:t>
                      </a:r>
                    </a:p>
                  </a:txBody>
                  <a:tcPr anchor="b"/>
                </a:tc>
                <a:extLst>
                  <a:ext uri="{0D108BD9-81ED-4DB2-BD59-A6C34878D82A}">
                    <a16:rowId xmlns:a16="http://schemas.microsoft.com/office/drawing/2014/main" val="2478364294"/>
                  </a:ext>
                </a:extLst>
              </a:tr>
              <a:tr h="377094">
                <a:tc>
                  <a:txBody>
                    <a:bodyPr/>
                    <a:lstStyle/>
                    <a:p>
                      <a:pPr algn="ctr" fontAlgn="base"/>
                      <a:r>
                        <a:rPr lang="en-US" sz="1300">
                          <a:effectLst/>
                          <a:latin typeface="Bahnschrift Light Condensed" panose="020B0502040204020203" pitchFamily="34" charset="0"/>
                        </a:rPr>
                        <a:t>1</a:t>
                      </a:r>
                    </a:p>
                  </a:txBody>
                  <a:tcPr anchor="ctr"/>
                </a:tc>
                <a:tc>
                  <a:txBody>
                    <a:bodyPr/>
                    <a:lstStyle/>
                    <a:p>
                      <a:pPr algn="ctr" fontAlgn="base"/>
                      <a:r>
                        <a:rPr lang="en-US" sz="1300" dirty="0">
                          <a:effectLst/>
                          <a:latin typeface="Bahnschrift Light Condensed" panose="020B0502040204020203" pitchFamily="34" charset="0"/>
                        </a:rPr>
                        <a:t>Budget</a:t>
                      </a:r>
                    </a:p>
                  </a:txBody>
                  <a:tcPr anchor="ctr"/>
                </a:tc>
                <a:tc>
                  <a:txBody>
                    <a:bodyPr/>
                    <a:lstStyle/>
                    <a:p>
                      <a:pPr algn="ctr" fontAlgn="base"/>
                      <a:r>
                        <a:rPr lang="en-US" sz="1300" dirty="0">
                          <a:effectLst/>
                          <a:latin typeface="Bahnschrift Light Condensed" panose="020B0502040204020203" pitchFamily="34" charset="0"/>
                        </a:rPr>
                        <a:t>The budget of a movie in dollars. (A budget value of 0 means the budget value is unknown.)</a:t>
                      </a:r>
                    </a:p>
                  </a:txBody>
                  <a:tcPr anchor="ctr"/>
                </a:tc>
                <a:extLst>
                  <a:ext uri="{0D108BD9-81ED-4DB2-BD59-A6C34878D82A}">
                    <a16:rowId xmlns:a16="http://schemas.microsoft.com/office/drawing/2014/main" val="1721024234"/>
                  </a:ext>
                </a:extLst>
              </a:tr>
              <a:tr h="290072">
                <a:tc>
                  <a:txBody>
                    <a:bodyPr/>
                    <a:lstStyle/>
                    <a:p>
                      <a:pPr algn="ctr" fontAlgn="base"/>
                      <a:r>
                        <a:rPr lang="en-US" sz="1300">
                          <a:effectLst/>
                          <a:latin typeface="Bahnschrift Light Condensed" panose="020B0502040204020203" pitchFamily="34" charset="0"/>
                        </a:rPr>
                        <a:t>2</a:t>
                      </a:r>
                    </a:p>
                  </a:txBody>
                  <a:tcPr anchor="ctr"/>
                </a:tc>
                <a:tc>
                  <a:txBody>
                    <a:bodyPr/>
                    <a:lstStyle/>
                    <a:p>
                      <a:pPr algn="ctr" fontAlgn="base"/>
                      <a:r>
                        <a:rPr lang="en-US" sz="1300" dirty="0">
                          <a:effectLst/>
                          <a:latin typeface="Bahnschrift Light Condensed" panose="020B0502040204020203" pitchFamily="34" charset="0"/>
                        </a:rPr>
                        <a:t>Genres</a:t>
                      </a:r>
                    </a:p>
                  </a:txBody>
                  <a:tcPr anchor="ctr"/>
                </a:tc>
                <a:tc>
                  <a:txBody>
                    <a:bodyPr/>
                    <a:lstStyle/>
                    <a:p>
                      <a:pPr algn="ctr" fontAlgn="base"/>
                      <a:r>
                        <a:rPr lang="en-US" sz="1300" dirty="0">
                          <a:effectLst/>
                          <a:latin typeface="Bahnschrift Light Condensed" panose="020B0502040204020203" pitchFamily="34" charset="0"/>
                        </a:rPr>
                        <a:t>The genre of the movie and TMDB id (in JSON format)</a:t>
                      </a:r>
                    </a:p>
                  </a:txBody>
                  <a:tcPr anchor="ctr"/>
                </a:tc>
                <a:extLst>
                  <a:ext uri="{0D108BD9-81ED-4DB2-BD59-A6C34878D82A}">
                    <a16:rowId xmlns:a16="http://schemas.microsoft.com/office/drawing/2014/main" val="3747695257"/>
                  </a:ext>
                </a:extLst>
              </a:tr>
              <a:tr h="285427">
                <a:tc>
                  <a:txBody>
                    <a:bodyPr/>
                    <a:lstStyle/>
                    <a:p>
                      <a:pPr algn="ctr" fontAlgn="base"/>
                      <a:r>
                        <a:rPr lang="en-US" sz="1300">
                          <a:effectLst/>
                          <a:latin typeface="Bahnschrift Light Condensed" panose="020B0502040204020203" pitchFamily="34" charset="0"/>
                        </a:rPr>
                        <a:t>3</a:t>
                      </a:r>
                    </a:p>
                  </a:txBody>
                  <a:tcPr anchor="ctr"/>
                </a:tc>
                <a:tc>
                  <a:txBody>
                    <a:bodyPr/>
                    <a:lstStyle/>
                    <a:p>
                      <a:pPr algn="ctr" fontAlgn="base"/>
                      <a:r>
                        <a:rPr lang="en-US" sz="1300">
                          <a:effectLst/>
                          <a:latin typeface="Bahnschrift Light Condensed" panose="020B0502040204020203" pitchFamily="34" charset="0"/>
                        </a:rPr>
                        <a:t>Homepage</a:t>
                      </a:r>
                    </a:p>
                  </a:txBody>
                  <a:tcPr anchor="ctr"/>
                </a:tc>
                <a:tc>
                  <a:txBody>
                    <a:bodyPr/>
                    <a:lstStyle/>
                    <a:p>
                      <a:pPr algn="ctr" fontAlgn="base"/>
                      <a:r>
                        <a:rPr lang="en-US" sz="1300" dirty="0">
                          <a:effectLst/>
                          <a:latin typeface="Bahnschrift Light Condensed" panose="020B0502040204020203" pitchFamily="34" charset="0"/>
                        </a:rPr>
                        <a:t>The official homepage URL of a movie</a:t>
                      </a:r>
                    </a:p>
                  </a:txBody>
                  <a:tcPr anchor="ctr"/>
                </a:tc>
                <a:extLst>
                  <a:ext uri="{0D108BD9-81ED-4DB2-BD59-A6C34878D82A}">
                    <a16:rowId xmlns:a16="http://schemas.microsoft.com/office/drawing/2014/main" val="2063604362"/>
                  </a:ext>
                </a:extLst>
              </a:tr>
              <a:tr h="285427">
                <a:tc>
                  <a:txBody>
                    <a:bodyPr/>
                    <a:lstStyle/>
                    <a:p>
                      <a:pPr algn="ctr" fontAlgn="base"/>
                      <a:r>
                        <a:rPr lang="en-US" sz="1300">
                          <a:effectLst/>
                          <a:latin typeface="Bahnschrift Light Condensed" panose="020B0502040204020203" pitchFamily="34" charset="0"/>
                        </a:rPr>
                        <a:t>4</a:t>
                      </a:r>
                    </a:p>
                  </a:txBody>
                  <a:tcPr anchor="ctr"/>
                </a:tc>
                <a:tc>
                  <a:txBody>
                    <a:bodyPr/>
                    <a:lstStyle/>
                    <a:p>
                      <a:pPr algn="ctr" fontAlgn="base"/>
                      <a:r>
                        <a:rPr lang="en-US" sz="1300">
                          <a:effectLst/>
                          <a:latin typeface="Bahnschrift Light Condensed" panose="020B0502040204020203" pitchFamily="34" charset="0"/>
                        </a:rPr>
                        <a:t>Id</a:t>
                      </a:r>
                    </a:p>
                  </a:txBody>
                  <a:tcPr anchor="ctr"/>
                </a:tc>
                <a:tc>
                  <a:txBody>
                    <a:bodyPr/>
                    <a:lstStyle/>
                    <a:p>
                      <a:pPr algn="ctr" fontAlgn="base"/>
                      <a:r>
                        <a:rPr lang="en-US" sz="1300" dirty="0">
                          <a:effectLst/>
                          <a:latin typeface="Bahnschrift Light Condensed" panose="020B0502040204020203" pitchFamily="34" charset="0"/>
                        </a:rPr>
                        <a:t>IMDB id of a movie (string)</a:t>
                      </a:r>
                    </a:p>
                  </a:txBody>
                  <a:tcPr anchor="ctr"/>
                </a:tc>
                <a:extLst>
                  <a:ext uri="{0D108BD9-81ED-4DB2-BD59-A6C34878D82A}">
                    <a16:rowId xmlns:a16="http://schemas.microsoft.com/office/drawing/2014/main" val="2890273444"/>
                  </a:ext>
                </a:extLst>
              </a:tr>
              <a:tr h="285427">
                <a:tc>
                  <a:txBody>
                    <a:bodyPr/>
                    <a:lstStyle/>
                    <a:p>
                      <a:pPr algn="ctr" fontAlgn="base"/>
                      <a:r>
                        <a:rPr lang="en-US" sz="1300">
                          <a:effectLst/>
                          <a:latin typeface="Bahnschrift Light Condensed" panose="020B0502040204020203" pitchFamily="34" charset="0"/>
                        </a:rPr>
                        <a:t>5</a:t>
                      </a:r>
                    </a:p>
                  </a:txBody>
                  <a:tcPr anchor="ctr"/>
                </a:tc>
                <a:tc>
                  <a:txBody>
                    <a:bodyPr/>
                    <a:lstStyle/>
                    <a:p>
                      <a:pPr algn="ctr" fontAlgn="base"/>
                      <a:r>
                        <a:rPr lang="en-US" sz="1300">
                          <a:effectLst/>
                          <a:latin typeface="Bahnschrift Light Condensed" panose="020B0502040204020203" pitchFamily="34" charset="0"/>
                        </a:rPr>
                        <a:t>Keywords</a:t>
                      </a:r>
                    </a:p>
                  </a:txBody>
                  <a:tcPr anchor="ctr"/>
                </a:tc>
                <a:tc>
                  <a:txBody>
                    <a:bodyPr/>
                    <a:lstStyle/>
                    <a:p>
                      <a:pPr algn="ctr" fontAlgn="base"/>
                      <a:r>
                        <a:rPr lang="en-US" sz="1300" dirty="0">
                          <a:effectLst/>
                          <a:latin typeface="Bahnschrift Light Condensed" panose="020B0502040204020203" pitchFamily="34" charset="0"/>
                        </a:rPr>
                        <a:t>TMDB id and names of all keywords (in JSON format)</a:t>
                      </a:r>
                    </a:p>
                  </a:txBody>
                  <a:tcPr anchor="ctr"/>
                </a:tc>
                <a:extLst>
                  <a:ext uri="{0D108BD9-81ED-4DB2-BD59-A6C34878D82A}">
                    <a16:rowId xmlns:a16="http://schemas.microsoft.com/office/drawing/2014/main" val="4134914164"/>
                  </a:ext>
                </a:extLst>
              </a:tr>
              <a:tr h="290072">
                <a:tc>
                  <a:txBody>
                    <a:bodyPr/>
                    <a:lstStyle/>
                    <a:p>
                      <a:pPr algn="ctr" fontAlgn="base"/>
                      <a:r>
                        <a:rPr lang="en-US" sz="1300">
                          <a:effectLst/>
                          <a:latin typeface="Bahnschrift Light Condensed" panose="020B0502040204020203" pitchFamily="34" charset="0"/>
                        </a:rPr>
                        <a:t>6</a:t>
                      </a:r>
                    </a:p>
                  </a:txBody>
                  <a:tcPr anchor="ctr"/>
                </a:tc>
                <a:tc>
                  <a:txBody>
                    <a:bodyPr/>
                    <a:lstStyle/>
                    <a:p>
                      <a:pPr algn="ctr" fontAlgn="base"/>
                      <a:r>
                        <a:rPr lang="en-US" sz="1300">
                          <a:effectLst/>
                          <a:latin typeface="Bahnschrift Light Condensed" panose="020B0502040204020203" pitchFamily="34" charset="0"/>
                        </a:rPr>
                        <a:t>Original_language</a:t>
                      </a:r>
                    </a:p>
                  </a:txBody>
                  <a:tcPr anchor="ctr"/>
                </a:tc>
                <a:tc>
                  <a:txBody>
                    <a:bodyPr/>
                    <a:lstStyle/>
                    <a:p>
                      <a:pPr algn="ctr" fontAlgn="base"/>
                      <a:r>
                        <a:rPr lang="en-US" sz="1300" dirty="0">
                          <a:effectLst/>
                          <a:latin typeface="Bahnschrift Light Condensed" panose="020B0502040204020203" pitchFamily="34" charset="0"/>
                        </a:rPr>
                        <a:t>Two-digit code of the original language (e.g., en for English, fr for French)</a:t>
                      </a:r>
                    </a:p>
                  </a:txBody>
                  <a:tcPr anchor="ctr"/>
                </a:tc>
                <a:extLst>
                  <a:ext uri="{0D108BD9-81ED-4DB2-BD59-A6C34878D82A}">
                    <a16:rowId xmlns:a16="http://schemas.microsoft.com/office/drawing/2014/main" val="1633579080"/>
                  </a:ext>
                </a:extLst>
              </a:tr>
              <a:tr h="377094">
                <a:tc>
                  <a:txBody>
                    <a:bodyPr/>
                    <a:lstStyle/>
                    <a:p>
                      <a:pPr algn="ctr" fontAlgn="base"/>
                      <a:r>
                        <a:rPr lang="en-US" sz="1300">
                          <a:effectLst/>
                          <a:latin typeface="Bahnschrift Light Condensed" panose="020B0502040204020203" pitchFamily="34" charset="0"/>
                        </a:rPr>
                        <a:t>7</a:t>
                      </a:r>
                    </a:p>
                  </a:txBody>
                  <a:tcPr anchor="ctr"/>
                </a:tc>
                <a:tc>
                  <a:txBody>
                    <a:bodyPr/>
                    <a:lstStyle/>
                    <a:p>
                      <a:pPr algn="ctr" fontAlgn="base"/>
                      <a:r>
                        <a:rPr lang="en-US" sz="1300">
                          <a:effectLst/>
                          <a:latin typeface="Bahnschrift Light Condensed" panose="020B0502040204020203" pitchFamily="34" charset="0"/>
                        </a:rPr>
                        <a:t>Original_title</a:t>
                      </a:r>
                    </a:p>
                  </a:txBody>
                  <a:tcPr anchor="ctr"/>
                </a:tc>
                <a:tc>
                  <a:txBody>
                    <a:bodyPr/>
                    <a:lstStyle/>
                    <a:p>
                      <a:pPr algn="ctr" fontAlgn="base"/>
                      <a:r>
                        <a:rPr lang="en-US" sz="1300" dirty="0">
                          <a:effectLst/>
                          <a:latin typeface="Bahnschrift Light Condensed" panose="020B0502040204020203" pitchFamily="34" charset="0"/>
                        </a:rPr>
                        <a:t>The original title of a movie. The title and original title may differ if not in English.</a:t>
                      </a:r>
                    </a:p>
                  </a:txBody>
                  <a:tcPr anchor="ctr"/>
                </a:tc>
                <a:extLst>
                  <a:ext uri="{0D108BD9-81ED-4DB2-BD59-A6C34878D82A}">
                    <a16:rowId xmlns:a16="http://schemas.microsoft.com/office/drawing/2014/main" val="2518466646"/>
                  </a:ext>
                </a:extLst>
              </a:tr>
              <a:tr h="285427">
                <a:tc>
                  <a:txBody>
                    <a:bodyPr/>
                    <a:lstStyle/>
                    <a:p>
                      <a:pPr algn="ctr" fontAlgn="base"/>
                      <a:r>
                        <a:rPr lang="en-US" sz="1300">
                          <a:effectLst/>
                          <a:latin typeface="Bahnschrift Light Condensed" panose="020B0502040204020203" pitchFamily="34" charset="0"/>
                        </a:rPr>
                        <a:t>8</a:t>
                      </a:r>
                    </a:p>
                  </a:txBody>
                  <a:tcPr anchor="ctr"/>
                </a:tc>
                <a:tc>
                  <a:txBody>
                    <a:bodyPr/>
                    <a:lstStyle/>
                    <a:p>
                      <a:pPr algn="ctr" fontAlgn="base"/>
                      <a:r>
                        <a:rPr lang="en-US" sz="1300">
                          <a:effectLst/>
                          <a:latin typeface="Bahnschrift Light Condensed" panose="020B0502040204020203" pitchFamily="34" charset="0"/>
                        </a:rPr>
                        <a:t>Popularity</a:t>
                      </a:r>
                    </a:p>
                  </a:txBody>
                  <a:tcPr anchor="ctr"/>
                </a:tc>
                <a:tc>
                  <a:txBody>
                    <a:bodyPr/>
                    <a:lstStyle/>
                    <a:p>
                      <a:pPr algn="ctr" fontAlgn="base"/>
                      <a:r>
                        <a:rPr lang="en-US" sz="1300">
                          <a:effectLst/>
                          <a:latin typeface="Bahnschrift Light Condensed" panose="020B0502040204020203" pitchFamily="34" charset="0"/>
                        </a:rPr>
                        <a:t>Popularity of the movie (in float)</a:t>
                      </a:r>
                    </a:p>
                  </a:txBody>
                  <a:tcPr anchor="ctr"/>
                </a:tc>
                <a:extLst>
                  <a:ext uri="{0D108BD9-81ED-4DB2-BD59-A6C34878D82A}">
                    <a16:rowId xmlns:a16="http://schemas.microsoft.com/office/drawing/2014/main" val="3223162135"/>
                  </a:ext>
                </a:extLst>
              </a:tr>
              <a:tr h="285427">
                <a:tc>
                  <a:txBody>
                    <a:bodyPr/>
                    <a:lstStyle/>
                    <a:p>
                      <a:pPr algn="ctr" fontAlgn="base"/>
                      <a:r>
                        <a:rPr lang="en-US" sz="1300">
                          <a:effectLst/>
                          <a:latin typeface="Bahnschrift Light Condensed" panose="020B0502040204020203" pitchFamily="34" charset="0"/>
                        </a:rPr>
                        <a:t>9</a:t>
                      </a:r>
                    </a:p>
                  </a:txBody>
                  <a:tcPr anchor="ctr"/>
                </a:tc>
                <a:tc>
                  <a:txBody>
                    <a:bodyPr/>
                    <a:lstStyle/>
                    <a:p>
                      <a:pPr algn="ctr" fontAlgn="base"/>
                      <a:r>
                        <a:rPr lang="en-US" sz="1300">
                          <a:effectLst/>
                          <a:latin typeface="Bahnschrift Light Condensed" panose="020B0502040204020203" pitchFamily="34" charset="0"/>
                        </a:rPr>
                        <a:t>Overview</a:t>
                      </a:r>
                    </a:p>
                  </a:txBody>
                  <a:tcPr anchor="ctr"/>
                </a:tc>
                <a:tc>
                  <a:txBody>
                    <a:bodyPr/>
                    <a:lstStyle/>
                    <a:p>
                      <a:pPr algn="ctr" fontAlgn="base"/>
                      <a:r>
                        <a:rPr lang="en-US" sz="1300" dirty="0">
                          <a:effectLst/>
                          <a:latin typeface="Bahnschrift Light Condensed" panose="020B0502040204020203" pitchFamily="34" charset="0"/>
                        </a:rPr>
                        <a:t>Brief description of the movie</a:t>
                      </a:r>
                    </a:p>
                  </a:txBody>
                  <a:tcPr anchor="ctr"/>
                </a:tc>
                <a:extLst>
                  <a:ext uri="{0D108BD9-81ED-4DB2-BD59-A6C34878D82A}">
                    <a16:rowId xmlns:a16="http://schemas.microsoft.com/office/drawing/2014/main" val="1162266599"/>
                  </a:ext>
                </a:extLst>
              </a:tr>
              <a:tr h="290072">
                <a:tc>
                  <a:txBody>
                    <a:bodyPr/>
                    <a:lstStyle/>
                    <a:p>
                      <a:pPr algn="ctr" fontAlgn="base"/>
                      <a:r>
                        <a:rPr lang="en-US" sz="1300">
                          <a:effectLst/>
                          <a:latin typeface="Bahnschrift Light Condensed" panose="020B0502040204020203" pitchFamily="34" charset="0"/>
                        </a:rPr>
                        <a:t>10</a:t>
                      </a:r>
                    </a:p>
                  </a:txBody>
                  <a:tcPr anchor="ctr"/>
                </a:tc>
                <a:tc>
                  <a:txBody>
                    <a:bodyPr/>
                    <a:lstStyle/>
                    <a:p>
                      <a:pPr algn="ctr" fontAlgn="base"/>
                      <a:r>
                        <a:rPr lang="en-US" sz="1300">
                          <a:effectLst/>
                          <a:latin typeface="Bahnschrift Light Condensed" panose="020B0502040204020203" pitchFamily="34" charset="0"/>
                        </a:rPr>
                        <a:t>Production_companies</a:t>
                      </a:r>
                    </a:p>
                  </a:txBody>
                  <a:tcPr anchor="ctr"/>
                </a:tc>
                <a:tc>
                  <a:txBody>
                    <a:bodyPr/>
                    <a:lstStyle/>
                    <a:p>
                      <a:pPr algn="ctr" fontAlgn="base"/>
                      <a:r>
                        <a:rPr lang="en-US" sz="1300">
                          <a:effectLst/>
                          <a:latin typeface="Bahnschrift Light Condensed" panose="020B0502040204020203" pitchFamily="34" charset="0"/>
                        </a:rPr>
                        <a:t>All production companies' names and TMDB id of a movie (in JSON format)</a:t>
                      </a:r>
                    </a:p>
                  </a:txBody>
                  <a:tcPr anchor="ctr"/>
                </a:tc>
                <a:extLst>
                  <a:ext uri="{0D108BD9-81ED-4DB2-BD59-A6C34878D82A}">
                    <a16:rowId xmlns:a16="http://schemas.microsoft.com/office/drawing/2014/main" val="2018082338"/>
                  </a:ext>
                </a:extLst>
              </a:tr>
              <a:tr h="290072">
                <a:tc>
                  <a:txBody>
                    <a:bodyPr/>
                    <a:lstStyle/>
                    <a:p>
                      <a:pPr algn="ctr" fontAlgn="base"/>
                      <a:r>
                        <a:rPr lang="en-US" sz="1300">
                          <a:effectLst/>
                          <a:latin typeface="Bahnschrift Light Condensed" panose="020B0502040204020203" pitchFamily="34" charset="0"/>
                        </a:rPr>
                        <a:t>11</a:t>
                      </a:r>
                    </a:p>
                  </a:txBody>
                  <a:tcPr anchor="ctr"/>
                </a:tc>
                <a:tc>
                  <a:txBody>
                    <a:bodyPr/>
                    <a:lstStyle/>
                    <a:p>
                      <a:pPr algn="ctr" fontAlgn="base"/>
                      <a:r>
                        <a:rPr lang="en-US" sz="1300">
                          <a:effectLst/>
                          <a:latin typeface="Bahnschrift Light Condensed" panose="020B0502040204020203" pitchFamily="34" charset="0"/>
                        </a:rPr>
                        <a:t>Production_countries</a:t>
                      </a:r>
                    </a:p>
                  </a:txBody>
                  <a:tcPr anchor="ctr"/>
                </a:tc>
                <a:tc>
                  <a:txBody>
                    <a:bodyPr/>
                    <a:lstStyle/>
                    <a:p>
                      <a:pPr algn="ctr" fontAlgn="base"/>
                      <a:r>
                        <a:rPr lang="en-US" sz="1300" dirty="0">
                          <a:effectLst/>
                          <a:latin typeface="Bahnschrift Light Condensed" panose="020B0502040204020203" pitchFamily="34" charset="0"/>
                        </a:rPr>
                        <a:t>Two-digit code and the full name of the production country (in JSON format)</a:t>
                      </a:r>
                    </a:p>
                  </a:txBody>
                  <a:tcPr anchor="ctr"/>
                </a:tc>
                <a:extLst>
                  <a:ext uri="{0D108BD9-81ED-4DB2-BD59-A6C34878D82A}">
                    <a16:rowId xmlns:a16="http://schemas.microsoft.com/office/drawing/2014/main" val="2229926000"/>
                  </a:ext>
                </a:extLst>
              </a:tr>
              <a:tr h="290072">
                <a:tc>
                  <a:txBody>
                    <a:bodyPr/>
                    <a:lstStyle/>
                    <a:p>
                      <a:pPr algn="ctr" fontAlgn="base"/>
                      <a:r>
                        <a:rPr lang="en-US" sz="1300">
                          <a:effectLst/>
                          <a:latin typeface="Bahnschrift Light Condensed" panose="020B0502040204020203" pitchFamily="34" charset="0"/>
                        </a:rPr>
                        <a:t>12</a:t>
                      </a:r>
                    </a:p>
                  </a:txBody>
                  <a:tcPr anchor="ctr"/>
                </a:tc>
                <a:tc>
                  <a:txBody>
                    <a:bodyPr/>
                    <a:lstStyle/>
                    <a:p>
                      <a:pPr algn="ctr" fontAlgn="base"/>
                      <a:r>
                        <a:rPr lang="en-US" sz="1300">
                          <a:effectLst/>
                          <a:latin typeface="Bahnschrift Light Condensed" panose="020B0502040204020203" pitchFamily="34" charset="0"/>
                        </a:rPr>
                        <a:t>Release_date</a:t>
                      </a:r>
                    </a:p>
                  </a:txBody>
                  <a:tcPr anchor="ctr"/>
                </a:tc>
                <a:tc>
                  <a:txBody>
                    <a:bodyPr/>
                    <a:lstStyle/>
                    <a:p>
                      <a:pPr algn="ctr" fontAlgn="base"/>
                      <a:r>
                        <a:rPr lang="en-US" sz="1300" dirty="0">
                          <a:effectLst/>
                          <a:latin typeface="Bahnschrift Light Condensed" panose="020B0502040204020203" pitchFamily="34" charset="0"/>
                        </a:rPr>
                        <a:t>The release date of a movie (in dd/mm/</a:t>
                      </a:r>
                      <a:r>
                        <a:rPr lang="en-US" sz="1300" dirty="0" err="1">
                          <a:effectLst/>
                          <a:latin typeface="Bahnschrift Light Condensed" panose="020B0502040204020203" pitchFamily="34" charset="0"/>
                        </a:rPr>
                        <a:t>yy</a:t>
                      </a:r>
                      <a:r>
                        <a:rPr lang="en-US" sz="1300" dirty="0">
                          <a:effectLst/>
                          <a:latin typeface="Bahnschrift Light Condensed" panose="020B0502040204020203" pitchFamily="34" charset="0"/>
                        </a:rPr>
                        <a:t> format)</a:t>
                      </a:r>
                    </a:p>
                  </a:txBody>
                  <a:tcPr anchor="ctr"/>
                </a:tc>
                <a:extLst>
                  <a:ext uri="{0D108BD9-81ED-4DB2-BD59-A6C34878D82A}">
                    <a16:rowId xmlns:a16="http://schemas.microsoft.com/office/drawing/2014/main" val="4234774483"/>
                  </a:ext>
                </a:extLst>
              </a:tr>
              <a:tr h="285427">
                <a:tc>
                  <a:txBody>
                    <a:bodyPr/>
                    <a:lstStyle/>
                    <a:p>
                      <a:pPr algn="ctr" fontAlgn="base"/>
                      <a:r>
                        <a:rPr lang="en-US" sz="1300">
                          <a:effectLst/>
                          <a:latin typeface="Bahnschrift Light Condensed" panose="020B0502040204020203" pitchFamily="34" charset="0"/>
                        </a:rPr>
                        <a:t>13</a:t>
                      </a:r>
                    </a:p>
                  </a:txBody>
                  <a:tcPr anchor="ctr"/>
                </a:tc>
                <a:tc>
                  <a:txBody>
                    <a:bodyPr/>
                    <a:lstStyle/>
                    <a:p>
                      <a:pPr algn="ctr" fontAlgn="base"/>
                      <a:r>
                        <a:rPr lang="en-US" sz="1300">
                          <a:effectLst/>
                          <a:latin typeface="Bahnschrift Light Condensed" panose="020B0502040204020203" pitchFamily="34" charset="0"/>
                        </a:rPr>
                        <a:t>Revenue</a:t>
                      </a:r>
                    </a:p>
                  </a:txBody>
                  <a:tcPr anchor="ctr"/>
                </a:tc>
                <a:tc>
                  <a:txBody>
                    <a:bodyPr/>
                    <a:lstStyle/>
                    <a:p>
                      <a:pPr algn="ctr" fontAlgn="base"/>
                      <a:r>
                        <a:rPr lang="en-US" sz="1300" dirty="0">
                          <a:effectLst/>
                          <a:latin typeface="Bahnschrift Light Condensed" panose="020B0502040204020203" pitchFamily="34" charset="0"/>
                        </a:rPr>
                        <a:t>The total revenue earned by a movie (in dollars)</a:t>
                      </a:r>
                    </a:p>
                  </a:txBody>
                  <a:tcPr anchor="ctr"/>
                </a:tc>
                <a:extLst>
                  <a:ext uri="{0D108BD9-81ED-4DB2-BD59-A6C34878D82A}">
                    <a16:rowId xmlns:a16="http://schemas.microsoft.com/office/drawing/2014/main" val="98254557"/>
                  </a:ext>
                </a:extLst>
              </a:tr>
              <a:tr h="285427">
                <a:tc>
                  <a:txBody>
                    <a:bodyPr/>
                    <a:lstStyle/>
                    <a:p>
                      <a:pPr algn="ctr" fontAlgn="base"/>
                      <a:r>
                        <a:rPr lang="en-US" sz="1300">
                          <a:effectLst/>
                          <a:latin typeface="Bahnschrift Light Condensed" panose="020B0502040204020203" pitchFamily="34" charset="0"/>
                        </a:rPr>
                        <a:t>14</a:t>
                      </a:r>
                    </a:p>
                  </a:txBody>
                  <a:tcPr anchor="ctr"/>
                </a:tc>
                <a:tc>
                  <a:txBody>
                    <a:bodyPr/>
                    <a:lstStyle/>
                    <a:p>
                      <a:pPr algn="ctr" fontAlgn="base"/>
                      <a:r>
                        <a:rPr lang="en-US" sz="1300">
                          <a:effectLst/>
                          <a:latin typeface="Bahnschrift Light Condensed" panose="020B0502040204020203" pitchFamily="34" charset="0"/>
                        </a:rPr>
                        <a:t>Runtime</a:t>
                      </a:r>
                    </a:p>
                  </a:txBody>
                  <a:tcPr anchor="ctr"/>
                </a:tc>
                <a:tc>
                  <a:txBody>
                    <a:bodyPr/>
                    <a:lstStyle/>
                    <a:p>
                      <a:pPr algn="ctr" fontAlgn="base"/>
                      <a:r>
                        <a:rPr lang="en-US" sz="1300" dirty="0">
                          <a:effectLst/>
                          <a:latin typeface="Bahnschrift Light Condensed" panose="020B0502040204020203" pitchFamily="34" charset="0"/>
                        </a:rPr>
                        <a:t>The total runtime of a movie in minutes (integer)</a:t>
                      </a:r>
                    </a:p>
                  </a:txBody>
                  <a:tcPr anchor="ctr"/>
                </a:tc>
                <a:extLst>
                  <a:ext uri="{0D108BD9-81ED-4DB2-BD59-A6C34878D82A}">
                    <a16:rowId xmlns:a16="http://schemas.microsoft.com/office/drawing/2014/main" val="1559136936"/>
                  </a:ext>
                </a:extLst>
              </a:tr>
              <a:tr h="290072">
                <a:tc>
                  <a:txBody>
                    <a:bodyPr/>
                    <a:lstStyle/>
                    <a:p>
                      <a:pPr algn="ctr" fontAlgn="base"/>
                      <a:r>
                        <a:rPr lang="en-US" sz="1300">
                          <a:effectLst/>
                          <a:latin typeface="Bahnschrift Light Condensed" panose="020B0502040204020203" pitchFamily="34" charset="0"/>
                        </a:rPr>
                        <a:t>15</a:t>
                      </a:r>
                    </a:p>
                  </a:txBody>
                  <a:tcPr anchor="ctr"/>
                </a:tc>
                <a:tc>
                  <a:txBody>
                    <a:bodyPr/>
                    <a:lstStyle/>
                    <a:p>
                      <a:pPr algn="ctr" fontAlgn="base"/>
                      <a:r>
                        <a:rPr lang="en-US" sz="1300">
                          <a:effectLst/>
                          <a:latin typeface="Bahnschrift Light Condensed" panose="020B0502040204020203" pitchFamily="34" charset="0"/>
                        </a:rPr>
                        <a:t>Spoken_languages</a:t>
                      </a:r>
                    </a:p>
                  </a:txBody>
                  <a:tcPr anchor="ctr"/>
                </a:tc>
                <a:tc>
                  <a:txBody>
                    <a:bodyPr/>
                    <a:lstStyle/>
                    <a:p>
                      <a:pPr algn="ctr" fontAlgn="base"/>
                      <a:r>
                        <a:rPr lang="en-US" sz="1300">
                          <a:effectLst/>
                          <a:latin typeface="Bahnschrift Light Condensed" panose="020B0502040204020203" pitchFamily="34" charset="0"/>
                        </a:rPr>
                        <a:t>Two-digit code and the full name of the spoken language</a:t>
                      </a:r>
                    </a:p>
                  </a:txBody>
                  <a:tcPr anchor="ctr"/>
                </a:tc>
                <a:extLst>
                  <a:ext uri="{0D108BD9-81ED-4DB2-BD59-A6C34878D82A}">
                    <a16:rowId xmlns:a16="http://schemas.microsoft.com/office/drawing/2014/main" val="3902311421"/>
                  </a:ext>
                </a:extLst>
              </a:tr>
              <a:tr h="290072">
                <a:tc>
                  <a:txBody>
                    <a:bodyPr/>
                    <a:lstStyle/>
                    <a:p>
                      <a:pPr algn="ctr" fontAlgn="base"/>
                      <a:r>
                        <a:rPr lang="en-US" sz="1300">
                          <a:effectLst/>
                          <a:latin typeface="Bahnschrift Light Condensed" panose="020B0502040204020203" pitchFamily="34" charset="0"/>
                        </a:rPr>
                        <a:t>16</a:t>
                      </a:r>
                    </a:p>
                  </a:txBody>
                  <a:tcPr anchor="ctr"/>
                </a:tc>
                <a:tc>
                  <a:txBody>
                    <a:bodyPr/>
                    <a:lstStyle/>
                    <a:p>
                      <a:pPr algn="ctr" fontAlgn="base"/>
                      <a:r>
                        <a:rPr lang="en-US" sz="1300">
                          <a:effectLst/>
                          <a:latin typeface="Bahnschrift Light Condensed" panose="020B0502040204020203" pitchFamily="34" charset="0"/>
                        </a:rPr>
                        <a:t>Status</a:t>
                      </a:r>
                    </a:p>
                  </a:txBody>
                  <a:tcPr anchor="ctr"/>
                </a:tc>
                <a:tc>
                  <a:txBody>
                    <a:bodyPr/>
                    <a:lstStyle/>
                    <a:p>
                      <a:pPr algn="ctr" fontAlgn="base"/>
                      <a:r>
                        <a:rPr lang="en-US" sz="1300">
                          <a:effectLst/>
                          <a:latin typeface="Bahnschrift Light Condensed" panose="020B0502040204020203" pitchFamily="34" charset="0"/>
                        </a:rPr>
                        <a:t>The status of the movie (postproduction, released, or rumored)</a:t>
                      </a:r>
                    </a:p>
                  </a:txBody>
                  <a:tcPr anchor="ctr"/>
                </a:tc>
                <a:extLst>
                  <a:ext uri="{0D108BD9-81ED-4DB2-BD59-A6C34878D82A}">
                    <a16:rowId xmlns:a16="http://schemas.microsoft.com/office/drawing/2014/main" val="651065732"/>
                  </a:ext>
                </a:extLst>
              </a:tr>
              <a:tr h="285427">
                <a:tc>
                  <a:txBody>
                    <a:bodyPr/>
                    <a:lstStyle/>
                    <a:p>
                      <a:pPr algn="ctr" fontAlgn="base"/>
                      <a:r>
                        <a:rPr lang="en-US" sz="1300">
                          <a:effectLst/>
                          <a:latin typeface="Bahnschrift Light Condensed" panose="020B0502040204020203" pitchFamily="34" charset="0"/>
                        </a:rPr>
                        <a:t>17</a:t>
                      </a:r>
                    </a:p>
                  </a:txBody>
                  <a:tcPr anchor="ctr"/>
                </a:tc>
                <a:tc>
                  <a:txBody>
                    <a:bodyPr/>
                    <a:lstStyle/>
                    <a:p>
                      <a:pPr algn="ctr" fontAlgn="base"/>
                      <a:r>
                        <a:rPr lang="en-US" sz="1300">
                          <a:effectLst/>
                          <a:latin typeface="Bahnschrift Light Condensed" panose="020B0502040204020203" pitchFamily="34" charset="0"/>
                        </a:rPr>
                        <a:t>Vote_average</a:t>
                      </a:r>
                    </a:p>
                  </a:txBody>
                  <a:tcPr anchor="ctr"/>
                </a:tc>
                <a:tc>
                  <a:txBody>
                    <a:bodyPr/>
                    <a:lstStyle/>
                    <a:p>
                      <a:pPr algn="ctr" fontAlgn="base"/>
                      <a:r>
                        <a:rPr lang="en-US" sz="1300" dirty="0">
                          <a:effectLst/>
                          <a:latin typeface="Bahnschrift Light Condensed" panose="020B0502040204020203" pitchFamily="34" charset="0"/>
                        </a:rPr>
                        <a:t>Average vote for a movie</a:t>
                      </a:r>
                    </a:p>
                  </a:txBody>
                  <a:tcPr anchor="ctr"/>
                </a:tc>
                <a:extLst>
                  <a:ext uri="{0D108BD9-81ED-4DB2-BD59-A6C34878D82A}">
                    <a16:rowId xmlns:a16="http://schemas.microsoft.com/office/drawing/2014/main" val="1010812591"/>
                  </a:ext>
                </a:extLst>
              </a:tr>
              <a:tr h="285427">
                <a:tc>
                  <a:txBody>
                    <a:bodyPr/>
                    <a:lstStyle/>
                    <a:p>
                      <a:pPr algn="ctr" fontAlgn="base"/>
                      <a:r>
                        <a:rPr lang="en-US" sz="1300">
                          <a:effectLst/>
                          <a:latin typeface="Bahnschrift Light Condensed" panose="020B0502040204020203" pitchFamily="34" charset="0"/>
                        </a:rPr>
                        <a:t>18</a:t>
                      </a:r>
                    </a:p>
                  </a:txBody>
                  <a:tcPr anchor="ctr"/>
                </a:tc>
                <a:tc>
                  <a:txBody>
                    <a:bodyPr/>
                    <a:lstStyle/>
                    <a:p>
                      <a:pPr algn="ctr" fontAlgn="base"/>
                      <a:r>
                        <a:rPr lang="en-US" sz="1300">
                          <a:effectLst/>
                          <a:latin typeface="Bahnschrift Light Condensed" panose="020B0502040204020203" pitchFamily="34" charset="0"/>
                        </a:rPr>
                        <a:t>Vote_count</a:t>
                      </a:r>
                    </a:p>
                  </a:txBody>
                  <a:tcPr anchor="ctr"/>
                </a:tc>
                <a:tc>
                  <a:txBody>
                    <a:bodyPr/>
                    <a:lstStyle/>
                    <a:p>
                      <a:pPr algn="ctr" fontAlgn="base"/>
                      <a:r>
                        <a:rPr lang="en-US" sz="1300" dirty="0">
                          <a:effectLst/>
                          <a:latin typeface="Bahnschrift Light Condensed" panose="020B0502040204020203" pitchFamily="34" charset="0"/>
                        </a:rPr>
                        <a:t>The total vote count for a movie</a:t>
                      </a:r>
                    </a:p>
                  </a:txBody>
                  <a:tcPr anchor="ctr"/>
                </a:tc>
                <a:extLst>
                  <a:ext uri="{0D108BD9-81ED-4DB2-BD59-A6C34878D82A}">
                    <a16:rowId xmlns:a16="http://schemas.microsoft.com/office/drawing/2014/main" val="3771768332"/>
                  </a:ext>
                </a:extLst>
              </a:tr>
              <a:tr h="285427">
                <a:tc>
                  <a:txBody>
                    <a:bodyPr/>
                    <a:lstStyle/>
                    <a:p>
                      <a:pPr algn="ctr" fontAlgn="base"/>
                      <a:r>
                        <a:rPr lang="en-US" sz="1300">
                          <a:effectLst/>
                          <a:latin typeface="Bahnschrift Light Condensed" panose="020B0502040204020203" pitchFamily="34" charset="0"/>
                        </a:rPr>
                        <a:t>19</a:t>
                      </a:r>
                    </a:p>
                  </a:txBody>
                  <a:tcPr anchor="ctr"/>
                </a:tc>
                <a:tc>
                  <a:txBody>
                    <a:bodyPr/>
                    <a:lstStyle/>
                    <a:p>
                      <a:pPr algn="ctr" fontAlgn="base"/>
                      <a:r>
                        <a:rPr lang="en-US" sz="1300">
                          <a:effectLst/>
                          <a:latin typeface="Bahnschrift Light Condensed" panose="020B0502040204020203" pitchFamily="34" charset="0"/>
                        </a:rPr>
                        <a:t>Tagline</a:t>
                      </a:r>
                    </a:p>
                  </a:txBody>
                  <a:tcPr anchor="ctr"/>
                </a:tc>
                <a:tc>
                  <a:txBody>
                    <a:bodyPr/>
                    <a:lstStyle/>
                    <a:p>
                      <a:pPr algn="ctr" fontAlgn="base"/>
                      <a:r>
                        <a:rPr lang="en-US" sz="1300" dirty="0">
                          <a:effectLst/>
                          <a:latin typeface="Bahnschrift Light Condensed" panose="020B0502040204020203" pitchFamily="34" charset="0"/>
                        </a:rPr>
                        <a:t>Tagline of a movie</a:t>
                      </a:r>
                    </a:p>
                  </a:txBody>
                  <a:tcPr anchor="ctr"/>
                </a:tc>
                <a:extLst>
                  <a:ext uri="{0D108BD9-81ED-4DB2-BD59-A6C34878D82A}">
                    <a16:rowId xmlns:a16="http://schemas.microsoft.com/office/drawing/2014/main" val="2845204226"/>
                  </a:ext>
                </a:extLst>
              </a:tr>
              <a:tr h="285427">
                <a:tc>
                  <a:txBody>
                    <a:bodyPr/>
                    <a:lstStyle/>
                    <a:p>
                      <a:pPr algn="ctr" fontAlgn="base"/>
                      <a:r>
                        <a:rPr lang="en-US" sz="1300">
                          <a:effectLst/>
                          <a:latin typeface="Bahnschrift Light Condensed" panose="020B0502040204020203" pitchFamily="34" charset="0"/>
                        </a:rPr>
                        <a:t>20</a:t>
                      </a:r>
                    </a:p>
                  </a:txBody>
                  <a:tcPr anchor="ctr"/>
                </a:tc>
                <a:tc>
                  <a:txBody>
                    <a:bodyPr/>
                    <a:lstStyle/>
                    <a:p>
                      <a:pPr algn="ctr" fontAlgn="base"/>
                      <a:r>
                        <a:rPr lang="en-US" sz="1300">
                          <a:effectLst/>
                          <a:latin typeface="Bahnschrift Light Condensed" panose="020B0502040204020203" pitchFamily="34" charset="0"/>
                        </a:rPr>
                        <a:t>Title</a:t>
                      </a:r>
                    </a:p>
                  </a:txBody>
                  <a:tcPr anchor="ctr"/>
                </a:tc>
                <a:tc>
                  <a:txBody>
                    <a:bodyPr/>
                    <a:lstStyle/>
                    <a:p>
                      <a:pPr algn="ctr" fontAlgn="base"/>
                      <a:r>
                        <a:rPr lang="en-US" sz="1300" dirty="0">
                          <a:effectLst/>
                          <a:latin typeface="Bahnschrift Light Condensed" panose="020B0502040204020203" pitchFamily="34" charset="0"/>
                        </a:rPr>
                        <a:t>English title of a movie</a:t>
                      </a:r>
                    </a:p>
                  </a:txBody>
                  <a:tcPr anchor="ctr"/>
                </a:tc>
                <a:extLst>
                  <a:ext uri="{0D108BD9-81ED-4DB2-BD59-A6C34878D82A}">
                    <a16:rowId xmlns:a16="http://schemas.microsoft.com/office/drawing/2014/main" val="2614173873"/>
                  </a:ext>
                </a:extLst>
              </a:tr>
            </a:tbl>
          </a:graphicData>
        </a:graphic>
      </p:graphicFrame>
    </p:spTree>
    <p:extLst>
      <p:ext uri="{BB962C8B-B14F-4D97-AF65-F5344CB8AC3E}">
        <p14:creationId xmlns:p14="http://schemas.microsoft.com/office/powerpoint/2010/main" val="187027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A5A0-EF10-E0BB-1883-1D24D6267DD2}"/>
              </a:ext>
            </a:extLst>
          </p:cNvPr>
          <p:cNvSpPr>
            <a:spLocks noGrp="1"/>
          </p:cNvSpPr>
          <p:nvPr>
            <p:ph type="title"/>
          </p:nvPr>
        </p:nvSpPr>
        <p:spPr>
          <a:xfrm>
            <a:off x="838200" y="1"/>
            <a:ext cx="10515600" cy="1140642"/>
          </a:xfrm>
        </p:spPr>
        <p:txBody>
          <a:bodyPr>
            <a:normAutofit/>
          </a:bodyPr>
          <a:lstStyle/>
          <a:p>
            <a:pPr algn="ctr"/>
            <a:r>
              <a:rPr lang="en-US" sz="4400" b="1" dirty="0">
                <a:latin typeface="Bahnschrift Light Condensed" panose="020B0502040204020203" pitchFamily="34" charset="0"/>
              </a:rPr>
              <a:t>Brief On Implementation </a:t>
            </a:r>
            <a:endParaRPr lang="en-US" b="1"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6BCC9649-F0D7-9424-2AD1-7017A8CFD44E}"/>
              </a:ext>
            </a:extLst>
          </p:cNvPr>
          <p:cNvSpPr>
            <a:spLocks noGrp="1"/>
          </p:cNvSpPr>
          <p:nvPr>
            <p:ph idx="1"/>
          </p:nvPr>
        </p:nvSpPr>
        <p:spPr>
          <a:xfrm>
            <a:off x="0" y="1706251"/>
            <a:ext cx="12192000" cy="5151747"/>
          </a:xfrm>
        </p:spPr>
        <p:txBody>
          <a:bodyPr>
            <a:noAutofit/>
          </a:bodyPr>
          <a:lstStyle/>
          <a:p>
            <a:pPr>
              <a:lnSpc>
                <a:spcPct val="150000"/>
              </a:lnSpc>
              <a:spcBef>
                <a:spcPts val="0"/>
              </a:spcBef>
            </a:pPr>
            <a:r>
              <a:rPr lang="en-US" sz="1600" b="1" dirty="0">
                <a:latin typeface="Bahnschrift Light" panose="020B0502040204020203" pitchFamily="34" charset="0"/>
              </a:rPr>
              <a:t>Code Writing: Developers write Python code using a text editor or an integrated development environment (IDE), saving files with a ".py" extension.</a:t>
            </a:r>
          </a:p>
          <a:p>
            <a:pPr>
              <a:lnSpc>
                <a:spcPct val="150000"/>
              </a:lnSpc>
              <a:spcBef>
                <a:spcPts val="0"/>
              </a:spcBef>
            </a:pPr>
            <a:r>
              <a:rPr lang="en-US" sz="1600" b="1" dirty="0">
                <a:latin typeface="Bahnschrift Light" panose="020B0502040204020203" pitchFamily="34" charset="0"/>
              </a:rPr>
              <a:t>Code Execution: Python code is executed using a Python interpreter, reading and executing instructions line by line.</a:t>
            </a:r>
          </a:p>
          <a:p>
            <a:pPr>
              <a:lnSpc>
                <a:spcPct val="150000"/>
              </a:lnSpc>
              <a:spcBef>
                <a:spcPts val="0"/>
              </a:spcBef>
            </a:pPr>
            <a:r>
              <a:rPr lang="en-US" sz="1600" b="1" dirty="0">
                <a:latin typeface="Bahnschrift Light" panose="020B0502040204020203" pitchFamily="34" charset="0"/>
              </a:rPr>
              <a:t>Development Environment: Integrated development environments (IDEs) like PyCharm or Visual Studio Code are commonly used for coding, testing, and debugging.</a:t>
            </a:r>
          </a:p>
          <a:p>
            <a:pPr>
              <a:lnSpc>
                <a:spcPct val="150000"/>
              </a:lnSpc>
              <a:spcBef>
                <a:spcPts val="0"/>
              </a:spcBef>
            </a:pPr>
            <a:r>
              <a:rPr lang="en-US" sz="1600" b="1" dirty="0">
                <a:latin typeface="Bahnschrift Light" panose="020B0502040204020203" pitchFamily="34" charset="0"/>
              </a:rPr>
              <a:t>Libraries and Modules: Developers leverage Python's extensive standard library and third-party libraries like NumPy and Pandas for pre-built functions and modules.</a:t>
            </a:r>
          </a:p>
          <a:p>
            <a:pPr>
              <a:lnSpc>
                <a:spcPct val="150000"/>
              </a:lnSpc>
              <a:spcBef>
                <a:spcPts val="0"/>
              </a:spcBef>
            </a:pPr>
            <a:r>
              <a:rPr lang="en-US" sz="1600" b="1" dirty="0">
                <a:latin typeface="Bahnschrift Light" panose="020B0502040204020203" pitchFamily="34" charset="0"/>
              </a:rPr>
              <a:t>Version Control: Version control systems like Git help manage and track changes in the codebase, facilitating collaboration and history tracking.</a:t>
            </a:r>
          </a:p>
          <a:p>
            <a:pPr>
              <a:lnSpc>
                <a:spcPct val="150000"/>
              </a:lnSpc>
              <a:spcBef>
                <a:spcPts val="0"/>
              </a:spcBef>
            </a:pPr>
            <a:r>
              <a:rPr lang="en-US" sz="1600" b="1" dirty="0">
                <a:latin typeface="Bahnschrift Light" panose="020B0502040204020203" pitchFamily="34" charset="0"/>
              </a:rPr>
              <a:t>Deployment: Python applications are deployed based on the project nature, using frameworks like Django for web applications or packaging desktop applications.</a:t>
            </a:r>
          </a:p>
          <a:p>
            <a:pPr>
              <a:lnSpc>
                <a:spcPct val="150000"/>
              </a:lnSpc>
              <a:spcBef>
                <a:spcPts val="0"/>
              </a:spcBef>
            </a:pPr>
            <a:r>
              <a:rPr lang="en-US" sz="1600" b="1" dirty="0">
                <a:latin typeface="Bahnschrift Light" panose="020B0502040204020203" pitchFamily="34" charset="0"/>
              </a:rPr>
              <a:t>Documentation: Documentation, either within the code or external files, is essential for explaining code functionality and usage.</a:t>
            </a:r>
          </a:p>
        </p:txBody>
      </p:sp>
    </p:spTree>
    <p:extLst>
      <p:ext uri="{BB962C8B-B14F-4D97-AF65-F5344CB8AC3E}">
        <p14:creationId xmlns:p14="http://schemas.microsoft.com/office/powerpoint/2010/main" val="36866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8241-9C36-5884-B18C-3E44549765E5}"/>
              </a:ext>
            </a:extLst>
          </p:cNvPr>
          <p:cNvSpPr>
            <a:spLocks noGrp="1"/>
          </p:cNvSpPr>
          <p:nvPr>
            <p:ph type="title"/>
          </p:nvPr>
        </p:nvSpPr>
        <p:spPr>
          <a:xfrm>
            <a:off x="684212" y="274148"/>
            <a:ext cx="8534400" cy="929620"/>
          </a:xfrm>
        </p:spPr>
        <p:txBody>
          <a:bodyPr/>
          <a:lstStyle/>
          <a:p>
            <a:pPr algn="ctr"/>
            <a:r>
              <a:rPr lang="en-US" dirty="0">
                <a:latin typeface="Bahnschrift Condensed" panose="020B0502040204020203" pitchFamily="34" charset="0"/>
              </a:rPr>
              <a:t>DATA CLEANING AND PRE processing</a:t>
            </a:r>
          </a:p>
        </p:txBody>
      </p:sp>
      <p:sp>
        <p:nvSpPr>
          <p:cNvPr id="3" name="Content Placeholder 2">
            <a:extLst>
              <a:ext uri="{FF2B5EF4-FFF2-40B4-BE49-F238E27FC236}">
                <a16:creationId xmlns:a16="http://schemas.microsoft.com/office/drawing/2014/main" id="{3E96CA7A-FF09-FC35-F9AD-F3B0A9B12FFD}"/>
              </a:ext>
            </a:extLst>
          </p:cNvPr>
          <p:cNvSpPr>
            <a:spLocks noGrp="1"/>
          </p:cNvSpPr>
          <p:nvPr>
            <p:ph idx="1"/>
          </p:nvPr>
        </p:nvSpPr>
        <p:spPr>
          <a:xfrm>
            <a:off x="231495" y="1377387"/>
            <a:ext cx="11713578" cy="5092861"/>
          </a:xfrm>
        </p:spPr>
        <p:txBody>
          <a:bodyPr>
            <a:normAutofit/>
          </a:bodyPr>
          <a:lstStyle/>
          <a:p>
            <a:r>
              <a:rPr lang="en-US" dirty="0">
                <a:solidFill>
                  <a:schemeClr val="tx1"/>
                </a:solidFill>
                <a:latin typeface="Bahnschrift Condensed" panose="020B0502040204020203" pitchFamily="34" charset="0"/>
              </a:rPr>
              <a:t>Handling Missing Values: Check for and handle any missing values in the dataset, ensuring that crucial fields like budget and revenue have complete and accurate information.</a:t>
            </a:r>
          </a:p>
          <a:p>
            <a:r>
              <a:rPr lang="en-US" dirty="0">
                <a:solidFill>
                  <a:schemeClr val="tx1"/>
                </a:solidFill>
                <a:latin typeface="Bahnschrift Condensed" panose="020B0502040204020203" pitchFamily="34" charset="0"/>
              </a:rPr>
              <a:t>Removing Duplicates: Identify and remove any duplicate entries in the dataset to avoid redundancy and maintain data integrity.</a:t>
            </a:r>
          </a:p>
          <a:p>
            <a:r>
              <a:rPr lang="en-US" dirty="0">
                <a:solidFill>
                  <a:schemeClr val="tx1"/>
                </a:solidFill>
                <a:latin typeface="Bahnschrift Condensed" panose="020B0502040204020203" pitchFamily="34" charset="0"/>
              </a:rPr>
              <a:t>Filtering Non-Zero Budget and Revenue: Exclude movies with zero budgets or revenues, ensuring that financial metrics are meaningful and accurate for analysis.</a:t>
            </a:r>
          </a:p>
          <a:p>
            <a:r>
              <a:rPr lang="en-US" dirty="0">
                <a:solidFill>
                  <a:schemeClr val="tx1"/>
                </a:solidFill>
                <a:latin typeface="Bahnschrift Condensed" panose="020B0502040204020203" pitchFamily="34" charset="0"/>
              </a:rPr>
              <a:t>Handling Outliers: Investigate and handle outliers in budget and revenue, using appropriate techniques to prevent them from skewing analysis results.</a:t>
            </a:r>
          </a:p>
          <a:p>
            <a:r>
              <a:rPr lang="en-US" dirty="0">
                <a:solidFill>
                  <a:schemeClr val="tx1"/>
                </a:solidFill>
                <a:latin typeface="Bahnschrift Condensed" panose="020B0502040204020203" pitchFamily="34" charset="0"/>
              </a:rPr>
              <a:t>Data Type Conversion: Confirm that data types are appropriate for each column. Convert if necessary to ensure consistency and facilitate analysis.</a:t>
            </a:r>
          </a:p>
          <a:p>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62638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37C66C-1738-7A72-5B30-34FA8856D9FF}"/>
              </a:ext>
            </a:extLst>
          </p:cNvPr>
          <p:cNvSpPr>
            <a:spLocks noGrp="1"/>
          </p:cNvSpPr>
          <p:nvPr>
            <p:ph type="title"/>
          </p:nvPr>
        </p:nvSpPr>
        <p:spPr>
          <a:xfrm>
            <a:off x="838200" y="0"/>
            <a:ext cx="10515600" cy="509047"/>
          </a:xfrm>
        </p:spPr>
        <p:txBody>
          <a:bodyPr>
            <a:normAutofit fontScale="90000"/>
          </a:bodyPr>
          <a:lstStyle/>
          <a:p>
            <a:pPr algn="ctr"/>
            <a:r>
              <a:rPr lang="en-US" b="1" dirty="0">
                <a:latin typeface="Bahnschrift Light Condensed" panose="020B0502040204020203" pitchFamily="34" charset="0"/>
              </a:rPr>
              <a:t>Business Requirements</a:t>
            </a:r>
          </a:p>
        </p:txBody>
      </p:sp>
      <p:graphicFrame>
        <p:nvGraphicFramePr>
          <p:cNvPr id="8" name="Content Placeholder 7">
            <a:extLst>
              <a:ext uri="{FF2B5EF4-FFF2-40B4-BE49-F238E27FC236}">
                <a16:creationId xmlns:a16="http://schemas.microsoft.com/office/drawing/2014/main" id="{E08CDC2E-F8C6-572E-BC23-38846FDABCA5}"/>
              </a:ext>
            </a:extLst>
          </p:cNvPr>
          <p:cNvGraphicFramePr>
            <a:graphicFrameLocks noGrp="1"/>
          </p:cNvGraphicFramePr>
          <p:nvPr>
            <p:ph idx="1"/>
            <p:extLst>
              <p:ext uri="{D42A27DB-BD31-4B8C-83A1-F6EECF244321}">
                <p14:modId xmlns:p14="http://schemas.microsoft.com/office/powerpoint/2010/main" val="3829345918"/>
              </p:ext>
            </p:extLst>
          </p:nvPr>
        </p:nvGraphicFramePr>
        <p:xfrm>
          <a:off x="0" y="833376"/>
          <a:ext cx="12192000" cy="6024626"/>
        </p:xfrm>
        <a:graphic>
          <a:graphicData uri="http://schemas.openxmlformats.org/drawingml/2006/table">
            <a:tbl>
              <a:tblPr firstRow="1" firstCol="1" bandRow="1">
                <a:tableStyleId>{5940675A-B579-460E-94D1-54222C63F5DA}</a:tableStyleId>
              </a:tblPr>
              <a:tblGrid>
                <a:gridCol w="736702">
                  <a:extLst>
                    <a:ext uri="{9D8B030D-6E8A-4147-A177-3AD203B41FA5}">
                      <a16:colId xmlns:a16="http://schemas.microsoft.com/office/drawing/2014/main" val="2064490329"/>
                    </a:ext>
                  </a:extLst>
                </a:gridCol>
                <a:gridCol w="5810066">
                  <a:extLst>
                    <a:ext uri="{9D8B030D-6E8A-4147-A177-3AD203B41FA5}">
                      <a16:colId xmlns:a16="http://schemas.microsoft.com/office/drawing/2014/main" val="987680167"/>
                    </a:ext>
                  </a:extLst>
                </a:gridCol>
                <a:gridCol w="4074317">
                  <a:extLst>
                    <a:ext uri="{9D8B030D-6E8A-4147-A177-3AD203B41FA5}">
                      <a16:colId xmlns:a16="http://schemas.microsoft.com/office/drawing/2014/main" val="2255319508"/>
                    </a:ext>
                  </a:extLst>
                </a:gridCol>
                <a:gridCol w="1570915">
                  <a:extLst>
                    <a:ext uri="{9D8B030D-6E8A-4147-A177-3AD203B41FA5}">
                      <a16:colId xmlns:a16="http://schemas.microsoft.com/office/drawing/2014/main" val="639350971"/>
                    </a:ext>
                  </a:extLst>
                </a:gridCol>
              </a:tblGrid>
              <a:tr h="669495">
                <a:tc>
                  <a:txBody>
                    <a:bodyPr/>
                    <a:lstStyle/>
                    <a:p>
                      <a:pPr algn="ctr" fontAlgn="b"/>
                      <a:r>
                        <a:rPr lang="en-US" sz="1600" b="1" dirty="0">
                          <a:effectLst/>
                          <a:latin typeface="Bahnschrift Light Condensed" panose="020B0502040204020203" pitchFamily="34" charset="0"/>
                        </a:rPr>
                        <a:t>Sno.</a:t>
                      </a:r>
                    </a:p>
                  </a:txBody>
                  <a:tcPr anchor="b"/>
                </a:tc>
                <a:tc>
                  <a:txBody>
                    <a:bodyPr/>
                    <a:lstStyle/>
                    <a:p>
                      <a:pPr algn="ctr" fontAlgn="b"/>
                      <a:r>
                        <a:rPr lang="en-US" sz="1600" b="1">
                          <a:effectLst/>
                          <a:latin typeface="Bahnschrift Light Condensed" panose="020B0502040204020203" pitchFamily="34" charset="0"/>
                        </a:rPr>
                        <a:t>Requirement</a:t>
                      </a:r>
                    </a:p>
                  </a:txBody>
                  <a:tcPr anchor="b"/>
                </a:tc>
                <a:tc>
                  <a:txBody>
                    <a:bodyPr/>
                    <a:lstStyle/>
                    <a:p>
                      <a:pPr algn="ctr" fontAlgn="b"/>
                      <a:r>
                        <a:rPr lang="en-US" sz="1600" b="1" dirty="0">
                          <a:effectLst/>
                          <a:latin typeface="Bahnschrift Light Condensed" panose="020B0502040204020203" pitchFamily="34" charset="0"/>
                        </a:rPr>
                        <a:t>Inference</a:t>
                      </a:r>
                    </a:p>
                  </a:txBody>
                  <a:tcPr anchor="b"/>
                </a:tc>
                <a:tc>
                  <a:txBody>
                    <a:bodyPr/>
                    <a:lstStyle/>
                    <a:p>
                      <a:pPr algn="ctr" fontAlgn="b"/>
                      <a:r>
                        <a:rPr lang="en-US" sz="1600" b="1" dirty="0">
                          <a:effectLst/>
                          <a:latin typeface="Bahnschrift Light Condensed" panose="020B0502040204020203" pitchFamily="34" charset="0"/>
                        </a:rPr>
                        <a:t>Technique Used</a:t>
                      </a:r>
                    </a:p>
                  </a:txBody>
                  <a:tcPr anchor="b"/>
                </a:tc>
                <a:extLst>
                  <a:ext uri="{0D108BD9-81ED-4DB2-BD59-A6C34878D82A}">
                    <a16:rowId xmlns:a16="http://schemas.microsoft.com/office/drawing/2014/main" val="2723247437"/>
                  </a:ext>
                </a:extLst>
              </a:tr>
              <a:tr h="705133">
                <a:tc>
                  <a:txBody>
                    <a:bodyPr/>
                    <a:lstStyle/>
                    <a:p>
                      <a:pPr algn="ctr" fontAlgn="base"/>
                      <a:r>
                        <a:rPr lang="en-US" sz="1600" dirty="0">
                          <a:effectLst/>
                          <a:latin typeface="Bahnschrift Light Condensed" panose="020B0502040204020203" pitchFamily="34" charset="0"/>
                        </a:rPr>
                        <a:t>1.</a:t>
                      </a:r>
                    </a:p>
                  </a:txBody>
                  <a:tcPr anchor="ctr"/>
                </a:tc>
                <a:tc>
                  <a:txBody>
                    <a:bodyPr/>
                    <a:lstStyle/>
                    <a:p>
                      <a:pPr algn="ctr" fontAlgn="base"/>
                      <a:r>
                        <a:rPr lang="en-US" sz="1600" dirty="0">
                          <a:effectLst/>
                          <a:latin typeface="Bahnschrift Condensed" panose="020B0502040204020203" pitchFamily="34" charset="0"/>
                        </a:rPr>
                        <a:t>Fi</a:t>
                      </a:r>
                      <a:r>
                        <a:rPr lang="en-US" sz="1800" b="0" i="0" kern="1200" dirty="0">
                          <a:solidFill>
                            <a:schemeClr val="tx1"/>
                          </a:solidFill>
                          <a:effectLst/>
                          <a:latin typeface="Bahnschrift Condensed" panose="020B0502040204020203" pitchFamily="34" charset="0"/>
                          <a:ea typeface="+mn-ea"/>
                          <a:cs typeface="+mn-cs"/>
                        </a:rPr>
                        <a:t>. Remove the rows with value 0 from both the budget and revenue columns.</a:t>
                      </a:r>
                      <a:endParaRPr lang="en-US" sz="1600" dirty="0">
                        <a:effectLst/>
                        <a:latin typeface="Bahnschrift Condensed" panose="020B0502040204020203" pitchFamily="34" charset="0"/>
                      </a:endParaRPr>
                    </a:p>
                  </a:txBody>
                  <a:tcPr anchor="ctr"/>
                </a:tc>
                <a:tc>
                  <a:txBody>
                    <a:bodyPr/>
                    <a:lstStyle/>
                    <a:p>
                      <a:pPr algn="ctr" fontAlgn="base"/>
                      <a:r>
                        <a:rPr lang="en-US" sz="1600" dirty="0">
                          <a:effectLst/>
                          <a:latin typeface="Bahnschrift Light Condensed" panose="020B0502040204020203" pitchFamily="34" charset="0"/>
                        </a:rPr>
                        <a:t>Identifying movie categories based on specified budget and revenue thresholds.</a:t>
                      </a:r>
                    </a:p>
                  </a:txBody>
                  <a:tcPr anchor="ctr"/>
                </a:tc>
                <a:tc>
                  <a:txBody>
                    <a:bodyPr/>
                    <a:lstStyle/>
                    <a:p>
                      <a:pPr algn="ctr" fontAlgn="base"/>
                      <a:r>
                        <a:rPr lang="en-US" sz="1600" dirty="0">
                          <a:effectLst/>
                          <a:latin typeface="Bahnschrift Light Condensed" panose="020B0502040204020203" pitchFamily="34" charset="0"/>
                        </a:rPr>
                        <a:t>.unique()</a:t>
                      </a:r>
                    </a:p>
                  </a:txBody>
                  <a:tcPr anchor="ctr"/>
                </a:tc>
                <a:extLst>
                  <a:ext uri="{0D108BD9-81ED-4DB2-BD59-A6C34878D82A}">
                    <a16:rowId xmlns:a16="http://schemas.microsoft.com/office/drawing/2014/main" val="327437738"/>
                  </a:ext>
                </a:extLst>
              </a:tr>
              <a:tr h="782573">
                <a:tc>
                  <a:txBody>
                    <a:bodyPr/>
                    <a:lstStyle/>
                    <a:p>
                      <a:pPr algn="ctr" fontAlgn="base"/>
                      <a:r>
                        <a:rPr lang="en-US" sz="1600" dirty="0">
                          <a:effectLst/>
                          <a:latin typeface="Bahnschrift Light Condensed" panose="020B0502040204020203" pitchFamily="34" charset="0"/>
                        </a:rPr>
                        <a:t>2.</a:t>
                      </a:r>
                    </a:p>
                  </a:txBody>
                  <a:tcPr anchor="ctr"/>
                </a:tc>
                <a:tc>
                  <a:txBody>
                    <a:bodyPr/>
                    <a:lstStyle/>
                    <a:p>
                      <a:pPr algn="ctr" fontAlgn="base"/>
                      <a:r>
                        <a:rPr lang="en-US" sz="1800" b="0" i="0" kern="1200" dirty="0">
                          <a:solidFill>
                            <a:schemeClr val="tx1"/>
                          </a:solidFill>
                          <a:effectLst/>
                          <a:latin typeface="Bahnschrift Condensed" panose="020B0502040204020203" pitchFamily="34" charset="0"/>
                          <a:ea typeface="+mn-ea"/>
                          <a:cs typeface="+mn-cs"/>
                        </a:rPr>
                        <a:t>The top 10 movies with the highest revenues and the top 10 movies with the least budget</a:t>
                      </a:r>
                      <a:endParaRPr lang="en-US" sz="1600" dirty="0">
                        <a:effectLst/>
                        <a:latin typeface="Bahnschrift Condensed" panose="020B0502040204020203" pitchFamily="34" charset="0"/>
                      </a:endParaRPr>
                    </a:p>
                  </a:txBody>
                  <a:tcPr anchor="ctr"/>
                </a:tc>
                <a:tc>
                  <a:txBody>
                    <a:bodyPr/>
                    <a:lstStyle/>
                    <a:p>
                      <a:pPr algn="ctr" fontAlgn="base"/>
                      <a:r>
                        <a:rPr lang="en-US" sz="1600">
                          <a:effectLst/>
                          <a:latin typeface="Bahnschrift Light Condensed" panose="020B0502040204020203" pitchFamily="34" charset="0"/>
                        </a:rPr>
                        <a:t>Selecting movies with non-zero budget and revenue.</a:t>
                      </a:r>
                    </a:p>
                  </a:txBody>
                  <a:tcPr anchor="ctr"/>
                </a:tc>
                <a:tc>
                  <a:txBody>
                    <a:bodyPr/>
                    <a:lstStyle/>
                    <a:p>
                      <a:pPr algn="ctr" fontAlgn="base"/>
                      <a:r>
                        <a:rPr lang="en-US" sz="1600" dirty="0">
                          <a:effectLst/>
                          <a:latin typeface="Bahnschrift Light Condensed" panose="020B0502040204020203" pitchFamily="34" charset="0"/>
                        </a:rPr>
                        <a:t>.nlargest</a:t>
                      </a:r>
                    </a:p>
                    <a:p>
                      <a:pPr algn="ctr" fontAlgn="base"/>
                      <a:r>
                        <a:rPr lang="en-US" sz="1600" dirty="0">
                          <a:effectLst/>
                          <a:latin typeface="Bahnschrift Light Condensed" panose="020B0502040204020203" pitchFamily="34" charset="0"/>
                        </a:rPr>
                        <a:t>.nsmallest</a:t>
                      </a:r>
                    </a:p>
                  </a:txBody>
                  <a:tcPr anchor="ctr"/>
                </a:tc>
                <a:extLst>
                  <a:ext uri="{0D108BD9-81ED-4DB2-BD59-A6C34878D82A}">
                    <a16:rowId xmlns:a16="http://schemas.microsoft.com/office/drawing/2014/main" val="3673042078"/>
                  </a:ext>
                </a:extLst>
              </a:tr>
              <a:tr h="637977">
                <a:tc>
                  <a:txBody>
                    <a:bodyPr/>
                    <a:lstStyle/>
                    <a:p>
                      <a:pPr algn="ctr" fontAlgn="base"/>
                      <a:r>
                        <a:rPr lang="en-US" sz="1600" dirty="0">
                          <a:effectLst/>
                          <a:latin typeface="Bahnschrift Light Condensed" panose="020B0502040204020203" pitchFamily="34" charset="0"/>
                        </a:rPr>
                        <a:t>3.</a:t>
                      </a:r>
                    </a:p>
                  </a:txBody>
                  <a:tcPr anchor="ctr"/>
                </a:tc>
                <a:tc>
                  <a:txBody>
                    <a:bodyPr/>
                    <a:lstStyle/>
                    <a:p>
                      <a:pPr algn="ctr" fontAlgn="base"/>
                      <a:r>
                        <a:rPr lang="en-US" sz="1800" b="0" i="0" kern="1200" dirty="0">
                          <a:solidFill>
                            <a:schemeClr val="tx1"/>
                          </a:solidFill>
                          <a:effectLst/>
                          <a:latin typeface="Bahnschrift Condensed" panose="020B0502040204020203" pitchFamily="34" charset="0"/>
                          <a:ea typeface="+mn-ea"/>
                          <a:cs typeface="+mn-cs"/>
                        </a:rPr>
                        <a:t>Popularities of movies related with the movie budgets</a:t>
                      </a:r>
                      <a:endParaRPr lang="en-US" sz="1600" dirty="0">
                        <a:effectLst/>
                        <a:latin typeface="Bahnschrift Condensed" panose="020B0502040204020203" pitchFamily="34" charset="0"/>
                      </a:endParaRPr>
                    </a:p>
                  </a:txBody>
                  <a:tcPr anchor="ctr"/>
                </a:tc>
                <a:tc>
                  <a:txBody>
                    <a:bodyPr/>
                    <a:lstStyle/>
                    <a:p>
                      <a:pPr algn="ctr" fontAlgn="base"/>
                      <a:r>
                        <a:rPr lang="en-US" sz="1600" dirty="0">
                          <a:effectLst/>
                          <a:latin typeface="Bahnschrift Light Condensed" panose="020B0502040204020203" pitchFamily="34" charset="0"/>
                        </a:rPr>
                        <a:t>Calculating and displaying correlation between popularity and budget.</a:t>
                      </a:r>
                    </a:p>
                  </a:txBody>
                  <a:tcPr anchor="ctr"/>
                </a:tc>
                <a:tc>
                  <a:txBody>
                    <a:bodyPr/>
                    <a:lstStyle/>
                    <a:p>
                      <a:pPr algn="ctr" fontAlgn="base"/>
                      <a:r>
                        <a:rPr lang="en-US" sz="1600" dirty="0">
                          <a:effectLst/>
                          <a:latin typeface="Bahnschrift Light Condensed" panose="020B0502040204020203" pitchFamily="34" charset="0"/>
                        </a:rPr>
                        <a:t>correlation = .corr</a:t>
                      </a:r>
                    </a:p>
                  </a:txBody>
                  <a:tcPr anchor="ctr"/>
                </a:tc>
                <a:extLst>
                  <a:ext uri="{0D108BD9-81ED-4DB2-BD59-A6C34878D82A}">
                    <a16:rowId xmlns:a16="http://schemas.microsoft.com/office/drawing/2014/main" val="309107445"/>
                  </a:ext>
                </a:extLst>
              </a:tr>
              <a:tr h="1007332">
                <a:tc>
                  <a:txBody>
                    <a:bodyPr/>
                    <a:lstStyle/>
                    <a:p>
                      <a:pPr algn="ctr" fontAlgn="base"/>
                      <a:r>
                        <a:rPr lang="en-US" sz="1600" dirty="0">
                          <a:effectLst/>
                          <a:latin typeface="Bahnschrift Light Condensed" panose="020B0502040204020203" pitchFamily="34" charset="0"/>
                        </a:rPr>
                        <a:t>4.</a:t>
                      </a:r>
                    </a:p>
                  </a:txBody>
                  <a:tcPr anchor="ctr"/>
                </a:tc>
                <a:tc>
                  <a:txBody>
                    <a:bodyPr/>
                    <a:lstStyle/>
                    <a:p>
                      <a:pPr algn="ctr" fontAlgn="base"/>
                      <a:r>
                        <a:rPr lang="en-US" sz="1800" b="0" i="0" kern="1200" dirty="0">
                          <a:solidFill>
                            <a:schemeClr val="tx1"/>
                          </a:solidFill>
                          <a:effectLst/>
                          <a:latin typeface="Bahnschrift Condensed" panose="020B0502040204020203" pitchFamily="34" charset="0"/>
                          <a:ea typeface="+mn-ea"/>
                          <a:cs typeface="+mn-cs"/>
                        </a:rPr>
                        <a:t>the names of the top 25 production companies based on the number of movies they have produced in descending order of the number of movies produced.</a:t>
                      </a:r>
                      <a:endParaRPr lang="en-US" sz="1600" dirty="0">
                        <a:effectLst/>
                        <a:latin typeface="Bahnschrift Condensed" panose="020B0502040204020203" pitchFamily="34" charset="0"/>
                      </a:endParaRPr>
                    </a:p>
                  </a:txBody>
                  <a:tcPr anchor="ctr"/>
                </a:tc>
                <a:tc>
                  <a:txBody>
                    <a:bodyPr/>
                    <a:lstStyle/>
                    <a:p>
                      <a:pPr algn="ctr" fontAlgn="base"/>
                      <a:r>
                        <a:rPr lang="en-US" sz="1600">
                          <a:effectLst/>
                          <a:latin typeface="Bahnschrift Light Condensed" panose="020B0502040204020203" pitchFamily="34" charset="0"/>
                        </a:rPr>
                        <a:t>Counting occurrences of production companies and displaying the result.</a:t>
                      </a:r>
                    </a:p>
                  </a:txBody>
                  <a:tcPr anchor="ctr"/>
                </a:tc>
                <a:tc>
                  <a:txBody>
                    <a:bodyPr/>
                    <a:lstStyle/>
                    <a:p>
                      <a:pPr algn="ctr" fontAlgn="base"/>
                      <a:r>
                        <a:rPr lang="en-US" sz="1600" dirty="0">
                          <a:effectLst/>
                          <a:latin typeface="Bahnschrift Light Condensed" panose="020B0502040204020203" pitchFamily="34" charset="0"/>
                        </a:rPr>
                        <a:t>str.split</a:t>
                      </a:r>
                    </a:p>
                    <a:p>
                      <a:pPr algn="ctr" fontAlgn="base"/>
                      <a:r>
                        <a:rPr lang="en-US" sz="1600" dirty="0">
                          <a:effectLst/>
                          <a:latin typeface="Bahnschrift Light Condensed" panose="020B0502040204020203" pitchFamily="34" charset="0"/>
                        </a:rPr>
                        <a:t>.explode</a:t>
                      </a:r>
                    </a:p>
                    <a:p>
                      <a:pPr algn="ctr" fontAlgn="base"/>
                      <a:r>
                        <a:rPr lang="en-US" sz="1600" dirty="0">
                          <a:effectLst/>
                          <a:latin typeface="Bahnschrift Light Condensed" panose="020B0502040204020203" pitchFamily="34" charset="0"/>
                        </a:rPr>
                        <a:t>.nlargest</a:t>
                      </a:r>
                    </a:p>
                  </a:txBody>
                  <a:tcPr anchor="ctr"/>
                </a:tc>
                <a:extLst>
                  <a:ext uri="{0D108BD9-81ED-4DB2-BD59-A6C34878D82A}">
                    <a16:rowId xmlns:a16="http://schemas.microsoft.com/office/drawing/2014/main" val="3797930839"/>
                  </a:ext>
                </a:extLst>
              </a:tr>
              <a:tr h="879006">
                <a:tc>
                  <a:txBody>
                    <a:bodyPr/>
                    <a:lstStyle/>
                    <a:p>
                      <a:pPr algn="ctr" fontAlgn="base"/>
                      <a:r>
                        <a:rPr lang="en-US" sz="1600" dirty="0">
                          <a:effectLst/>
                          <a:latin typeface="Bahnschrift Light Condensed" panose="020B0502040204020203" pitchFamily="34" charset="0"/>
                        </a:rPr>
                        <a:t>5.</a:t>
                      </a:r>
                    </a:p>
                  </a:txBody>
                  <a:tcPr anchor="ctr"/>
                </a:tc>
                <a:tc>
                  <a:txBody>
                    <a:bodyPr/>
                    <a:lstStyle/>
                    <a:p>
                      <a:pPr algn="ctr" fontAlgn="base"/>
                      <a:r>
                        <a:rPr lang="en-US" sz="1600" b="0" i="0" kern="1200" dirty="0">
                          <a:solidFill>
                            <a:schemeClr val="tx1"/>
                          </a:solidFill>
                          <a:effectLst/>
                          <a:latin typeface="Bahnschrift Condensed" panose="020B0502040204020203" pitchFamily="34" charset="0"/>
                          <a:ea typeface="+mn-ea"/>
                          <a:cs typeface="+mn-cs"/>
                        </a:rPr>
                        <a:t>Identify and display the names of all production companies along with the number of times they appear in the dataset.</a:t>
                      </a:r>
                      <a:endParaRPr lang="en-US" sz="1600" dirty="0">
                        <a:effectLst/>
                        <a:latin typeface="Bahnschrift Condensed" panose="020B0502040204020203" pitchFamily="34" charset="0"/>
                      </a:endParaRPr>
                    </a:p>
                  </a:txBody>
                  <a:tcPr anchor="ctr"/>
                </a:tc>
                <a:tc>
                  <a:txBody>
                    <a:bodyPr/>
                    <a:lstStyle/>
                    <a:p>
                      <a:pPr algn="ctr" fontAlgn="base"/>
                      <a:r>
                        <a:rPr lang="en-US" sz="1600" dirty="0">
                          <a:effectLst/>
                          <a:latin typeface="Bahnschrift Light Condensed" panose="020B0502040204020203" pitchFamily="34" charset="0"/>
                        </a:rPr>
                        <a:t>Calculating mean and median values for budget, revenue, and runtime of top 500 movies.</a:t>
                      </a:r>
                    </a:p>
                  </a:txBody>
                  <a:tcPr anchor="ctr"/>
                </a:tc>
                <a:tc>
                  <a:txBody>
                    <a:bodyPr/>
                    <a:lstStyle/>
                    <a:p>
                      <a:pPr algn="ctr" fontAlgn="base"/>
                      <a:r>
                        <a:rPr lang="en-US" sz="1600" dirty="0">
                          <a:effectLst/>
                          <a:latin typeface="Bahnschrift Light Condensed" panose="020B0502040204020203" pitchFamily="34" charset="0"/>
                        </a:rPr>
                        <a:t>Mean </a:t>
                      </a:r>
                    </a:p>
                    <a:p>
                      <a:pPr algn="ctr" fontAlgn="base"/>
                      <a:r>
                        <a:rPr lang="en-US" sz="1600" dirty="0">
                          <a:effectLst/>
                          <a:latin typeface="Bahnschrift Light Condensed" panose="020B0502040204020203" pitchFamily="34" charset="0"/>
                        </a:rPr>
                        <a:t>Median</a:t>
                      </a:r>
                    </a:p>
                  </a:txBody>
                  <a:tcPr anchor="ctr"/>
                </a:tc>
                <a:extLst>
                  <a:ext uri="{0D108BD9-81ED-4DB2-BD59-A6C34878D82A}">
                    <a16:rowId xmlns:a16="http://schemas.microsoft.com/office/drawing/2014/main" val="3417996665"/>
                  </a:ext>
                </a:extLst>
              </a:tr>
              <a:tr h="637977">
                <a:tc>
                  <a:txBody>
                    <a:bodyPr/>
                    <a:lstStyle/>
                    <a:p>
                      <a:pPr algn="ctr" fontAlgn="base"/>
                      <a:r>
                        <a:rPr lang="en-US" sz="1600" dirty="0">
                          <a:effectLst/>
                          <a:latin typeface="Bahnschrift Light Condensed" panose="020B0502040204020203" pitchFamily="34" charset="0"/>
                        </a:rPr>
                        <a:t>6.</a:t>
                      </a:r>
                    </a:p>
                  </a:txBody>
                  <a:tcPr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Bahnschrift Condensed" panose="020B0502040204020203" pitchFamily="34" charset="0"/>
                          <a:ea typeface="+mn-ea"/>
                          <a:cs typeface="+mn-cs"/>
                        </a:rPr>
                        <a:t>the data in descending order based on revenue and filter the top 500 movies</a:t>
                      </a:r>
                      <a:endParaRPr lang="en-US" sz="1400" dirty="0">
                        <a:effectLst/>
                        <a:latin typeface="Bahnschrift Condensed" panose="020B0502040204020203" pitchFamily="34" charset="0"/>
                      </a:endParaRPr>
                    </a:p>
                    <a:p>
                      <a:pPr algn="ctr" fontAlgn="base"/>
                      <a:endParaRPr lang="en-US" sz="1600" dirty="0">
                        <a:effectLst/>
                        <a:latin typeface="Bahnschrift Condensed" panose="020B0502040204020203" pitchFamily="34" charset="0"/>
                      </a:endParaRPr>
                    </a:p>
                  </a:txBody>
                  <a:tcPr anchor="ctr"/>
                </a:tc>
                <a:tc>
                  <a:txBody>
                    <a:bodyPr/>
                    <a:lstStyle/>
                    <a:p>
                      <a:pPr algn="ctr" fontAlgn="base"/>
                      <a:r>
                        <a:rPr lang="en-US" sz="1600">
                          <a:effectLst/>
                          <a:latin typeface="Bahnschrift Light Condensed" panose="020B0502040204020203" pitchFamily="34" charset="0"/>
                        </a:rPr>
                        <a:t>Creating box plots to visualize and identify outliers in budget, revenue, and runtime of top 500 movies.</a:t>
                      </a:r>
                    </a:p>
                  </a:txBody>
                  <a:tcPr anchor="ctr"/>
                </a:tc>
                <a:tc>
                  <a:txBody>
                    <a:bodyPr/>
                    <a:lstStyle/>
                    <a:p>
                      <a:pPr algn="ctr" fontAlgn="base"/>
                      <a:r>
                        <a:rPr lang="en-US" sz="1600" dirty="0">
                          <a:effectLst/>
                          <a:latin typeface="Bahnschrift Light Condensed" panose="020B0502040204020203" pitchFamily="34" charset="0"/>
                        </a:rPr>
                        <a:t>plt.boxplot</a:t>
                      </a:r>
                    </a:p>
                  </a:txBody>
                  <a:tcPr anchor="ctr"/>
                </a:tc>
                <a:extLst>
                  <a:ext uri="{0D108BD9-81ED-4DB2-BD59-A6C34878D82A}">
                    <a16:rowId xmlns:a16="http://schemas.microsoft.com/office/drawing/2014/main" val="2683786053"/>
                  </a:ext>
                </a:extLst>
              </a:tr>
              <a:tr h="705133">
                <a:tc>
                  <a:txBody>
                    <a:bodyPr/>
                    <a:lstStyle/>
                    <a:p>
                      <a:pPr algn="ctr" fontAlgn="base"/>
                      <a:r>
                        <a:rPr lang="en-US" sz="1600" dirty="0">
                          <a:effectLst/>
                          <a:latin typeface="Bahnschrift Light Condensed" panose="020B0502040204020203" pitchFamily="34" charset="0"/>
                        </a:rPr>
                        <a:t>7.</a:t>
                      </a:r>
                    </a:p>
                  </a:txBody>
                  <a:tcPr anchor="ctr"/>
                </a:tc>
                <a:tc>
                  <a:txBody>
                    <a:bodyPr/>
                    <a:lstStyle/>
                    <a:p>
                      <a:pPr algn="ctr" fontAlgn="base"/>
                      <a:r>
                        <a:rPr lang="en-US" sz="1800" b="0" i="0" kern="1200" dirty="0">
                          <a:solidFill>
                            <a:schemeClr val="tx1"/>
                          </a:solidFill>
                          <a:effectLst/>
                          <a:latin typeface="Bahnschrift Condensed" panose="020B0502040204020203" pitchFamily="34" charset="0"/>
                          <a:ea typeface="+mn-ea"/>
                          <a:cs typeface="+mn-cs"/>
                        </a:rPr>
                        <a:t>: Identify and display the names of the movies along with their run times for those movies that have above average runtime</a:t>
                      </a:r>
                      <a:endParaRPr lang="en-US" sz="1600" dirty="0">
                        <a:effectLst/>
                        <a:latin typeface="Bahnschrift Condensed" panose="020B0502040204020203" pitchFamily="34" charset="0"/>
                      </a:endParaRPr>
                    </a:p>
                  </a:txBody>
                  <a:tcPr anchor="ctr"/>
                </a:tc>
                <a:tc>
                  <a:txBody>
                    <a:bodyPr/>
                    <a:lstStyle/>
                    <a:p>
                      <a:pPr algn="ctr" fontAlgn="base"/>
                      <a:r>
                        <a:rPr lang="en-US" sz="1600">
                          <a:effectLst/>
                          <a:latin typeface="Bahnschrift Light Condensed" panose="020B0502040204020203" pitchFamily="34" charset="0"/>
                        </a:rPr>
                        <a:t>Calculating average runtime from top 500 movies and displaying movies with runtimes above the average.</a:t>
                      </a:r>
                    </a:p>
                  </a:txBody>
                  <a:tcPr anchor="ctr"/>
                </a:tc>
                <a:tc>
                  <a:txBody>
                    <a:bodyPr/>
                    <a:lstStyle/>
                    <a:p>
                      <a:pPr algn="ctr" fontAlgn="base"/>
                      <a:r>
                        <a:rPr lang="en-US" sz="1600" dirty="0">
                          <a:effectLst/>
                          <a:latin typeface="Bahnschrift Light Condensed" panose="020B0502040204020203" pitchFamily="34" charset="0"/>
                        </a:rPr>
                        <a:t>.mean()</a:t>
                      </a:r>
                    </a:p>
                  </a:txBody>
                  <a:tcPr anchor="ctr"/>
                </a:tc>
                <a:extLst>
                  <a:ext uri="{0D108BD9-81ED-4DB2-BD59-A6C34878D82A}">
                    <a16:rowId xmlns:a16="http://schemas.microsoft.com/office/drawing/2014/main" val="3156352346"/>
                  </a:ext>
                </a:extLst>
              </a:tr>
            </a:tbl>
          </a:graphicData>
        </a:graphic>
      </p:graphicFrame>
    </p:spTree>
    <p:extLst>
      <p:ext uri="{BB962C8B-B14F-4D97-AF65-F5344CB8AC3E}">
        <p14:creationId xmlns:p14="http://schemas.microsoft.com/office/powerpoint/2010/main" val="16963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A478-7513-CC4A-78E5-A477DEB62BA1}"/>
              </a:ext>
            </a:extLst>
          </p:cNvPr>
          <p:cNvSpPr>
            <a:spLocks noGrp="1"/>
          </p:cNvSpPr>
          <p:nvPr>
            <p:ph type="title"/>
          </p:nvPr>
        </p:nvSpPr>
        <p:spPr>
          <a:xfrm>
            <a:off x="838200" y="0"/>
            <a:ext cx="10515600" cy="729206"/>
          </a:xfrm>
        </p:spPr>
        <p:txBody>
          <a:bodyPr>
            <a:normAutofit fontScale="90000"/>
          </a:bodyPr>
          <a:lstStyle/>
          <a:p>
            <a:pPr algn="ctr"/>
            <a:r>
              <a:rPr lang="en-US" sz="5400" dirty="0">
                <a:latin typeface="Bahnschrift Light Condensed" panose="020B0502040204020203" pitchFamily="34" charset="0"/>
              </a:rPr>
              <a:t>Conclusion </a:t>
            </a:r>
          </a:p>
        </p:txBody>
      </p:sp>
      <p:sp>
        <p:nvSpPr>
          <p:cNvPr id="3" name="Content Placeholder 2">
            <a:extLst>
              <a:ext uri="{FF2B5EF4-FFF2-40B4-BE49-F238E27FC236}">
                <a16:creationId xmlns:a16="http://schemas.microsoft.com/office/drawing/2014/main" id="{EB232EAF-51D5-8B66-82B8-EB971D064A9C}"/>
              </a:ext>
            </a:extLst>
          </p:cNvPr>
          <p:cNvSpPr>
            <a:spLocks noGrp="1"/>
          </p:cNvSpPr>
          <p:nvPr>
            <p:ph idx="1"/>
          </p:nvPr>
        </p:nvSpPr>
        <p:spPr>
          <a:xfrm>
            <a:off x="0" y="995423"/>
            <a:ext cx="12192000" cy="5862577"/>
          </a:xfrm>
        </p:spPr>
        <p:txBody>
          <a:bodyPr>
            <a:noAutofit/>
          </a:bodyPr>
          <a:lstStyle/>
          <a:p>
            <a:r>
              <a:rPr lang="en-US" sz="1800" b="1" dirty="0">
                <a:latin typeface="Bahnschrift Light Condensed" panose="020B0502040204020203" pitchFamily="34" charset="0"/>
              </a:rPr>
              <a:t>Data Exploration and Integrity</a:t>
            </a:r>
            <a:r>
              <a:rPr lang="en-US" sz="1800" dirty="0">
                <a:latin typeface="Bahnschrift Light Condensed" panose="020B0502040204020203" pitchFamily="34" charset="0"/>
              </a:rPr>
              <a:t>: The code explores the movie dataset by filtering out entries with zero budgets or revenues, ensuring data integrity.</a:t>
            </a:r>
          </a:p>
          <a:p>
            <a:r>
              <a:rPr lang="en-US" sz="1800" dirty="0">
                <a:latin typeface="Bahnschrift Light Condensed" panose="020B0502040204020203" pitchFamily="34" charset="0"/>
              </a:rPr>
              <a:t>Removal of movies with zero budgets or revenues enhances the dataset's reliability for subsequent analysis.</a:t>
            </a:r>
          </a:p>
          <a:p>
            <a:r>
              <a:rPr lang="en-US" sz="1800" b="1" dirty="0">
                <a:latin typeface="Bahnschrift Light Condensed" panose="020B0502040204020203" pitchFamily="34" charset="0"/>
              </a:rPr>
              <a:t>Financial Insight: </a:t>
            </a:r>
            <a:r>
              <a:rPr lang="en-US" sz="1800" dirty="0">
                <a:latin typeface="Bahnschrift Light Condensed" panose="020B0502040204020203" pitchFamily="34" charset="0"/>
              </a:rPr>
              <a:t>Financial aspects of the dataset, such as budget and revenue, are central to the analysis.</a:t>
            </a:r>
          </a:p>
          <a:p>
            <a:r>
              <a:rPr lang="en-US" sz="1800" dirty="0">
                <a:latin typeface="Bahnschrift Light Condensed" panose="020B0502040204020203" pitchFamily="34" charset="0"/>
              </a:rPr>
              <a:t>Identifying the top 10 movies with the highest revenue provides insights into the financial success of specific films.</a:t>
            </a:r>
          </a:p>
          <a:p>
            <a:r>
              <a:rPr lang="en-US" sz="1800" b="1" dirty="0">
                <a:latin typeface="Bahnschrift Light Condensed" panose="020B0502040204020203" pitchFamily="34" charset="0"/>
              </a:rPr>
              <a:t>Data Integrity Measures: </a:t>
            </a:r>
            <a:r>
              <a:rPr lang="en-US" sz="1800" dirty="0">
                <a:latin typeface="Bahnschrift Light Condensed" panose="020B0502040204020203" pitchFamily="34" charset="0"/>
              </a:rPr>
              <a:t>Filtering out movies with zero budgets or revenues is a data integrity measure to exclude potentially inaccurate or incomplete entries.</a:t>
            </a:r>
          </a:p>
          <a:p>
            <a:r>
              <a:rPr lang="en-US" sz="1800" b="1" dirty="0">
                <a:latin typeface="Bahnschrift Light Condensed" panose="020B0502040204020203" pitchFamily="34" charset="0"/>
              </a:rPr>
              <a:t>Exploration of Extreme Values</a:t>
            </a:r>
            <a:r>
              <a:rPr lang="en-US" sz="1800" dirty="0">
                <a:latin typeface="Bahnschrift Light Condensed" panose="020B0502040204020203" pitchFamily="34" charset="0"/>
              </a:rPr>
              <a:t>: Selection of movies with the least budget offers insights into lower financial extremes within the dataset.</a:t>
            </a:r>
          </a:p>
          <a:p>
            <a:r>
              <a:rPr lang="en-US" sz="1800" dirty="0">
                <a:latin typeface="Bahnschrift Light Condensed" panose="020B0502040204020203" pitchFamily="34" charset="0"/>
              </a:rPr>
              <a:t>Financial Trends: The code's focus on budget and revenue allows for the identification of financial trends and patterns within the movie dataset.</a:t>
            </a:r>
          </a:p>
          <a:p>
            <a:r>
              <a:rPr lang="en-US" sz="1800" b="1" dirty="0">
                <a:latin typeface="Bahnschrift Light Condensed" panose="020B0502040204020203" pitchFamily="34" charset="0"/>
              </a:rPr>
              <a:t>Decision-Making Insights</a:t>
            </a:r>
            <a:r>
              <a:rPr lang="en-US" sz="1800" dirty="0">
                <a:latin typeface="Bahnschrift Light Condensed" panose="020B0502040204020203" pitchFamily="34" charset="0"/>
              </a:rPr>
              <a:t>: Identification of top revenue-generating movies and those with the least budget provides decision-making insights for stakeholders in the film industry.</a:t>
            </a:r>
          </a:p>
          <a:p>
            <a:r>
              <a:rPr lang="en-US" sz="1800" b="1" dirty="0">
                <a:latin typeface="Bahnschrift Light Condensed" panose="020B0502040204020203" pitchFamily="34" charset="0"/>
              </a:rPr>
              <a:t>Potential Financial Analysis</a:t>
            </a:r>
            <a:r>
              <a:rPr lang="en-US" sz="1800" dirty="0">
                <a:latin typeface="Bahnschrift Light Condensed" panose="020B0502040204020203" pitchFamily="34" charset="0"/>
              </a:rPr>
              <a:t>: The code lays the groundwork for potential financial analysis by highlighting extreme values and top performers in terms of revenue.</a:t>
            </a:r>
          </a:p>
          <a:p>
            <a:r>
              <a:rPr lang="en-US" sz="1800" b="1" dirty="0">
                <a:latin typeface="Bahnschrift Light Condensed" panose="020B0502040204020203" pitchFamily="34" charset="0"/>
              </a:rPr>
              <a:t>Preprocessing for Financial Analytics</a:t>
            </a:r>
            <a:r>
              <a:rPr lang="en-US" sz="1800" dirty="0">
                <a:latin typeface="Bahnschrift Light Condensed" panose="020B0502040204020203" pitchFamily="34" charset="0"/>
              </a:rPr>
              <a:t>: The filtering steps performed in the code serve as preprocessing steps for subsequent financial analytics, ensuring a more focused and relevant dataset.</a:t>
            </a:r>
          </a:p>
          <a:p>
            <a:r>
              <a:rPr lang="en-US" sz="1800" b="1" dirty="0">
                <a:latin typeface="Bahnschrift Light Condensed" panose="020B0502040204020203" pitchFamily="34" charset="0"/>
              </a:rPr>
              <a:t>Enhancing Data Quality</a:t>
            </a:r>
            <a:r>
              <a:rPr lang="en-US" sz="1800" dirty="0">
                <a:latin typeface="Bahnschrift Light Condensed" panose="020B0502040204020203" pitchFamily="34" charset="0"/>
              </a:rPr>
              <a:t>: Eliminating movies with zero budgets or revenues contributes to enhancing the overall quality and reliability of the dataset.</a:t>
            </a:r>
          </a:p>
          <a:p>
            <a:r>
              <a:rPr lang="en-US" sz="1800" b="1" dirty="0">
                <a:latin typeface="Bahnschrift Light Condensed" panose="020B0502040204020203" pitchFamily="34" charset="0"/>
              </a:rPr>
              <a:t>Further Financial Investigation</a:t>
            </a:r>
            <a:r>
              <a:rPr lang="en-US" sz="1800" dirty="0">
                <a:latin typeface="Bahnschrift Light Condensed" panose="020B0502040204020203" pitchFamily="34" charset="0"/>
              </a:rPr>
              <a:t>: The identified top revenue and least budget movies can serve as a starting point for further financial investigation and deeper analysis.</a:t>
            </a:r>
          </a:p>
          <a:p>
            <a:endParaRPr lang="en-US" sz="1800" dirty="0">
              <a:latin typeface="Bahnschrift Light Condensed" panose="020B0502040204020203" pitchFamily="34" charset="0"/>
            </a:endParaRPr>
          </a:p>
        </p:txBody>
      </p:sp>
    </p:spTree>
    <p:extLst>
      <p:ext uri="{BB962C8B-B14F-4D97-AF65-F5344CB8AC3E}">
        <p14:creationId xmlns:p14="http://schemas.microsoft.com/office/powerpoint/2010/main" val="231365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B7656-719E-7D48-E694-F0A16C62FC77}"/>
              </a:ext>
            </a:extLst>
          </p:cNvPr>
          <p:cNvSpPr txBox="1"/>
          <p:nvPr/>
        </p:nvSpPr>
        <p:spPr>
          <a:xfrm>
            <a:off x="2361235" y="2974693"/>
            <a:ext cx="7106856" cy="1107996"/>
          </a:xfrm>
          <a:prstGeom prst="rect">
            <a:avLst/>
          </a:prstGeom>
          <a:noFill/>
        </p:spPr>
        <p:txBody>
          <a:bodyPr wrap="square" rtlCol="0">
            <a:spAutoFit/>
          </a:bodyPr>
          <a:lstStyle/>
          <a:p>
            <a:pPr algn="ctr"/>
            <a:r>
              <a:rPr lang="en-US" sz="6600" b="1" dirty="0">
                <a:latin typeface="Bahnschrift Light Condensed" panose="020B0502040204020203" pitchFamily="34" charset="0"/>
              </a:rPr>
              <a:t>THANK YOU </a:t>
            </a:r>
          </a:p>
        </p:txBody>
      </p:sp>
    </p:spTree>
    <p:extLst>
      <p:ext uri="{BB962C8B-B14F-4D97-AF65-F5344CB8AC3E}">
        <p14:creationId xmlns:p14="http://schemas.microsoft.com/office/powerpoint/2010/main" val="3255396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424</TotalTime>
  <Words>1262</Words>
  <Application>Microsoft Office PowerPoint</Application>
  <PresentationFormat>Widescreen</PresentationFormat>
  <Paragraphs>137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Bahnschrift Condensed</vt:lpstr>
      <vt:lpstr>Bahnschrift Light</vt:lpstr>
      <vt:lpstr>Bahnschrift Light Condensed</vt:lpstr>
      <vt:lpstr>Century Gothic</vt:lpstr>
      <vt:lpstr>Wingdings 3</vt:lpstr>
      <vt:lpstr>Slice</vt:lpstr>
      <vt:lpstr>CAPSTONE PROJECT</vt:lpstr>
      <vt:lpstr>Introduction</vt:lpstr>
      <vt:lpstr>Description of dataset</vt:lpstr>
      <vt:lpstr>Brief On Implementation </vt:lpstr>
      <vt:lpstr>DATA CLEANING AND PRE processing</vt:lpstr>
      <vt:lpstr>Business Requirements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Vishwavijay Tomar</dc:creator>
  <cp:lastModifiedBy>Vishwavijay Tomar</cp:lastModifiedBy>
  <cp:revision>3</cp:revision>
  <dcterms:created xsi:type="dcterms:W3CDTF">2024-02-05T07:44:06Z</dcterms:created>
  <dcterms:modified xsi:type="dcterms:W3CDTF">2024-02-06T11:23:41Z</dcterms:modified>
</cp:coreProperties>
</file>