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C5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04" autoAdjust="0"/>
    <p:restoredTop sz="94660"/>
  </p:normalViewPr>
  <p:slideViewPr>
    <p:cSldViewPr snapToGrid="0">
      <p:cViewPr varScale="1">
        <p:scale>
          <a:sx n="70" d="100"/>
          <a:sy n="70" d="100"/>
        </p:scale>
        <p:origin x="72" y="3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7E02DEB-6D11-45FA-89B1-617A25FB3063}" type="datetimeFigureOut">
              <a:rPr lang="en-US" smtClean="0"/>
              <a:t>2/5/2024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9D89949-AB89-4F07-B5FE-6AADFBF5102D}" type="slidenum">
              <a:rPr lang="en-US" smtClean="0"/>
              <a:t>‹#›</a:t>
            </a:fld>
            <a:endParaRPr lang="en-US"/>
          </a:p>
        </p:txBody>
      </p:sp>
    </p:spTree>
    <p:extLst>
      <p:ext uri="{BB962C8B-B14F-4D97-AF65-F5344CB8AC3E}">
        <p14:creationId xmlns:p14="http://schemas.microsoft.com/office/powerpoint/2010/main" val="422180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E02DEB-6D11-45FA-89B1-617A25FB3063}"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89949-AB89-4F07-B5FE-6AADFBF5102D}" type="slidenum">
              <a:rPr lang="en-US" smtClean="0"/>
              <a:t>‹#›</a:t>
            </a:fld>
            <a:endParaRPr lang="en-US"/>
          </a:p>
        </p:txBody>
      </p:sp>
    </p:spTree>
    <p:extLst>
      <p:ext uri="{BB962C8B-B14F-4D97-AF65-F5344CB8AC3E}">
        <p14:creationId xmlns:p14="http://schemas.microsoft.com/office/powerpoint/2010/main" val="4728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E02DEB-6D11-45FA-89B1-617A25FB3063}"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89949-AB89-4F07-B5FE-6AADFBF5102D}" type="slidenum">
              <a:rPr lang="en-US" smtClean="0"/>
              <a:t>‹#›</a:t>
            </a:fld>
            <a:endParaRPr lang="en-US"/>
          </a:p>
        </p:txBody>
      </p:sp>
    </p:spTree>
    <p:extLst>
      <p:ext uri="{BB962C8B-B14F-4D97-AF65-F5344CB8AC3E}">
        <p14:creationId xmlns:p14="http://schemas.microsoft.com/office/powerpoint/2010/main" val="1602444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E02DEB-6D11-45FA-89B1-617A25FB3063}"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89949-AB89-4F07-B5FE-6AADFBF5102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40239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E02DEB-6D11-45FA-89B1-617A25FB3063}"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89949-AB89-4F07-B5FE-6AADFBF5102D}" type="slidenum">
              <a:rPr lang="en-US" smtClean="0"/>
              <a:t>‹#›</a:t>
            </a:fld>
            <a:endParaRPr lang="en-US"/>
          </a:p>
        </p:txBody>
      </p:sp>
    </p:spTree>
    <p:extLst>
      <p:ext uri="{BB962C8B-B14F-4D97-AF65-F5344CB8AC3E}">
        <p14:creationId xmlns:p14="http://schemas.microsoft.com/office/powerpoint/2010/main" val="2920505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E02DEB-6D11-45FA-89B1-617A25FB3063}" type="datetimeFigureOut">
              <a:rPr lang="en-US" smtClean="0"/>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D89949-AB89-4F07-B5FE-6AADFBF5102D}" type="slidenum">
              <a:rPr lang="en-US" smtClean="0"/>
              <a:t>‹#›</a:t>
            </a:fld>
            <a:endParaRPr lang="en-US"/>
          </a:p>
        </p:txBody>
      </p:sp>
    </p:spTree>
    <p:extLst>
      <p:ext uri="{BB962C8B-B14F-4D97-AF65-F5344CB8AC3E}">
        <p14:creationId xmlns:p14="http://schemas.microsoft.com/office/powerpoint/2010/main" val="1741917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E02DEB-6D11-45FA-89B1-617A25FB3063}" type="datetimeFigureOut">
              <a:rPr lang="en-US" smtClean="0"/>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D89949-AB89-4F07-B5FE-6AADFBF5102D}" type="slidenum">
              <a:rPr lang="en-US" smtClean="0"/>
              <a:t>‹#›</a:t>
            </a:fld>
            <a:endParaRPr lang="en-US"/>
          </a:p>
        </p:txBody>
      </p:sp>
    </p:spTree>
    <p:extLst>
      <p:ext uri="{BB962C8B-B14F-4D97-AF65-F5344CB8AC3E}">
        <p14:creationId xmlns:p14="http://schemas.microsoft.com/office/powerpoint/2010/main" val="2962427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02DEB-6D11-45FA-89B1-617A25FB3063}"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89949-AB89-4F07-B5FE-6AADFBF5102D}" type="slidenum">
              <a:rPr lang="en-US" smtClean="0"/>
              <a:t>‹#›</a:t>
            </a:fld>
            <a:endParaRPr lang="en-US"/>
          </a:p>
        </p:txBody>
      </p:sp>
    </p:spTree>
    <p:extLst>
      <p:ext uri="{BB962C8B-B14F-4D97-AF65-F5344CB8AC3E}">
        <p14:creationId xmlns:p14="http://schemas.microsoft.com/office/powerpoint/2010/main" val="723517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02DEB-6D11-45FA-89B1-617A25FB3063}"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89949-AB89-4F07-B5FE-6AADFBF5102D}" type="slidenum">
              <a:rPr lang="en-US" smtClean="0"/>
              <a:t>‹#›</a:t>
            </a:fld>
            <a:endParaRPr lang="en-US"/>
          </a:p>
        </p:txBody>
      </p:sp>
    </p:spTree>
    <p:extLst>
      <p:ext uri="{BB962C8B-B14F-4D97-AF65-F5344CB8AC3E}">
        <p14:creationId xmlns:p14="http://schemas.microsoft.com/office/powerpoint/2010/main" val="3541265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02DEB-6D11-45FA-89B1-617A25FB3063}"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89949-AB89-4F07-B5FE-6AADFBF5102D}" type="slidenum">
              <a:rPr lang="en-US" smtClean="0"/>
              <a:t>‹#›</a:t>
            </a:fld>
            <a:endParaRPr lang="en-US"/>
          </a:p>
        </p:txBody>
      </p:sp>
    </p:spTree>
    <p:extLst>
      <p:ext uri="{BB962C8B-B14F-4D97-AF65-F5344CB8AC3E}">
        <p14:creationId xmlns:p14="http://schemas.microsoft.com/office/powerpoint/2010/main" val="512257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02DEB-6D11-45FA-89B1-617A25FB3063}"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89949-AB89-4F07-B5FE-6AADFBF5102D}" type="slidenum">
              <a:rPr lang="en-US" smtClean="0"/>
              <a:t>‹#›</a:t>
            </a:fld>
            <a:endParaRPr lang="en-US"/>
          </a:p>
        </p:txBody>
      </p:sp>
    </p:spTree>
    <p:extLst>
      <p:ext uri="{BB962C8B-B14F-4D97-AF65-F5344CB8AC3E}">
        <p14:creationId xmlns:p14="http://schemas.microsoft.com/office/powerpoint/2010/main" val="216252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E02DEB-6D11-45FA-89B1-617A25FB3063}"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89949-AB89-4F07-B5FE-6AADFBF5102D}" type="slidenum">
              <a:rPr lang="en-US" smtClean="0"/>
              <a:t>‹#›</a:t>
            </a:fld>
            <a:endParaRPr lang="en-US"/>
          </a:p>
        </p:txBody>
      </p:sp>
    </p:spTree>
    <p:extLst>
      <p:ext uri="{BB962C8B-B14F-4D97-AF65-F5344CB8AC3E}">
        <p14:creationId xmlns:p14="http://schemas.microsoft.com/office/powerpoint/2010/main" val="2912164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E02DEB-6D11-45FA-89B1-617A25FB3063}" type="datetimeFigureOut">
              <a:rPr lang="en-US" smtClean="0"/>
              <a:t>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D89949-AB89-4F07-B5FE-6AADFBF5102D}" type="slidenum">
              <a:rPr lang="en-US" smtClean="0"/>
              <a:t>‹#›</a:t>
            </a:fld>
            <a:endParaRPr lang="en-US"/>
          </a:p>
        </p:txBody>
      </p:sp>
    </p:spTree>
    <p:extLst>
      <p:ext uri="{BB962C8B-B14F-4D97-AF65-F5344CB8AC3E}">
        <p14:creationId xmlns:p14="http://schemas.microsoft.com/office/powerpoint/2010/main" val="2434857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E02DEB-6D11-45FA-89B1-617A25FB3063}" type="datetimeFigureOut">
              <a:rPr lang="en-US" smtClean="0"/>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D89949-AB89-4F07-B5FE-6AADFBF5102D}" type="slidenum">
              <a:rPr lang="en-US" smtClean="0"/>
              <a:t>‹#›</a:t>
            </a:fld>
            <a:endParaRPr lang="en-US"/>
          </a:p>
        </p:txBody>
      </p:sp>
    </p:spTree>
    <p:extLst>
      <p:ext uri="{BB962C8B-B14F-4D97-AF65-F5344CB8AC3E}">
        <p14:creationId xmlns:p14="http://schemas.microsoft.com/office/powerpoint/2010/main" val="217010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E02DEB-6D11-45FA-89B1-617A25FB3063}" type="datetimeFigureOut">
              <a:rPr lang="en-US" smtClean="0"/>
              <a:t>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D89949-AB89-4F07-B5FE-6AADFBF5102D}" type="slidenum">
              <a:rPr lang="en-US" smtClean="0"/>
              <a:t>‹#›</a:t>
            </a:fld>
            <a:endParaRPr lang="en-US"/>
          </a:p>
        </p:txBody>
      </p:sp>
    </p:spTree>
    <p:extLst>
      <p:ext uri="{BB962C8B-B14F-4D97-AF65-F5344CB8AC3E}">
        <p14:creationId xmlns:p14="http://schemas.microsoft.com/office/powerpoint/2010/main" val="2983668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E02DEB-6D11-45FA-89B1-617A25FB3063}"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89949-AB89-4F07-B5FE-6AADFBF5102D}" type="slidenum">
              <a:rPr lang="en-US" smtClean="0"/>
              <a:t>‹#›</a:t>
            </a:fld>
            <a:endParaRPr lang="en-US"/>
          </a:p>
        </p:txBody>
      </p:sp>
    </p:spTree>
    <p:extLst>
      <p:ext uri="{BB962C8B-B14F-4D97-AF65-F5344CB8AC3E}">
        <p14:creationId xmlns:p14="http://schemas.microsoft.com/office/powerpoint/2010/main" val="272561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E02DEB-6D11-45FA-89B1-617A25FB3063}"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89949-AB89-4F07-B5FE-6AADFBF5102D}" type="slidenum">
              <a:rPr lang="en-US" smtClean="0"/>
              <a:t>‹#›</a:t>
            </a:fld>
            <a:endParaRPr lang="en-US"/>
          </a:p>
        </p:txBody>
      </p:sp>
    </p:spTree>
    <p:extLst>
      <p:ext uri="{BB962C8B-B14F-4D97-AF65-F5344CB8AC3E}">
        <p14:creationId xmlns:p14="http://schemas.microsoft.com/office/powerpoint/2010/main" val="3023876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E02DEB-6D11-45FA-89B1-617A25FB3063}" type="datetimeFigureOut">
              <a:rPr lang="en-US" smtClean="0"/>
              <a:t>2/5/2024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9D89949-AB89-4F07-B5FE-6AADFBF5102D}" type="slidenum">
              <a:rPr lang="en-US" smtClean="0"/>
              <a:t>‹#›</a:t>
            </a:fld>
            <a:endParaRPr lang="en-US"/>
          </a:p>
        </p:txBody>
      </p:sp>
    </p:spTree>
    <p:extLst>
      <p:ext uri="{BB962C8B-B14F-4D97-AF65-F5344CB8AC3E}">
        <p14:creationId xmlns:p14="http://schemas.microsoft.com/office/powerpoint/2010/main" val="1540735495"/>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CFD1-3802-3BDD-F191-237EAF0EBD69}"/>
              </a:ext>
            </a:extLst>
          </p:cNvPr>
          <p:cNvSpPr>
            <a:spLocks noGrp="1"/>
          </p:cNvSpPr>
          <p:nvPr>
            <p:ph type="ctrTitle"/>
          </p:nvPr>
        </p:nvSpPr>
        <p:spPr/>
        <p:txBody>
          <a:bodyPr>
            <a:normAutofit/>
          </a:bodyPr>
          <a:lstStyle/>
          <a:p>
            <a:r>
              <a:rPr lang="en-US" sz="9600" b="1" dirty="0">
                <a:latin typeface="Bahnschrift Light Condensed" panose="020B0502040204020203" pitchFamily="34" charset="0"/>
                <a:ea typeface="+mn-ea"/>
                <a:cs typeface="+mn-cs"/>
              </a:rPr>
              <a:t>CAPSTONE </a:t>
            </a:r>
            <a:r>
              <a:rPr lang="en-US" sz="4000" b="1" dirty="0">
                <a:latin typeface="Bahnschrift Light Condensed" panose="020B0502040204020203" pitchFamily="34" charset="0"/>
                <a:ea typeface="+mn-ea"/>
                <a:cs typeface="+mn-cs"/>
              </a:rPr>
              <a:t>PROJECT</a:t>
            </a:r>
            <a:endParaRPr lang="en-US" sz="4000" dirty="0"/>
          </a:p>
        </p:txBody>
      </p:sp>
      <p:sp>
        <p:nvSpPr>
          <p:cNvPr id="3" name="Subtitle 2">
            <a:extLst>
              <a:ext uri="{FF2B5EF4-FFF2-40B4-BE49-F238E27FC236}">
                <a16:creationId xmlns:a16="http://schemas.microsoft.com/office/drawing/2014/main" id="{3DEB458D-3BFF-6464-55EF-7A45ED55F796}"/>
              </a:ext>
            </a:extLst>
          </p:cNvPr>
          <p:cNvSpPr>
            <a:spLocks noGrp="1"/>
          </p:cNvSpPr>
          <p:nvPr>
            <p:ph type="subTitle" idx="1"/>
          </p:nvPr>
        </p:nvSpPr>
        <p:spPr>
          <a:xfrm>
            <a:off x="1479176" y="4066709"/>
            <a:ext cx="9144000" cy="1655762"/>
          </a:xfrm>
        </p:spPr>
        <p:txBody>
          <a:bodyPr/>
          <a:lstStyle/>
          <a:p>
            <a:pPr algn="ctr"/>
            <a:r>
              <a:rPr lang="en-US" b="1" dirty="0">
                <a:solidFill>
                  <a:schemeClr val="tx1"/>
                </a:solidFill>
                <a:latin typeface="Bahnschrift Light Condensed" panose="020B0502040204020203" pitchFamily="34" charset="0"/>
              </a:rPr>
              <a:t>Batch : DA81S8</a:t>
            </a:r>
          </a:p>
          <a:p>
            <a:pPr algn="ctr"/>
            <a:r>
              <a:rPr lang="en-US" b="1" dirty="0">
                <a:solidFill>
                  <a:schemeClr val="tx1"/>
                </a:solidFill>
                <a:latin typeface="Bahnschrift Light Condensed" panose="020B0502040204020203" pitchFamily="34" charset="0"/>
              </a:rPr>
              <a:t>Mentor : Ms. Jaya Pandey </a:t>
            </a:r>
          </a:p>
          <a:p>
            <a:pPr algn="ctr"/>
            <a:r>
              <a:rPr lang="en-US" b="1" dirty="0">
                <a:solidFill>
                  <a:schemeClr val="tx1"/>
                </a:solidFill>
                <a:latin typeface="Bahnschrift Light Condensed" panose="020B0502040204020203" pitchFamily="34" charset="0"/>
              </a:rPr>
              <a:t>Student : Vishwavijay Tomar </a:t>
            </a:r>
          </a:p>
          <a:p>
            <a:endParaRPr lang="en-US" dirty="0"/>
          </a:p>
          <a:p>
            <a:endParaRPr lang="en-US" dirty="0"/>
          </a:p>
        </p:txBody>
      </p:sp>
    </p:spTree>
    <p:extLst>
      <p:ext uri="{BB962C8B-B14F-4D97-AF65-F5344CB8AC3E}">
        <p14:creationId xmlns:p14="http://schemas.microsoft.com/office/powerpoint/2010/main" val="104033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49FC1-22FC-56E5-648F-7F5D8673C603}"/>
              </a:ext>
            </a:extLst>
          </p:cNvPr>
          <p:cNvSpPr txBox="1"/>
          <p:nvPr/>
        </p:nvSpPr>
        <p:spPr>
          <a:xfrm>
            <a:off x="2631440" y="2971800"/>
            <a:ext cx="6563360" cy="1015663"/>
          </a:xfrm>
          <a:prstGeom prst="rect">
            <a:avLst/>
          </a:prstGeom>
          <a:noFill/>
        </p:spPr>
        <p:txBody>
          <a:bodyPr wrap="square" rtlCol="0">
            <a:spAutoFit/>
          </a:bodyPr>
          <a:lstStyle/>
          <a:p>
            <a:pPr algn="ctr"/>
            <a:r>
              <a:rPr lang="en-US" sz="6000" dirty="0">
                <a:latin typeface="Bahnschrift Light Condensed" panose="020B0502040204020203" pitchFamily="34" charset="0"/>
              </a:rPr>
              <a:t>THANK YOU </a:t>
            </a:r>
          </a:p>
        </p:txBody>
      </p:sp>
    </p:spTree>
    <p:extLst>
      <p:ext uri="{BB962C8B-B14F-4D97-AF65-F5344CB8AC3E}">
        <p14:creationId xmlns:p14="http://schemas.microsoft.com/office/powerpoint/2010/main" val="365646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B4D69-81A0-B2A6-C56F-93B8E54DC835}"/>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a:latin typeface="Bahnschrift Light Condensed" panose="020B0502040204020203" pitchFamily="34" charset="0"/>
              </a:rPr>
              <a:t>Introduction</a:t>
            </a:r>
            <a:endParaRPr lang="en-US" sz="7200" dirty="0">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986264B9-0A15-AAD6-5C1C-1B8315E5F32E}"/>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en-US" dirty="0">
                <a:latin typeface="Bahnschrift Condensed" panose="020B0502040204020203" pitchFamily="34" charset="0"/>
              </a:rPr>
            </a:br>
            <a:r>
              <a:rPr lang="en-US" dirty="0">
                <a:latin typeface="Bahnschrift Condensed" panose="020B0502040204020203" pitchFamily="34" charset="0"/>
              </a:rPr>
              <a:t>As a data analyst working on a project involving the Sakila database using MySQL, your main objectives would be to derive meaningful insights, optimize business processes, and contribute to informed decision-making. The primary objective of the Movie Rental Store project is to develop a database system that facilitates the day-to-day operations of a movie rental business. This includes managing customer accounts, tracking available movies, handling rental transactions, and providing insights into the store's performance</a:t>
            </a:r>
            <a:r>
              <a:rPr lang="en-US" b="0" i="0" dirty="0">
                <a:solidFill>
                  <a:srgbClr val="D1D5DB"/>
                </a:solidFill>
                <a:effectLst/>
                <a:latin typeface="Bahnschrift Condensed" panose="020B0502040204020203" pitchFamily="34" charset="0"/>
              </a:rPr>
              <a:t>.</a:t>
            </a:r>
            <a:endParaRPr lang="en-US" dirty="0">
              <a:solidFill>
                <a:srgbClr val="D1D5DB"/>
              </a:solidFill>
              <a:latin typeface="Bahnschrift Condensed" panose="020B0502040204020203" pitchFamily="34" charset="0"/>
            </a:endParaRPr>
          </a:p>
          <a:p>
            <a:pPr marL="0" indent="0">
              <a:buFont typeface="Arial" panose="020B0604020202020204" pitchFamily="34" charset="0"/>
              <a:buNone/>
            </a:pPr>
            <a:endParaRPr lang="en-US" dirty="0">
              <a:latin typeface="Bahnschrift Condensed" panose="020B0502040204020203" pitchFamily="34" charset="0"/>
            </a:endParaRPr>
          </a:p>
        </p:txBody>
      </p:sp>
    </p:spTree>
    <p:extLst>
      <p:ext uri="{BB962C8B-B14F-4D97-AF65-F5344CB8AC3E}">
        <p14:creationId xmlns:p14="http://schemas.microsoft.com/office/powerpoint/2010/main" val="3067217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A32C-D50A-7D36-DEDC-C1F562196C05}"/>
              </a:ext>
            </a:extLst>
          </p:cNvPr>
          <p:cNvSpPr txBox="1">
            <a:spLocks/>
          </p:cNvSpPr>
          <p:nvPr/>
        </p:nvSpPr>
        <p:spPr>
          <a:xfrm>
            <a:off x="569259" y="122734"/>
            <a:ext cx="10515600" cy="970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Bahnschrift Light Condensed" panose="020B0502040204020203" pitchFamily="34" charset="0"/>
              </a:rPr>
              <a:t>Description of dataset</a:t>
            </a:r>
          </a:p>
        </p:txBody>
      </p:sp>
      <p:sp>
        <p:nvSpPr>
          <p:cNvPr id="3" name="Content Placeholder 2">
            <a:extLst>
              <a:ext uri="{FF2B5EF4-FFF2-40B4-BE49-F238E27FC236}">
                <a16:creationId xmlns:a16="http://schemas.microsoft.com/office/drawing/2014/main" id="{FFF24718-FE47-9D62-8EF9-9594490A00C2}"/>
              </a:ext>
            </a:extLst>
          </p:cNvPr>
          <p:cNvSpPr txBox="1">
            <a:spLocks/>
          </p:cNvSpPr>
          <p:nvPr/>
        </p:nvSpPr>
        <p:spPr>
          <a:xfrm>
            <a:off x="838200" y="899739"/>
            <a:ext cx="10515600" cy="568035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2200" dirty="0">
              <a:latin typeface="Bahnschrift Light Condensed" panose="020B0502040204020203" pitchFamily="34" charset="0"/>
            </a:endParaRPr>
          </a:p>
        </p:txBody>
      </p:sp>
      <p:graphicFrame>
        <p:nvGraphicFramePr>
          <p:cNvPr id="7" name="Table 6">
            <a:extLst>
              <a:ext uri="{FF2B5EF4-FFF2-40B4-BE49-F238E27FC236}">
                <a16:creationId xmlns:a16="http://schemas.microsoft.com/office/drawing/2014/main" id="{36EEF952-2099-A6DA-98C4-A2AB75D1F65E}"/>
              </a:ext>
            </a:extLst>
          </p:cNvPr>
          <p:cNvGraphicFramePr>
            <a:graphicFrameLocks noGrp="1"/>
          </p:cNvGraphicFramePr>
          <p:nvPr>
            <p:extLst>
              <p:ext uri="{D42A27DB-BD31-4B8C-83A1-F6EECF244321}">
                <p14:modId xmlns:p14="http://schemas.microsoft.com/office/powerpoint/2010/main" val="2118089621"/>
              </p:ext>
            </p:extLst>
          </p:nvPr>
        </p:nvGraphicFramePr>
        <p:xfrm>
          <a:off x="0" y="699247"/>
          <a:ext cx="12192000" cy="5964416"/>
        </p:xfrm>
        <a:graphic>
          <a:graphicData uri="http://schemas.openxmlformats.org/drawingml/2006/table">
            <a:tbl>
              <a:tblPr firstRow="1" bandRow="1">
                <a:tableStyleId>{5940675A-B579-460E-94D1-54222C63F5DA}</a:tableStyleId>
              </a:tblPr>
              <a:tblGrid>
                <a:gridCol w="1461247">
                  <a:extLst>
                    <a:ext uri="{9D8B030D-6E8A-4147-A177-3AD203B41FA5}">
                      <a16:colId xmlns:a16="http://schemas.microsoft.com/office/drawing/2014/main" val="884478784"/>
                    </a:ext>
                  </a:extLst>
                </a:gridCol>
                <a:gridCol w="6553200">
                  <a:extLst>
                    <a:ext uri="{9D8B030D-6E8A-4147-A177-3AD203B41FA5}">
                      <a16:colId xmlns:a16="http://schemas.microsoft.com/office/drawing/2014/main" val="1726834919"/>
                    </a:ext>
                  </a:extLst>
                </a:gridCol>
                <a:gridCol w="4177553">
                  <a:extLst>
                    <a:ext uri="{9D8B030D-6E8A-4147-A177-3AD203B41FA5}">
                      <a16:colId xmlns:a16="http://schemas.microsoft.com/office/drawing/2014/main" val="1301298249"/>
                    </a:ext>
                  </a:extLst>
                </a:gridCol>
              </a:tblGrid>
              <a:tr h="207249">
                <a:tc>
                  <a:txBody>
                    <a:bodyPr/>
                    <a:lstStyle/>
                    <a:p>
                      <a:pPr fontAlgn="b"/>
                      <a:r>
                        <a:rPr lang="en-US" b="1" dirty="0">
                          <a:effectLst/>
                        </a:rPr>
                        <a:t>Table Name</a:t>
                      </a:r>
                    </a:p>
                  </a:txBody>
                  <a:tcPr anchor="b"/>
                </a:tc>
                <a:tc>
                  <a:txBody>
                    <a:bodyPr/>
                    <a:lstStyle/>
                    <a:p>
                      <a:pPr fontAlgn="b"/>
                      <a:r>
                        <a:rPr lang="en-US" b="1" dirty="0">
                          <a:effectLst/>
                        </a:rPr>
                        <a:t>Column Names</a:t>
                      </a:r>
                    </a:p>
                  </a:txBody>
                  <a:tcPr anchor="b"/>
                </a:tc>
                <a:tc>
                  <a:txBody>
                    <a:bodyPr/>
                    <a:lstStyle/>
                    <a:p>
                      <a:pPr fontAlgn="b"/>
                      <a:r>
                        <a:rPr lang="en-US" b="1">
                          <a:effectLst/>
                        </a:rPr>
                        <a:t>Description</a:t>
                      </a:r>
                    </a:p>
                  </a:txBody>
                  <a:tcPr anchor="b"/>
                </a:tc>
                <a:extLst>
                  <a:ext uri="{0D108BD9-81ED-4DB2-BD59-A6C34878D82A}">
                    <a16:rowId xmlns:a16="http://schemas.microsoft.com/office/drawing/2014/main" val="268568982"/>
                  </a:ext>
                </a:extLst>
              </a:tr>
              <a:tr h="257394">
                <a:tc>
                  <a:txBody>
                    <a:bodyPr/>
                    <a:lstStyle/>
                    <a:p>
                      <a:pPr fontAlgn="base"/>
                      <a:r>
                        <a:rPr lang="en-US" dirty="0">
                          <a:effectLst/>
                        </a:rPr>
                        <a:t>actor</a:t>
                      </a:r>
                    </a:p>
                  </a:txBody>
                  <a:tcPr anchor="ctr"/>
                </a:tc>
                <a:tc>
                  <a:txBody>
                    <a:bodyPr/>
                    <a:lstStyle/>
                    <a:p>
                      <a:pPr fontAlgn="base"/>
                      <a:r>
                        <a:rPr lang="en-US">
                          <a:effectLst/>
                        </a:rPr>
                        <a:t>actor_id, first_name, last_name, last_update</a:t>
                      </a:r>
                    </a:p>
                  </a:txBody>
                  <a:tcPr anchor="ctr"/>
                </a:tc>
                <a:tc>
                  <a:txBody>
                    <a:bodyPr/>
                    <a:lstStyle/>
                    <a:p>
                      <a:pPr fontAlgn="base"/>
                      <a:r>
                        <a:rPr lang="en-US">
                          <a:effectLst/>
                        </a:rPr>
                        <a:t>Information about actors in films.</a:t>
                      </a:r>
                    </a:p>
                  </a:txBody>
                  <a:tcPr anchor="ctr"/>
                </a:tc>
                <a:extLst>
                  <a:ext uri="{0D108BD9-81ED-4DB2-BD59-A6C34878D82A}">
                    <a16:rowId xmlns:a16="http://schemas.microsoft.com/office/drawing/2014/main" val="1397993378"/>
                  </a:ext>
                </a:extLst>
              </a:tr>
              <a:tr h="478016">
                <a:tc>
                  <a:txBody>
                    <a:bodyPr/>
                    <a:lstStyle/>
                    <a:p>
                      <a:pPr fontAlgn="base"/>
                      <a:r>
                        <a:rPr lang="en-US">
                          <a:effectLst/>
                        </a:rPr>
                        <a:t>address</a:t>
                      </a:r>
                    </a:p>
                  </a:txBody>
                  <a:tcPr anchor="ctr"/>
                </a:tc>
                <a:tc>
                  <a:txBody>
                    <a:bodyPr/>
                    <a:lstStyle/>
                    <a:p>
                      <a:pPr fontAlgn="base"/>
                      <a:r>
                        <a:rPr lang="en-US">
                          <a:effectLst/>
                        </a:rPr>
                        <a:t>address_id, address, district, city_id, postal_code, phone, last_update</a:t>
                      </a:r>
                    </a:p>
                  </a:txBody>
                  <a:tcPr anchor="ctr"/>
                </a:tc>
                <a:tc>
                  <a:txBody>
                    <a:bodyPr/>
                    <a:lstStyle/>
                    <a:p>
                      <a:pPr fontAlgn="base"/>
                      <a:r>
                        <a:rPr lang="en-US">
                          <a:effectLst/>
                        </a:rPr>
                        <a:t>Address details for customers and staff.</a:t>
                      </a:r>
                    </a:p>
                  </a:txBody>
                  <a:tcPr anchor="ctr"/>
                </a:tc>
                <a:extLst>
                  <a:ext uri="{0D108BD9-81ED-4DB2-BD59-A6C34878D82A}">
                    <a16:rowId xmlns:a16="http://schemas.microsoft.com/office/drawing/2014/main" val="1627136091"/>
                  </a:ext>
                </a:extLst>
              </a:tr>
              <a:tr h="257394">
                <a:tc>
                  <a:txBody>
                    <a:bodyPr/>
                    <a:lstStyle/>
                    <a:p>
                      <a:pPr fontAlgn="base"/>
                      <a:r>
                        <a:rPr lang="en-US">
                          <a:effectLst/>
                        </a:rPr>
                        <a:t>category</a:t>
                      </a:r>
                    </a:p>
                  </a:txBody>
                  <a:tcPr anchor="ctr"/>
                </a:tc>
                <a:tc>
                  <a:txBody>
                    <a:bodyPr/>
                    <a:lstStyle/>
                    <a:p>
                      <a:pPr fontAlgn="base"/>
                      <a:r>
                        <a:rPr lang="en-US" dirty="0">
                          <a:effectLst/>
                        </a:rPr>
                        <a:t>category_id, name, last_update</a:t>
                      </a:r>
                    </a:p>
                  </a:txBody>
                  <a:tcPr anchor="ctr"/>
                </a:tc>
                <a:tc>
                  <a:txBody>
                    <a:bodyPr/>
                    <a:lstStyle/>
                    <a:p>
                      <a:pPr fontAlgn="base"/>
                      <a:r>
                        <a:rPr lang="en-US">
                          <a:effectLst/>
                        </a:rPr>
                        <a:t>Movie categories.</a:t>
                      </a:r>
                    </a:p>
                  </a:txBody>
                  <a:tcPr anchor="ctr"/>
                </a:tc>
                <a:extLst>
                  <a:ext uri="{0D108BD9-81ED-4DB2-BD59-A6C34878D82A}">
                    <a16:rowId xmlns:a16="http://schemas.microsoft.com/office/drawing/2014/main" val="1745892795"/>
                  </a:ext>
                </a:extLst>
              </a:tr>
              <a:tr h="257394">
                <a:tc>
                  <a:txBody>
                    <a:bodyPr/>
                    <a:lstStyle/>
                    <a:p>
                      <a:pPr fontAlgn="base"/>
                      <a:r>
                        <a:rPr lang="en-US">
                          <a:effectLst/>
                        </a:rPr>
                        <a:t>city</a:t>
                      </a:r>
                    </a:p>
                  </a:txBody>
                  <a:tcPr anchor="ctr"/>
                </a:tc>
                <a:tc>
                  <a:txBody>
                    <a:bodyPr/>
                    <a:lstStyle/>
                    <a:p>
                      <a:pPr fontAlgn="base"/>
                      <a:r>
                        <a:rPr lang="en-US">
                          <a:effectLst/>
                        </a:rPr>
                        <a:t>city_id, city, country_id, last_update</a:t>
                      </a:r>
                    </a:p>
                  </a:txBody>
                  <a:tcPr anchor="ctr"/>
                </a:tc>
                <a:tc>
                  <a:txBody>
                    <a:bodyPr/>
                    <a:lstStyle/>
                    <a:p>
                      <a:pPr fontAlgn="base"/>
                      <a:r>
                        <a:rPr lang="en-US">
                          <a:effectLst/>
                        </a:rPr>
                        <a:t>City details, associated with countries.</a:t>
                      </a:r>
                    </a:p>
                  </a:txBody>
                  <a:tcPr anchor="ctr"/>
                </a:tc>
                <a:extLst>
                  <a:ext uri="{0D108BD9-81ED-4DB2-BD59-A6C34878D82A}">
                    <a16:rowId xmlns:a16="http://schemas.microsoft.com/office/drawing/2014/main" val="1132880752"/>
                  </a:ext>
                </a:extLst>
              </a:tr>
              <a:tr h="257394">
                <a:tc>
                  <a:txBody>
                    <a:bodyPr/>
                    <a:lstStyle/>
                    <a:p>
                      <a:pPr fontAlgn="base"/>
                      <a:r>
                        <a:rPr lang="en-US">
                          <a:effectLst/>
                        </a:rPr>
                        <a:t>country</a:t>
                      </a:r>
                    </a:p>
                  </a:txBody>
                  <a:tcPr anchor="ctr"/>
                </a:tc>
                <a:tc>
                  <a:txBody>
                    <a:bodyPr/>
                    <a:lstStyle/>
                    <a:p>
                      <a:pPr fontAlgn="base"/>
                      <a:r>
                        <a:rPr lang="en-US">
                          <a:effectLst/>
                        </a:rPr>
                        <a:t>country_id, country, last_update</a:t>
                      </a:r>
                    </a:p>
                  </a:txBody>
                  <a:tcPr anchor="ctr"/>
                </a:tc>
                <a:tc>
                  <a:txBody>
                    <a:bodyPr/>
                    <a:lstStyle/>
                    <a:p>
                      <a:pPr fontAlgn="base"/>
                      <a:r>
                        <a:rPr lang="en-US" dirty="0">
                          <a:effectLst/>
                        </a:rPr>
                        <a:t>Country details.</a:t>
                      </a:r>
                    </a:p>
                  </a:txBody>
                  <a:tcPr anchor="ctr"/>
                </a:tc>
                <a:extLst>
                  <a:ext uri="{0D108BD9-81ED-4DB2-BD59-A6C34878D82A}">
                    <a16:rowId xmlns:a16="http://schemas.microsoft.com/office/drawing/2014/main" val="498709372"/>
                  </a:ext>
                </a:extLst>
              </a:tr>
              <a:tr h="478016">
                <a:tc>
                  <a:txBody>
                    <a:bodyPr/>
                    <a:lstStyle/>
                    <a:p>
                      <a:pPr fontAlgn="base"/>
                      <a:r>
                        <a:rPr lang="en-US">
                          <a:effectLst/>
                        </a:rPr>
                        <a:t>customer</a:t>
                      </a:r>
                    </a:p>
                  </a:txBody>
                  <a:tcPr anchor="ctr"/>
                </a:tc>
                <a:tc>
                  <a:txBody>
                    <a:bodyPr/>
                    <a:lstStyle/>
                    <a:p>
                      <a:pPr fontAlgn="base"/>
                      <a:r>
                        <a:rPr lang="en-US">
                          <a:effectLst/>
                        </a:rPr>
                        <a:t>customer_id, store_id, first_name, last_name, email, address_id, active, create_date, last_update</a:t>
                      </a:r>
                    </a:p>
                  </a:txBody>
                  <a:tcPr anchor="ctr"/>
                </a:tc>
                <a:tc>
                  <a:txBody>
                    <a:bodyPr/>
                    <a:lstStyle/>
                    <a:p>
                      <a:pPr fontAlgn="base"/>
                      <a:r>
                        <a:rPr lang="en-US">
                          <a:effectLst/>
                        </a:rPr>
                        <a:t>Customer information.</a:t>
                      </a:r>
                    </a:p>
                  </a:txBody>
                  <a:tcPr anchor="ctr"/>
                </a:tc>
                <a:extLst>
                  <a:ext uri="{0D108BD9-81ED-4DB2-BD59-A6C34878D82A}">
                    <a16:rowId xmlns:a16="http://schemas.microsoft.com/office/drawing/2014/main" val="1567770014"/>
                  </a:ext>
                </a:extLst>
              </a:tr>
              <a:tr h="808951">
                <a:tc>
                  <a:txBody>
                    <a:bodyPr/>
                    <a:lstStyle/>
                    <a:p>
                      <a:pPr fontAlgn="base"/>
                      <a:r>
                        <a:rPr lang="en-US" dirty="0">
                          <a:effectLst/>
                        </a:rPr>
                        <a:t>film</a:t>
                      </a:r>
                    </a:p>
                  </a:txBody>
                  <a:tcPr anchor="ctr"/>
                </a:tc>
                <a:tc>
                  <a:txBody>
                    <a:bodyPr/>
                    <a:lstStyle/>
                    <a:p>
                      <a:pPr fontAlgn="base"/>
                      <a:r>
                        <a:rPr lang="en-US">
                          <a:effectLst/>
                        </a:rPr>
                        <a:t>film_id, title, description, release_year, language_id, rental_duration, rental_rate, length, replacement_cost, rating, special_features, last_update</a:t>
                      </a:r>
                    </a:p>
                  </a:txBody>
                  <a:tcPr anchor="ctr"/>
                </a:tc>
                <a:tc>
                  <a:txBody>
                    <a:bodyPr/>
                    <a:lstStyle/>
                    <a:p>
                      <a:pPr fontAlgn="base"/>
                      <a:r>
                        <a:rPr lang="en-US">
                          <a:effectLst/>
                        </a:rPr>
                        <a:t>Movie details.</a:t>
                      </a:r>
                    </a:p>
                  </a:txBody>
                  <a:tcPr anchor="ctr"/>
                </a:tc>
                <a:extLst>
                  <a:ext uri="{0D108BD9-81ED-4DB2-BD59-A6C34878D82A}">
                    <a16:rowId xmlns:a16="http://schemas.microsoft.com/office/drawing/2014/main" val="2499560786"/>
                  </a:ext>
                </a:extLst>
              </a:tr>
              <a:tr h="257394">
                <a:tc>
                  <a:txBody>
                    <a:bodyPr/>
                    <a:lstStyle/>
                    <a:p>
                      <a:pPr fontAlgn="base"/>
                      <a:r>
                        <a:rPr lang="en-US">
                          <a:effectLst/>
                        </a:rPr>
                        <a:t>film_actor</a:t>
                      </a:r>
                    </a:p>
                  </a:txBody>
                  <a:tcPr anchor="ctr"/>
                </a:tc>
                <a:tc>
                  <a:txBody>
                    <a:bodyPr/>
                    <a:lstStyle/>
                    <a:p>
                      <a:pPr fontAlgn="base"/>
                      <a:r>
                        <a:rPr lang="en-US">
                          <a:effectLst/>
                        </a:rPr>
                        <a:t>actor_id, film_id, last_update</a:t>
                      </a:r>
                    </a:p>
                  </a:txBody>
                  <a:tcPr anchor="ctr"/>
                </a:tc>
                <a:tc>
                  <a:txBody>
                    <a:bodyPr/>
                    <a:lstStyle/>
                    <a:p>
                      <a:pPr fontAlgn="base"/>
                      <a:r>
                        <a:rPr lang="en-US">
                          <a:effectLst/>
                        </a:rPr>
                        <a:t>Relationship between films and actors.</a:t>
                      </a:r>
                    </a:p>
                  </a:txBody>
                  <a:tcPr anchor="ctr"/>
                </a:tc>
                <a:extLst>
                  <a:ext uri="{0D108BD9-81ED-4DB2-BD59-A6C34878D82A}">
                    <a16:rowId xmlns:a16="http://schemas.microsoft.com/office/drawing/2014/main" val="233161217"/>
                  </a:ext>
                </a:extLst>
              </a:tr>
              <a:tr h="257394">
                <a:tc>
                  <a:txBody>
                    <a:bodyPr/>
                    <a:lstStyle/>
                    <a:p>
                      <a:pPr fontAlgn="base"/>
                      <a:r>
                        <a:rPr lang="en-US" dirty="0">
                          <a:effectLst/>
                        </a:rPr>
                        <a:t>film_category</a:t>
                      </a:r>
                    </a:p>
                  </a:txBody>
                  <a:tcPr anchor="ctr"/>
                </a:tc>
                <a:tc>
                  <a:txBody>
                    <a:bodyPr/>
                    <a:lstStyle/>
                    <a:p>
                      <a:pPr fontAlgn="base"/>
                      <a:r>
                        <a:rPr lang="en-US" dirty="0">
                          <a:effectLst/>
                        </a:rPr>
                        <a:t>film_id, category_id, last_update</a:t>
                      </a:r>
                    </a:p>
                  </a:txBody>
                  <a:tcPr anchor="ctr"/>
                </a:tc>
                <a:tc>
                  <a:txBody>
                    <a:bodyPr/>
                    <a:lstStyle/>
                    <a:p>
                      <a:pPr fontAlgn="base"/>
                      <a:r>
                        <a:rPr lang="en-US" dirty="0">
                          <a:effectLst/>
                        </a:rPr>
                        <a:t>Relationship between films and categories.</a:t>
                      </a:r>
                    </a:p>
                  </a:txBody>
                  <a:tcPr anchor="ctr"/>
                </a:tc>
                <a:extLst>
                  <a:ext uri="{0D108BD9-81ED-4DB2-BD59-A6C34878D82A}">
                    <a16:rowId xmlns:a16="http://schemas.microsoft.com/office/drawing/2014/main" val="3180379327"/>
                  </a:ext>
                </a:extLst>
              </a:tr>
              <a:tr h="367705">
                <a:tc>
                  <a:txBody>
                    <a:bodyPr/>
                    <a:lstStyle/>
                    <a:p>
                      <a:pPr fontAlgn="base"/>
                      <a:r>
                        <a:rPr lang="en-US">
                          <a:effectLst/>
                        </a:rPr>
                        <a:t>film_text</a:t>
                      </a:r>
                    </a:p>
                  </a:txBody>
                  <a:tcPr anchor="ctr"/>
                </a:tc>
                <a:tc>
                  <a:txBody>
                    <a:bodyPr/>
                    <a:lstStyle/>
                    <a:p>
                      <a:pPr fontAlgn="base"/>
                      <a:r>
                        <a:rPr lang="en-US" dirty="0">
                          <a:effectLst/>
                        </a:rPr>
                        <a:t>film_id, title, description</a:t>
                      </a:r>
                    </a:p>
                  </a:txBody>
                  <a:tcPr anchor="ctr"/>
                </a:tc>
                <a:tc>
                  <a:txBody>
                    <a:bodyPr/>
                    <a:lstStyle/>
                    <a:p>
                      <a:pPr fontAlgn="base"/>
                      <a:r>
                        <a:rPr lang="en-US" dirty="0">
                          <a:effectLst/>
                        </a:rPr>
                        <a:t>Full text descriptions of movies for search purposes.</a:t>
                      </a:r>
                    </a:p>
                  </a:txBody>
                  <a:tcPr anchor="ctr"/>
                </a:tc>
                <a:extLst>
                  <a:ext uri="{0D108BD9-81ED-4DB2-BD59-A6C34878D82A}">
                    <a16:rowId xmlns:a16="http://schemas.microsoft.com/office/drawing/2014/main" val="1934998596"/>
                  </a:ext>
                </a:extLst>
              </a:tr>
              <a:tr h="257394">
                <a:tc>
                  <a:txBody>
                    <a:bodyPr/>
                    <a:lstStyle/>
                    <a:p>
                      <a:pPr fontAlgn="base"/>
                      <a:r>
                        <a:rPr lang="en-US">
                          <a:effectLst/>
                        </a:rPr>
                        <a:t>inventory</a:t>
                      </a:r>
                    </a:p>
                  </a:txBody>
                  <a:tcPr anchor="ctr"/>
                </a:tc>
                <a:tc>
                  <a:txBody>
                    <a:bodyPr/>
                    <a:lstStyle/>
                    <a:p>
                      <a:pPr fontAlgn="base"/>
                      <a:r>
                        <a:rPr lang="en-US" dirty="0">
                          <a:effectLst/>
                        </a:rPr>
                        <a:t>inventory_id, film_id, store_id, last_update</a:t>
                      </a:r>
                    </a:p>
                  </a:txBody>
                  <a:tcPr anchor="ctr"/>
                </a:tc>
                <a:tc>
                  <a:txBody>
                    <a:bodyPr/>
                    <a:lstStyle/>
                    <a:p>
                      <a:pPr fontAlgn="base"/>
                      <a:r>
                        <a:rPr lang="en-US" dirty="0">
                          <a:effectLst/>
                        </a:rPr>
                        <a:t>Movie inventory available for rent.</a:t>
                      </a:r>
                    </a:p>
                  </a:txBody>
                  <a:tcPr anchor="ctr"/>
                </a:tc>
                <a:extLst>
                  <a:ext uri="{0D108BD9-81ED-4DB2-BD59-A6C34878D82A}">
                    <a16:rowId xmlns:a16="http://schemas.microsoft.com/office/drawing/2014/main" val="1919886971"/>
                  </a:ext>
                </a:extLst>
              </a:tr>
              <a:tr h="257394">
                <a:tc>
                  <a:txBody>
                    <a:bodyPr/>
                    <a:lstStyle/>
                    <a:p>
                      <a:pPr fontAlgn="base"/>
                      <a:r>
                        <a:rPr lang="en-US">
                          <a:effectLst/>
                        </a:rPr>
                        <a:t>language</a:t>
                      </a:r>
                    </a:p>
                  </a:txBody>
                  <a:tcPr anchor="ctr"/>
                </a:tc>
                <a:tc>
                  <a:txBody>
                    <a:bodyPr/>
                    <a:lstStyle/>
                    <a:p>
                      <a:pPr fontAlgn="base"/>
                      <a:r>
                        <a:rPr lang="en-US" dirty="0">
                          <a:effectLst/>
                        </a:rPr>
                        <a:t>language_id, name, last_update</a:t>
                      </a:r>
                    </a:p>
                  </a:txBody>
                  <a:tcPr anchor="ctr"/>
                </a:tc>
                <a:tc>
                  <a:txBody>
                    <a:bodyPr/>
                    <a:lstStyle/>
                    <a:p>
                      <a:pPr fontAlgn="base"/>
                      <a:r>
                        <a:rPr lang="en-US" dirty="0">
                          <a:effectLst/>
                        </a:rPr>
                        <a:t>Different languages used in films.</a:t>
                      </a:r>
                    </a:p>
                  </a:txBody>
                  <a:tcPr anchor="ctr"/>
                </a:tc>
                <a:extLst>
                  <a:ext uri="{0D108BD9-81ED-4DB2-BD59-A6C34878D82A}">
                    <a16:rowId xmlns:a16="http://schemas.microsoft.com/office/drawing/2014/main" val="1761427349"/>
                  </a:ext>
                </a:extLst>
              </a:tr>
            </a:tbl>
          </a:graphicData>
        </a:graphic>
      </p:graphicFrame>
    </p:spTree>
    <p:extLst>
      <p:ext uri="{BB962C8B-B14F-4D97-AF65-F5344CB8AC3E}">
        <p14:creationId xmlns:p14="http://schemas.microsoft.com/office/powerpoint/2010/main" val="99477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D02A8F3-03D9-8356-3696-D86A9F3FD810}"/>
              </a:ext>
            </a:extLst>
          </p:cNvPr>
          <p:cNvGraphicFramePr>
            <a:graphicFrameLocks noGrp="1"/>
          </p:cNvGraphicFramePr>
          <p:nvPr>
            <p:extLst>
              <p:ext uri="{D42A27DB-BD31-4B8C-83A1-F6EECF244321}">
                <p14:modId xmlns:p14="http://schemas.microsoft.com/office/powerpoint/2010/main" val="3294638448"/>
              </p:ext>
            </p:extLst>
          </p:nvPr>
        </p:nvGraphicFramePr>
        <p:xfrm>
          <a:off x="1" y="0"/>
          <a:ext cx="12192000" cy="2904564"/>
        </p:xfrm>
        <a:graphic>
          <a:graphicData uri="http://schemas.openxmlformats.org/drawingml/2006/table">
            <a:tbl>
              <a:tblPr bandRow="1">
                <a:tableStyleId>{5940675A-B579-460E-94D1-54222C63F5DA}</a:tableStyleId>
              </a:tblPr>
              <a:tblGrid>
                <a:gridCol w="1461247">
                  <a:extLst>
                    <a:ext uri="{9D8B030D-6E8A-4147-A177-3AD203B41FA5}">
                      <a16:colId xmlns:a16="http://schemas.microsoft.com/office/drawing/2014/main" val="1226944333"/>
                    </a:ext>
                  </a:extLst>
                </a:gridCol>
                <a:gridCol w="6553200">
                  <a:extLst>
                    <a:ext uri="{9D8B030D-6E8A-4147-A177-3AD203B41FA5}">
                      <a16:colId xmlns:a16="http://schemas.microsoft.com/office/drawing/2014/main" val="4158408183"/>
                    </a:ext>
                  </a:extLst>
                </a:gridCol>
                <a:gridCol w="4177553">
                  <a:extLst>
                    <a:ext uri="{9D8B030D-6E8A-4147-A177-3AD203B41FA5}">
                      <a16:colId xmlns:a16="http://schemas.microsoft.com/office/drawing/2014/main" val="1254325907"/>
                    </a:ext>
                  </a:extLst>
                </a:gridCol>
              </a:tblGrid>
              <a:tr h="726141">
                <a:tc>
                  <a:txBody>
                    <a:bodyPr/>
                    <a:lstStyle/>
                    <a:p>
                      <a:pPr fontAlgn="base"/>
                      <a:r>
                        <a:rPr lang="en-US">
                          <a:effectLst/>
                        </a:rPr>
                        <a:t>payment</a:t>
                      </a:r>
                    </a:p>
                  </a:txBody>
                  <a:tcPr anchor="ctr"/>
                </a:tc>
                <a:tc>
                  <a:txBody>
                    <a:bodyPr/>
                    <a:lstStyle/>
                    <a:p>
                      <a:pPr fontAlgn="base"/>
                      <a:r>
                        <a:rPr lang="en-US">
                          <a:effectLst/>
                        </a:rPr>
                        <a:t>payment_id, customer_id, staff_id, rental_id, amount, payment_date, last_update</a:t>
                      </a:r>
                    </a:p>
                  </a:txBody>
                  <a:tcPr anchor="ctr"/>
                </a:tc>
                <a:tc>
                  <a:txBody>
                    <a:bodyPr/>
                    <a:lstStyle/>
                    <a:p>
                      <a:pPr fontAlgn="base"/>
                      <a:r>
                        <a:rPr lang="en-US" dirty="0">
                          <a:effectLst/>
                        </a:rPr>
                        <a:t>Payment information for rental transactions.</a:t>
                      </a:r>
                    </a:p>
                  </a:txBody>
                  <a:tcPr anchor="ctr"/>
                </a:tc>
                <a:extLst>
                  <a:ext uri="{0D108BD9-81ED-4DB2-BD59-A6C34878D82A}">
                    <a16:rowId xmlns:a16="http://schemas.microsoft.com/office/drawing/2014/main" val="52828207"/>
                  </a:ext>
                </a:extLst>
              </a:tr>
              <a:tr h="726141">
                <a:tc>
                  <a:txBody>
                    <a:bodyPr/>
                    <a:lstStyle/>
                    <a:p>
                      <a:pPr fontAlgn="base"/>
                      <a:r>
                        <a:rPr lang="en-US">
                          <a:effectLst/>
                        </a:rPr>
                        <a:t>rental</a:t>
                      </a:r>
                    </a:p>
                  </a:txBody>
                  <a:tcPr anchor="ctr"/>
                </a:tc>
                <a:tc>
                  <a:txBody>
                    <a:bodyPr/>
                    <a:lstStyle/>
                    <a:p>
                      <a:pPr fontAlgn="base"/>
                      <a:r>
                        <a:rPr lang="en-US" dirty="0">
                          <a:effectLst/>
                        </a:rPr>
                        <a:t>rental_id, rental_date, inventory_id, customer_id, return_date, staff_id, last_update</a:t>
                      </a:r>
                    </a:p>
                  </a:txBody>
                  <a:tcPr anchor="ctr"/>
                </a:tc>
                <a:tc>
                  <a:txBody>
                    <a:bodyPr/>
                    <a:lstStyle/>
                    <a:p>
                      <a:pPr fontAlgn="base"/>
                      <a:r>
                        <a:rPr lang="en-US" dirty="0">
                          <a:effectLst/>
                        </a:rPr>
                        <a:t>Details about rental transactions.</a:t>
                      </a:r>
                    </a:p>
                  </a:txBody>
                  <a:tcPr anchor="ctr"/>
                </a:tc>
                <a:extLst>
                  <a:ext uri="{0D108BD9-81ED-4DB2-BD59-A6C34878D82A}">
                    <a16:rowId xmlns:a16="http://schemas.microsoft.com/office/drawing/2014/main" val="1184012560"/>
                  </a:ext>
                </a:extLst>
              </a:tr>
              <a:tr h="726141">
                <a:tc>
                  <a:txBody>
                    <a:bodyPr/>
                    <a:lstStyle/>
                    <a:p>
                      <a:pPr fontAlgn="base"/>
                      <a:r>
                        <a:rPr lang="en-US">
                          <a:effectLst/>
                        </a:rPr>
                        <a:t>staff</a:t>
                      </a:r>
                    </a:p>
                  </a:txBody>
                  <a:tcPr anchor="ctr"/>
                </a:tc>
                <a:tc>
                  <a:txBody>
                    <a:bodyPr/>
                    <a:lstStyle/>
                    <a:p>
                      <a:pPr fontAlgn="base"/>
                      <a:r>
                        <a:rPr lang="en-US" dirty="0">
                          <a:effectLst/>
                        </a:rPr>
                        <a:t>staff_id, first_name, last_name, address_id, email, store_id, active, username, password, last_update</a:t>
                      </a:r>
                    </a:p>
                  </a:txBody>
                  <a:tcPr anchor="ctr"/>
                </a:tc>
                <a:tc>
                  <a:txBody>
                    <a:bodyPr/>
                    <a:lstStyle/>
                    <a:p>
                      <a:pPr fontAlgn="base"/>
                      <a:r>
                        <a:rPr lang="en-US" dirty="0">
                          <a:effectLst/>
                        </a:rPr>
                        <a:t>Information about store staff.</a:t>
                      </a:r>
                    </a:p>
                  </a:txBody>
                  <a:tcPr anchor="ctr"/>
                </a:tc>
                <a:extLst>
                  <a:ext uri="{0D108BD9-81ED-4DB2-BD59-A6C34878D82A}">
                    <a16:rowId xmlns:a16="http://schemas.microsoft.com/office/drawing/2014/main" val="1710182607"/>
                  </a:ext>
                </a:extLst>
              </a:tr>
              <a:tr h="726141">
                <a:tc>
                  <a:txBody>
                    <a:bodyPr/>
                    <a:lstStyle/>
                    <a:p>
                      <a:pPr fontAlgn="base"/>
                      <a:r>
                        <a:rPr lang="en-US">
                          <a:effectLst/>
                        </a:rPr>
                        <a:t>store</a:t>
                      </a:r>
                    </a:p>
                  </a:txBody>
                  <a:tcPr anchor="ctr"/>
                </a:tc>
                <a:tc>
                  <a:txBody>
                    <a:bodyPr/>
                    <a:lstStyle/>
                    <a:p>
                      <a:pPr fontAlgn="base"/>
                      <a:r>
                        <a:rPr lang="en-US" dirty="0">
                          <a:effectLst/>
                        </a:rPr>
                        <a:t>store_id, manager_staff_id, address_id, last_update</a:t>
                      </a:r>
                    </a:p>
                  </a:txBody>
                  <a:tcPr anchor="ctr"/>
                </a:tc>
                <a:tc>
                  <a:txBody>
                    <a:bodyPr/>
                    <a:lstStyle/>
                    <a:p>
                      <a:pPr fontAlgn="base"/>
                      <a:r>
                        <a:rPr lang="en-US" dirty="0">
                          <a:effectLst/>
                        </a:rPr>
                        <a:t>Details about different stores in the rental business.</a:t>
                      </a:r>
                    </a:p>
                  </a:txBody>
                  <a:tcPr anchor="ctr"/>
                </a:tc>
                <a:extLst>
                  <a:ext uri="{0D108BD9-81ED-4DB2-BD59-A6C34878D82A}">
                    <a16:rowId xmlns:a16="http://schemas.microsoft.com/office/drawing/2014/main" val="3255036697"/>
                  </a:ext>
                </a:extLst>
              </a:tr>
            </a:tbl>
          </a:graphicData>
        </a:graphic>
      </p:graphicFrame>
    </p:spTree>
    <p:extLst>
      <p:ext uri="{BB962C8B-B14F-4D97-AF65-F5344CB8AC3E}">
        <p14:creationId xmlns:p14="http://schemas.microsoft.com/office/powerpoint/2010/main" val="397932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90E1B-8003-4BAD-9A7E-D817BE8C5207}"/>
              </a:ext>
            </a:extLst>
          </p:cNvPr>
          <p:cNvSpPr txBox="1">
            <a:spLocks/>
          </p:cNvSpPr>
          <p:nvPr/>
        </p:nvSpPr>
        <p:spPr>
          <a:xfrm>
            <a:off x="838200" y="365124"/>
            <a:ext cx="10515600" cy="90766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Bahnschrift Light Condensed" panose="020B0502040204020203" pitchFamily="34" charset="0"/>
              </a:rPr>
              <a:t>Brief On Implementation </a:t>
            </a:r>
          </a:p>
        </p:txBody>
      </p:sp>
      <p:sp>
        <p:nvSpPr>
          <p:cNvPr id="3" name="Content Placeholder 2">
            <a:extLst>
              <a:ext uri="{FF2B5EF4-FFF2-40B4-BE49-F238E27FC236}">
                <a16:creationId xmlns:a16="http://schemas.microsoft.com/office/drawing/2014/main" id="{EC972BD6-A0C0-3986-66BC-63EA458CC6CA}"/>
              </a:ext>
            </a:extLst>
          </p:cNvPr>
          <p:cNvSpPr txBox="1">
            <a:spLocks/>
          </p:cNvSpPr>
          <p:nvPr/>
        </p:nvSpPr>
        <p:spPr>
          <a:xfrm>
            <a:off x="838200" y="1272794"/>
            <a:ext cx="10515600" cy="522008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dirty="0">
                <a:latin typeface="Bahnschrift Light Condensed" panose="020B0502040204020203" pitchFamily="34" charset="0"/>
              </a:rPr>
              <a:t>Setting Up Sakila Database: Ensure that you have the Sakila database installed in your MySQL environment. You can download the Sakila database from the MySQL official website or other reliable sources.</a:t>
            </a:r>
          </a:p>
          <a:p>
            <a:pPr>
              <a:lnSpc>
                <a:spcPct val="150000"/>
              </a:lnSpc>
            </a:pPr>
            <a:r>
              <a:rPr lang="en-US" sz="2000" dirty="0">
                <a:latin typeface="Bahnschrift Light Condensed" panose="020B0502040204020203" pitchFamily="34" charset="0"/>
              </a:rPr>
              <a:t>Connecting to the Database: Use a MySQL client to connect to the Sakila database.</a:t>
            </a:r>
          </a:p>
          <a:p>
            <a:pPr>
              <a:lnSpc>
                <a:spcPct val="150000"/>
              </a:lnSpc>
            </a:pPr>
            <a:r>
              <a:rPr lang="en-US" sz="2000" dirty="0">
                <a:latin typeface="Bahnschrift Light Condensed" panose="020B0502040204020203" pitchFamily="34" charset="0"/>
              </a:rPr>
              <a:t>Data Exploration and Understanding: Start by exploring the structure of the Sakila database. Understand the tables, their relationships, and the type of data they store. This step is crucial for formulating meaningful queries.</a:t>
            </a:r>
          </a:p>
          <a:p>
            <a:pPr>
              <a:lnSpc>
                <a:spcPct val="150000"/>
              </a:lnSpc>
            </a:pPr>
            <a:r>
              <a:rPr lang="en-US" sz="2000" dirty="0">
                <a:latin typeface="Bahnschrift Light Condensed" panose="020B0502040204020203" pitchFamily="34" charset="0"/>
              </a:rPr>
              <a:t>Formulating SQL Queries: Craft SQL queries to retrieve relevant data for your analysis. Utilize the SELECT statement along with WHERE, GROUP BY, JOIN, and other clauses to filter and aggregate data based on your analysis goals.</a:t>
            </a:r>
          </a:p>
          <a:p>
            <a:pPr>
              <a:lnSpc>
                <a:spcPct val="150000"/>
              </a:lnSpc>
            </a:pPr>
            <a:r>
              <a:rPr lang="en-US" sz="2000" dirty="0">
                <a:latin typeface="Bahnschrift Light Condensed" panose="020B0502040204020203" pitchFamily="34" charset="0"/>
              </a:rPr>
              <a:t>Exploratory Data Analysis (EDA): Conduct exploratory data analysis to gain insights into the dataset. </a:t>
            </a:r>
          </a:p>
          <a:p>
            <a:pPr>
              <a:lnSpc>
                <a:spcPct val="150000"/>
              </a:lnSpc>
            </a:pPr>
            <a:r>
              <a:rPr lang="en-US" sz="2000" dirty="0">
                <a:latin typeface="Bahnschrift Light Condensed" panose="020B0502040204020203" pitchFamily="34" charset="0"/>
              </a:rPr>
              <a:t>Results Interpretation: Interpret the results of your analysis. Clearly communicate key findings, insights, and any actionable recommendations that can be derived from the data.</a:t>
            </a:r>
          </a:p>
          <a:p>
            <a:endParaRPr lang="en-US" sz="2000" dirty="0">
              <a:latin typeface="Bahnschrift Light Condensed" panose="020B0502040204020203" pitchFamily="34" charset="0"/>
            </a:endParaRPr>
          </a:p>
        </p:txBody>
      </p:sp>
    </p:spTree>
    <p:extLst>
      <p:ext uri="{BB962C8B-B14F-4D97-AF65-F5344CB8AC3E}">
        <p14:creationId xmlns:p14="http://schemas.microsoft.com/office/powerpoint/2010/main" val="397230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6892A9D-C6E6-2B86-DA90-6F177968CAEE}"/>
              </a:ext>
            </a:extLst>
          </p:cNvPr>
          <p:cNvGraphicFramePr>
            <a:graphicFrameLocks noGrp="1"/>
          </p:cNvGraphicFramePr>
          <p:nvPr>
            <p:extLst>
              <p:ext uri="{D42A27DB-BD31-4B8C-83A1-F6EECF244321}">
                <p14:modId xmlns:p14="http://schemas.microsoft.com/office/powerpoint/2010/main" val="593986835"/>
              </p:ext>
            </p:extLst>
          </p:nvPr>
        </p:nvGraphicFramePr>
        <p:xfrm>
          <a:off x="0" y="816429"/>
          <a:ext cx="12192000" cy="6041570"/>
        </p:xfrm>
        <a:graphic>
          <a:graphicData uri="http://schemas.openxmlformats.org/drawingml/2006/table">
            <a:tbl>
              <a:tblPr firstRow="1" bandRow="1">
                <a:tableStyleId>{5940675A-B579-460E-94D1-54222C63F5DA}</a:tableStyleId>
              </a:tblPr>
              <a:tblGrid>
                <a:gridCol w="957943">
                  <a:extLst>
                    <a:ext uri="{9D8B030D-6E8A-4147-A177-3AD203B41FA5}">
                      <a16:colId xmlns:a16="http://schemas.microsoft.com/office/drawing/2014/main" val="1028579726"/>
                    </a:ext>
                  </a:extLst>
                </a:gridCol>
                <a:gridCol w="2719977">
                  <a:extLst>
                    <a:ext uri="{9D8B030D-6E8A-4147-A177-3AD203B41FA5}">
                      <a16:colId xmlns:a16="http://schemas.microsoft.com/office/drawing/2014/main" val="1873535009"/>
                    </a:ext>
                  </a:extLst>
                </a:gridCol>
                <a:gridCol w="5150394">
                  <a:extLst>
                    <a:ext uri="{9D8B030D-6E8A-4147-A177-3AD203B41FA5}">
                      <a16:colId xmlns:a16="http://schemas.microsoft.com/office/drawing/2014/main" val="1691894753"/>
                    </a:ext>
                  </a:extLst>
                </a:gridCol>
                <a:gridCol w="3363686">
                  <a:extLst>
                    <a:ext uri="{9D8B030D-6E8A-4147-A177-3AD203B41FA5}">
                      <a16:colId xmlns:a16="http://schemas.microsoft.com/office/drawing/2014/main" val="557622805"/>
                    </a:ext>
                  </a:extLst>
                </a:gridCol>
              </a:tblGrid>
              <a:tr h="598688">
                <a:tc>
                  <a:txBody>
                    <a:bodyPr/>
                    <a:lstStyle/>
                    <a:p>
                      <a:pPr algn="ctr" fontAlgn="b"/>
                      <a:r>
                        <a:rPr lang="en-US" sz="2400" b="1" dirty="0">
                          <a:solidFill>
                            <a:schemeClr val="tx1"/>
                          </a:solidFill>
                          <a:effectLst/>
                        </a:rPr>
                        <a:t>S.No.</a:t>
                      </a:r>
                    </a:p>
                  </a:txBody>
                  <a:tcPr anchor="b"/>
                </a:tc>
                <a:tc>
                  <a:txBody>
                    <a:bodyPr/>
                    <a:lstStyle/>
                    <a:p>
                      <a:pPr algn="ctr" fontAlgn="b"/>
                      <a:r>
                        <a:rPr lang="en-US" sz="2400" b="1" dirty="0">
                          <a:solidFill>
                            <a:schemeClr val="tx1"/>
                          </a:solidFill>
                          <a:effectLst/>
                        </a:rPr>
                        <a:t>Requirements</a:t>
                      </a:r>
                    </a:p>
                  </a:txBody>
                  <a:tcPr anchor="b"/>
                </a:tc>
                <a:tc>
                  <a:txBody>
                    <a:bodyPr/>
                    <a:lstStyle/>
                    <a:p>
                      <a:pPr algn="ctr" fontAlgn="b"/>
                      <a:r>
                        <a:rPr lang="en-US" sz="2400" b="1" dirty="0">
                          <a:solidFill>
                            <a:schemeClr val="tx1"/>
                          </a:solidFill>
                          <a:effectLst/>
                        </a:rPr>
                        <a:t>Interference</a:t>
                      </a:r>
                    </a:p>
                  </a:txBody>
                  <a:tcPr anchor="b"/>
                </a:tc>
                <a:tc>
                  <a:txBody>
                    <a:bodyPr/>
                    <a:lstStyle/>
                    <a:p>
                      <a:pPr algn="ctr" fontAlgn="b"/>
                      <a:r>
                        <a:rPr lang="en-US" sz="2400" b="1" dirty="0">
                          <a:solidFill>
                            <a:schemeClr val="tx1"/>
                          </a:solidFill>
                          <a:effectLst/>
                        </a:rPr>
                        <a:t>Methods</a:t>
                      </a:r>
                    </a:p>
                  </a:txBody>
                  <a:tcPr anchor="b"/>
                </a:tc>
                <a:extLst>
                  <a:ext uri="{0D108BD9-81ED-4DB2-BD59-A6C34878D82A}">
                    <a16:rowId xmlns:a16="http://schemas.microsoft.com/office/drawing/2014/main" val="3244923441"/>
                  </a:ext>
                </a:extLst>
              </a:tr>
              <a:tr h="696115">
                <a:tc>
                  <a:txBody>
                    <a:bodyPr/>
                    <a:lstStyle/>
                    <a:p>
                      <a:pPr algn="ctr" fontAlgn="base"/>
                      <a:r>
                        <a:rPr lang="en-US">
                          <a:solidFill>
                            <a:schemeClr val="tx1"/>
                          </a:solidFill>
                          <a:effectLst/>
                        </a:rPr>
                        <a:t>1</a:t>
                      </a:r>
                    </a:p>
                  </a:txBody>
                  <a:tcPr anchor="ctr"/>
                </a:tc>
                <a:tc>
                  <a:txBody>
                    <a:bodyPr/>
                    <a:lstStyle/>
                    <a:p>
                      <a:pPr algn="ctr" fontAlgn="base"/>
                      <a:r>
                        <a:rPr lang="en-US" dirty="0">
                          <a:solidFill>
                            <a:schemeClr val="tx1"/>
                          </a:solidFill>
                          <a:effectLst/>
                        </a:rPr>
                        <a:t>Retrieve full names of actors</a:t>
                      </a:r>
                    </a:p>
                  </a:txBody>
                  <a:tcPr anchor="ctr"/>
                </a:tc>
                <a:tc>
                  <a:txBody>
                    <a:bodyPr/>
                    <a:lstStyle/>
                    <a:p>
                      <a:pPr algn="ctr" fontAlgn="base"/>
                      <a:r>
                        <a:rPr lang="en-US" dirty="0">
                          <a:solidFill>
                            <a:schemeClr val="tx1"/>
                          </a:solidFill>
                          <a:effectLst/>
                        </a:rPr>
                        <a:t>Selecting full names from the 'actor' table</a:t>
                      </a:r>
                    </a:p>
                  </a:txBody>
                  <a:tcPr anchor="ctr"/>
                </a:tc>
                <a:tc>
                  <a:txBody>
                    <a:bodyPr/>
                    <a:lstStyle/>
                    <a:p>
                      <a:pPr algn="ctr" fontAlgn="base"/>
                      <a:r>
                        <a:rPr lang="en-US" dirty="0">
                          <a:solidFill>
                            <a:schemeClr val="tx1"/>
                          </a:solidFill>
                          <a:effectLst/>
                        </a:rPr>
                        <a:t>CONCAT</a:t>
                      </a:r>
                    </a:p>
                  </a:txBody>
                  <a:tcPr anchor="ctr"/>
                </a:tc>
                <a:extLst>
                  <a:ext uri="{0D108BD9-81ED-4DB2-BD59-A6C34878D82A}">
                    <a16:rowId xmlns:a16="http://schemas.microsoft.com/office/drawing/2014/main" val="2054370008"/>
                  </a:ext>
                </a:extLst>
              </a:tr>
              <a:tr h="696115">
                <a:tc>
                  <a:txBody>
                    <a:bodyPr/>
                    <a:lstStyle/>
                    <a:p>
                      <a:pPr algn="ctr" fontAlgn="base"/>
                      <a:r>
                        <a:rPr lang="en-US">
                          <a:solidFill>
                            <a:schemeClr val="tx1"/>
                          </a:solidFill>
                          <a:effectLst/>
                        </a:rPr>
                        <a:t>2i</a:t>
                      </a:r>
                    </a:p>
                  </a:txBody>
                  <a:tcPr anchor="ctr"/>
                </a:tc>
                <a:tc>
                  <a:txBody>
                    <a:bodyPr/>
                    <a:lstStyle/>
                    <a:p>
                      <a:pPr algn="ctr" fontAlgn="base"/>
                      <a:r>
                        <a:rPr lang="en-US" dirty="0">
                          <a:solidFill>
                            <a:schemeClr val="tx1"/>
                          </a:solidFill>
                          <a:effectLst/>
                        </a:rPr>
                        <a:t>Count occurrences of each actor's first name</a:t>
                      </a:r>
                    </a:p>
                  </a:txBody>
                  <a:tcPr anchor="ctr"/>
                </a:tc>
                <a:tc>
                  <a:txBody>
                    <a:bodyPr/>
                    <a:lstStyle/>
                    <a:p>
                      <a:pPr algn="ctr" fontAlgn="base"/>
                      <a:r>
                        <a:rPr lang="en-US" dirty="0">
                          <a:solidFill>
                            <a:schemeClr val="tx1"/>
                          </a:solidFill>
                          <a:effectLst/>
                        </a:rPr>
                        <a:t>Grouping and counting first names</a:t>
                      </a:r>
                    </a:p>
                  </a:txBody>
                  <a:tcPr anchor="ctr"/>
                </a:tc>
                <a:tc>
                  <a:txBody>
                    <a:bodyPr/>
                    <a:lstStyle/>
                    <a:p>
                      <a:pPr algn="ctr" fontAlgn="base"/>
                      <a:r>
                        <a:rPr lang="en-US" dirty="0">
                          <a:solidFill>
                            <a:schemeClr val="tx1"/>
                          </a:solidFill>
                          <a:effectLst/>
                        </a:rPr>
                        <a:t>COUNT</a:t>
                      </a:r>
                    </a:p>
                    <a:p>
                      <a:pPr algn="ctr" fontAlgn="base"/>
                      <a:r>
                        <a:rPr lang="en-US" dirty="0">
                          <a:solidFill>
                            <a:schemeClr val="tx1"/>
                          </a:solidFill>
                          <a:effectLst/>
                        </a:rPr>
                        <a:t>GROUP BY</a:t>
                      </a:r>
                    </a:p>
                  </a:txBody>
                  <a:tcPr anchor="ctr"/>
                </a:tc>
                <a:extLst>
                  <a:ext uri="{0D108BD9-81ED-4DB2-BD59-A6C34878D82A}">
                    <a16:rowId xmlns:a16="http://schemas.microsoft.com/office/drawing/2014/main" val="1437795520"/>
                  </a:ext>
                </a:extLst>
              </a:tr>
              <a:tr h="908608">
                <a:tc>
                  <a:txBody>
                    <a:bodyPr/>
                    <a:lstStyle/>
                    <a:p>
                      <a:pPr algn="ctr" fontAlgn="base"/>
                      <a:r>
                        <a:rPr lang="en-US">
                          <a:solidFill>
                            <a:schemeClr val="tx1"/>
                          </a:solidFill>
                          <a:effectLst/>
                        </a:rPr>
                        <a:t>2ii</a:t>
                      </a:r>
                    </a:p>
                  </a:txBody>
                  <a:tcPr anchor="ctr"/>
                </a:tc>
                <a:tc>
                  <a:txBody>
                    <a:bodyPr/>
                    <a:lstStyle/>
                    <a:p>
                      <a:pPr algn="ctr" fontAlgn="base"/>
                      <a:r>
                        <a:rPr lang="en-US">
                          <a:solidFill>
                            <a:schemeClr val="tx1"/>
                          </a:solidFill>
                          <a:effectLst/>
                        </a:rPr>
                        <a:t>Identify unique first names</a:t>
                      </a:r>
                    </a:p>
                  </a:txBody>
                  <a:tcPr anchor="ctr"/>
                </a:tc>
                <a:tc>
                  <a:txBody>
                    <a:bodyPr/>
                    <a:lstStyle/>
                    <a:p>
                      <a:pPr algn="ctr" fontAlgn="base"/>
                      <a:r>
                        <a:rPr lang="en-US" dirty="0">
                          <a:solidFill>
                            <a:schemeClr val="tx1"/>
                          </a:solidFill>
                          <a:effectLst/>
                        </a:rPr>
                        <a:t>Grouping and filtering unique first names</a:t>
                      </a:r>
                    </a:p>
                  </a:txBody>
                  <a:tcPr anchor="ctr"/>
                </a:tc>
                <a:tc>
                  <a:txBody>
                    <a:bodyPr/>
                    <a:lstStyle/>
                    <a:p>
                      <a:pPr algn="ctr" fontAlgn="base"/>
                      <a:r>
                        <a:rPr lang="en-US" dirty="0">
                          <a:solidFill>
                            <a:schemeClr val="tx1"/>
                          </a:solidFill>
                          <a:effectLst/>
                        </a:rPr>
                        <a:t>COUNT</a:t>
                      </a:r>
                    </a:p>
                    <a:p>
                      <a:pPr algn="ctr" fontAlgn="base"/>
                      <a:r>
                        <a:rPr lang="en-US" dirty="0">
                          <a:solidFill>
                            <a:schemeClr val="tx1"/>
                          </a:solidFill>
                          <a:effectLst/>
                        </a:rPr>
                        <a:t>GROUP BY</a:t>
                      </a:r>
                    </a:p>
                  </a:txBody>
                  <a:tcPr anchor="ctr"/>
                </a:tc>
                <a:extLst>
                  <a:ext uri="{0D108BD9-81ED-4DB2-BD59-A6C34878D82A}">
                    <a16:rowId xmlns:a16="http://schemas.microsoft.com/office/drawing/2014/main" val="1164109678"/>
                  </a:ext>
                </a:extLst>
              </a:tr>
              <a:tr h="696115">
                <a:tc>
                  <a:txBody>
                    <a:bodyPr/>
                    <a:lstStyle/>
                    <a:p>
                      <a:pPr algn="ctr" fontAlgn="base"/>
                      <a:r>
                        <a:rPr lang="en-US">
                          <a:solidFill>
                            <a:schemeClr val="tx1"/>
                          </a:solidFill>
                          <a:effectLst/>
                        </a:rPr>
                        <a:t>3i</a:t>
                      </a:r>
                    </a:p>
                  </a:txBody>
                  <a:tcPr anchor="ctr"/>
                </a:tc>
                <a:tc>
                  <a:txBody>
                    <a:bodyPr/>
                    <a:lstStyle/>
                    <a:p>
                      <a:pPr algn="ctr" fontAlgn="base"/>
                      <a:r>
                        <a:rPr lang="en-US">
                          <a:solidFill>
                            <a:schemeClr val="tx1"/>
                          </a:solidFill>
                          <a:effectLst/>
                        </a:rPr>
                        <a:t>Count occurrences of each actor's last name</a:t>
                      </a:r>
                    </a:p>
                  </a:txBody>
                  <a:tcPr anchor="ctr"/>
                </a:tc>
                <a:tc>
                  <a:txBody>
                    <a:bodyPr/>
                    <a:lstStyle/>
                    <a:p>
                      <a:pPr algn="ctr" fontAlgn="base"/>
                      <a:r>
                        <a:rPr lang="en-US">
                          <a:solidFill>
                            <a:schemeClr val="tx1"/>
                          </a:solidFill>
                          <a:effectLst/>
                        </a:rPr>
                        <a:t>Grouping and counting last names</a:t>
                      </a:r>
                    </a:p>
                  </a:txBody>
                  <a:tcPr anchor="ctr"/>
                </a:tc>
                <a:tc>
                  <a:txBody>
                    <a:bodyPr/>
                    <a:lstStyle/>
                    <a:p>
                      <a:pPr algn="ctr" fontAlgn="base"/>
                      <a:r>
                        <a:rPr lang="en-US" dirty="0">
                          <a:solidFill>
                            <a:schemeClr val="tx1"/>
                          </a:solidFill>
                          <a:effectLst/>
                        </a:rPr>
                        <a:t>COUNT</a:t>
                      </a:r>
                    </a:p>
                    <a:p>
                      <a:pPr algn="ctr" fontAlgn="base"/>
                      <a:r>
                        <a:rPr lang="en-US" dirty="0">
                          <a:solidFill>
                            <a:schemeClr val="tx1"/>
                          </a:solidFill>
                          <a:effectLst/>
                        </a:rPr>
                        <a:t>GROUP BY</a:t>
                      </a:r>
                    </a:p>
                  </a:txBody>
                  <a:tcPr anchor="ctr"/>
                </a:tc>
                <a:extLst>
                  <a:ext uri="{0D108BD9-81ED-4DB2-BD59-A6C34878D82A}">
                    <a16:rowId xmlns:a16="http://schemas.microsoft.com/office/drawing/2014/main" val="506035269"/>
                  </a:ext>
                </a:extLst>
              </a:tr>
              <a:tr h="1113787">
                <a:tc>
                  <a:txBody>
                    <a:bodyPr/>
                    <a:lstStyle/>
                    <a:p>
                      <a:pPr algn="ctr" fontAlgn="base"/>
                      <a:r>
                        <a:rPr lang="en-US" dirty="0">
                          <a:solidFill>
                            <a:schemeClr val="tx1"/>
                          </a:solidFill>
                          <a:effectLst/>
                        </a:rPr>
                        <a:t>3ii</a:t>
                      </a:r>
                    </a:p>
                  </a:txBody>
                  <a:tcPr anchor="ctr"/>
                </a:tc>
                <a:tc>
                  <a:txBody>
                    <a:bodyPr/>
                    <a:lstStyle/>
                    <a:p>
                      <a:pPr algn="ctr" fontAlgn="base"/>
                      <a:r>
                        <a:rPr lang="en-US" dirty="0">
                          <a:solidFill>
                            <a:schemeClr val="tx1"/>
                          </a:solidFill>
                          <a:effectLst/>
                        </a:rPr>
                        <a:t>Identify unique last names</a:t>
                      </a:r>
                    </a:p>
                  </a:txBody>
                  <a:tcPr anchor="ctr"/>
                </a:tc>
                <a:tc>
                  <a:txBody>
                    <a:bodyPr/>
                    <a:lstStyle/>
                    <a:p>
                      <a:pPr algn="ctr" fontAlgn="base"/>
                      <a:r>
                        <a:rPr lang="en-US">
                          <a:solidFill>
                            <a:schemeClr val="tx1"/>
                          </a:solidFill>
                          <a:effectLst/>
                        </a:rPr>
                        <a:t>Grouping and filtering unique last names</a:t>
                      </a:r>
                    </a:p>
                  </a:txBody>
                  <a:tcPr anchor="ctr"/>
                </a:tc>
                <a:tc>
                  <a:txBody>
                    <a:bodyPr/>
                    <a:lstStyle/>
                    <a:p>
                      <a:pPr algn="ctr" fontAlgn="base"/>
                      <a:r>
                        <a:rPr lang="en-US" dirty="0">
                          <a:solidFill>
                            <a:schemeClr val="tx1"/>
                          </a:solidFill>
                          <a:effectLst/>
                        </a:rPr>
                        <a:t>COUNT</a:t>
                      </a:r>
                    </a:p>
                    <a:p>
                      <a:pPr algn="ctr" fontAlgn="base"/>
                      <a:r>
                        <a:rPr lang="en-US" dirty="0">
                          <a:solidFill>
                            <a:schemeClr val="tx1"/>
                          </a:solidFill>
                          <a:effectLst/>
                        </a:rPr>
                        <a:t>GROUP BY</a:t>
                      </a:r>
                    </a:p>
                    <a:p>
                      <a:pPr algn="ctr" fontAlgn="base"/>
                      <a:endParaRPr lang="en-US" dirty="0">
                        <a:solidFill>
                          <a:schemeClr val="tx1"/>
                        </a:solidFill>
                        <a:effectLst/>
                      </a:endParaRPr>
                    </a:p>
                  </a:txBody>
                  <a:tcPr anchor="ctr"/>
                </a:tc>
                <a:extLst>
                  <a:ext uri="{0D108BD9-81ED-4DB2-BD59-A6C34878D82A}">
                    <a16:rowId xmlns:a16="http://schemas.microsoft.com/office/drawing/2014/main" val="3416869942"/>
                  </a:ext>
                </a:extLst>
              </a:tr>
              <a:tr h="636027">
                <a:tc>
                  <a:txBody>
                    <a:bodyPr/>
                    <a:lstStyle/>
                    <a:p>
                      <a:pPr algn="ctr" fontAlgn="base"/>
                      <a:r>
                        <a:rPr lang="en-US" dirty="0">
                          <a:solidFill>
                            <a:schemeClr val="tx1"/>
                          </a:solidFill>
                          <a:effectLst/>
                        </a:rPr>
                        <a:t>4i</a:t>
                      </a:r>
                    </a:p>
                  </a:txBody>
                  <a:tcPr anchor="ctr"/>
                </a:tc>
                <a:tc>
                  <a:txBody>
                    <a:bodyPr/>
                    <a:lstStyle/>
                    <a:p>
                      <a:pPr algn="ctr" fontAlgn="base"/>
                      <a:r>
                        <a:rPr lang="en-US" dirty="0">
                          <a:solidFill>
                            <a:schemeClr val="tx1"/>
                          </a:solidFill>
                          <a:effectLst/>
                        </a:rPr>
                        <a:t>Retrieve films with 'R' rating</a:t>
                      </a:r>
                    </a:p>
                  </a:txBody>
                  <a:tcPr anchor="ctr"/>
                </a:tc>
                <a:tc>
                  <a:txBody>
                    <a:bodyPr/>
                    <a:lstStyle/>
                    <a:p>
                      <a:pPr algn="ctr" fontAlgn="base"/>
                      <a:r>
                        <a:rPr lang="en-US" dirty="0">
                          <a:solidFill>
                            <a:schemeClr val="tx1"/>
                          </a:solidFill>
                          <a:effectLst/>
                        </a:rPr>
                        <a:t>Filtering films with a specific rating</a:t>
                      </a:r>
                    </a:p>
                  </a:txBody>
                  <a:tcPr anchor="ctr"/>
                </a:tc>
                <a:tc>
                  <a:txBody>
                    <a:bodyPr/>
                    <a:lstStyle/>
                    <a:p>
                      <a:pPr algn="ctr" fontAlgn="base"/>
                      <a:r>
                        <a:rPr lang="en-US" dirty="0">
                          <a:solidFill>
                            <a:schemeClr val="tx1"/>
                          </a:solidFill>
                          <a:effectLst/>
                        </a:rPr>
                        <a:t>WHERE</a:t>
                      </a:r>
                    </a:p>
                  </a:txBody>
                  <a:tcPr anchor="ctr"/>
                </a:tc>
                <a:extLst>
                  <a:ext uri="{0D108BD9-81ED-4DB2-BD59-A6C34878D82A}">
                    <a16:rowId xmlns:a16="http://schemas.microsoft.com/office/drawing/2014/main" val="1555780389"/>
                  </a:ext>
                </a:extLst>
              </a:tr>
              <a:tr h="696115">
                <a:tc>
                  <a:txBody>
                    <a:bodyPr/>
                    <a:lstStyle/>
                    <a:p>
                      <a:pPr algn="ctr" fontAlgn="base"/>
                      <a:r>
                        <a:rPr lang="en-US">
                          <a:solidFill>
                            <a:schemeClr val="tx1"/>
                          </a:solidFill>
                          <a:effectLst/>
                        </a:rPr>
                        <a:t>4ii</a:t>
                      </a:r>
                    </a:p>
                  </a:txBody>
                  <a:tcPr anchor="ctr"/>
                </a:tc>
                <a:tc>
                  <a:txBody>
                    <a:bodyPr/>
                    <a:lstStyle/>
                    <a:p>
                      <a:pPr algn="ctr" fontAlgn="base"/>
                      <a:r>
                        <a:rPr lang="en-US">
                          <a:solidFill>
                            <a:schemeClr val="tx1"/>
                          </a:solidFill>
                          <a:effectLst/>
                        </a:rPr>
                        <a:t>Retrieve films without 'R' rating</a:t>
                      </a:r>
                    </a:p>
                  </a:txBody>
                  <a:tcPr anchor="ctr"/>
                </a:tc>
                <a:tc>
                  <a:txBody>
                    <a:bodyPr/>
                    <a:lstStyle/>
                    <a:p>
                      <a:pPr algn="ctr" fontAlgn="base"/>
                      <a:r>
                        <a:rPr lang="en-US">
                          <a:solidFill>
                            <a:schemeClr val="tx1"/>
                          </a:solidFill>
                          <a:effectLst/>
                        </a:rPr>
                        <a:t>Filtering films without a specific rating</a:t>
                      </a:r>
                    </a:p>
                  </a:txBody>
                  <a:tcPr anchor="ctr"/>
                </a:tc>
                <a:tc>
                  <a:txBody>
                    <a:bodyPr/>
                    <a:lstStyle/>
                    <a:p>
                      <a:pPr algn="ctr" fontAlgn="base"/>
                      <a:r>
                        <a:rPr lang="en-US" dirty="0">
                          <a:solidFill>
                            <a:schemeClr val="tx1"/>
                          </a:solidFill>
                          <a:effectLst/>
                        </a:rPr>
                        <a:t>WHERE</a:t>
                      </a:r>
                    </a:p>
                  </a:txBody>
                  <a:tcPr anchor="ctr"/>
                </a:tc>
                <a:extLst>
                  <a:ext uri="{0D108BD9-81ED-4DB2-BD59-A6C34878D82A}">
                    <a16:rowId xmlns:a16="http://schemas.microsoft.com/office/drawing/2014/main" val="3441425484"/>
                  </a:ext>
                </a:extLst>
              </a:tr>
            </a:tbl>
          </a:graphicData>
        </a:graphic>
      </p:graphicFrame>
      <p:sp>
        <p:nvSpPr>
          <p:cNvPr id="5" name="TextBox 4">
            <a:extLst>
              <a:ext uri="{FF2B5EF4-FFF2-40B4-BE49-F238E27FC236}">
                <a16:creationId xmlns:a16="http://schemas.microsoft.com/office/drawing/2014/main" id="{C17B5BC6-E496-ABA9-5915-507D3ABAD3DC}"/>
              </a:ext>
            </a:extLst>
          </p:cNvPr>
          <p:cNvSpPr txBox="1"/>
          <p:nvPr/>
        </p:nvSpPr>
        <p:spPr>
          <a:xfrm>
            <a:off x="1292497" y="0"/>
            <a:ext cx="8442960" cy="707886"/>
          </a:xfrm>
          <a:prstGeom prst="rect">
            <a:avLst/>
          </a:prstGeom>
          <a:noFill/>
        </p:spPr>
        <p:txBody>
          <a:bodyPr wrap="square" rtlCol="0">
            <a:spAutoFit/>
          </a:bodyPr>
          <a:lstStyle/>
          <a:p>
            <a:pPr algn="ctr"/>
            <a:r>
              <a:rPr lang="en-US" sz="4000" dirty="0">
                <a:latin typeface="Bahnschrift Light Condensed" panose="020B0502040204020203" pitchFamily="34" charset="0"/>
              </a:rPr>
              <a:t>Operational Requirements</a:t>
            </a:r>
          </a:p>
        </p:txBody>
      </p:sp>
    </p:spTree>
    <p:extLst>
      <p:ext uri="{BB962C8B-B14F-4D97-AF65-F5344CB8AC3E}">
        <p14:creationId xmlns:p14="http://schemas.microsoft.com/office/powerpoint/2010/main" val="107099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BD36E82-7772-0DE5-286B-263C385B12EF}"/>
              </a:ext>
            </a:extLst>
          </p:cNvPr>
          <p:cNvGraphicFramePr>
            <a:graphicFrameLocks noGrp="1"/>
          </p:cNvGraphicFramePr>
          <p:nvPr>
            <p:extLst>
              <p:ext uri="{D42A27DB-BD31-4B8C-83A1-F6EECF244321}">
                <p14:modId xmlns:p14="http://schemas.microsoft.com/office/powerpoint/2010/main" val="856554490"/>
              </p:ext>
            </p:extLst>
          </p:nvPr>
        </p:nvGraphicFramePr>
        <p:xfrm>
          <a:off x="1" y="0"/>
          <a:ext cx="12191999" cy="6903492"/>
        </p:xfrm>
        <a:graphic>
          <a:graphicData uri="http://schemas.openxmlformats.org/drawingml/2006/table">
            <a:tbl>
              <a:tblPr firstRow="1" bandRow="1">
                <a:tableStyleId>{5940675A-B579-460E-94D1-54222C63F5DA}</a:tableStyleId>
              </a:tblPr>
              <a:tblGrid>
                <a:gridCol w="561746">
                  <a:extLst>
                    <a:ext uri="{9D8B030D-6E8A-4147-A177-3AD203B41FA5}">
                      <a16:colId xmlns:a16="http://schemas.microsoft.com/office/drawing/2014/main" val="1289455088"/>
                    </a:ext>
                  </a:extLst>
                </a:gridCol>
                <a:gridCol w="5077053">
                  <a:extLst>
                    <a:ext uri="{9D8B030D-6E8A-4147-A177-3AD203B41FA5}">
                      <a16:colId xmlns:a16="http://schemas.microsoft.com/office/drawing/2014/main" val="3575231028"/>
                    </a:ext>
                  </a:extLst>
                </a:gridCol>
                <a:gridCol w="3679371">
                  <a:extLst>
                    <a:ext uri="{9D8B030D-6E8A-4147-A177-3AD203B41FA5}">
                      <a16:colId xmlns:a16="http://schemas.microsoft.com/office/drawing/2014/main" val="2038543096"/>
                    </a:ext>
                  </a:extLst>
                </a:gridCol>
                <a:gridCol w="2873829">
                  <a:extLst>
                    <a:ext uri="{9D8B030D-6E8A-4147-A177-3AD203B41FA5}">
                      <a16:colId xmlns:a16="http://schemas.microsoft.com/office/drawing/2014/main" val="2882832247"/>
                    </a:ext>
                  </a:extLst>
                </a:gridCol>
              </a:tblGrid>
              <a:tr h="709077">
                <a:tc>
                  <a:txBody>
                    <a:bodyPr/>
                    <a:lstStyle/>
                    <a:p>
                      <a:pPr fontAlgn="base"/>
                      <a:r>
                        <a:rPr lang="en-US">
                          <a:effectLst/>
                        </a:rPr>
                        <a:t>4iii</a:t>
                      </a:r>
                    </a:p>
                  </a:txBody>
                  <a:tcPr anchor="ctr"/>
                </a:tc>
                <a:tc>
                  <a:txBody>
                    <a:bodyPr/>
                    <a:lstStyle/>
                    <a:p>
                      <a:pPr fontAlgn="base"/>
                      <a:r>
                        <a:rPr lang="en-US">
                          <a:effectLst/>
                        </a:rPr>
                        <a:t>Retrieve films with 'G' or 'PG' rating</a:t>
                      </a:r>
                    </a:p>
                  </a:txBody>
                  <a:tcPr anchor="ctr"/>
                </a:tc>
                <a:tc>
                  <a:txBody>
                    <a:bodyPr/>
                    <a:lstStyle/>
                    <a:p>
                      <a:pPr fontAlgn="base"/>
                      <a:r>
                        <a:rPr lang="en-US" dirty="0">
                          <a:effectLst/>
                        </a:rPr>
                        <a:t>Filtering films with specific ratings</a:t>
                      </a:r>
                    </a:p>
                  </a:txBody>
                  <a:tcPr anchor="ctr"/>
                </a:tc>
                <a:tc>
                  <a:txBody>
                    <a:bodyPr/>
                    <a:lstStyle/>
                    <a:p>
                      <a:pPr fontAlgn="base"/>
                      <a:r>
                        <a:rPr lang="en-US" dirty="0">
                          <a:effectLst/>
                        </a:rPr>
                        <a:t>WHERE </a:t>
                      </a:r>
                    </a:p>
                  </a:txBody>
                  <a:tcPr anchor="ctr"/>
                </a:tc>
                <a:extLst>
                  <a:ext uri="{0D108BD9-81ED-4DB2-BD59-A6C34878D82A}">
                    <a16:rowId xmlns:a16="http://schemas.microsoft.com/office/drawing/2014/main" val="2526059824"/>
                  </a:ext>
                </a:extLst>
              </a:tr>
              <a:tr h="709077">
                <a:tc>
                  <a:txBody>
                    <a:bodyPr/>
                    <a:lstStyle/>
                    <a:p>
                      <a:pPr fontAlgn="base"/>
                      <a:r>
                        <a:rPr lang="en-US" dirty="0">
                          <a:effectLst/>
                        </a:rPr>
                        <a:t>5i</a:t>
                      </a:r>
                    </a:p>
                  </a:txBody>
                  <a:tcPr anchor="ctr"/>
                </a:tc>
                <a:tc>
                  <a:txBody>
                    <a:bodyPr/>
                    <a:lstStyle/>
                    <a:p>
                      <a:pPr fontAlgn="base"/>
                      <a:r>
                        <a:rPr lang="en-US">
                          <a:effectLst/>
                        </a:rPr>
                        <a:t>Retrieve films with replacement cost less than or equal to 11.00</a:t>
                      </a:r>
                    </a:p>
                  </a:txBody>
                  <a:tcPr anchor="ctr"/>
                </a:tc>
                <a:tc>
                  <a:txBody>
                    <a:bodyPr/>
                    <a:lstStyle/>
                    <a:p>
                      <a:pPr fontAlgn="base"/>
                      <a:r>
                        <a:rPr lang="en-US">
                          <a:effectLst/>
                        </a:rPr>
                        <a:t>Filtering based on replacement cost</a:t>
                      </a:r>
                    </a:p>
                  </a:txBody>
                  <a:tcPr anchor="ctr"/>
                </a:tc>
                <a:tc>
                  <a:txBody>
                    <a:bodyPr/>
                    <a:lstStyle/>
                    <a:p>
                      <a:pPr fontAlgn="base"/>
                      <a:r>
                        <a:rPr lang="en-US" dirty="0">
                          <a:effectLst/>
                        </a:rPr>
                        <a:t>WHERE</a:t>
                      </a:r>
                    </a:p>
                  </a:txBody>
                  <a:tcPr anchor="ctr"/>
                </a:tc>
                <a:extLst>
                  <a:ext uri="{0D108BD9-81ED-4DB2-BD59-A6C34878D82A}">
                    <a16:rowId xmlns:a16="http://schemas.microsoft.com/office/drawing/2014/main" val="535656972"/>
                  </a:ext>
                </a:extLst>
              </a:tr>
              <a:tr h="709077">
                <a:tc>
                  <a:txBody>
                    <a:bodyPr/>
                    <a:lstStyle/>
                    <a:p>
                      <a:pPr fontAlgn="base"/>
                      <a:r>
                        <a:rPr lang="en-US">
                          <a:effectLst/>
                        </a:rPr>
                        <a:t>5ii</a:t>
                      </a:r>
                    </a:p>
                  </a:txBody>
                  <a:tcPr anchor="ctr"/>
                </a:tc>
                <a:tc>
                  <a:txBody>
                    <a:bodyPr/>
                    <a:lstStyle/>
                    <a:p>
                      <a:pPr fontAlgn="base"/>
                      <a:r>
                        <a:rPr lang="en-US">
                          <a:effectLst/>
                        </a:rPr>
                        <a:t>Retrieve films with replacement cost between 11.00 and 20.00</a:t>
                      </a:r>
                    </a:p>
                  </a:txBody>
                  <a:tcPr anchor="ctr"/>
                </a:tc>
                <a:tc>
                  <a:txBody>
                    <a:bodyPr/>
                    <a:lstStyle/>
                    <a:p>
                      <a:pPr fontAlgn="base"/>
                      <a:r>
                        <a:rPr lang="en-US">
                          <a:effectLst/>
                        </a:rPr>
                        <a:t>Filtering based on replacement cost</a:t>
                      </a:r>
                    </a:p>
                  </a:txBody>
                  <a:tcPr anchor="ctr"/>
                </a:tc>
                <a:tc>
                  <a:txBody>
                    <a:bodyPr/>
                    <a:lstStyle/>
                    <a:p>
                      <a:pPr fontAlgn="base"/>
                      <a:r>
                        <a:rPr lang="en-US" dirty="0">
                          <a:effectLst/>
                        </a:rPr>
                        <a:t>WHERE </a:t>
                      </a:r>
                    </a:p>
                    <a:p>
                      <a:pPr fontAlgn="base"/>
                      <a:r>
                        <a:rPr lang="en-US" dirty="0">
                          <a:effectLst/>
                        </a:rPr>
                        <a:t>BETWEEN</a:t>
                      </a:r>
                    </a:p>
                  </a:txBody>
                  <a:tcPr anchor="ctr"/>
                </a:tc>
                <a:extLst>
                  <a:ext uri="{0D108BD9-81ED-4DB2-BD59-A6C34878D82A}">
                    <a16:rowId xmlns:a16="http://schemas.microsoft.com/office/drawing/2014/main" val="1368953773"/>
                  </a:ext>
                </a:extLst>
              </a:tr>
              <a:tr h="1012967">
                <a:tc>
                  <a:txBody>
                    <a:bodyPr/>
                    <a:lstStyle/>
                    <a:p>
                      <a:pPr fontAlgn="base"/>
                      <a:r>
                        <a:rPr lang="en-US" dirty="0">
                          <a:effectLst/>
                        </a:rPr>
                        <a:t>5iii</a:t>
                      </a:r>
                    </a:p>
                  </a:txBody>
                  <a:tcPr anchor="ctr"/>
                </a:tc>
                <a:tc>
                  <a:txBody>
                    <a:bodyPr/>
                    <a:lstStyle/>
                    <a:p>
                      <a:pPr fontAlgn="base"/>
                      <a:r>
                        <a:rPr lang="en-US">
                          <a:effectLst/>
                        </a:rPr>
                        <a:t>Retrieve films ordered by replacement cost in descending order</a:t>
                      </a:r>
                    </a:p>
                  </a:txBody>
                  <a:tcPr anchor="ctr"/>
                </a:tc>
                <a:tc>
                  <a:txBody>
                    <a:bodyPr/>
                    <a:lstStyle/>
                    <a:p>
                      <a:pPr fontAlgn="base"/>
                      <a:r>
                        <a:rPr lang="en-US">
                          <a:effectLst/>
                        </a:rPr>
                        <a:t>Sorting films by replacement cost</a:t>
                      </a:r>
                    </a:p>
                  </a:txBody>
                  <a:tcPr anchor="ctr"/>
                </a:tc>
                <a:tc>
                  <a:txBody>
                    <a:bodyPr/>
                    <a:lstStyle/>
                    <a:p>
                      <a:pPr fontAlgn="base"/>
                      <a:r>
                        <a:rPr lang="en-US" dirty="0">
                          <a:effectLst/>
                        </a:rPr>
                        <a:t>ORDER BY </a:t>
                      </a:r>
                    </a:p>
                    <a:p>
                      <a:pPr fontAlgn="base"/>
                      <a:r>
                        <a:rPr lang="en-US" dirty="0">
                          <a:effectLst/>
                        </a:rPr>
                        <a:t>DESC;</a:t>
                      </a:r>
                    </a:p>
                  </a:txBody>
                  <a:tcPr anchor="ctr"/>
                </a:tc>
                <a:extLst>
                  <a:ext uri="{0D108BD9-81ED-4DB2-BD59-A6C34878D82A}">
                    <a16:rowId xmlns:a16="http://schemas.microsoft.com/office/drawing/2014/main" val="2207741320"/>
                  </a:ext>
                </a:extLst>
              </a:tr>
              <a:tr h="1620747">
                <a:tc>
                  <a:txBody>
                    <a:bodyPr/>
                    <a:lstStyle/>
                    <a:p>
                      <a:pPr fontAlgn="base"/>
                      <a:r>
                        <a:rPr lang="en-US">
                          <a:effectLst/>
                        </a:rPr>
                        <a:t>6</a:t>
                      </a:r>
                    </a:p>
                  </a:txBody>
                  <a:tcPr anchor="ctr"/>
                </a:tc>
                <a:tc>
                  <a:txBody>
                    <a:bodyPr/>
                    <a:lstStyle/>
                    <a:p>
                      <a:pPr fontAlgn="base"/>
                      <a:r>
                        <a:rPr lang="en-US" dirty="0">
                          <a:effectLst/>
                        </a:rPr>
                        <a:t>Retrieve top 3 films with the most actors</a:t>
                      </a:r>
                    </a:p>
                  </a:txBody>
                  <a:tcPr anchor="ctr"/>
                </a:tc>
                <a:tc>
                  <a:txBody>
                    <a:bodyPr/>
                    <a:lstStyle/>
                    <a:p>
                      <a:pPr fontAlgn="base"/>
                      <a:r>
                        <a:rPr lang="en-US">
                          <a:effectLst/>
                        </a:rPr>
                        <a:t>Joining tables to count actors per film</a:t>
                      </a:r>
                    </a:p>
                  </a:txBody>
                  <a:tcPr anchor="ctr"/>
                </a:tc>
                <a:tc>
                  <a:txBody>
                    <a:bodyPr/>
                    <a:lstStyle/>
                    <a:p>
                      <a:pPr fontAlgn="base"/>
                      <a:r>
                        <a:rPr lang="en-US" dirty="0">
                          <a:effectLst/>
                        </a:rPr>
                        <a:t>COUNT</a:t>
                      </a:r>
                    </a:p>
                    <a:p>
                      <a:pPr fontAlgn="base"/>
                      <a:r>
                        <a:rPr lang="en-US" dirty="0">
                          <a:effectLst/>
                        </a:rPr>
                        <a:t>JOIN </a:t>
                      </a:r>
                    </a:p>
                    <a:p>
                      <a:pPr fontAlgn="base"/>
                      <a:r>
                        <a:rPr lang="en-US" dirty="0">
                          <a:effectLst/>
                        </a:rPr>
                        <a:t>GROUP BY </a:t>
                      </a:r>
                    </a:p>
                    <a:p>
                      <a:pPr fontAlgn="base"/>
                      <a:r>
                        <a:rPr lang="en-US" dirty="0">
                          <a:effectLst/>
                        </a:rPr>
                        <a:t>ORDER BY </a:t>
                      </a:r>
                    </a:p>
                    <a:p>
                      <a:pPr fontAlgn="base"/>
                      <a:r>
                        <a:rPr lang="en-US" dirty="0">
                          <a:effectLst/>
                        </a:rPr>
                        <a:t>DESC </a:t>
                      </a:r>
                    </a:p>
                    <a:p>
                      <a:pPr fontAlgn="base"/>
                      <a:r>
                        <a:rPr lang="en-US" dirty="0">
                          <a:effectLst/>
                        </a:rPr>
                        <a:t>LIMIT</a:t>
                      </a:r>
                    </a:p>
                  </a:txBody>
                  <a:tcPr anchor="ctr"/>
                </a:tc>
                <a:extLst>
                  <a:ext uri="{0D108BD9-81ED-4DB2-BD59-A6C34878D82A}">
                    <a16:rowId xmlns:a16="http://schemas.microsoft.com/office/drawing/2014/main" val="778529995"/>
                  </a:ext>
                </a:extLst>
              </a:tr>
              <a:tr h="709077">
                <a:tc>
                  <a:txBody>
                    <a:bodyPr/>
                    <a:lstStyle/>
                    <a:p>
                      <a:pPr fontAlgn="base"/>
                      <a:r>
                        <a:rPr lang="en-US">
                          <a:effectLst/>
                        </a:rPr>
                        <a:t>7</a:t>
                      </a:r>
                    </a:p>
                  </a:txBody>
                  <a:tcPr anchor="ctr"/>
                </a:tc>
                <a:tc>
                  <a:txBody>
                    <a:bodyPr/>
                    <a:lstStyle/>
                    <a:p>
                      <a:pPr fontAlgn="base"/>
                      <a:r>
                        <a:rPr lang="en-US">
                          <a:effectLst/>
                        </a:rPr>
                        <a:t>Retrieve films with titles starting with 'K' or 'Q'</a:t>
                      </a:r>
                    </a:p>
                  </a:txBody>
                  <a:tcPr anchor="ctr"/>
                </a:tc>
                <a:tc>
                  <a:txBody>
                    <a:bodyPr/>
                    <a:lstStyle/>
                    <a:p>
                      <a:pPr fontAlgn="base"/>
                      <a:r>
                        <a:rPr lang="en-US">
                          <a:effectLst/>
                        </a:rPr>
                        <a:t>Filtering films based on title</a:t>
                      </a:r>
                    </a:p>
                  </a:txBody>
                  <a:tcPr anchor="ctr"/>
                </a:tc>
                <a:tc>
                  <a:txBody>
                    <a:bodyPr/>
                    <a:lstStyle/>
                    <a:p>
                      <a:pPr fontAlgn="base"/>
                      <a:r>
                        <a:rPr lang="en-US" dirty="0">
                          <a:effectLst/>
                        </a:rPr>
                        <a:t>WHERE</a:t>
                      </a:r>
                    </a:p>
                    <a:p>
                      <a:pPr fontAlgn="base"/>
                      <a:r>
                        <a:rPr lang="en-US" dirty="0">
                          <a:effectLst/>
                        </a:rPr>
                        <a:t>ORDER BY</a:t>
                      </a:r>
                    </a:p>
                  </a:txBody>
                  <a:tcPr anchor="ctr"/>
                </a:tc>
                <a:extLst>
                  <a:ext uri="{0D108BD9-81ED-4DB2-BD59-A6C34878D82A}">
                    <a16:rowId xmlns:a16="http://schemas.microsoft.com/office/drawing/2014/main" val="3365007405"/>
                  </a:ext>
                </a:extLst>
              </a:tr>
              <a:tr h="1316857">
                <a:tc>
                  <a:txBody>
                    <a:bodyPr/>
                    <a:lstStyle/>
                    <a:p>
                      <a:pPr fontAlgn="base"/>
                      <a:r>
                        <a:rPr lang="en-US">
                          <a:effectLst/>
                        </a:rPr>
                        <a:t>8</a:t>
                      </a:r>
                    </a:p>
                  </a:txBody>
                  <a:tcPr anchor="ctr"/>
                </a:tc>
                <a:tc>
                  <a:txBody>
                    <a:bodyPr/>
                    <a:lstStyle/>
                    <a:p>
                      <a:pPr fontAlgn="base"/>
                      <a:r>
                        <a:rPr lang="en-US" dirty="0">
                          <a:effectLst/>
                        </a:rPr>
                        <a:t>Retrieve actors in the film 'Agent Truman'</a:t>
                      </a:r>
                    </a:p>
                  </a:txBody>
                  <a:tcPr anchor="ctr"/>
                </a:tc>
                <a:tc>
                  <a:txBody>
                    <a:bodyPr/>
                    <a:lstStyle/>
                    <a:p>
                      <a:pPr fontAlgn="base"/>
                      <a:r>
                        <a:rPr lang="en-US">
                          <a:effectLst/>
                        </a:rPr>
                        <a:t>Joining tables based on film title</a:t>
                      </a:r>
                    </a:p>
                  </a:txBody>
                  <a:tcPr anchor="ctr"/>
                </a:tc>
                <a:tc>
                  <a:txBody>
                    <a:bodyPr/>
                    <a:lstStyle/>
                    <a:p>
                      <a:pPr fontAlgn="base"/>
                      <a:r>
                        <a:rPr lang="en-US" dirty="0">
                          <a:effectLst/>
                        </a:rPr>
                        <a:t>JOIN </a:t>
                      </a:r>
                    </a:p>
                    <a:p>
                      <a:pPr fontAlgn="base"/>
                      <a:r>
                        <a:rPr lang="en-US" dirty="0">
                          <a:effectLst/>
                        </a:rPr>
                        <a:t>WHERE</a:t>
                      </a:r>
                    </a:p>
                    <a:p>
                      <a:pPr fontAlgn="base"/>
                      <a:endParaRPr lang="en-US" dirty="0">
                        <a:effectLst/>
                      </a:endParaRPr>
                    </a:p>
                  </a:txBody>
                  <a:tcPr anchor="ctr"/>
                </a:tc>
                <a:extLst>
                  <a:ext uri="{0D108BD9-81ED-4DB2-BD59-A6C34878D82A}">
                    <a16:rowId xmlns:a16="http://schemas.microsoft.com/office/drawing/2014/main" val="3633301315"/>
                  </a:ext>
                </a:extLst>
              </a:tr>
            </a:tbl>
          </a:graphicData>
        </a:graphic>
      </p:graphicFrame>
    </p:spTree>
    <p:extLst>
      <p:ext uri="{BB962C8B-B14F-4D97-AF65-F5344CB8AC3E}">
        <p14:creationId xmlns:p14="http://schemas.microsoft.com/office/powerpoint/2010/main" val="1646442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57DDA13-8AC7-6648-0909-65F85BBEA31A}"/>
              </a:ext>
            </a:extLst>
          </p:cNvPr>
          <p:cNvGraphicFramePr>
            <a:graphicFrameLocks noGrp="1"/>
          </p:cNvGraphicFramePr>
          <p:nvPr>
            <p:extLst>
              <p:ext uri="{D42A27DB-BD31-4B8C-83A1-F6EECF244321}">
                <p14:modId xmlns:p14="http://schemas.microsoft.com/office/powerpoint/2010/main" val="2266306693"/>
              </p:ext>
            </p:extLst>
          </p:nvPr>
        </p:nvGraphicFramePr>
        <p:xfrm>
          <a:off x="0" y="1"/>
          <a:ext cx="12192002" cy="6933125"/>
        </p:xfrm>
        <a:graphic>
          <a:graphicData uri="http://schemas.openxmlformats.org/drawingml/2006/table">
            <a:tbl>
              <a:tblPr firstRow="1" bandRow="1">
                <a:tableStyleId>{5940675A-B579-460E-94D1-54222C63F5DA}</a:tableStyleId>
              </a:tblPr>
              <a:tblGrid>
                <a:gridCol w="568540">
                  <a:extLst>
                    <a:ext uri="{9D8B030D-6E8A-4147-A177-3AD203B41FA5}">
                      <a16:colId xmlns:a16="http://schemas.microsoft.com/office/drawing/2014/main" val="3383864051"/>
                    </a:ext>
                  </a:extLst>
                </a:gridCol>
                <a:gridCol w="3959917">
                  <a:extLst>
                    <a:ext uri="{9D8B030D-6E8A-4147-A177-3AD203B41FA5}">
                      <a16:colId xmlns:a16="http://schemas.microsoft.com/office/drawing/2014/main" val="1421066779"/>
                    </a:ext>
                  </a:extLst>
                </a:gridCol>
                <a:gridCol w="4713514">
                  <a:extLst>
                    <a:ext uri="{9D8B030D-6E8A-4147-A177-3AD203B41FA5}">
                      <a16:colId xmlns:a16="http://schemas.microsoft.com/office/drawing/2014/main" val="3381242806"/>
                    </a:ext>
                  </a:extLst>
                </a:gridCol>
                <a:gridCol w="2950031">
                  <a:extLst>
                    <a:ext uri="{9D8B030D-6E8A-4147-A177-3AD203B41FA5}">
                      <a16:colId xmlns:a16="http://schemas.microsoft.com/office/drawing/2014/main" val="1342853650"/>
                    </a:ext>
                  </a:extLst>
                </a:gridCol>
              </a:tblGrid>
              <a:tr h="944684">
                <a:tc>
                  <a:txBody>
                    <a:bodyPr/>
                    <a:lstStyle/>
                    <a:p>
                      <a:pPr fontAlgn="base"/>
                      <a:r>
                        <a:rPr lang="en-US" dirty="0">
                          <a:effectLst/>
                        </a:rPr>
                        <a:t>9</a:t>
                      </a:r>
                    </a:p>
                  </a:txBody>
                  <a:tcPr anchor="ctr"/>
                </a:tc>
                <a:tc>
                  <a:txBody>
                    <a:bodyPr/>
                    <a:lstStyle/>
                    <a:p>
                      <a:pPr fontAlgn="base"/>
                      <a:r>
                        <a:rPr lang="en-US" dirty="0">
                          <a:effectLst/>
                        </a:rPr>
                        <a:t>Retrieve films in the 'family' category</a:t>
                      </a:r>
                    </a:p>
                  </a:txBody>
                  <a:tcPr anchor="ctr"/>
                </a:tc>
                <a:tc>
                  <a:txBody>
                    <a:bodyPr/>
                    <a:lstStyle/>
                    <a:p>
                      <a:pPr fontAlgn="base"/>
                      <a:r>
                        <a:rPr lang="en-US" dirty="0">
                          <a:effectLst/>
                        </a:rPr>
                        <a:t>Subquery to filter films in a category</a:t>
                      </a:r>
                    </a:p>
                  </a:txBody>
                  <a:tcPr anchor="ctr"/>
                </a:tc>
                <a:tc>
                  <a:txBody>
                    <a:bodyPr/>
                    <a:lstStyle/>
                    <a:p>
                      <a:pPr fontAlgn="base"/>
                      <a:r>
                        <a:rPr lang="en-US" dirty="0">
                          <a:effectLst/>
                        </a:rPr>
                        <a:t>WHERE</a:t>
                      </a:r>
                    </a:p>
                  </a:txBody>
                  <a:tcPr anchor="ctr"/>
                </a:tc>
                <a:extLst>
                  <a:ext uri="{0D108BD9-81ED-4DB2-BD59-A6C34878D82A}">
                    <a16:rowId xmlns:a16="http://schemas.microsoft.com/office/drawing/2014/main" val="3981783746"/>
                  </a:ext>
                </a:extLst>
              </a:tr>
              <a:tr h="1228090">
                <a:tc>
                  <a:txBody>
                    <a:bodyPr/>
                    <a:lstStyle/>
                    <a:p>
                      <a:pPr fontAlgn="base"/>
                      <a:r>
                        <a:rPr lang="en-US">
                          <a:effectLst/>
                        </a:rPr>
                        <a:t>10i</a:t>
                      </a:r>
                    </a:p>
                  </a:txBody>
                  <a:tcPr anchor="ctr"/>
                </a:tc>
                <a:tc>
                  <a:txBody>
                    <a:bodyPr/>
                    <a:lstStyle/>
                    <a:p>
                      <a:pPr fontAlgn="base"/>
                      <a:r>
                        <a:rPr lang="en-US">
                          <a:effectLst/>
                        </a:rPr>
                        <a:t>Analyze rental rates by film rating</a:t>
                      </a:r>
                    </a:p>
                  </a:txBody>
                  <a:tcPr anchor="ctr"/>
                </a:tc>
                <a:tc>
                  <a:txBody>
                    <a:bodyPr/>
                    <a:lstStyle/>
                    <a:p>
                      <a:pPr fontAlgn="base"/>
                      <a:r>
                        <a:rPr lang="en-US" dirty="0">
                          <a:effectLst/>
                        </a:rPr>
                        <a:t>Aggregating rental rates by film rating</a:t>
                      </a:r>
                    </a:p>
                  </a:txBody>
                  <a:tcPr anchor="ctr"/>
                </a:tc>
                <a:tc>
                  <a:txBody>
                    <a:bodyPr/>
                    <a:lstStyle/>
                    <a:p>
                      <a:pPr fontAlgn="base"/>
                      <a:r>
                        <a:rPr lang="en-US" dirty="0">
                          <a:effectLst/>
                        </a:rPr>
                        <a:t>MAX / MIN / AVG</a:t>
                      </a:r>
                    </a:p>
                    <a:p>
                      <a:pPr fontAlgn="base"/>
                      <a:r>
                        <a:rPr lang="en-US" dirty="0">
                          <a:effectLst/>
                        </a:rPr>
                        <a:t>GROUP BY </a:t>
                      </a:r>
                    </a:p>
                    <a:p>
                      <a:pPr fontAlgn="base"/>
                      <a:r>
                        <a:rPr lang="en-US" dirty="0">
                          <a:effectLst/>
                        </a:rPr>
                        <a:t>ORDER BY </a:t>
                      </a:r>
                    </a:p>
                    <a:p>
                      <a:pPr fontAlgn="base"/>
                      <a:r>
                        <a:rPr lang="en-US" dirty="0">
                          <a:effectLst/>
                        </a:rPr>
                        <a:t>DESC</a:t>
                      </a:r>
                    </a:p>
                  </a:txBody>
                  <a:tcPr anchor="ctr"/>
                </a:tc>
                <a:extLst>
                  <a:ext uri="{0D108BD9-81ED-4DB2-BD59-A6C34878D82A}">
                    <a16:rowId xmlns:a16="http://schemas.microsoft.com/office/drawing/2014/main" val="583063005"/>
                  </a:ext>
                </a:extLst>
              </a:tr>
              <a:tr h="1228090">
                <a:tc>
                  <a:txBody>
                    <a:bodyPr/>
                    <a:lstStyle/>
                    <a:p>
                      <a:pPr fontAlgn="base"/>
                      <a:r>
                        <a:rPr lang="en-US">
                          <a:effectLst/>
                        </a:rPr>
                        <a:t>10ii</a:t>
                      </a:r>
                    </a:p>
                  </a:txBody>
                  <a:tcPr anchor="ctr"/>
                </a:tc>
                <a:tc>
                  <a:txBody>
                    <a:bodyPr/>
                    <a:lstStyle/>
                    <a:p>
                      <a:pPr fontAlgn="base"/>
                      <a:r>
                        <a:rPr lang="en-US" dirty="0">
                          <a:effectLst/>
                        </a:rPr>
                        <a:t>Count rentals for each film</a:t>
                      </a:r>
                    </a:p>
                  </a:txBody>
                  <a:tcPr anchor="ctr"/>
                </a:tc>
                <a:tc>
                  <a:txBody>
                    <a:bodyPr/>
                    <a:lstStyle/>
                    <a:p>
                      <a:pPr fontAlgn="base"/>
                      <a:r>
                        <a:rPr lang="en-US">
                          <a:effectLst/>
                        </a:rPr>
                        <a:t>Joining tables and counting rentals</a:t>
                      </a:r>
                    </a:p>
                  </a:txBody>
                  <a:tcPr anchor="ctr"/>
                </a:tc>
                <a:tc>
                  <a:txBody>
                    <a:bodyPr/>
                    <a:lstStyle/>
                    <a:p>
                      <a:pPr fontAlgn="base"/>
                      <a:r>
                        <a:rPr lang="en-US" dirty="0">
                          <a:effectLst/>
                        </a:rPr>
                        <a:t>COUNT</a:t>
                      </a:r>
                    </a:p>
                    <a:p>
                      <a:pPr fontAlgn="base"/>
                      <a:r>
                        <a:rPr lang="en-US" dirty="0">
                          <a:effectLst/>
                        </a:rPr>
                        <a:t>JOIN</a:t>
                      </a:r>
                    </a:p>
                    <a:p>
                      <a:pPr fontAlgn="base"/>
                      <a:r>
                        <a:rPr lang="en-US" dirty="0">
                          <a:effectLst/>
                        </a:rPr>
                        <a:t>ORDER BY </a:t>
                      </a:r>
                    </a:p>
                    <a:p>
                      <a:pPr fontAlgn="base"/>
                      <a:r>
                        <a:rPr lang="en-US" dirty="0">
                          <a:effectLst/>
                        </a:rPr>
                        <a:t>DESC</a:t>
                      </a:r>
                    </a:p>
                  </a:txBody>
                  <a:tcPr anchor="ctr"/>
                </a:tc>
                <a:extLst>
                  <a:ext uri="{0D108BD9-81ED-4DB2-BD59-A6C34878D82A}">
                    <a16:rowId xmlns:a16="http://schemas.microsoft.com/office/drawing/2014/main" val="2203065721"/>
                  </a:ext>
                </a:extLst>
              </a:tr>
              <a:tr h="1794901">
                <a:tc>
                  <a:txBody>
                    <a:bodyPr/>
                    <a:lstStyle/>
                    <a:p>
                      <a:pPr fontAlgn="base"/>
                      <a:r>
                        <a:rPr lang="en-US">
                          <a:effectLst/>
                        </a:rPr>
                        <a:t>11</a:t>
                      </a:r>
                    </a:p>
                  </a:txBody>
                  <a:tcPr anchor="ctr"/>
                </a:tc>
                <a:tc>
                  <a:txBody>
                    <a:bodyPr/>
                    <a:lstStyle/>
                    <a:p>
                      <a:pPr fontAlgn="base"/>
                      <a:r>
                        <a:rPr lang="en-US">
                          <a:effectLst/>
                        </a:rPr>
                        <a:t>Count categories with a cost difference greater than 15</a:t>
                      </a:r>
                    </a:p>
                  </a:txBody>
                  <a:tcPr anchor="ctr"/>
                </a:tc>
                <a:tc>
                  <a:txBody>
                    <a:bodyPr/>
                    <a:lstStyle/>
                    <a:p>
                      <a:pPr fontAlgn="base"/>
                      <a:r>
                        <a:rPr lang="en-US" dirty="0">
                          <a:effectLst/>
                        </a:rPr>
                        <a:t>Subquery to filter categories</a:t>
                      </a:r>
                    </a:p>
                  </a:txBody>
                  <a:tcPr anchor="ctr"/>
                </a:tc>
                <a:tc>
                  <a:txBody>
                    <a:bodyPr/>
                    <a:lstStyle/>
                    <a:p>
                      <a:pPr fontAlgn="base"/>
                      <a:r>
                        <a:rPr lang="en-US" dirty="0">
                          <a:effectLst/>
                        </a:rPr>
                        <a:t>COUNT</a:t>
                      </a:r>
                    </a:p>
                    <a:p>
                      <a:pPr fontAlgn="base"/>
                      <a:r>
                        <a:rPr lang="en-US" dirty="0">
                          <a:effectLst/>
                        </a:rPr>
                        <a:t>JOIN</a:t>
                      </a:r>
                    </a:p>
                    <a:p>
                      <a:pPr fontAlgn="base"/>
                      <a:r>
                        <a:rPr lang="en-US" dirty="0">
                          <a:effectLst/>
                        </a:rPr>
                        <a:t>GROUP BY </a:t>
                      </a:r>
                    </a:p>
                    <a:p>
                      <a:pPr fontAlgn="base"/>
                      <a:r>
                        <a:rPr lang="en-US" dirty="0">
                          <a:effectLst/>
                        </a:rPr>
                        <a:t>AVG</a:t>
                      </a:r>
                    </a:p>
                  </a:txBody>
                  <a:tcPr anchor="ctr"/>
                </a:tc>
                <a:extLst>
                  <a:ext uri="{0D108BD9-81ED-4DB2-BD59-A6C34878D82A}">
                    <a16:rowId xmlns:a16="http://schemas.microsoft.com/office/drawing/2014/main" val="1199077357"/>
                  </a:ext>
                </a:extLst>
              </a:tr>
              <a:tr h="1662234">
                <a:tc>
                  <a:txBody>
                    <a:bodyPr/>
                    <a:lstStyle/>
                    <a:p>
                      <a:pPr fontAlgn="base"/>
                      <a:r>
                        <a:rPr lang="en-US">
                          <a:effectLst/>
                        </a:rPr>
                        <a:t>12</a:t>
                      </a:r>
                    </a:p>
                  </a:txBody>
                  <a:tcPr anchor="ctr"/>
                </a:tc>
                <a:tc>
                  <a:txBody>
                    <a:bodyPr/>
                    <a:lstStyle/>
                    <a:p>
                      <a:pPr fontAlgn="base"/>
                      <a:r>
                        <a:rPr lang="en-US">
                          <a:effectLst/>
                        </a:rPr>
                        <a:t>Retrieve categories with more than 70 movies</a:t>
                      </a:r>
                    </a:p>
                  </a:txBody>
                  <a:tcPr anchor="ctr"/>
                </a:tc>
                <a:tc>
                  <a:txBody>
                    <a:bodyPr/>
                    <a:lstStyle/>
                    <a:p>
                      <a:pPr fontAlgn="base"/>
                      <a:r>
                        <a:rPr lang="en-US">
                          <a:effectLst/>
                        </a:rPr>
                        <a:t>Grouping and filtering categories</a:t>
                      </a:r>
                    </a:p>
                  </a:txBody>
                  <a:tcPr anchor="ctr"/>
                </a:tc>
                <a:tc>
                  <a:txBody>
                    <a:bodyPr/>
                    <a:lstStyle/>
                    <a:p>
                      <a:pPr fontAlgn="base"/>
                      <a:r>
                        <a:rPr lang="en-US" dirty="0">
                          <a:effectLst/>
                        </a:rPr>
                        <a:t>COUNT</a:t>
                      </a:r>
                    </a:p>
                    <a:p>
                      <a:pPr fontAlgn="base"/>
                      <a:r>
                        <a:rPr lang="en-US" dirty="0">
                          <a:effectLst/>
                        </a:rPr>
                        <a:t>JOIN</a:t>
                      </a:r>
                    </a:p>
                    <a:p>
                      <a:pPr fontAlgn="base"/>
                      <a:r>
                        <a:rPr lang="en-US" dirty="0">
                          <a:effectLst/>
                        </a:rPr>
                        <a:t>GROUP BY</a:t>
                      </a:r>
                    </a:p>
                    <a:p>
                      <a:pPr fontAlgn="base"/>
                      <a:r>
                        <a:rPr lang="en-US" dirty="0">
                          <a:effectLst/>
                        </a:rPr>
                        <a:t>HAVING </a:t>
                      </a:r>
                    </a:p>
                    <a:p>
                      <a:pPr fontAlgn="base"/>
                      <a:r>
                        <a:rPr lang="en-US" dirty="0">
                          <a:effectLst/>
                        </a:rPr>
                        <a:t>ORDER BY</a:t>
                      </a:r>
                    </a:p>
                    <a:p>
                      <a:pPr fontAlgn="base"/>
                      <a:r>
                        <a:rPr lang="en-US" dirty="0">
                          <a:effectLst/>
                        </a:rPr>
                        <a:t>DESC</a:t>
                      </a:r>
                    </a:p>
                  </a:txBody>
                  <a:tcPr anchor="ctr"/>
                </a:tc>
                <a:extLst>
                  <a:ext uri="{0D108BD9-81ED-4DB2-BD59-A6C34878D82A}">
                    <a16:rowId xmlns:a16="http://schemas.microsoft.com/office/drawing/2014/main" val="2084552984"/>
                  </a:ext>
                </a:extLst>
              </a:tr>
            </a:tbl>
          </a:graphicData>
        </a:graphic>
      </p:graphicFrame>
    </p:spTree>
    <p:extLst>
      <p:ext uri="{BB962C8B-B14F-4D97-AF65-F5344CB8AC3E}">
        <p14:creationId xmlns:p14="http://schemas.microsoft.com/office/powerpoint/2010/main" val="317971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98B47A-CB16-3936-5B16-C4B782325C48}"/>
              </a:ext>
            </a:extLst>
          </p:cNvPr>
          <p:cNvSpPr txBox="1"/>
          <p:nvPr/>
        </p:nvSpPr>
        <p:spPr>
          <a:xfrm>
            <a:off x="152400" y="0"/>
            <a:ext cx="12192000" cy="707886"/>
          </a:xfrm>
          <a:prstGeom prst="rect">
            <a:avLst/>
          </a:prstGeom>
          <a:noFill/>
        </p:spPr>
        <p:txBody>
          <a:bodyPr wrap="square">
            <a:spAutoFit/>
          </a:bodyPr>
          <a:lstStyle/>
          <a:p>
            <a:r>
              <a:rPr lang="en-US" sz="4000" dirty="0">
                <a:latin typeface="Bahnschrift Condensed" panose="020B0502040204020203" pitchFamily="34" charset="0"/>
              </a:rPr>
              <a:t>CONCLUSION</a:t>
            </a:r>
          </a:p>
        </p:txBody>
      </p:sp>
      <p:sp>
        <p:nvSpPr>
          <p:cNvPr id="5" name="TextBox 4">
            <a:extLst>
              <a:ext uri="{FF2B5EF4-FFF2-40B4-BE49-F238E27FC236}">
                <a16:creationId xmlns:a16="http://schemas.microsoft.com/office/drawing/2014/main" id="{45505475-BFD5-8386-5441-2518F8C44E63}"/>
              </a:ext>
            </a:extLst>
          </p:cNvPr>
          <p:cNvSpPr txBox="1"/>
          <p:nvPr/>
        </p:nvSpPr>
        <p:spPr>
          <a:xfrm>
            <a:off x="947056" y="1091149"/>
            <a:ext cx="10591801" cy="3970318"/>
          </a:xfrm>
          <a:prstGeom prst="rect">
            <a:avLst/>
          </a:prstGeom>
          <a:noFill/>
        </p:spPr>
        <p:txBody>
          <a:bodyPr wrap="square">
            <a:spAutoFit/>
          </a:bodyPr>
          <a:lstStyle/>
          <a:p>
            <a:endParaRPr lang="en-US" dirty="0">
              <a:latin typeface="Bahnschrift Condensed" panose="020B0502040204020203" pitchFamily="34" charset="0"/>
            </a:endParaRPr>
          </a:p>
          <a:p>
            <a:pPr marL="285750" indent="-285750">
              <a:buFont typeface="Arial" panose="020B0604020202020204" pitchFamily="34" charset="0"/>
              <a:buChar char="•"/>
            </a:pPr>
            <a:r>
              <a:rPr lang="en-US" dirty="0">
                <a:latin typeface="Bahnschrift Condensed" panose="020B0502040204020203" pitchFamily="34" charset="0"/>
              </a:rPr>
              <a:t>Actor Insight:</a:t>
            </a:r>
          </a:p>
          <a:p>
            <a:r>
              <a:rPr lang="en-US" dirty="0">
                <a:latin typeface="Bahnschrift Condensed" panose="020B0502040204020203" pitchFamily="34" charset="0"/>
              </a:rPr>
              <a:t>The analysis of actor data revealed common and unique first and last names, providing insights into naming trends among actors.</a:t>
            </a:r>
          </a:p>
          <a:p>
            <a:endParaRPr lang="en-US" dirty="0">
              <a:latin typeface="Bahnschrift Condensed" panose="020B0502040204020203" pitchFamily="34" charset="0"/>
            </a:endParaRPr>
          </a:p>
          <a:p>
            <a:pPr marL="285750" indent="-285750">
              <a:buFont typeface="Arial" panose="020B0604020202020204" pitchFamily="34" charset="0"/>
              <a:buChar char="•"/>
            </a:pPr>
            <a:r>
              <a:rPr lang="en-US" dirty="0">
                <a:latin typeface="Bahnschrift Condensed" panose="020B0502040204020203" pitchFamily="34" charset="0"/>
              </a:rPr>
              <a:t>Film Analysis:</a:t>
            </a:r>
          </a:p>
          <a:p>
            <a:r>
              <a:rPr lang="en-US" dirty="0">
                <a:latin typeface="Bahnschrift Condensed" panose="020B0502040204020203" pitchFamily="34" charset="0"/>
              </a:rPr>
              <a:t>Film-related queries focused on ratings, replacement costs, and actor-film relationships, offering a diverse set of information.</a:t>
            </a:r>
          </a:p>
          <a:p>
            <a:r>
              <a:rPr lang="en-US" dirty="0">
                <a:latin typeface="Bahnschrift Condensed" panose="020B0502040204020203" pitchFamily="34" charset="0"/>
              </a:rPr>
              <a:t>The retrieval of films by ratings, costs, and actor counts contributes to a comprehensive understanding of the film database.</a:t>
            </a:r>
          </a:p>
          <a:p>
            <a:endParaRPr lang="en-US" dirty="0">
              <a:latin typeface="Bahnschrift Condensed" panose="020B0502040204020203" pitchFamily="34" charset="0"/>
            </a:endParaRPr>
          </a:p>
          <a:p>
            <a:pPr marL="285750" indent="-285750">
              <a:buFont typeface="Arial" panose="020B0604020202020204" pitchFamily="34" charset="0"/>
              <a:buChar char="•"/>
            </a:pPr>
            <a:r>
              <a:rPr lang="en-US" dirty="0">
                <a:latin typeface="Bahnschrift Condensed" panose="020B0502040204020203" pitchFamily="34" charset="0"/>
              </a:rPr>
              <a:t>Category Overview:</a:t>
            </a:r>
          </a:p>
          <a:p>
            <a:r>
              <a:rPr lang="en-US" dirty="0">
                <a:latin typeface="Bahnschrift Condensed" panose="020B0502040204020203" pitchFamily="34" charset="0"/>
              </a:rPr>
              <a:t>Category-based analysis explored popular film categories, emphasizing those with significant movie counts and cost differences.</a:t>
            </a:r>
          </a:p>
          <a:p>
            <a:endParaRPr lang="en-US" dirty="0">
              <a:latin typeface="Bahnschrift Condensed" panose="020B0502040204020203" pitchFamily="34" charset="0"/>
            </a:endParaRPr>
          </a:p>
          <a:p>
            <a:r>
              <a:rPr lang="en-US" dirty="0">
                <a:latin typeface="Bahnschrift Condensed" panose="020B0502040204020203" pitchFamily="34" charset="0"/>
              </a:rPr>
              <a:t>            The combined analysis of actors, films, and categories provides a holistic view of the Sakila database. Insights gained can aid decision-making, such as casting choices, content categorization, and understanding viewer preferences. The project demonstrates the versatility of SQL queries in extracting meaningful information from a relational database.</a:t>
            </a:r>
          </a:p>
        </p:txBody>
      </p:sp>
    </p:spTree>
    <p:extLst>
      <p:ext uri="{BB962C8B-B14F-4D97-AF65-F5344CB8AC3E}">
        <p14:creationId xmlns:p14="http://schemas.microsoft.com/office/powerpoint/2010/main" val="4133673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133</TotalTime>
  <Words>1176</Words>
  <Application>Microsoft Office PowerPoint</Application>
  <PresentationFormat>Widescreen</PresentationFormat>
  <Paragraphs>187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Bahnschrift Condensed</vt:lpstr>
      <vt:lpstr>Bahnschrift Light Condensed</vt:lpstr>
      <vt:lpstr>Tw Cen MT</vt:lpstr>
      <vt:lpstr>Circuit</vt:lpstr>
      <vt:lpstr>CAPSTONE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Vishwavijay Tomar</dc:creator>
  <cp:lastModifiedBy>Vishwavijay Tomar</cp:lastModifiedBy>
  <cp:revision>2</cp:revision>
  <dcterms:created xsi:type="dcterms:W3CDTF">2024-02-05T09:26:58Z</dcterms:created>
  <dcterms:modified xsi:type="dcterms:W3CDTF">2024-02-05T11:40:11Z</dcterms:modified>
</cp:coreProperties>
</file>