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7" r:id="rId3"/>
    <p:sldId id="266" r:id="rId4"/>
    <p:sldId id="264" r:id="rId5"/>
    <p:sldId id="268" r:id="rId6"/>
    <p:sldId id="274" r:id="rId7"/>
    <p:sldId id="269" r:id="rId8"/>
    <p:sldId id="270" r:id="rId9"/>
    <p:sldId id="271" r:id="rId10"/>
    <p:sldId id="272" r:id="rId11"/>
    <p:sldId id="273"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B3E9-1077-4223-8D10-D2080446C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E51728-3A0E-4668-A5BB-A629CCE33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0F22E-6948-4092-B38B-FC1247C71E09}"/>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D8508A7F-403F-44E6-A1C1-E6AA2AD46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40439-A8E8-4A81-B1A8-31366C5028AE}"/>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411939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6DD0-FE5A-4BA3-8338-0E3A47FEA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14E98-1496-4BE7-8804-A37DA6139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0BFAD-BDFA-4474-9BCD-D19421B3D9DF}"/>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439FA4D8-19BC-42FE-BA5E-7462424D8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B102A-21D3-4378-8E9E-0CD9C02D5323}"/>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4565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1C65A-597B-4068-90CC-328748005B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A1661D-B6CD-4A7F-B8B2-68D040FB6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B7910-C366-4342-B738-D900D7ACDEED}"/>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A9CBB20F-C7D6-4D2F-8243-B74FB75E0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6B803-DC5C-4379-8A92-3C18AE9749D3}"/>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252078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92B7-D274-41B4-B664-CE946B8A9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EC1A3-70C3-443E-9EFC-6EC81C6AD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A5317-0341-494D-B366-FE2822679C2E}"/>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5CE9D13F-E5A9-4763-8009-5ECAB77B4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AB58D-F084-46E2-98C1-6FF7BF9F0419}"/>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223353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1422-AA66-45CB-A6AF-32341667A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B8432-9382-405A-B49D-49E5D09F4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F1E8C-1022-48A9-A6CB-3585F1AB4B67}"/>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D8E55FCA-A058-4FD2-A48F-4E678AC4B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EC74F-6E63-4106-88B5-B5277BE06316}"/>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289869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32AB-8DE4-4203-9A83-F2A3D8A25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C9BB-B59D-4135-86D7-2DAFE5C1D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F7F331-D4B0-4966-B260-33CAB9739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748DD7-9E0F-4797-AF5B-7D2CF132122C}"/>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6" name="Footer Placeholder 5">
            <a:extLst>
              <a:ext uri="{FF2B5EF4-FFF2-40B4-BE49-F238E27FC236}">
                <a16:creationId xmlns:a16="http://schemas.microsoft.com/office/drawing/2014/main" id="{F59E8316-2D61-4584-BC7E-1677125C7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337B1-3377-423A-84D9-AA6CE9966E5E}"/>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191531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DD85-69EE-4702-9A7A-23BC256BD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56AD4-BBB9-4A38-8922-67EA88705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1123-7BBC-4720-998F-841CCF29A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28E328-00FE-4714-B3E4-98E4E55CC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F6CF1-6EEA-45C0-92CA-F9D8F1332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37828-8174-4390-BBDC-EA1B253319E2}"/>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8" name="Footer Placeholder 7">
            <a:extLst>
              <a:ext uri="{FF2B5EF4-FFF2-40B4-BE49-F238E27FC236}">
                <a16:creationId xmlns:a16="http://schemas.microsoft.com/office/drawing/2014/main" id="{EFC6CC80-4126-498A-843C-47F644378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0BE70-0572-481C-8D35-42F52938C884}"/>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54606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62D7-F89E-4D9A-95AE-B1029F470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FE79AA-A1E9-4094-9F1C-642DDB981A41}"/>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4" name="Footer Placeholder 3">
            <a:extLst>
              <a:ext uri="{FF2B5EF4-FFF2-40B4-BE49-F238E27FC236}">
                <a16:creationId xmlns:a16="http://schemas.microsoft.com/office/drawing/2014/main" id="{F5B49E42-59DE-48C1-8482-B9612AA0A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350F7-F0C6-44C4-B83A-98F6998DE107}"/>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429043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95996-0530-4027-9B88-6B68D54D4299}"/>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3" name="Footer Placeholder 2">
            <a:extLst>
              <a:ext uri="{FF2B5EF4-FFF2-40B4-BE49-F238E27FC236}">
                <a16:creationId xmlns:a16="http://schemas.microsoft.com/office/drawing/2014/main" id="{792967B2-584D-4B6B-895C-F5E600E515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0E338-C79F-4370-8ECE-3D0A73B54126}"/>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305596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8673-EA38-46ED-928B-9B50BE323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ACE98B-A775-49A6-B6B3-3AC00F145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955AE5-3900-4E45-A047-B3D86E80C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04AB7-469F-414E-B74E-924F5BE022BF}"/>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6" name="Footer Placeholder 5">
            <a:extLst>
              <a:ext uri="{FF2B5EF4-FFF2-40B4-BE49-F238E27FC236}">
                <a16:creationId xmlns:a16="http://schemas.microsoft.com/office/drawing/2014/main" id="{CDCD1D5E-70B4-49CC-A42B-434BA61ED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E733F-D3F1-4990-88C7-C967699AAF84}"/>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185289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842C-0CC2-4B2F-81CB-2083C962F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04BA1-AA89-4FEC-B039-F38E15C99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7269C-3DB1-463B-9FBB-57AE205C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41F6A-BF3B-42AD-BE72-AA42C64B31CE}"/>
              </a:ext>
            </a:extLst>
          </p:cNvPr>
          <p:cNvSpPr>
            <a:spLocks noGrp="1"/>
          </p:cNvSpPr>
          <p:nvPr>
            <p:ph type="dt" sz="half" idx="10"/>
          </p:nvPr>
        </p:nvSpPr>
        <p:spPr/>
        <p:txBody>
          <a:bodyPr/>
          <a:lstStyle/>
          <a:p>
            <a:fld id="{E6118F60-8D3A-419F-98CB-208349A577DB}" type="datetimeFigureOut">
              <a:rPr lang="en-US" smtClean="0"/>
              <a:t>11/12/2020</a:t>
            </a:fld>
            <a:endParaRPr lang="en-US"/>
          </a:p>
        </p:txBody>
      </p:sp>
      <p:sp>
        <p:nvSpPr>
          <p:cNvPr id="6" name="Footer Placeholder 5">
            <a:extLst>
              <a:ext uri="{FF2B5EF4-FFF2-40B4-BE49-F238E27FC236}">
                <a16:creationId xmlns:a16="http://schemas.microsoft.com/office/drawing/2014/main" id="{0C9CD742-FA82-468D-B8B0-2B31DDD7C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0A12F-5495-4204-9384-96C3E5DCB210}"/>
              </a:ext>
            </a:extLst>
          </p:cNvPr>
          <p:cNvSpPr>
            <a:spLocks noGrp="1"/>
          </p:cNvSpPr>
          <p:nvPr>
            <p:ph type="sldNum" sz="quarter" idx="12"/>
          </p:nvPr>
        </p:nvSpPr>
        <p:spPr/>
        <p:txBody>
          <a:bodyPr/>
          <a:lstStyle/>
          <a:p>
            <a:fld id="{F9A5B113-10FE-4EF8-97F4-DFC9D457F3C5}" type="slidenum">
              <a:rPr lang="en-US" smtClean="0"/>
              <a:t>‹#›</a:t>
            </a:fld>
            <a:endParaRPr lang="en-US"/>
          </a:p>
        </p:txBody>
      </p:sp>
    </p:spTree>
    <p:extLst>
      <p:ext uri="{BB962C8B-B14F-4D97-AF65-F5344CB8AC3E}">
        <p14:creationId xmlns:p14="http://schemas.microsoft.com/office/powerpoint/2010/main" val="329791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D4F45-7648-4292-A6AD-CE2A6A2F3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18FF7-DBBC-4E3B-AE32-0678EDD37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C4183-546A-4A59-B38F-A628BB1B6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18F60-8D3A-419F-98CB-208349A577DB}" type="datetimeFigureOut">
              <a:rPr lang="en-US" smtClean="0"/>
              <a:t>11/12/2020</a:t>
            </a:fld>
            <a:endParaRPr lang="en-US"/>
          </a:p>
        </p:txBody>
      </p:sp>
      <p:sp>
        <p:nvSpPr>
          <p:cNvPr id="5" name="Footer Placeholder 4">
            <a:extLst>
              <a:ext uri="{FF2B5EF4-FFF2-40B4-BE49-F238E27FC236}">
                <a16:creationId xmlns:a16="http://schemas.microsoft.com/office/drawing/2014/main" id="{04AF84DA-973D-4860-87CC-62CA8485F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E64D3-7F83-49D1-83F1-5F6CC4B1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B113-10FE-4EF8-97F4-DFC9D457F3C5}" type="slidenum">
              <a:rPr lang="en-US" smtClean="0"/>
              <a:t>‹#›</a:t>
            </a:fld>
            <a:endParaRPr lang="en-US"/>
          </a:p>
        </p:txBody>
      </p:sp>
    </p:spTree>
    <p:extLst>
      <p:ext uri="{BB962C8B-B14F-4D97-AF65-F5344CB8AC3E}">
        <p14:creationId xmlns:p14="http://schemas.microsoft.com/office/powerpoint/2010/main" val="137157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18003" y="744537"/>
            <a:ext cx="10306520" cy="1325563"/>
          </a:xfrm>
        </p:spPr>
        <p:txBody>
          <a:bodyPr>
            <a:normAutofit/>
          </a:bodyPr>
          <a:lstStyle/>
          <a:p>
            <a:pPr algn="ctr"/>
            <a:r>
              <a:rPr lang="en-US" sz="4000" dirty="0">
                <a:solidFill>
                  <a:schemeClr val="bg1"/>
                </a:solidFill>
              </a:rPr>
              <a:t>Anomaly Detection using Transformer</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496525" cy="3563159"/>
          </a:xfrm>
        </p:spPr>
        <p:txBody>
          <a:bodyPr>
            <a:normAutofit/>
          </a:bodyPr>
          <a:lstStyle/>
          <a:p>
            <a:pPr marL="0" indent="0">
              <a:buNone/>
            </a:pPr>
            <a:endParaRPr lang="en-US" sz="2400" b="1" dirty="0"/>
          </a:p>
          <a:p>
            <a:pPr marL="0" indent="0">
              <a:buNone/>
            </a:pPr>
            <a:endParaRPr lang="en-US" sz="2400" b="1" dirty="0"/>
          </a:p>
          <a:p>
            <a:endParaRPr lang="en-US" sz="1500" dirty="0"/>
          </a:p>
          <a:p>
            <a:pPr marL="0" indent="0">
              <a:buNone/>
            </a:pPr>
            <a:endParaRPr lang="en-US" sz="1500" dirty="0"/>
          </a:p>
          <a:p>
            <a:pPr marL="0" indent="0">
              <a:buNone/>
            </a:pPr>
            <a:endParaRPr lang="en-US" sz="1500" dirty="0"/>
          </a:p>
        </p:txBody>
      </p:sp>
      <p:sp>
        <p:nvSpPr>
          <p:cNvPr id="4" name="Rectangle 3">
            <a:extLst>
              <a:ext uri="{FF2B5EF4-FFF2-40B4-BE49-F238E27FC236}">
                <a16:creationId xmlns:a16="http://schemas.microsoft.com/office/drawing/2014/main" id="{3FF8565C-0266-41EC-86E6-4BE0429F62B0}"/>
              </a:ext>
            </a:extLst>
          </p:cNvPr>
          <p:cNvSpPr/>
          <p:nvPr/>
        </p:nvSpPr>
        <p:spPr>
          <a:xfrm>
            <a:off x="5009092" y="4091095"/>
            <a:ext cx="1906291" cy="1477328"/>
          </a:xfrm>
          <a:prstGeom prst="rect">
            <a:avLst/>
          </a:prstGeom>
        </p:spPr>
        <p:txBody>
          <a:bodyPr wrap="none">
            <a:spAutoFit/>
          </a:bodyPr>
          <a:lstStyle/>
          <a:p>
            <a:r>
              <a:rPr lang="en-US" dirty="0"/>
              <a:t>By</a:t>
            </a:r>
          </a:p>
          <a:p>
            <a:endParaRPr lang="en-US" dirty="0"/>
          </a:p>
          <a:p>
            <a:r>
              <a:rPr lang="en-US" b="1" dirty="0"/>
              <a:t>VISHAL PANDEY</a:t>
            </a:r>
          </a:p>
          <a:p>
            <a:r>
              <a:rPr lang="en-US" i="1" dirty="0"/>
              <a:t>AI/ML Sr. Engineer</a:t>
            </a:r>
          </a:p>
          <a:p>
            <a:r>
              <a:rPr lang="en-US" i="1" dirty="0"/>
              <a:t>Accenture</a:t>
            </a:r>
          </a:p>
        </p:txBody>
      </p:sp>
    </p:spTree>
    <p:extLst>
      <p:ext uri="{BB962C8B-B14F-4D97-AF65-F5344CB8AC3E}">
        <p14:creationId xmlns:p14="http://schemas.microsoft.com/office/powerpoint/2010/main" val="121185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Loss Function :</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928896" cy="3563159"/>
          </a:xfrm>
        </p:spPr>
        <p:txBody>
          <a:bodyPr>
            <a:normAutofit fontScale="92500" lnSpcReduction="10000"/>
          </a:bodyPr>
          <a:lstStyle/>
          <a:p>
            <a:r>
              <a:rPr lang="en-US" dirty="0"/>
              <a:t>F1 loss:</a:t>
            </a:r>
          </a:p>
          <a:p>
            <a:pPr marL="0" indent="0">
              <a:buNone/>
            </a:pPr>
            <a:r>
              <a:rPr lang="en-US" dirty="0"/>
              <a:t>The F1 score is the harmonic mean of the precision and recall</a:t>
            </a:r>
          </a:p>
          <a:p>
            <a:pPr marL="0" indent="0">
              <a:buNone/>
            </a:pPr>
            <a:endParaRPr lang="en-US" dirty="0"/>
          </a:p>
          <a:p>
            <a:r>
              <a:rPr lang="en-US" dirty="0"/>
              <a:t>Binary Cross Entropy Loss:</a:t>
            </a:r>
          </a:p>
          <a:p>
            <a:pPr marL="0" indent="0">
              <a:buNone/>
            </a:pPr>
            <a:r>
              <a:rPr lang="en-US" dirty="0"/>
              <a:t>It measures the accuracy of a model</a:t>
            </a:r>
          </a:p>
          <a:p>
            <a:pPr marL="0" indent="0">
              <a:buNone/>
            </a:pPr>
            <a:endParaRPr lang="en-US" dirty="0"/>
          </a:p>
          <a:p>
            <a:r>
              <a:rPr lang="en-US" dirty="0"/>
              <a:t>Total loss:</a:t>
            </a:r>
          </a:p>
          <a:p>
            <a:pPr marL="0" indent="0">
              <a:buNone/>
            </a:pPr>
            <a:r>
              <a:rPr lang="en-US" dirty="0"/>
              <a:t>It is defined as a weighted sum of f1 loss and binary cross entropy loss.</a:t>
            </a:r>
          </a:p>
        </p:txBody>
      </p:sp>
    </p:spTree>
    <p:extLst>
      <p:ext uri="{BB962C8B-B14F-4D97-AF65-F5344CB8AC3E}">
        <p14:creationId xmlns:p14="http://schemas.microsoft.com/office/powerpoint/2010/main" val="116197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Results:</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928896" cy="3563159"/>
          </a:xfrm>
        </p:spPr>
        <p:txBody>
          <a:bodyPr>
            <a:normAutofit/>
          </a:bodyPr>
          <a:lstStyle/>
          <a:p>
            <a:endParaRPr lang="en-US" sz="2400" dirty="0"/>
          </a:p>
          <a:p>
            <a:endParaRPr lang="en-US" sz="2400" dirty="0"/>
          </a:p>
          <a:p>
            <a:r>
              <a:rPr lang="en-US" sz="2400" dirty="0"/>
              <a:t>Accuracy: 11%</a:t>
            </a:r>
          </a:p>
          <a:p>
            <a:r>
              <a:rPr lang="en-US" sz="2400" dirty="0"/>
              <a:t>F1 – Score: 18%</a:t>
            </a:r>
          </a:p>
          <a:p>
            <a:pPr marL="0" indent="0">
              <a:buNone/>
            </a:pPr>
            <a:endParaRPr lang="en-US" sz="1500" dirty="0"/>
          </a:p>
        </p:txBody>
      </p:sp>
    </p:spTree>
    <p:extLst>
      <p:ext uri="{BB962C8B-B14F-4D97-AF65-F5344CB8AC3E}">
        <p14:creationId xmlns:p14="http://schemas.microsoft.com/office/powerpoint/2010/main" val="1584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Conclusion:</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928896" cy="3563159"/>
          </a:xfrm>
        </p:spPr>
        <p:txBody>
          <a:bodyPr>
            <a:normAutofit fontScale="92500" lnSpcReduction="10000"/>
          </a:bodyPr>
          <a:lstStyle/>
          <a:p>
            <a:r>
              <a:rPr lang="en-US" sz="2400" dirty="0"/>
              <a:t>Successfully used transformer concept and architecture to model the time series data in order to identify the anomalies in the NYC taxi data.</a:t>
            </a:r>
          </a:p>
          <a:p>
            <a:endParaRPr lang="en-US" sz="2400" dirty="0"/>
          </a:p>
          <a:p>
            <a:r>
              <a:rPr lang="en-US" sz="2400" dirty="0"/>
              <a:t>However, the performance of the model is not acceptable at this point of time as Vanilla architecture Transformer has been used.</a:t>
            </a:r>
          </a:p>
          <a:p>
            <a:endParaRPr lang="en-US" sz="2400" dirty="0"/>
          </a:p>
          <a:p>
            <a:r>
              <a:rPr lang="en-US" sz="2400" dirty="0"/>
              <a:t>More complex transformer architectures in combination with LSTM and bidirectional RNNs can be used to improve performance.</a:t>
            </a:r>
          </a:p>
          <a:p>
            <a:endParaRPr lang="en-US" sz="2400" dirty="0"/>
          </a:p>
          <a:p>
            <a:r>
              <a:rPr lang="en-US" sz="2400" dirty="0"/>
              <a:t>Hyperparameter tuning could also be implemented to improve the model.</a:t>
            </a:r>
          </a:p>
          <a:p>
            <a:endParaRPr lang="en-US" sz="2400" dirty="0"/>
          </a:p>
        </p:txBody>
      </p:sp>
    </p:spTree>
    <p:extLst>
      <p:ext uri="{BB962C8B-B14F-4D97-AF65-F5344CB8AC3E}">
        <p14:creationId xmlns:p14="http://schemas.microsoft.com/office/powerpoint/2010/main" val="390432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endParaRPr lang="en-US" sz="4000" dirty="0">
              <a:solidFill>
                <a:srgbClr val="FFFFFF"/>
              </a:solidFill>
            </a:endParaRPr>
          </a:p>
        </p:txBody>
      </p:sp>
      <p:pic>
        <p:nvPicPr>
          <p:cNvPr id="6" name="Picture 5">
            <a:extLst>
              <a:ext uri="{FF2B5EF4-FFF2-40B4-BE49-F238E27FC236}">
                <a16:creationId xmlns:a16="http://schemas.microsoft.com/office/drawing/2014/main" id="{90EE810E-E1AB-45B6-BAC5-F01A82A40001}"/>
              </a:ext>
            </a:extLst>
          </p:cNvPr>
          <p:cNvPicPr>
            <a:picLocks noChangeAspect="1"/>
          </p:cNvPicPr>
          <p:nvPr/>
        </p:nvPicPr>
        <p:blipFill>
          <a:blip r:embed="rId2"/>
          <a:stretch>
            <a:fillRect/>
          </a:stretch>
        </p:blipFill>
        <p:spPr>
          <a:xfrm>
            <a:off x="1615440" y="2905124"/>
            <a:ext cx="7934961" cy="2449195"/>
          </a:xfrm>
          <a:prstGeom prst="rect">
            <a:avLst/>
          </a:prstGeom>
        </p:spPr>
      </p:pic>
    </p:spTree>
    <p:extLst>
      <p:ext uri="{BB962C8B-B14F-4D97-AF65-F5344CB8AC3E}">
        <p14:creationId xmlns:p14="http://schemas.microsoft.com/office/powerpoint/2010/main" val="181829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chemeClr val="bg1"/>
                </a:solidFill>
              </a:rPr>
              <a:t>Problem Statement:</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496525" cy="3563159"/>
          </a:xfrm>
        </p:spPr>
        <p:txBody>
          <a:bodyPr>
            <a:normAutofit/>
          </a:bodyPr>
          <a:lstStyle/>
          <a:p>
            <a:pPr marL="0" indent="0">
              <a:buNone/>
            </a:pPr>
            <a:endParaRPr lang="en-US" sz="2400" b="1" dirty="0"/>
          </a:p>
          <a:p>
            <a:pPr marL="0" indent="0">
              <a:buNone/>
            </a:pPr>
            <a:r>
              <a:rPr lang="en-US" sz="2400" b="1" dirty="0"/>
              <a:t>Time Series Anomaly Detection using Transformer</a:t>
            </a:r>
          </a:p>
          <a:p>
            <a:pPr marL="0" indent="0">
              <a:buNone/>
            </a:pPr>
            <a:endParaRPr lang="en-US" sz="2400" b="1" dirty="0"/>
          </a:p>
          <a:p>
            <a:pPr marL="0" indent="0" algn="just">
              <a:buNone/>
            </a:pPr>
            <a:endParaRPr lang="en-US" sz="2400" b="1" dirty="0"/>
          </a:p>
          <a:p>
            <a:pPr marL="0" indent="0" algn="just">
              <a:buNone/>
            </a:pPr>
            <a:endParaRPr lang="en-US" sz="2400" b="1" dirty="0"/>
          </a:p>
          <a:p>
            <a:pPr marL="0" indent="0" algn="just">
              <a:buNone/>
            </a:pPr>
            <a:r>
              <a:rPr lang="en-US" sz="2400" b="1" dirty="0"/>
              <a:t>Business Benefit: </a:t>
            </a:r>
            <a:r>
              <a:rPr lang="en-US" sz="2400" dirty="0"/>
              <a:t>Ability to detect and forecast the anomalies help reduce the cost of allocation of excess resources and help manage the sudden increase in the demand as well to make the management efficient.</a:t>
            </a:r>
          </a:p>
          <a:p>
            <a:pPr marL="0" indent="0">
              <a:buNone/>
            </a:pPr>
            <a:endParaRPr lang="en-US" sz="2400" dirty="0"/>
          </a:p>
          <a:p>
            <a:endParaRPr lang="en-US" sz="1500" dirty="0"/>
          </a:p>
          <a:p>
            <a:pPr marL="0" indent="0">
              <a:buNone/>
            </a:pPr>
            <a:endParaRPr lang="en-US" sz="1500" dirty="0"/>
          </a:p>
        </p:txBody>
      </p:sp>
    </p:spTree>
    <p:extLst>
      <p:ext uri="{BB962C8B-B14F-4D97-AF65-F5344CB8AC3E}">
        <p14:creationId xmlns:p14="http://schemas.microsoft.com/office/powerpoint/2010/main" val="429321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chemeClr val="bg1"/>
                </a:solidFill>
              </a:rPr>
              <a:t>What is Time Series Data?</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496525" cy="3563159"/>
          </a:xfrm>
        </p:spPr>
        <p:txBody>
          <a:bodyPr>
            <a:normAutofit/>
          </a:bodyPr>
          <a:lstStyle/>
          <a:p>
            <a:r>
              <a:rPr lang="en-US" sz="2400" dirty="0"/>
              <a:t>Time series data is a collection of quantities that are assembled over even intervals in time and ordered chronologically. </a:t>
            </a:r>
          </a:p>
          <a:p>
            <a:endParaRPr lang="en-US" sz="2400" dirty="0"/>
          </a:p>
          <a:p>
            <a:r>
              <a:rPr lang="en-US" sz="2400" dirty="0"/>
              <a:t>The time interval at which data is collected is generally referred to as the time series frequency.</a:t>
            </a:r>
          </a:p>
          <a:p>
            <a:endParaRPr lang="en-US" sz="2400" dirty="0"/>
          </a:p>
          <a:p>
            <a:r>
              <a:rPr lang="en-US" sz="2400" dirty="0" err="1"/>
              <a:t>e.g</a:t>
            </a:r>
            <a:r>
              <a:rPr lang="en-US" sz="2400" dirty="0"/>
              <a:t>: Electricity consumption data, Stock price data</a:t>
            </a:r>
          </a:p>
          <a:p>
            <a:endParaRPr lang="en-US" sz="1500" dirty="0"/>
          </a:p>
          <a:p>
            <a:pPr marL="0" indent="0">
              <a:buNone/>
            </a:pPr>
            <a:endParaRPr lang="en-US" sz="1500" dirty="0"/>
          </a:p>
        </p:txBody>
      </p:sp>
    </p:spTree>
    <p:extLst>
      <p:ext uri="{BB962C8B-B14F-4D97-AF65-F5344CB8AC3E}">
        <p14:creationId xmlns:p14="http://schemas.microsoft.com/office/powerpoint/2010/main" val="6530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Transformer:</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4359127" cy="3563159"/>
          </a:xfrm>
        </p:spPr>
        <p:txBody>
          <a:bodyPr>
            <a:normAutofit fontScale="85000" lnSpcReduction="20000"/>
          </a:bodyPr>
          <a:lstStyle/>
          <a:p>
            <a:pPr algn="just"/>
            <a:r>
              <a:rPr lang="en-US" sz="2600" dirty="0"/>
              <a:t>The Transformer in NLP is a novel architecture that aims to solve sequence-to-sequence tasks while handling long-range dependencies with ease.</a:t>
            </a:r>
          </a:p>
          <a:p>
            <a:pPr algn="just"/>
            <a:endParaRPr lang="en-US" sz="2600" dirty="0"/>
          </a:p>
          <a:p>
            <a:pPr algn="just"/>
            <a:r>
              <a:rPr lang="en-US" sz="2600" dirty="0"/>
              <a:t>The Transformer is the first transduction model relying entirely on self-attention to compute representations of its input and output without using sequence-aligned RNNs or convolution.</a:t>
            </a:r>
          </a:p>
          <a:p>
            <a:endParaRPr lang="en-US" sz="1500" dirty="0"/>
          </a:p>
          <a:p>
            <a:pPr marL="0" indent="0">
              <a:buNone/>
            </a:pPr>
            <a:endParaRPr lang="en-US" sz="1500" dirty="0"/>
          </a:p>
        </p:txBody>
      </p:sp>
      <p:pic>
        <p:nvPicPr>
          <p:cNvPr id="4098" name="Picture 2" descr="transformer">
            <a:extLst>
              <a:ext uri="{FF2B5EF4-FFF2-40B4-BE49-F238E27FC236}">
                <a16:creationId xmlns:a16="http://schemas.microsoft.com/office/drawing/2014/main" id="{99E84A9C-7437-48C2-98DE-5A6325452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743" y="2394550"/>
            <a:ext cx="3581400" cy="366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0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Data Understanding :</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928896" cy="3563159"/>
          </a:xfrm>
        </p:spPr>
        <p:txBody>
          <a:bodyPr>
            <a:normAutofit/>
          </a:bodyPr>
          <a:lstStyle/>
          <a:p>
            <a:endParaRPr lang="en-US" dirty="0"/>
          </a:p>
          <a:p>
            <a:r>
              <a:rPr lang="en-US" dirty="0"/>
              <a:t>Number of NYC taxi passengers, where the five anomalies occur</a:t>
            </a:r>
            <a:br>
              <a:rPr lang="en-US" sz="2400" dirty="0"/>
            </a:br>
            <a:r>
              <a:rPr lang="en-US" dirty="0"/>
              <a:t>during the NYC marathon, Thanksgiving, Christmas, New Years day, and a snowstorm. The raw data is from the NYC Taxi and Limousine Commission</a:t>
            </a:r>
          </a:p>
          <a:p>
            <a:r>
              <a:rPr lang="en-US" dirty="0"/>
              <a:t>The data file included here consists of aggregating the total number of taxi passengers into 30-minute buckets.</a:t>
            </a:r>
          </a:p>
          <a:p>
            <a:pPr marL="0" indent="0">
              <a:buNone/>
            </a:pPr>
            <a:endParaRPr lang="en-US" sz="1500" dirty="0"/>
          </a:p>
        </p:txBody>
      </p:sp>
    </p:spTree>
    <p:extLst>
      <p:ext uri="{BB962C8B-B14F-4D97-AF65-F5344CB8AC3E}">
        <p14:creationId xmlns:p14="http://schemas.microsoft.com/office/powerpoint/2010/main" val="28806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Data Visualization :</a:t>
            </a:r>
          </a:p>
        </p:txBody>
      </p:sp>
      <p:pic>
        <p:nvPicPr>
          <p:cNvPr id="1026" name="Picture 2" descr="image">
            <a:extLst>
              <a:ext uri="{FF2B5EF4-FFF2-40B4-BE49-F238E27FC236}">
                <a16:creationId xmlns:a16="http://schemas.microsoft.com/office/drawing/2014/main" id="{4C921D04-0EDC-4358-BBE9-6987A3C166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6404" y="2493963"/>
            <a:ext cx="7306567" cy="356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2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Anomaly Visualization:</a:t>
            </a:r>
          </a:p>
        </p:txBody>
      </p:sp>
      <p:pic>
        <p:nvPicPr>
          <p:cNvPr id="2050" name="Picture 2" descr="image">
            <a:extLst>
              <a:ext uri="{FF2B5EF4-FFF2-40B4-BE49-F238E27FC236}">
                <a16:creationId xmlns:a16="http://schemas.microsoft.com/office/drawing/2014/main" id="{DA7F1DB3-E804-4EB0-89B9-282B9A398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027" y="2688510"/>
            <a:ext cx="70104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5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Data Preparation:</a:t>
            </a:r>
          </a:p>
        </p:txBody>
      </p:sp>
      <p:sp>
        <p:nvSpPr>
          <p:cNvPr id="3" name="Content Placeholder 2">
            <a:extLst>
              <a:ext uri="{FF2B5EF4-FFF2-40B4-BE49-F238E27FC236}">
                <a16:creationId xmlns:a16="http://schemas.microsoft.com/office/drawing/2014/main" id="{0A890451-D2B8-41FA-AD0E-B0EBBAEA67EB}"/>
              </a:ext>
            </a:extLst>
          </p:cNvPr>
          <p:cNvSpPr>
            <a:spLocks noGrp="1"/>
          </p:cNvSpPr>
          <p:nvPr>
            <p:ph idx="1"/>
          </p:nvPr>
        </p:nvSpPr>
        <p:spPr>
          <a:xfrm>
            <a:off x="1424904" y="2494450"/>
            <a:ext cx="9928896" cy="3563159"/>
          </a:xfrm>
        </p:spPr>
        <p:txBody>
          <a:bodyPr>
            <a:normAutofit fontScale="92500" lnSpcReduction="20000"/>
          </a:bodyPr>
          <a:lstStyle/>
          <a:p>
            <a:pPr marL="0" indent="0">
              <a:buNone/>
            </a:pPr>
            <a:r>
              <a:rPr lang="en-US" sz="2400" dirty="0"/>
              <a:t>Steps taken for data preparation:</a:t>
            </a:r>
          </a:p>
          <a:p>
            <a:pPr marL="0" indent="0">
              <a:buNone/>
            </a:pPr>
            <a:endParaRPr lang="en-US" sz="2400" dirty="0"/>
          </a:p>
          <a:p>
            <a:r>
              <a:rPr lang="en-US" sz="2400" dirty="0"/>
              <a:t>Reading csv data into a Pandas data frame</a:t>
            </a:r>
          </a:p>
          <a:p>
            <a:r>
              <a:rPr lang="en-US" sz="2400" dirty="0"/>
              <a:t>Reading annotation data from the respective json file into a dictionary</a:t>
            </a:r>
          </a:p>
          <a:p>
            <a:r>
              <a:rPr lang="en-US" sz="2400" dirty="0"/>
              <a:t>Scaling the data using Standard Scaler of </a:t>
            </a:r>
            <a:r>
              <a:rPr lang="en-US" sz="2400" dirty="0" err="1"/>
              <a:t>Sklearn</a:t>
            </a:r>
            <a:endParaRPr lang="en-US" sz="2400" dirty="0"/>
          </a:p>
          <a:p>
            <a:r>
              <a:rPr lang="en-US" sz="2400" dirty="0"/>
              <a:t>Creating various features from the data such as- hour, daylight and timestamp for positional encoding, </a:t>
            </a:r>
            <a:r>
              <a:rPr lang="en-US" sz="2400" dirty="0" err="1"/>
              <a:t>etc</a:t>
            </a:r>
            <a:r>
              <a:rPr lang="en-US" sz="2400" dirty="0"/>
              <a:t> -  Total of 90 features have been created</a:t>
            </a:r>
          </a:p>
          <a:p>
            <a:r>
              <a:rPr lang="en-US" sz="2400" dirty="0"/>
              <a:t>Batching the data with a fixed window size</a:t>
            </a:r>
          </a:p>
          <a:p>
            <a:r>
              <a:rPr lang="en-US" sz="2400" dirty="0"/>
              <a:t>Distributing anomalies across train and test</a:t>
            </a:r>
          </a:p>
          <a:p>
            <a:r>
              <a:rPr lang="en-US" sz="2400" dirty="0"/>
              <a:t>Creating labels for the respective samples based on whether it is an anomaly or not</a:t>
            </a:r>
          </a:p>
          <a:p>
            <a:endParaRPr lang="en-US" sz="2400" dirty="0"/>
          </a:p>
          <a:p>
            <a:endParaRPr lang="en-US" sz="2400" dirty="0"/>
          </a:p>
          <a:p>
            <a:endParaRPr lang="en-US" sz="2400" dirty="0"/>
          </a:p>
        </p:txBody>
      </p:sp>
    </p:spTree>
    <p:extLst>
      <p:ext uri="{BB962C8B-B14F-4D97-AF65-F5344CB8AC3E}">
        <p14:creationId xmlns:p14="http://schemas.microsoft.com/office/powerpoint/2010/main" val="361502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AC9615-1D3E-4390-8280-C7EE03757BE4}"/>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Model Architecture:</a:t>
            </a:r>
          </a:p>
        </p:txBody>
      </p:sp>
      <p:pic>
        <p:nvPicPr>
          <p:cNvPr id="5" name="Picture 4">
            <a:extLst>
              <a:ext uri="{FF2B5EF4-FFF2-40B4-BE49-F238E27FC236}">
                <a16:creationId xmlns:a16="http://schemas.microsoft.com/office/drawing/2014/main" id="{AB1963FF-8D97-48E1-A3E2-B8C5A55730EA}"/>
              </a:ext>
            </a:extLst>
          </p:cNvPr>
          <p:cNvPicPr>
            <a:picLocks noChangeAspect="1"/>
          </p:cNvPicPr>
          <p:nvPr/>
        </p:nvPicPr>
        <p:blipFill>
          <a:blip r:embed="rId2"/>
          <a:stretch>
            <a:fillRect/>
          </a:stretch>
        </p:blipFill>
        <p:spPr>
          <a:xfrm rot="5400000">
            <a:off x="3572826" y="2904855"/>
            <a:ext cx="2152650" cy="2828925"/>
          </a:xfrm>
          <a:prstGeom prst="rect">
            <a:avLst/>
          </a:prstGeom>
        </p:spPr>
      </p:pic>
      <p:sp>
        <p:nvSpPr>
          <p:cNvPr id="6" name="Rectangle: Rounded Corners 5">
            <a:extLst>
              <a:ext uri="{FF2B5EF4-FFF2-40B4-BE49-F238E27FC236}">
                <a16:creationId xmlns:a16="http://schemas.microsoft.com/office/drawing/2014/main" id="{B1DE0BE1-A04E-4601-B9F3-B4D59F1ECEA5}"/>
              </a:ext>
            </a:extLst>
          </p:cNvPr>
          <p:cNvSpPr/>
          <p:nvPr/>
        </p:nvSpPr>
        <p:spPr>
          <a:xfrm>
            <a:off x="1469205" y="3554855"/>
            <a:ext cx="996594" cy="14281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Input</a:t>
            </a:r>
          </a:p>
        </p:txBody>
      </p:sp>
      <p:sp>
        <p:nvSpPr>
          <p:cNvPr id="7" name="Rectangle 6">
            <a:extLst>
              <a:ext uri="{FF2B5EF4-FFF2-40B4-BE49-F238E27FC236}">
                <a16:creationId xmlns:a16="http://schemas.microsoft.com/office/drawing/2014/main" id="{FB9C0DF2-C8DA-487B-8F5A-603F76EFA458}"/>
              </a:ext>
            </a:extLst>
          </p:cNvPr>
          <p:cNvSpPr/>
          <p:nvPr/>
        </p:nvSpPr>
        <p:spPr>
          <a:xfrm>
            <a:off x="6842589" y="3151188"/>
            <a:ext cx="996594" cy="223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Dense</a:t>
            </a:r>
          </a:p>
        </p:txBody>
      </p:sp>
      <p:sp>
        <p:nvSpPr>
          <p:cNvPr id="17" name="Rectangle 16">
            <a:extLst>
              <a:ext uri="{FF2B5EF4-FFF2-40B4-BE49-F238E27FC236}">
                <a16:creationId xmlns:a16="http://schemas.microsoft.com/office/drawing/2014/main" id="{5B1205B2-8398-4F46-9FED-15F38FF01623}"/>
              </a:ext>
            </a:extLst>
          </p:cNvPr>
          <p:cNvSpPr/>
          <p:nvPr/>
        </p:nvSpPr>
        <p:spPr>
          <a:xfrm>
            <a:off x="8635612" y="3151187"/>
            <a:ext cx="996594" cy="223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Dense</a:t>
            </a:r>
          </a:p>
        </p:txBody>
      </p:sp>
      <p:sp>
        <p:nvSpPr>
          <p:cNvPr id="8" name="Oval 7">
            <a:extLst>
              <a:ext uri="{FF2B5EF4-FFF2-40B4-BE49-F238E27FC236}">
                <a16:creationId xmlns:a16="http://schemas.microsoft.com/office/drawing/2014/main" id="{24C7C621-A6C1-4AAC-A155-DD0B55613724}"/>
              </a:ext>
            </a:extLst>
          </p:cNvPr>
          <p:cNvSpPr/>
          <p:nvPr/>
        </p:nvSpPr>
        <p:spPr>
          <a:xfrm>
            <a:off x="10058397" y="3729518"/>
            <a:ext cx="1417837" cy="10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0/1</a:t>
            </a:r>
          </a:p>
        </p:txBody>
      </p:sp>
      <p:sp>
        <p:nvSpPr>
          <p:cNvPr id="9" name="Arrow: Right 8">
            <a:extLst>
              <a:ext uri="{FF2B5EF4-FFF2-40B4-BE49-F238E27FC236}">
                <a16:creationId xmlns:a16="http://schemas.microsoft.com/office/drawing/2014/main" id="{0003E88B-514F-4C6C-B32F-5E66B8BDB368}"/>
              </a:ext>
            </a:extLst>
          </p:cNvPr>
          <p:cNvSpPr/>
          <p:nvPr/>
        </p:nvSpPr>
        <p:spPr>
          <a:xfrm>
            <a:off x="2465799" y="4119937"/>
            <a:ext cx="778975" cy="22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B9130C3-FDFE-44FF-ACB8-1BE38783F001}"/>
              </a:ext>
            </a:extLst>
          </p:cNvPr>
          <p:cNvSpPr/>
          <p:nvPr/>
        </p:nvSpPr>
        <p:spPr>
          <a:xfrm>
            <a:off x="5901169" y="4153218"/>
            <a:ext cx="931334" cy="192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9D51671-F6FE-4A31-A076-A2E70CC29E34}"/>
              </a:ext>
            </a:extLst>
          </p:cNvPr>
          <p:cNvSpPr/>
          <p:nvPr/>
        </p:nvSpPr>
        <p:spPr>
          <a:xfrm>
            <a:off x="7849011" y="4109663"/>
            <a:ext cx="778975" cy="22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CD2E310-CB5B-42F5-B450-84886F64029F}"/>
              </a:ext>
            </a:extLst>
          </p:cNvPr>
          <p:cNvSpPr/>
          <p:nvPr/>
        </p:nvSpPr>
        <p:spPr>
          <a:xfrm>
            <a:off x="9632206" y="4153218"/>
            <a:ext cx="426191" cy="182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86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467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Anomaly Detection using Transformer</vt:lpstr>
      <vt:lpstr>Problem Statement:</vt:lpstr>
      <vt:lpstr>What is Time Series Data?</vt:lpstr>
      <vt:lpstr>Transformer:</vt:lpstr>
      <vt:lpstr>Data Understanding :</vt:lpstr>
      <vt:lpstr>Data Visualization :</vt:lpstr>
      <vt:lpstr>Anomaly Visualization:</vt:lpstr>
      <vt:lpstr>Data Preparation:</vt:lpstr>
      <vt:lpstr>Model Architecture:</vt:lpstr>
      <vt:lpstr>Loss Function :</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using GAN</dc:title>
  <dc:creator>Rath, Sushresulagna</dc:creator>
  <cp:lastModifiedBy>Rath, Sushresulagna</cp:lastModifiedBy>
  <cp:revision>18</cp:revision>
  <dcterms:created xsi:type="dcterms:W3CDTF">2020-11-11T11:06:59Z</dcterms:created>
  <dcterms:modified xsi:type="dcterms:W3CDTF">2020-11-12T12:42:35Z</dcterms:modified>
</cp:coreProperties>
</file>