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7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EE0F-0829-4FB5-91EF-4BDA42C9BDA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E18F02B-0432-4C3B-B212-171B788B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19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EE0F-0829-4FB5-91EF-4BDA42C9BDA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E18F02B-0432-4C3B-B212-171B788B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4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EE0F-0829-4FB5-91EF-4BDA42C9BDA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E18F02B-0432-4C3B-B212-171B788B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86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EE0F-0829-4FB5-91EF-4BDA42C9BDA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E18F02B-0432-4C3B-B212-171B788BF84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035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EE0F-0829-4FB5-91EF-4BDA42C9BDA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E18F02B-0432-4C3B-B212-171B788B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18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EE0F-0829-4FB5-91EF-4BDA42C9BDA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F02B-0432-4C3B-B212-171B788B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999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EE0F-0829-4FB5-91EF-4BDA42C9BDA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F02B-0432-4C3B-B212-171B788B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418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EE0F-0829-4FB5-91EF-4BDA42C9BDA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F02B-0432-4C3B-B212-171B788B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168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1BCEE0F-0829-4FB5-91EF-4BDA42C9BDA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E18F02B-0432-4C3B-B212-171B788B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09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EE0F-0829-4FB5-91EF-4BDA42C9BDA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F02B-0432-4C3B-B212-171B788B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EE0F-0829-4FB5-91EF-4BDA42C9BDA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E18F02B-0432-4C3B-B212-171B788B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99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EE0F-0829-4FB5-91EF-4BDA42C9BDA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F02B-0432-4C3B-B212-171B788B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77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EE0F-0829-4FB5-91EF-4BDA42C9BDA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F02B-0432-4C3B-B212-171B788B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40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EE0F-0829-4FB5-91EF-4BDA42C9BDA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F02B-0432-4C3B-B212-171B788B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5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EE0F-0829-4FB5-91EF-4BDA42C9BDA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F02B-0432-4C3B-B212-171B788B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5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EE0F-0829-4FB5-91EF-4BDA42C9BDA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F02B-0432-4C3B-B212-171B788B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03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CEE0F-0829-4FB5-91EF-4BDA42C9BDA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8F02B-0432-4C3B-B212-171B788B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2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CEE0F-0829-4FB5-91EF-4BDA42C9BDA8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8F02B-0432-4C3B-B212-171B788BF8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06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49B9-79AB-D43C-59C6-1E87268C3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Vector Magneto Optical Generalised Ellipsometry (VMOGE)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419BA-8CEE-352E-9B75-031E330E4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86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04B3-9CC3-0108-2B8A-F1DBA65C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VMOGE Modes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E7B00-68B6-44F2-915C-78D50AE57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1600" dirty="0"/>
                  <a:t>Transverse-Polar Mode (TP-Mode):</a:t>
                </a:r>
              </a:p>
              <a:p>
                <a:pPr lvl="1"/>
                <a:r>
                  <a:rPr lang="en-IN" sz="1600" dirty="0"/>
                  <a:t>Magnetic Field Sweeps across the y-z plane. </a:t>
                </a:r>
              </a:p>
              <a:p>
                <a:pPr lvl="1"/>
                <a:r>
                  <a:rPr lang="en-GB" sz="1600" dirty="0"/>
                  <a:t>For this case, the Azimuth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1600" b="0" i="0" smtClean="0">
                        <a:latin typeface="Cambria Math" panose="02040503050406030204" pitchFamily="18" charset="0"/>
                      </a:rPr>
                      <m:t>=90° </m:t>
                    </m:r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1600" b="0" i="0" smtClean="0">
                            <a:latin typeface="Cambria Math" panose="02040503050406030204" pitchFamily="18" charset="0"/>
                          </a:rPr>
                          <m:t>remains</m:t>
                        </m:r>
                        <m:r>
                          <a:rPr lang="en-IN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1600" b="0" i="0" smtClean="0">
                            <a:latin typeface="Cambria Math" panose="02040503050406030204" pitchFamily="18" charset="0"/>
                          </a:rPr>
                          <m:t>same</m:t>
                        </m:r>
                      </m:e>
                    </m:d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600" dirty="0"/>
                  <a:t> varies from 0° to 180°</a:t>
                </a:r>
              </a:p>
              <a:p>
                <a:pPr lvl="1"/>
                <a:r>
                  <a:rPr lang="en-GB" sz="1600" dirty="0"/>
                  <a:t>For one full loop we need to 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1200" dirty="0"/>
                  <a:t> </a:t>
                </a:r>
                <a:r>
                  <a:rPr lang="en-IN" sz="1600" dirty="0"/>
                  <a:t>from 0° to 360° (which is typically not required) </a:t>
                </a:r>
                <a:endParaRPr lang="en-IN" sz="1200" dirty="0"/>
              </a:p>
              <a:p>
                <a:pPr marL="457200" lvl="1" indent="0"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E7B00-68B6-44F2-915C-78D50AE57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4" t="-1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2198F77-D84F-C6B4-8FE4-C48546163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11" y="3874800"/>
            <a:ext cx="3437648" cy="2514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78FC81-8BDC-4700-3092-0500BE047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941" y="3874800"/>
            <a:ext cx="3437648" cy="25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6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2832-A28B-7F27-B3D7-C672F971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VMOGE Modes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F6AB1-740D-6AE3-8193-FBA0D5795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1600" dirty="0"/>
                  <a:t>LP-VMOGE (Longitudinal-Polar):</a:t>
                </a:r>
              </a:p>
              <a:p>
                <a:pPr lvl="1"/>
                <a:r>
                  <a:rPr lang="en-IN" sz="1600" dirty="0"/>
                  <a:t>Magnetic Field H sweeps along the (x-z plane)(plane of incidence)</a:t>
                </a:r>
              </a:p>
              <a:p>
                <a:pPr lvl="1"/>
                <a:r>
                  <a:rPr lang="en-GB" sz="1600" dirty="0"/>
                  <a:t>For this case, the Azimuth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600" dirty="0"/>
                  <a:t>= 0° (remains same)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600" dirty="0"/>
                  <a:t> varies from 0° to 180°</a:t>
                </a:r>
              </a:p>
              <a:p>
                <a:pPr lvl="1"/>
                <a:r>
                  <a:rPr lang="en-GB" sz="1600" dirty="0"/>
                  <a:t>For one full loop we need to 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1200" dirty="0"/>
                  <a:t> </a:t>
                </a:r>
                <a:r>
                  <a:rPr lang="en-IN" sz="1600" dirty="0"/>
                  <a:t>from 0° to 360° (which is typically not required) </a:t>
                </a:r>
                <a:endParaRPr lang="en-IN" sz="1200" dirty="0"/>
              </a:p>
              <a:p>
                <a:pPr marL="457200" lvl="1" indent="0"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F6AB1-740D-6AE3-8193-FBA0D5795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4" t="-1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5EEBD71-96A5-E598-E97D-BDBA7755C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26" y="3700019"/>
            <a:ext cx="3359093" cy="2519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1AFF2-6868-1B21-156B-9AA85F165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087" y="3700018"/>
            <a:ext cx="3359093" cy="251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6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7A22-5291-2A7D-D51B-F92486B5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Mueller Matrix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477B4-3C41-B15D-2B84-648E80FF32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000" dirty="0"/>
                  <a:t>Mueller Matrix is a 4x4 Matrix which basically connects the Light Incident on the Sample Surface and Reflected Outgoing Light. </a:t>
                </a:r>
              </a:p>
              <a:p>
                <a:r>
                  <a:rPr lang="en-IN" sz="2000" dirty="0"/>
                  <a:t>It captures the modifications in polarisation state of the Incoming Light and Outgoing Light by connecting the Stokes Vector of Incoming Light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 and Outgoing Light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IN" sz="2000" dirty="0"/>
                  <a:t>) by the following equation</a:t>
                </a:r>
              </a:p>
              <a:p>
                <a:pPr marL="457200" lvl="1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M is a Matrix and each element in it represents the </a:t>
                </a:r>
                <a:r>
                  <a:rPr lang="en-GB" dirty="0"/>
                  <a:t>specific transformation of the polarization state.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477B4-3C41-B15D-2B84-648E80FF3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861" r="-7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45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B7AA-969B-9AF7-DADA-9400DCD9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Mueller Matrix Formalism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FE55D-B9E4-AA21-2752-23F21F36B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the Case of VMOGE, we consider the Upper 3 x 4 Matrix of this Mueller 4 x 4 Matrix, as it</a:t>
            </a:r>
            <a:r>
              <a:rPr lang="en-GB" dirty="0"/>
              <a:t> is sufficient to characterize the MO response of the sample. </a:t>
            </a:r>
          </a:p>
          <a:p>
            <a:r>
              <a:rPr lang="en-GB" dirty="0"/>
              <a:t>Mueller Matrix is quite useful tool for the cases of Multilayer thin films, which have different materials in different layer. </a:t>
            </a:r>
          </a:p>
          <a:p>
            <a:r>
              <a:rPr lang="en-GB" dirty="0"/>
              <a:t>The 4×4 matrix formalism also allows the evaluation of a set of 16 Mueller matrix elements independence of magnetic field H for a multilayer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42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8A26-8320-481E-3FA2-D9E7FB21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Mueller Matrix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24EC50-B399-90FC-CBB9-8C8B2A2AC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nonsymmetric terms of the Mueller Matrix are induced by the magneto-optical dielectric tensor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𝑀𝑂</m:t>
                        </m:r>
                      </m:sup>
                    </m:sSup>
                  </m:oMath>
                </a14:m>
                <a:r>
                  <a:rPr lang="en-IN" dirty="0"/>
                  <a:t>). </a:t>
                </a:r>
              </a:p>
              <a:p>
                <a:r>
                  <a:rPr lang="en-IN" dirty="0"/>
                  <a:t>The Dielectric Tensor of each layer is analysed for Non Symmetric Terms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𝑀𝑂</m:t>
                        </m:r>
                      </m:sup>
                    </m:sSubSup>
                  </m:oMath>
                </a14:m>
                <a:r>
                  <a:rPr lang="en-IN" dirty="0"/>
                  <a:t>and these terms are assumed to be dependent on the Magnetisation (M). They are related to M by the anisotropic complex valued MO coupling constants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IN" dirty="0"/>
                  <a:t>).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𝑀𝑂</m:t>
                        </m:r>
                      </m:sup>
                    </m:sSup>
                  </m:oMath>
                </a14:m>
                <a:r>
                  <a:rPr lang="en-IN" dirty="0"/>
                  <a:t> 3x4 matrix can be obtained by performing complicated mathematical steps (Linear Response Theory &amp; Levi Civita Formalism)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24EC50-B399-90FC-CBB9-8C8B2A2AC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 r="-1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43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46DB-DE80-77C9-988E-1412E2D7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Magneto-optical dielectric tensor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D8C7A0-A95F-1F62-19CF-B34252A0B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𝑀𝑂</m:t>
                        </m:r>
                      </m:sup>
                    </m:sSup>
                  </m:oMath>
                </a14:m>
                <a:r>
                  <a:rPr lang="en-IN" dirty="0"/>
                  <a:t> 3x4 matrix can be obtained by performing complicated mathematical steps (Linear Response Theory &amp; Levi Civita Formalism) as following Matrix, 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𝑀𝑂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D8C7A0-A95F-1F62-19CF-B34252A0B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23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90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A5AA-5B4D-8CAD-B383-9DD466C8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Magneto-optical dielectric tensor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D829-7644-04D2-A739-7EA0B65B8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The Dielectric Tensor matrix elements are just a result of single mode, instead they are combined overall picture of all the modes. </a:t>
            </a:r>
          </a:p>
          <a:p>
            <a:r>
              <a:rPr lang="en-IN" sz="1600" dirty="0"/>
              <a:t>Some Particular Dielectric Tensor Matric Elements can be accessed only using one of the 3 VMOGE modes as mentioned earlier. </a:t>
            </a:r>
          </a:p>
          <a:p>
            <a:r>
              <a:rPr lang="en-IN" sz="1600" dirty="0"/>
              <a:t>Hence the Mueller Matrix formalism is very useful way to understand the thin film characterisation as it captures the overall picture of </a:t>
            </a:r>
            <a:r>
              <a:rPr lang="en-GB" sz="1600" dirty="0"/>
              <a:t>polarization changes of incident light induced by the sample.</a:t>
            </a:r>
          </a:p>
          <a:p>
            <a:r>
              <a:rPr lang="en-GB" sz="1600" dirty="0"/>
              <a:t>By fitting the experimental Mueller Matrix data to a theoretical model, we can determine the magneto-optical dielectric tensor, which further can be used to predict the MO response for any angle of incidence or Magnetic Field Orientation. </a:t>
            </a:r>
          </a:p>
          <a:p>
            <a:r>
              <a:rPr lang="en-GB" sz="1600" dirty="0"/>
              <a:t>It enables the study of magnetic anisotropy and the magneto-optical response of thin films and nanostructures.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4738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F2FC-BC46-630C-2D8B-B285A4FB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VMOGE Setup and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37429-36AA-8527-9AD4-2A72BE91F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15" y="2154705"/>
            <a:ext cx="5831370" cy="4236669"/>
          </a:xfrm>
        </p:spPr>
      </p:pic>
    </p:spTree>
    <p:extLst>
      <p:ext uri="{BB962C8B-B14F-4D97-AF65-F5344CB8AC3E}">
        <p14:creationId xmlns:p14="http://schemas.microsoft.com/office/powerpoint/2010/main" val="60833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6EEC-1463-2C89-4AB1-444B7434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VMOGE Setup and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A41CB-CE97-3862-129A-70CF9B8434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1600" dirty="0"/>
                  <a:t>The Magnetic Field Strength and its relationship with the current on Solenoids can be determined using the following equations, </a:t>
                </a:r>
                <a:endParaRPr lang="en-IN" sz="1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sz="16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sz="16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sz="1600" b="0" dirty="0">
                  <a:ea typeface="Cambria Math" panose="02040503050406030204" pitchFamily="18" charset="0"/>
                </a:endParaRPr>
              </a:p>
              <a:p>
                <a:r>
                  <a:rPr lang="en-IN" sz="1600" dirty="0"/>
                  <a:t>Rearranging the above equation we get something like this,</a:t>
                </a:r>
              </a:p>
              <a:p>
                <a:endParaRPr lang="en-IN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16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I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16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IN" sz="1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1600" b="0" dirty="0">
                  <a:ea typeface="Cambria Math" panose="02040503050406030204" pitchFamily="18" charset="0"/>
                </a:endParaRPr>
              </a:p>
              <a:p>
                <a:r>
                  <a:rPr lang="en-IN" sz="1600" dirty="0"/>
                  <a:t>As you can see in both the cases, we have 3 linear Equations and 4 Unknown Current Values. Hence they are called as Overdetermined and they can have many solutions.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A41CB-CE97-3862-129A-70CF9B8434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4" t="-1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525D8A7-A92B-F7E8-E8AE-8F5BE8FA8E85}"/>
              </a:ext>
            </a:extLst>
          </p:cNvPr>
          <p:cNvSpPr txBox="1"/>
          <p:nvPr/>
        </p:nvSpPr>
        <p:spPr>
          <a:xfrm>
            <a:off x="10925666" y="2983583"/>
            <a:ext cx="5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1BC88-0DAD-B12C-9CEA-C7BEAE7710D8}"/>
              </a:ext>
            </a:extLst>
          </p:cNvPr>
          <p:cNvSpPr txBox="1"/>
          <p:nvPr/>
        </p:nvSpPr>
        <p:spPr>
          <a:xfrm>
            <a:off x="10925666" y="4370894"/>
            <a:ext cx="58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558526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159CF-1362-0DAF-6C7F-3F35E7AD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VMOGE Setup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67E6-181D-3648-AFD9-11E5E08B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To overcome this situation we utilise something called as Minimum Norm Solution, which gives us one unique solution for Total Magnetic Field (H). </a:t>
            </a:r>
          </a:p>
          <a:p>
            <a:r>
              <a:rPr lang="en-IN" sz="2000" dirty="0"/>
              <a:t>The Minimum Norm Solution is useful tool here as it ensures that with the varying current in the solenoid, the variation in Magnetic Field can be predicted [figure(d)].</a:t>
            </a:r>
          </a:p>
          <a:p>
            <a:r>
              <a:rPr lang="en-IN" sz="2000" dirty="0"/>
              <a:t>This basically tells us that we can control the current flowing through solenoid and adjust the magnetic field generated by it. </a:t>
            </a:r>
          </a:p>
          <a:p>
            <a:r>
              <a:rPr lang="en-IN" sz="2000" dirty="0"/>
              <a:t>Minimum Norm Solution is calculated using some linear algebraic operations. </a:t>
            </a:r>
          </a:p>
        </p:txBody>
      </p:sp>
    </p:spTree>
    <p:extLst>
      <p:ext uri="{BB962C8B-B14F-4D97-AF65-F5344CB8AC3E}">
        <p14:creationId xmlns:p14="http://schemas.microsoft.com/office/powerpoint/2010/main" val="199369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D979-0E33-5200-1F95-648DD634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VMOGE?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284B-F365-4456-6FB2-0A4B74A7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VMOGE (Vector-Magneto-Optical Generalized Ellipsometry) is a new experimental setup used to measure the magneto-optical (MO) properties of materials.</a:t>
            </a:r>
          </a:p>
          <a:p>
            <a:r>
              <a:rPr lang="en-GB" dirty="0"/>
              <a:t>It operates in the spectral range of 300 nm to 1100 nm, making it versatile for studying a wide range of materials.</a:t>
            </a:r>
          </a:p>
          <a:p>
            <a:r>
              <a:rPr lang="en-GB" dirty="0"/>
              <a:t>VMOGE uses an octupole magnet instead of traditional solenoids.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461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8717-01D9-70FD-D2B1-93FE0FB1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Minimum Norm Solution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E67D6-E5BA-D6EA-EDE6-E75A6513D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IN" sz="2100" dirty="0"/>
                  <a:t>Using one of the following set of equations we write down the Matrix Equation Form, </a:t>
                </a:r>
              </a:p>
              <a:p>
                <a:pPr marL="0" indent="0">
                  <a:buNone/>
                </a:pPr>
                <a:endParaRPr lang="en-IN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sz="210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1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1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10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IN" sz="21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1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10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IN" sz="21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1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10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IN" sz="210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IN" sz="21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1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10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210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10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2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1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10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1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1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10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sz="21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1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10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sz="21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1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10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sz="210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1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10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IN" sz="210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100" dirty="0"/>
              </a:p>
              <a:p>
                <a:pPr marL="0" indent="0">
                  <a:buNone/>
                </a:pPr>
                <a:endParaRPr lang="en-IN" sz="2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𝐴𝐼</m:t>
                      </m:r>
                    </m:oMath>
                  </m:oMathPara>
                </a14:m>
                <a:endParaRPr lang="en-IN" sz="2100" dirty="0"/>
              </a:p>
              <a:p>
                <a:pPr marL="0" indent="0">
                  <a:buNone/>
                </a:pPr>
                <a:r>
                  <a:rPr lang="en-IN" sz="2100" dirty="0"/>
                  <a:t>Where,</a:t>
                </a:r>
              </a:p>
              <a:p>
                <a:pPr marL="0" indent="0">
                  <a:buNone/>
                </a:pPr>
                <a:r>
                  <a:rPr lang="en-IN" sz="2100" dirty="0"/>
                  <a:t>A = 3 x 4 Matrix with Current Coefficients,</a:t>
                </a:r>
              </a:p>
              <a:p>
                <a:pPr marL="0" indent="0">
                  <a:buNone/>
                </a:pPr>
                <a:r>
                  <a:rPr lang="en-IN" sz="2100" dirty="0"/>
                  <a:t>I = 4 x 1 Matrix with Current Vectors</a:t>
                </a:r>
              </a:p>
              <a:p>
                <a:pPr marL="0" indent="0">
                  <a:buNone/>
                </a:pPr>
                <a:r>
                  <a:rPr lang="en-IN" sz="2100" dirty="0"/>
                  <a:t>H = 3 x 1 Magnetic Field Vector Components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E67D6-E5BA-D6EA-EDE6-E75A6513D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2538" b="-2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51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CC75-E9FA-A71D-6396-1D9C47F3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Minimum Norm Solution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AF0AE-6FAF-6BCB-47D8-31A0DB52A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000" dirty="0"/>
                  <a:t>The previously mentioned equation can be re written as,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𝐴𝐼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IN" sz="2000" dirty="0"/>
                  <a:t> is a Pseudoinverse Matrix / Moore Penrose Pseudoinverse Matrix</a:t>
                </a:r>
              </a:p>
              <a:p>
                <a:pPr marL="0" indent="0">
                  <a:buNone/>
                </a:pPr>
                <a:r>
                  <a:rPr lang="en-IN" sz="1600" dirty="0"/>
                  <a:t>(This is calculated using Singular Value Decomposition (SVD))</a:t>
                </a:r>
              </a:p>
              <a:p>
                <a:r>
                  <a:rPr lang="en-IN" sz="2000" dirty="0"/>
                  <a:t>Using this we calculate the values of Current and accordingly we can obtain the desired Magnetic Field.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AF0AE-6FAF-6BCB-47D8-31A0DB52A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8" t="-1861" r="-3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714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CE8F-BB03-6F4B-A7D9-29B91E2E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Converting Cartesian Components to Octupole Coordinates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4B7D-A896-C7D6-CD31-C31E29AB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From the set of Eq.[1], we have obtained the relationship between </a:t>
            </a:r>
            <a:r>
              <a:rPr lang="en-GB" dirty="0"/>
              <a:t>artesian components of the magnetic field and the currents. </a:t>
            </a:r>
          </a:p>
          <a:p>
            <a:r>
              <a:rPr lang="en-GB" dirty="0"/>
              <a:t>As mentioned earlier we can solve for the current values using Minimum Norm Solution, to obtain the desired Total Magnetic Field (H) </a:t>
            </a:r>
          </a:p>
          <a:p>
            <a:r>
              <a:rPr lang="en-GB" dirty="0"/>
              <a:t>This (H) will be basically the resulting magnetic field generated due to the current. </a:t>
            </a:r>
          </a:p>
          <a:p>
            <a:r>
              <a:rPr lang="en-GB" dirty="0"/>
              <a:t>We can use the Polar Coordinate and Cartesian Coordinate Relation and basically obtain the Total Magnetic Field in terms of Polar Coordinates too.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727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3A9C-0346-5B8C-502D-01677AF5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Magnetic Field to Mueller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60E39-32D9-6B8F-9490-0B919BC4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dirty="0"/>
              <a:t>Minimum Norm Solution: Calibrates solenoid currents to generate precise 3D magnetic fields.</a:t>
            </a:r>
          </a:p>
          <a:p>
            <a:r>
              <a:rPr lang="en-IN" sz="1600" dirty="0"/>
              <a:t>Fixed Sample Setup: Magnetic field applied in any direction without moving the sample.</a:t>
            </a:r>
          </a:p>
          <a:p>
            <a:r>
              <a:rPr lang="en-IN" sz="1600" dirty="0"/>
              <a:t>Ellipsometer Input: Light (200–1000 nm) incidents on the sample, interacts, and reflects.</a:t>
            </a:r>
          </a:p>
          <a:p>
            <a:r>
              <a:rPr lang="en-IN" sz="1600" dirty="0"/>
              <a:t>Mueller Matrix Output: Captures polarization changes induced by the sample.</a:t>
            </a:r>
          </a:p>
          <a:p>
            <a:r>
              <a:rPr lang="en-IN" sz="1600" dirty="0"/>
              <a:t>LT Mode: Studies in-plane magnetic properties in the {x, y}-plane.</a:t>
            </a:r>
          </a:p>
          <a:p>
            <a:r>
              <a:rPr lang="en-IN" sz="1600" dirty="0"/>
              <a:t>LP Mode: Studies out-of-plane properties in the {x, z}-plane.</a:t>
            </a:r>
          </a:p>
          <a:p>
            <a:r>
              <a:rPr lang="en-IN" sz="1600" dirty="0"/>
              <a:t>TP Mode: Studies out-of-plane properties in the {y, z}-plane.</a:t>
            </a:r>
          </a:p>
          <a:p>
            <a:r>
              <a:rPr lang="en-IN" sz="1600" dirty="0"/>
              <a:t>Combined Data: Full Mueller Matrix reveals magneto-optical (MO) response of multilayer films.</a:t>
            </a:r>
          </a:p>
          <a:p>
            <a:r>
              <a:rPr lang="en-IN" sz="1600" dirty="0"/>
              <a:t>Wavelength Adjustment: Tune light wavelength to study material-specific MO interactions.</a:t>
            </a:r>
          </a:p>
          <a:p>
            <a:r>
              <a:rPr lang="en-IN" sz="1600" dirty="0"/>
              <a:t>Complete Characterization: Determines MO dielectric tensor, anisotropy, and layer properties.</a:t>
            </a:r>
          </a:p>
        </p:txBody>
      </p:sp>
    </p:spTree>
    <p:extLst>
      <p:ext uri="{BB962C8B-B14F-4D97-AF65-F5344CB8AC3E}">
        <p14:creationId xmlns:p14="http://schemas.microsoft.com/office/powerpoint/2010/main" val="4856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39F4-5A67-2DEA-A567-CA2D433B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VMOGE vs Traditional MO Ellipsometers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E481-603E-3AAB-B4C9-C48613F4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Traditional magneto-optical ellipsometers use pair solenoids to generate a magnetic field.</a:t>
            </a:r>
          </a:p>
          <a:p>
            <a:r>
              <a:rPr lang="en-GB" sz="1600" dirty="0"/>
              <a:t>These solenoids produce a magnetic field only along a single axis (e.g., x, y, or z).</a:t>
            </a:r>
          </a:p>
          <a:p>
            <a:r>
              <a:rPr lang="en-GB" sz="1600" dirty="0"/>
              <a:t>To characterize materials with 3D magnetic properties, the sample or solenoids must be physically moved to align the magnetic field along different axes.</a:t>
            </a:r>
          </a:p>
          <a:p>
            <a:r>
              <a:rPr lang="en-GB" sz="1600" dirty="0"/>
              <a:t>This process is time-consuming and requires </a:t>
            </a:r>
            <a:r>
              <a:rPr lang="en-GB" sz="1600" b="1" i="1" u="sng" dirty="0"/>
              <a:t>recalibration</a:t>
            </a:r>
            <a:r>
              <a:rPr lang="en-GB" sz="1600" dirty="0"/>
              <a:t> after each movement.</a:t>
            </a:r>
          </a:p>
          <a:p>
            <a:r>
              <a:rPr lang="en-GB" sz="1600" dirty="0"/>
              <a:t>As mentioned earlier VMOGE utilises Octupole Magnet, which can basically generate magnetic field in any direction within 3D vector space without physically moving the sample or the magnet.</a:t>
            </a:r>
          </a:p>
          <a:p>
            <a:r>
              <a:rPr lang="en-GB" sz="1600" dirty="0"/>
              <a:t>The sample remains fixed, reducing experimental complexity and potential errors.</a:t>
            </a:r>
          </a:p>
          <a:p>
            <a:r>
              <a:rPr lang="en-GB" sz="1600" dirty="0"/>
              <a:t>Thus making it more efficient and versatile tool for studying 3D magneto-optical properties compared to traditional methods.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6282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DF019-C0E1-D85A-7BCB-4E10A6BC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Magnetic Field in Polar Coordinate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D444B-A4D0-6AA1-DEF1-E06F27BFC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1600" dirty="0"/>
                  <a:t>The Magnetic Field Vector H in polar coordinates can be defined by its magnitude, Azimuthal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1600" dirty="0"/>
                  <a:t> and Polar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1600" dirty="0"/>
                  <a:t>. </a:t>
                </a:r>
              </a:p>
              <a:p>
                <a:r>
                  <a:rPr lang="en-IN" sz="1600" dirty="0"/>
                  <a:t>Using these relations we can derive the cartesian plane coordinates of the same magnetic field vector using the following relation between Polar Coordinate System and Cartesian Coordinate System, </a:t>
                </a:r>
              </a:p>
              <a:p>
                <a:pPr marL="0" indent="0">
                  <a:buNone/>
                </a:pPr>
                <a:endParaRPr lang="en-IN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i="1">
                          <a:latin typeface="Cambria Math" panose="02040503050406030204" pitchFamily="18" charset="0"/>
                        </a:rPr>
                        <m:t>𝑆𝑖𝑛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  <a:p>
                <a:r>
                  <a:rPr lang="en-GB" sz="1600" dirty="0"/>
                  <a:t>These equations convert the polar coordinates (H,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1600" dirty="0"/>
                  <a:t>) to Cartesian Coordinates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IN" sz="16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D444B-A4D0-6AA1-DEF1-E06F27BFC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4" t="-1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C3D852-9F4C-853C-FFB1-F82F76F4527D}"/>
                  </a:ext>
                </a:extLst>
              </p:cNvPr>
              <p:cNvSpPr txBox="1"/>
              <p:nvPr/>
            </p:nvSpPr>
            <p:spPr>
              <a:xfrm>
                <a:off x="4400094" y="3630385"/>
                <a:ext cx="21743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C3D852-9F4C-853C-FFB1-F82F76F45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094" y="3630385"/>
                <a:ext cx="2174313" cy="276999"/>
              </a:xfrm>
              <a:prstGeom prst="rect">
                <a:avLst/>
              </a:prstGeom>
              <a:blipFill>
                <a:blip r:embed="rId3"/>
                <a:stretch>
                  <a:fillRect l="-1966" b="-2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0962-CEBF-6AC2-7FEE-B7EC90F2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VMOGE Configurations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31AC51-506E-8CE3-861B-033EFEA982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1600" dirty="0"/>
                  <a:t>Longitudinal Configuration (L-VMOGE):</a:t>
                </a:r>
              </a:p>
              <a:p>
                <a:pPr lvl="1"/>
                <a:r>
                  <a:rPr lang="en-GB" sz="1600" dirty="0"/>
                  <a:t>Magnetic field H is applied parallel to both the sample surface and the plane of incidence. </a:t>
                </a:r>
              </a:p>
              <a:p>
                <a:pPr lvl="1"/>
                <a:r>
                  <a:rPr lang="en-GB" sz="1600" dirty="0"/>
                  <a:t>By this Analogy the Magnetic Field along y and z-axis of the sample is Zero.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31AC51-506E-8CE3-861B-033EFEA98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4" t="-1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33EDA9C-44DB-6D08-8AD7-45574AED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54" y="3692932"/>
            <a:ext cx="6221691" cy="27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6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B5E9-E5E9-9DCA-52BA-39659E8E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VMOGE Configurations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383D-A448-CBD3-71CF-91F33D37A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1600" dirty="0"/>
                  <a:t>Transverse Configuration (T-VMOGE):</a:t>
                </a:r>
              </a:p>
              <a:p>
                <a:pPr lvl="1"/>
                <a:r>
                  <a:rPr lang="en-GB" sz="1600" dirty="0"/>
                  <a:t>Magnetic field H is applied parallel to the sample surface but perpendicular to the plane of incidence.</a:t>
                </a:r>
              </a:p>
              <a:p>
                <a:pPr lvl="1"/>
                <a:r>
                  <a:rPr lang="en-GB" sz="1600" dirty="0"/>
                  <a:t>The Magnetic Field along x and z-axis of the sample is Zero.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1600" b="0" dirty="0">
                  <a:ea typeface="Cambria Math" panose="02040503050406030204" pitchFamily="18" charset="0"/>
                </a:endParaRPr>
              </a:p>
              <a:p>
                <a:pPr lvl="1"/>
                <a:endParaRPr lang="en-IN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3383D-A448-CBD3-71CF-91F33D37A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4" t="-1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7ABA658-E0F4-DE11-9A13-685CA171D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255" y="3815712"/>
            <a:ext cx="5775489" cy="26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4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3EA2-BAC0-7C9D-E60D-4A2B1818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VMOGE Configurations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878CC-F0A3-6835-A419-D6DEAA493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1600" dirty="0"/>
                  <a:t>Polar Configuration (P-VMOGE):</a:t>
                </a:r>
              </a:p>
              <a:p>
                <a:pPr lvl="1"/>
                <a:r>
                  <a:rPr lang="en-GB" sz="1600" dirty="0"/>
                  <a:t>Magnetic field H is applied perpendicular to the sample surface.</a:t>
                </a:r>
              </a:p>
              <a:p>
                <a:pPr lvl="1"/>
                <a:r>
                  <a:rPr lang="en-GB" sz="1600" dirty="0"/>
                  <a:t>The Magnetic Field along x and y-axis of the sample is Zero.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1600" b="0" dirty="0">
                  <a:ea typeface="Cambria Math" panose="02040503050406030204" pitchFamily="18" charset="0"/>
                </a:endParaRPr>
              </a:p>
              <a:p>
                <a:pPr lvl="1"/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878CC-F0A3-6835-A419-D6DEAA493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4" t="-1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EE2709D-EEDA-7991-EB78-F844AE15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704" y="3642538"/>
            <a:ext cx="6300591" cy="27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0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C405-F5A7-2171-BB19-85908CDC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8D6C4-B0EC-4AB3-8602-B15711E1A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0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D8AB-1C1C-04B0-5821-3D339DE2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VMOGE Modes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FDAF3-9B9B-2CA5-A25B-92C19C5C2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8783" y="3429000"/>
            <a:ext cx="3432580" cy="257443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DBE119-E3BF-F2D1-5E64-5DF4F3E41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1600" dirty="0"/>
                  <a:t>Field Orbit: </a:t>
                </a:r>
                <a:r>
                  <a:rPr lang="en-GB" sz="1600" dirty="0"/>
                  <a:t>A closed spatial loop in 3D vector space where the magnetic field orientation is varied while keeping its magnitude constant</a:t>
                </a:r>
              </a:p>
              <a:p>
                <a:r>
                  <a:rPr lang="en-GB" sz="1600" dirty="0"/>
                  <a:t>We describe the field orbits using something called as VMOGE Modes. There are 3 VMOGE Modes which are as follows. </a:t>
                </a:r>
              </a:p>
              <a:p>
                <a:pPr marL="0" indent="0">
                  <a:buNone/>
                </a:pPr>
                <a:endParaRPr lang="en-GB" sz="1600" dirty="0"/>
              </a:p>
              <a:p>
                <a:r>
                  <a:rPr lang="en-GB" sz="1600" dirty="0"/>
                  <a:t>Longitude-Transverse Mode (LT-Mode): </a:t>
                </a:r>
              </a:p>
              <a:p>
                <a:pPr lvl="1"/>
                <a:r>
                  <a:rPr lang="en-GB" sz="1400" dirty="0"/>
                  <a:t>Magnetic field H is swept in the {x, y}-plane (sample surface plane) </a:t>
                </a:r>
              </a:p>
              <a:p>
                <a:pPr lvl="1"/>
                <a:r>
                  <a:rPr lang="en-GB" sz="1400" dirty="0"/>
                  <a:t>For this case, the Polar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1400" b="0" i="0" smtClean="0">
                        <a:latin typeface="Cambria Math" panose="02040503050406030204" pitchFamily="18" charset="0"/>
                      </a:rPr>
                      <m:t>=90° </m:t>
                    </m:r>
                    <m:d>
                      <m:d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1400" b="0" i="0" smtClean="0">
                            <a:latin typeface="Cambria Math" panose="02040503050406030204" pitchFamily="18" charset="0"/>
                          </a:rPr>
                          <m:t>remains</m:t>
                        </m:r>
                        <m:r>
                          <a:rPr lang="en-IN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1400" b="0" i="0" smtClean="0">
                            <a:latin typeface="Cambria Math" panose="02040503050406030204" pitchFamily="18" charset="0"/>
                          </a:rPr>
                          <m:t>same</m:t>
                        </m:r>
                      </m:e>
                    </m:d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400" dirty="0"/>
                  <a:t> varies from 0° to 360°</a:t>
                </a:r>
                <a:endParaRPr lang="en-GB" sz="1400" b="1" dirty="0"/>
              </a:p>
              <a:p>
                <a:pPr lvl="1" algn="just"/>
                <a:r>
                  <a:rPr lang="en-GB" sz="1400" b="1" dirty="0"/>
                  <a:t>This one entire circle /loop that we see in the 3D Vector Space is </a:t>
                </a:r>
              </a:p>
              <a:p>
                <a:pPr marL="457200" lvl="1" indent="0" algn="just">
                  <a:buNone/>
                </a:pPr>
                <a:r>
                  <a:rPr lang="en-GB" sz="1400" b="1" dirty="0"/>
                  <a:t>     formed by Magnetic Field, and this One </a:t>
                </a:r>
                <a:r>
                  <a:rPr lang="en-GB" sz="1400" dirty="0"/>
                  <a:t>Loop is called as Field Orbit</a:t>
                </a:r>
              </a:p>
              <a:p>
                <a:pPr lvl="1"/>
                <a:endParaRPr lang="en-GB" sz="1200" dirty="0"/>
              </a:p>
              <a:p>
                <a:pPr lvl="1"/>
                <a:endParaRPr lang="en-IN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DBE119-E3BF-F2D1-5E64-5DF4F3E41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54" t="-1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9673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334</TotalTime>
  <Words>1738</Words>
  <Application>Microsoft Office PowerPoint</Application>
  <PresentationFormat>Widescreen</PresentationFormat>
  <Paragraphs>132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Trebuchet MS</vt:lpstr>
      <vt:lpstr>Berlin</vt:lpstr>
      <vt:lpstr>Vector Magneto Optical Generalised Ellipsometry (VMOGE) </vt:lpstr>
      <vt:lpstr>What is VMOGE? </vt:lpstr>
      <vt:lpstr>VMOGE vs Traditional MO Ellipsometers</vt:lpstr>
      <vt:lpstr>Magnetic Field in Polar Coordinate System</vt:lpstr>
      <vt:lpstr>VMOGE Configurations</vt:lpstr>
      <vt:lpstr>VMOGE Configurations</vt:lpstr>
      <vt:lpstr>VMOGE Configurations</vt:lpstr>
      <vt:lpstr>PowerPoint Presentation</vt:lpstr>
      <vt:lpstr>VMOGE Modes</vt:lpstr>
      <vt:lpstr>VMOGE Modes</vt:lpstr>
      <vt:lpstr>VMOGE Modes</vt:lpstr>
      <vt:lpstr>Mueller Matrix Formalism</vt:lpstr>
      <vt:lpstr>Mueller Matrix Formalism</vt:lpstr>
      <vt:lpstr>Mueller Matrix Formalism</vt:lpstr>
      <vt:lpstr>Magneto-optical dielectric tensor</vt:lpstr>
      <vt:lpstr>Magneto-optical dielectric tensor</vt:lpstr>
      <vt:lpstr>VMOGE Setup and Analysis</vt:lpstr>
      <vt:lpstr>VMOGE Setup and Analysis</vt:lpstr>
      <vt:lpstr>VMOGE Setup and Analysis</vt:lpstr>
      <vt:lpstr>Minimum Norm Solution Calculation</vt:lpstr>
      <vt:lpstr>Minimum Norm Solution Calculation</vt:lpstr>
      <vt:lpstr>Converting Cartesian Components to Octupole Coordinates</vt:lpstr>
      <vt:lpstr>From Magnetic Field to Mueller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Vishu Vish</dc:creator>
  <cp:lastModifiedBy>Vishu Vish</cp:lastModifiedBy>
  <cp:revision>4</cp:revision>
  <dcterms:created xsi:type="dcterms:W3CDTF">2025-03-02T20:24:11Z</dcterms:created>
  <dcterms:modified xsi:type="dcterms:W3CDTF">2025-03-03T13:22:47Z</dcterms:modified>
</cp:coreProperties>
</file>