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sldIdLst>
    <p:sldId id="256" r:id="rId2"/>
    <p:sldId id="258" r:id="rId3"/>
    <p:sldId id="262" r:id="rId4"/>
    <p:sldId id="267" r:id="rId5"/>
    <p:sldId id="268" r:id="rId6"/>
    <p:sldId id="263" r:id="rId7"/>
    <p:sldId id="265" r:id="rId8"/>
    <p:sldId id="264" r:id="rId9"/>
    <p:sldId id="277" r:id="rId10"/>
    <p:sldId id="270" r:id="rId11"/>
    <p:sldId id="276" r:id="rId12"/>
    <p:sldId id="271" r:id="rId13"/>
    <p:sldId id="275" r:id="rId14"/>
    <p:sldId id="259"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1EAACC7-3B3F-47D1-959A-EF58926E955E}" type="datetimeFigureOut">
              <a:rPr lang="en-US" smtClean="0"/>
              <a:t>9/11/2024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12CC964-A50B-4C29-B4E4-2C30BB34CCF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80896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74386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13596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62540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3578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EAACC7-3B3F-47D1-959A-EF58926E955E}"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328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EAACC7-3B3F-47D1-959A-EF58926E955E}"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50849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EAACC7-3B3F-47D1-959A-EF58926E955E}" type="datetimeFigureOut">
              <a:rPr lang="en-US" smtClean="0"/>
              <a:t>9/11/2024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0281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AACC7-3B3F-47D1-959A-EF58926E955E}" type="datetimeFigureOut">
              <a:rPr lang="en-US" smtClean="0"/>
              <a:t>9/11/2024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1345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483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67169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1EAACC7-3B3F-47D1-959A-EF58926E955E}" type="datetimeFigureOut">
              <a:rPr lang="en-US" smtClean="0"/>
              <a:t>9/11/2024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1676378242"/>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5" name="Rectangle 1030">
            <a:extLst>
              <a:ext uri="{FF2B5EF4-FFF2-40B4-BE49-F238E27FC236}">
                <a16:creationId xmlns:a16="http://schemas.microsoft.com/office/drawing/2014/main" id="{E5576BE6-EA4C-4EB8-9ACA-74B4D5BE2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6933" y="0"/>
            <a:ext cx="3367362"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DDDDDD"/>
              </a:solidFill>
              <a:effectLst/>
              <a:uLnTx/>
              <a:uFillTx/>
              <a:latin typeface="Century Schoolbook" panose="02040604050505020304"/>
              <a:ea typeface="+mn-ea"/>
              <a:cs typeface="+mn-cs"/>
            </a:endParaRPr>
          </a:p>
        </p:txBody>
      </p:sp>
      <p:pic>
        <p:nvPicPr>
          <p:cNvPr id="1026" name="Picture 2" descr="Image result for credit card ">
            <a:extLst>
              <a:ext uri="{FF2B5EF4-FFF2-40B4-BE49-F238E27FC236}">
                <a16:creationId xmlns:a16="http://schemas.microsoft.com/office/drawing/2014/main" id="{62B693E5-DB73-1558-6B57-5C764D2A7CEC}"/>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17312" r="10551" b="1"/>
          <a:stretch/>
        </p:blipFill>
        <p:spPr bwMode="auto">
          <a:xfrm>
            <a:off x="4654294" y="4809"/>
            <a:ext cx="663854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6" name="Rectangle 1032">
            <a:extLst>
              <a:ext uri="{FF2B5EF4-FFF2-40B4-BE49-F238E27FC236}">
                <a16:creationId xmlns:a16="http://schemas.microsoft.com/office/drawing/2014/main" id="{937FE675-D717-4496-9466-D72E25E70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4" y="0"/>
            <a:ext cx="6638545" cy="6858000"/>
          </a:xfrm>
          <a:prstGeom prst="rect">
            <a:avLst/>
          </a:prstGeom>
          <a:solidFill>
            <a:schemeClr val="accent2">
              <a:lumMod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DDDDDD"/>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073AD029-B27E-25F6-F868-0BA77B96D88B}"/>
              </a:ext>
            </a:extLst>
          </p:cNvPr>
          <p:cNvSpPr>
            <a:spLocks noGrp="1"/>
          </p:cNvSpPr>
          <p:nvPr>
            <p:ph type="ctrTitle"/>
          </p:nvPr>
        </p:nvSpPr>
        <p:spPr>
          <a:xfrm>
            <a:off x="1450168" y="144778"/>
            <a:ext cx="4484285" cy="3032760"/>
          </a:xfrm>
        </p:spPr>
        <p:txBody>
          <a:bodyPr vert="horz" lIns="91440" tIns="45720" rIns="91440" bIns="45720" rtlCol="0" anchor="b">
            <a:normAutofit/>
          </a:bodyPr>
          <a:lstStyle/>
          <a:p>
            <a:r>
              <a:rPr lang="en-US" sz="4000" b="1" i="0" dirty="0">
                <a:effectLst/>
              </a:rPr>
              <a:t>Credit Card Clients Dataset</a:t>
            </a:r>
            <a:br>
              <a:rPr lang="en-US" sz="4000" b="1" i="0" dirty="0">
                <a:effectLst/>
              </a:rPr>
            </a:br>
            <a:endParaRPr lang="en-US" sz="4000" dirty="0"/>
          </a:p>
        </p:txBody>
      </p:sp>
      <p:sp>
        <p:nvSpPr>
          <p:cNvPr id="3" name="Subtitle 2">
            <a:extLst>
              <a:ext uri="{FF2B5EF4-FFF2-40B4-BE49-F238E27FC236}">
                <a16:creationId xmlns:a16="http://schemas.microsoft.com/office/drawing/2014/main" id="{A1E755A7-AD49-0777-A631-3619300E9DA8}"/>
              </a:ext>
            </a:extLst>
          </p:cNvPr>
          <p:cNvSpPr>
            <a:spLocks noGrp="1"/>
          </p:cNvSpPr>
          <p:nvPr>
            <p:ph type="subTitle" idx="1"/>
          </p:nvPr>
        </p:nvSpPr>
        <p:spPr>
          <a:xfrm>
            <a:off x="1540085" y="3031349"/>
            <a:ext cx="4484285" cy="601980"/>
          </a:xfrm>
          <a:noFill/>
        </p:spPr>
        <p:txBody>
          <a:bodyPr vert="horz" lIns="91440" tIns="45720" rIns="91440" bIns="45720" rtlCol="0" anchor="t">
            <a:normAutofit/>
          </a:bodyPr>
          <a:lstStyle/>
          <a:p>
            <a:r>
              <a:rPr lang="en-US" sz="2400" b="1" dirty="0">
                <a:solidFill>
                  <a:srgbClr val="FF0000"/>
                </a:solidFill>
              </a:rPr>
              <a:t>Group 2 </a:t>
            </a:r>
          </a:p>
        </p:txBody>
      </p:sp>
      <p:sp>
        <p:nvSpPr>
          <p:cNvPr id="1047" name="Rectangle 1034">
            <a:extLst>
              <a:ext uri="{FF2B5EF4-FFF2-40B4-BE49-F238E27FC236}">
                <a16:creationId xmlns:a16="http://schemas.microsoft.com/office/drawing/2014/main" id="{9D645957-B331-4190-8AE7-32F4DEC54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4" name="TextBox 3">
            <a:extLst>
              <a:ext uri="{FF2B5EF4-FFF2-40B4-BE49-F238E27FC236}">
                <a16:creationId xmlns:a16="http://schemas.microsoft.com/office/drawing/2014/main" id="{EEA8620F-6F19-3BFB-8961-0EF2D06C61E6}"/>
              </a:ext>
            </a:extLst>
          </p:cNvPr>
          <p:cNvSpPr txBox="1"/>
          <p:nvPr/>
        </p:nvSpPr>
        <p:spPr>
          <a:xfrm>
            <a:off x="1458457" y="4104046"/>
            <a:ext cx="3451542" cy="2905539"/>
          </a:xfrm>
          <a:prstGeom prst="rect">
            <a:avLst/>
          </a:prstGeom>
          <a:noFill/>
        </p:spPr>
        <p:txBody>
          <a:bodyPr wrap="square" rtlCol="0">
            <a:spAutoFit/>
          </a:bodyPr>
          <a:lstStyle/>
          <a:p>
            <a:pPr marL="0" marR="0">
              <a:lnSpc>
                <a:spcPct val="107000"/>
              </a:lnSpc>
              <a:spcBef>
                <a:spcPts val="0"/>
              </a:spcBef>
              <a:spcAft>
                <a:spcPts val="600"/>
              </a:spcAft>
            </a:pPr>
            <a:r>
              <a:rPr lang="en-US" b="1" dirty="0">
                <a:effectLst/>
                <a:latin typeface="Calibri" panose="020F0502020204030204" pitchFamily="34" charset="0"/>
                <a:ea typeface="Calibri" panose="020F0502020204030204" pitchFamily="34" charset="0"/>
                <a:cs typeface="Calibri" panose="020F0502020204030204" pitchFamily="34" charset="0"/>
              </a:rPr>
              <a:t>Members:</a:t>
            </a:r>
          </a:p>
          <a:p>
            <a:pPr marL="342900" marR="0" indent="-342900">
              <a:lnSpc>
                <a:spcPct val="107000"/>
              </a:lnSpc>
              <a:spcBef>
                <a:spcPts val="0"/>
              </a:spcBef>
              <a:spcAft>
                <a:spcPts val="60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Martin Aguirre</a:t>
            </a:r>
          </a:p>
          <a:p>
            <a:pPr marL="342900" marR="0" indent="-342900">
              <a:lnSpc>
                <a:spcPct val="107000"/>
              </a:lnSpc>
              <a:spcBef>
                <a:spcPts val="0"/>
              </a:spcBef>
              <a:spcAft>
                <a:spcPts val="60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Vishruth Acharya</a:t>
            </a:r>
          </a:p>
          <a:p>
            <a:pPr marL="342900" marR="0" indent="-342900">
              <a:lnSpc>
                <a:spcPct val="107000"/>
              </a:lnSpc>
              <a:spcBef>
                <a:spcPts val="0"/>
              </a:spcBef>
              <a:spcAft>
                <a:spcPts val="60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Yuvaraja Reddy Ambati</a:t>
            </a:r>
          </a:p>
          <a:p>
            <a:pPr marL="342900" marR="0" indent="-342900">
              <a:lnSpc>
                <a:spcPct val="107000"/>
              </a:lnSpc>
              <a:spcBef>
                <a:spcPts val="0"/>
              </a:spcBef>
              <a:spcAft>
                <a:spcPts val="60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Varun </a:t>
            </a:r>
            <a:r>
              <a:rPr lang="en-US" dirty="0" err="1">
                <a:effectLst/>
                <a:latin typeface="Calibri" panose="020F0502020204030204" pitchFamily="34" charset="0"/>
                <a:ea typeface="Calibri" panose="020F0502020204030204" pitchFamily="34" charset="0"/>
                <a:cs typeface="Times New Roman" panose="02020603050405020304" pitchFamily="18" charset="0"/>
              </a:rPr>
              <a:t>Namala</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60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Prasanth Chowdary </a:t>
            </a:r>
            <a:r>
              <a:rPr lang="en-US" dirty="0" err="1">
                <a:effectLst/>
                <a:latin typeface="Calibri" panose="020F0502020204030204" pitchFamily="34" charset="0"/>
                <a:ea typeface="Calibri" panose="020F0502020204030204" pitchFamily="34" charset="0"/>
                <a:cs typeface="Times New Roman" panose="02020603050405020304" pitchFamily="18" charset="0"/>
              </a:rPr>
              <a:t>Yanamandala</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endParaRPr lang="en-US" dirty="0"/>
          </a:p>
        </p:txBody>
      </p:sp>
      <p:sp>
        <p:nvSpPr>
          <p:cNvPr id="5" name="Rectangle 1">
            <a:extLst>
              <a:ext uri="{FF2B5EF4-FFF2-40B4-BE49-F238E27FC236}">
                <a16:creationId xmlns:a16="http://schemas.microsoft.com/office/drawing/2014/main" id="{7F140E49-15DE-720D-4518-D405102CFF11}"/>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444444"/>
                </a:solidFill>
                <a:effectLst/>
                <a:latin typeface="inherit"/>
                <a:cs typeface="Open Sans" panose="020B0606030504020204" pitchFamily="34" charset="0"/>
              </a:rPr>
              <a:t> Vishruth Acharya</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444444"/>
                </a:solidFill>
                <a:effectLst/>
                <a:latin typeface="inherit"/>
                <a:cs typeface="Open Sans" panose="020B0606030504020204" pitchFamily="34" charset="0"/>
              </a:rPr>
              <a:t> Martin Aguirre</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444444"/>
                </a:solidFill>
                <a:effectLst/>
                <a:latin typeface="inherit"/>
                <a:cs typeface="Open Sans" panose="020B0606030504020204" pitchFamily="34" charset="0"/>
              </a:rPr>
              <a:t> Yuvaraja Reddy Ambati</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444444"/>
                </a:solidFill>
                <a:effectLst/>
                <a:latin typeface="inherit"/>
                <a:cs typeface="Open Sans" panose="020B0606030504020204" pitchFamily="34" charset="0"/>
              </a:rPr>
              <a:t> Varun Namala</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444444"/>
                </a:solidFill>
                <a:effectLst/>
                <a:latin typeface="inherit"/>
                <a:cs typeface="Open Sans" panose="020B0606030504020204" pitchFamily="34" charset="0"/>
              </a:rPr>
              <a:t> Prasanth Chowdary Yanamandala</a:t>
            </a:r>
            <a:endParaRPr kumimoji="0" lang="en-US" altLang="en-US" sz="900" b="0" i="0" u="none" strike="noStrike" cap="none" normalizeH="0" baseline="0">
              <a:ln>
                <a:noFill/>
              </a:ln>
              <a:solidFill>
                <a:srgbClr val="444444"/>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136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075C6B-1DED-A7AA-FAEF-26B9F678A61F}"/>
              </a:ext>
            </a:extLst>
          </p:cNvPr>
          <p:cNvSpPr txBox="1"/>
          <p:nvPr/>
        </p:nvSpPr>
        <p:spPr>
          <a:xfrm>
            <a:off x="489301" y="231624"/>
            <a:ext cx="10204241" cy="435269"/>
          </a:xfrm>
          <a:prstGeom prst="rect">
            <a:avLst/>
          </a:prstGeom>
        </p:spPr>
        <p:txBody>
          <a:bodyPr vert="horz" lIns="0" tIns="45720" rIns="0" bIns="45720" rtlCol="0">
            <a:noAutofit/>
          </a:bodyPr>
          <a:lstStyle/>
          <a:p>
            <a:pPr algn="ctr" defTabSz="914400">
              <a:lnSpc>
                <a:spcPct val="90000"/>
              </a:lnSpc>
              <a:spcBef>
                <a:spcPct val="20000"/>
              </a:spcBef>
              <a:spcAft>
                <a:spcPts val="600"/>
              </a:spcAft>
              <a:buClr>
                <a:schemeClr val="accent1"/>
              </a:buClr>
              <a:buSzPct val="115000"/>
            </a:pPr>
            <a:r>
              <a:rPr lang="en-US" b="1"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Model Evaluation </a:t>
            </a:r>
            <a:endParaRPr lang="en-US"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endParaRPr>
          </a:p>
          <a:p>
            <a:pPr marL="0" marR="0" defTabSz="914400">
              <a:lnSpc>
                <a:spcPct val="90000"/>
              </a:lnSpc>
              <a:spcBef>
                <a:spcPct val="20000"/>
              </a:spcBef>
              <a:spcAft>
                <a:spcPts val="600"/>
              </a:spcAft>
              <a:buClr>
                <a:schemeClr val="accent1"/>
              </a:buClr>
              <a:buSzPct val="115000"/>
            </a:pPr>
            <a:r>
              <a:rPr lang="en-US" b="1" dirty="0">
                <a:solidFill>
                  <a:schemeClr val="tx1">
                    <a:lumMod val="75000"/>
                    <a:lumOff val="25000"/>
                  </a:schemeClr>
                </a:solidFill>
              </a:rPr>
              <a:t> </a:t>
            </a:r>
          </a:p>
          <a:p>
            <a:pPr marL="0" marR="0" defTabSz="914400">
              <a:lnSpc>
                <a:spcPct val="90000"/>
              </a:lnSpc>
              <a:spcBef>
                <a:spcPct val="20000"/>
              </a:spcBef>
              <a:spcAft>
                <a:spcPts val="600"/>
              </a:spcAft>
              <a:buClr>
                <a:schemeClr val="accent1"/>
              </a:buClr>
              <a:buSzPct val="115000"/>
            </a:pPr>
            <a:endParaRPr lang="en-US" dirty="0">
              <a:solidFill>
                <a:schemeClr val="tx1">
                  <a:lumMod val="75000"/>
                  <a:lumOff val="25000"/>
                </a:schemeClr>
              </a:solidFill>
            </a:endParaRPr>
          </a:p>
          <a:p>
            <a:pPr defTabSz="914400">
              <a:lnSpc>
                <a:spcPct val="90000"/>
              </a:lnSpc>
              <a:spcBef>
                <a:spcPct val="20000"/>
              </a:spcBef>
              <a:spcAft>
                <a:spcPts val="600"/>
              </a:spcAft>
              <a:buClr>
                <a:schemeClr val="accent1"/>
              </a:buClr>
              <a:buSzPct val="115000"/>
              <a:buFont typeface="Calibri" panose="020F0502020204030204" pitchFamily="34" charset="0"/>
              <a:buChar char="•"/>
            </a:pPr>
            <a:endParaRPr lang="en-US" dirty="0">
              <a:solidFill>
                <a:schemeClr val="tx1">
                  <a:lumMod val="75000"/>
                  <a:lumOff val="25000"/>
                </a:schemeClr>
              </a:solidFill>
            </a:endParaRPr>
          </a:p>
        </p:txBody>
      </p:sp>
      <p:sp>
        <p:nvSpPr>
          <p:cNvPr id="28" name="TextBox 27">
            <a:extLst>
              <a:ext uri="{FF2B5EF4-FFF2-40B4-BE49-F238E27FC236}">
                <a16:creationId xmlns:a16="http://schemas.microsoft.com/office/drawing/2014/main" id="{357B8B8D-EE41-87DF-F8BD-7BE05E4C1EBB}"/>
              </a:ext>
            </a:extLst>
          </p:cNvPr>
          <p:cNvSpPr txBox="1"/>
          <p:nvPr/>
        </p:nvSpPr>
        <p:spPr>
          <a:xfrm>
            <a:off x="5887453" y="565898"/>
            <a:ext cx="6574973" cy="3670180"/>
          </a:xfrm>
          <a:prstGeom prst="rect">
            <a:avLst/>
          </a:prstGeom>
        </p:spPr>
        <p:txBody>
          <a:bodyPr vert="horz" lIns="0" tIns="45720" rIns="0" bIns="45720" rtlCol="0">
            <a:normAutofit/>
          </a:bodyPr>
          <a:lstStyle/>
          <a:p>
            <a:pPr defTabSz="914400">
              <a:lnSpc>
                <a:spcPct val="90000"/>
              </a:lnSpc>
              <a:spcBef>
                <a:spcPct val="20000"/>
              </a:spcBef>
              <a:spcAft>
                <a:spcPts val="600"/>
              </a:spcAft>
              <a:buClr>
                <a:schemeClr val="accent1"/>
              </a:buClr>
              <a:buSzPct val="115000"/>
            </a:pP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Random Forest Model</a:t>
            </a:r>
          </a:p>
          <a:p>
            <a:pPr defTabSz="914400">
              <a:lnSpc>
                <a:spcPct val="90000"/>
              </a:lnSpc>
              <a:spcBef>
                <a:spcPct val="20000"/>
              </a:spcBef>
              <a:spcAft>
                <a:spcPts val="600"/>
              </a:spcAft>
              <a:buClr>
                <a:schemeClr val="accent1"/>
              </a:buClr>
              <a:buSzPct val="115000"/>
              <a:buFont typeface="Calibri" panose="020F0502020204030204" pitchFamily="34" charset="0"/>
              <a:buChar char="•"/>
            </a:pPr>
            <a:r>
              <a:rPr lang="en-US"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rf_confusion</a:t>
            </a:r>
            <a:r>
              <a:rPr lang="en-US"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 &lt;- </a:t>
            </a:r>
            <a:r>
              <a:rPr lang="en-US"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confusionMatrix</a:t>
            </a:r>
            <a:r>
              <a:rPr lang="en-US"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t>
            </a:r>
            <a:r>
              <a:rPr lang="en-US"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as.factor</a:t>
            </a:r>
            <a:r>
              <a:rPr lang="en-US"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t>
            </a:r>
            <a:r>
              <a:rPr lang="en-US"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our.predict.rf</a:t>
            </a:r>
            <a:r>
              <a:rPr lang="en-US"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as.factor</a:t>
            </a:r>
            <a:r>
              <a:rPr lang="en-US"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t>
            </a:r>
            <a:r>
              <a:rPr lang="en-US"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testset$DEFAULT</a:t>
            </a:r>
            <a:r>
              <a:rPr lang="en-US"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t>
            </a:r>
          </a:p>
        </p:txBody>
      </p:sp>
      <p:sp>
        <p:nvSpPr>
          <p:cNvPr id="29" name="TextBox 28">
            <a:extLst>
              <a:ext uri="{FF2B5EF4-FFF2-40B4-BE49-F238E27FC236}">
                <a16:creationId xmlns:a16="http://schemas.microsoft.com/office/drawing/2014/main" id="{932874F4-3754-778B-D709-FBCA330CAC53}"/>
              </a:ext>
            </a:extLst>
          </p:cNvPr>
          <p:cNvSpPr txBox="1"/>
          <p:nvPr/>
        </p:nvSpPr>
        <p:spPr>
          <a:xfrm>
            <a:off x="354851" y="666893"/>
            <a:ext cx="4899355" cy="1326517"/>
          </a:xfrm>
          <a:prstGeom prst="rect">
            <a:avLst/>
          </a:prstGeom>
          <a:noFill/>
        </p:spPr>
        <p:txBody>
          <a:bodyPr wrap="square" rtlCol="0">
            <a:spAutoFit/>
          </a:bodyPr>
          <a:lstStyle/>
          <a:p>
            <a:pPr marL="0" marR="0" defTabSz="914400">
              <a:lnSpc>
                <a:spcPct val="90000"/>
              </a:lnSpc>
              <a:spcBef>
                <a:spcPct val="20000"/>
              </a:spcBef>
              <a:spcAft>
                <a:spcPts val="600"/>
              </a:spcAft>
              <a:buClr>
                <a:schemeClr val="accent1"/>
              </a:buClr>
              <a:buSzPct val="115000"/>
            </a:pP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Logistic Regression Model</a:t>
            </a:r>
          </a:p>
          <a:p>
            <a:pPr marL="0" marR="0" defTabSz="914400">
              <a:lnSpc>
                <a:spcPct val="90000"/>
              </a:lnSpc>
              <a:spcBef>
                <a:spcPct val="20000"/>
              </a:spcBef>
              <a:spcAft>
                <a:spcPts val="600"/>
              </a:spcAft>
              <a:buClr>
                <a:schemeClr val="accent1"/>
              </a:buClr>
              <a:buSzPct val="115000"/>
            </a:pPr>
            <a:r>
              <a:rPr lang="en-US"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confusionMatrix</a:t>
            </a:r>
            <a:r>
              <a:rPr lang="en-US"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t>
            </a:r>
            <a:r>
              <a:rPr lang="en-US"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as.factor</a:t>
            </a:r>
            <a:r>
              <a:rPr lang="en-US"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t>
            </a:r>
            <a:r>
              <a:rPr lang="en-US"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logit.reg.pred.classes</a:t>
            </a:r>
            <a:r>
              <a:rPr lang="en-US"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as.factor</a:t>
            </a:r>
            <a:r>
              <a:rPr lang="en-US"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t>
            </a:r>
            <a:r>
              <a:rPr lang="en-US"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testset$DEFAULT</a:t>
            </a:r>
            <a:r>
              <a:rPr lang="en-US"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769D1A66-5EC2-91DC-7E42-BF3C11576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8742" y="1838813"/>
            <a:ext cx="5649158" cy="4675846"/>
          </a:xfrm>
          <a:prstGeom prst="rect">
            <a:avLst/>
          </a:prstGeom>
        </p:spPr>
      </p:pic>
    </p:spTree>
    <p:extLst>
      <p:ext uri="{BB962C8B-B14F-4D97-AF65-F5344CB8AC3E}">
        <p14:creationId xmlns:p14="http://schemas.microsoft.com/office/powerpoint/2010/main" val="4260029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42D51F-B6FA-1BA4-79D7-C07D3F6C91AC}"/>
              </a:ext>
            </a:extLst>
          </p:cNvPr>
          <p:cNvSpPr txBox="1"/>
          <p:nvPr/>
        </p:nvSpPr>
        <p:spPr>
          <a:xfrm>
            <a:off x="721762" y="392265"/>
            <a:ext cx="3898364" cy="646331"/>
          </a:xfrm>
          <a:prstGeom prst="rect">
            <a:avLst/>
          </a:prstGeom>
          <a:noFill/>
        </p:spPr>
        <p:txBody>
          <a:bodyPr wrap="square" rtlCol="0">
            <a:spAutoFit/>
          </a:bodyPr>
          <a:lstStyle/>
          <a:p>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Boosting Model</a:t>
            </a:r>
            <a:endParaRPr lang="en-US" sz="1800" b="1"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
        <p:nvSpPr>
          <p:cNvPr id="4" name="TextBox 3">
            <a:extLst>
              <a:ext uri="{FF2B5EF4-FFF2-40B4-BE49-F238E27FC236}">
                <a16:creationId xmlns:a16="http://schemas.microsoft.com/office/drawing/2014/main" id="{65AFE8D9-75C7-180B-81C2-274558E8E3D4}"/>
              </a:ext>
            </a:extLst>
          </p:cNvPr>
          <p:cNvSpPr txBox="1"/>
          <p:nvPr/>
        </p:nvSpPr>
        <p:spPr>
          <a:xfrm>
            <a:off x="5903493" y="392265"/>
            <a:ext cx="4513187" cy="923330"/>
          </a:xfrm>
          <a:prstGeom prst="rect">
            <a:avLst/>
          </a:prstGeom>
          <a:noFill/>
        </p:spPr>
        <p:txBody>
          <a:bodyPr wrap="square" rtlCol="0">
            <a:spAutoFit/>
          </a:bodyPr>
          <a:lstStyle/>
          <a:p>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Neural Networks</a:t>
            </a:r>
          </a:p>
          <a:p>
            <a:r>
              <a:rPr lang="en-US" b="0" i="0" dirty="0" err="1">
                <a:solidFill>
                  <a:srgbClr val="242424"/>
                </a:solidFill>
                <a:effectLst/>
                <a:latin typeface="Calibri" panose="020F0502020204030204" pitchFamily="34" charset="0"/>
                <a:ea typeface="Calibri" panose="020F0502020204030204" pitchFamily="34" charset="0"/>
                <a:cs typeface="Calibri" panose="020F0502020204030204" pitchFamily="34" charset="0"/>
              </a:rPr>
              <a:t>confusionMatrix</a:t>
            </a:r>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a:t>
            </a:r>
            <a:r>
              <a:rPr lang="en-US" b="0" i="0" dirty="0" err="1">
                <a:solidFill>
                  <a:srgbClr val="242424"/>
                </a:solidFill>
                <a:effectLst/>
                <a:latin typeface="Calibri" panose="020F0502020204030204" pitchFamily="34" charset="0"/>
                <a:ea typeface="Calibri" panose="020F0502020204030204" pitchFamily="34" charset="0"/>
                <a:cs typeface="Calibri" panose="020F0502020204030204" pitchFamily="34" charset="0"/>
              </a:rPr>
              <a:t>as.factor</a:t>
            </a:r>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a:t>
            </a:r>
            <a:r>
              <a:rPr lang="en-US" b="0" i="0" dirty="0" err="1">
                <a:solidFill>
                  <a:srgbClr val="242424"/>
                </a:solidFill>
                <a:effectLst/>
                <a:latin typeface="Calibri" panose="020F0502020204030204" pitchFamily="34" charset="0"/>
                <a:ea typeface="Calibri" panose="020F0502020204030204" pitchFamily="34" charset="0"/>
                <a:cs typeface="Calibri" panose="020F0502020204030204" pitchFamily="34" charset="0"/>
              </a:rPr>
              <a:t>nn.pred.classes</a:t>
            </a:r>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[,2]), </a:t>
            </a:r>
            <a:r>
              <a:rPr lang="en-US" b="0" i="0" dirty="0" err="1">
                <a:solidFill>
                  <a:srgbClr val="242424"/>
                </a:solidFill>
                <a:effectLst/>
                <a:latin typeface="Calibri" panose="020F0502020204030204" pitchFamily="34" charset="0"/>
                <a:ea typeface="Calibri" panose="020F0502020204030204" pitchFamily="34" charset="0"/>
                <a:cs typeface="Calibri" panose="020F0502020204030204" pitchFamily="34" charset="0"/>
              </a:rPr>
              <a:t>as.factor</a:t>
            </a:r>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a:t>
            </a:r>
            <a:r>
              <a:rPr lang="en-US" b="0" i="0" dirty="0" err="1">
                <a:solidFill>
                  <a:srgbClr val="242424"/>
                </a:solidFill>
                <a:effectLst/>
                <a:latin typeface="Calibri" panose="020F0502020204030204" pitchFamily="34" charset="0"/>
                <a:ea typeface="Calibri" panose="020F0502020204030204" pitchFamily="34" charset="0"/>
                <a:cs typeface="Calibri" panose="020F0502020204030204" pitchFamily="34" charset="0"/>
              </a:rPr>
              <a:t>testset$DEFAULT</a:t>
            </a:r>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a:t>
            </a:r>
            <a:endParaRPr lang="en-US"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descr="Text&#10;&#10;Description automatically generated">
            <a:extLst>
              <a:ext uri="{FF2B5EF4-FFF2-40B4-BE49-F238E27FC236}">
                <a16:creationId xmlns:a16="http://schemas.microsoft.com/office/drawing/2014/main" id="{F974EE8A-DF66-FE7E-80C7-7D17766DA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3494" y="1791982"/>
            <a:ext cx="4604486" cy="4749359"/>
          </a:xfrm>
          <a:prstGeom prst="rect">
            <a:avLst/>
          </a:prstGeom>
          <a:ln w="0">
            <a:solidFill>
              <a:schemeClr val="tx1"/>
            </a:solidFill>
          </a:ln>
        </p:spPr>
      </p:pic>
      <p:pic>
        <p:nvPicPr>
          <p:cNvPr id="7" name="Picture 6">
            <a:extLst>
              <a:ext uri="{FF2B5EF4-FFF2-40B4-BE49-F238E27FC236}">
                <a16:creationId xmlns:a16="http://schemas.microsoft.com/office/drawing/2014/main" id="{7AE61BF0-FC83-99B3-0971-013FFC3EC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066" y="1753793"/>
            <a:ext cx="5505733" cy="4711942"/>
          </a:xfrm>
          <a:prstGeom prst="rect">
            <a:avLst/>
          </a:prstGeom>
        </p:spPr>
      </p:pic>
      <p:sp>
        <p:nvSpPr>
          <p:cNvPr id="8" name="TextBox 7">
            <a:extLst>
              <a:ext uri="{FF2B5EF4-FFF2-40B4-BE49-F238E27FC236}">
                <a16:creationId xmlns:a16="http://schemas.microsoft.com/office/drawing/2014/main" id="{17AB2502-F02A-9300-E26A-237058A13DCF}"/>
              </a:ext>
            </a:extLst>
          </p:cNvPr>
          <p:cNvSpPr txBox="1"/>
          <p:nvPr/>
        </p:nvSpPr>
        <p:spPr>
          <a:xfrm>
            <a:off x="203198" y="706963"/>
            <a:ext cx="5505733" cy="923330"/>
          </a:xfrm>
          <a:prstGeom prst="rect">
            <a:avLst/>
          </a:prstGeom>
          <a:noFill/>
        </p:spPr>
        <p:txBody>
          <a:bodyPr wrap="square" rtlCol="0">
            <a:spAutoFit/>
          </a:bodyPr>
          <a:lstStyle/>
          <a:p>
            <a:r>
              <a:rPr lang="en-US" dirty="0" err="1">
                <a:latin typeface="Calibri" panose="020F0502020204030204" pitchFamily="34" charset="0"/>
                <a:ea typeface="Calibri" panose="020F0502020204030204" pitchFamily="34" charset="0"/>
                <a:cs typeface="Calibri" panose="020F0502020204030204" pitchFamily="34" charset="0"/>
              </a:rPr>
              <a:t>boost_confusion</a:t>
            </a:r>
            <a:r>
              <a:rPr lang="en-US" dirty="0">
                <a:latin typeface="Calibri" panose="020F0502020204030204" pitchFamily="34" charset="0"/>
                <a:ea typeface="Calibri" panose="020F0502020204030204" pitchFamily="34" charset="0"/>
                <a:cs typeface="Calibri" panose="020F0502020204030204" pitchFamily="34" charset="0"/>
              </a:rPr>
              <a:t> &lt;- </a:t>
            </a:r>
            <a:r>
              <a:rPr lang="en-US" dirty="0" err="1">
                <a:latin typeface="Calibri" panose="020F0502020204030204" pitchFamily="34" charset="0"/>
                <a:ea typeface="Calibri" panose="020F0502020204030204" pitchFamily="34" charset="0"/>
                <a:cs typeface="Calibri" panose="020F0502020204030204" pitchFamily="34" charset="0"/>
              </a:rPr>
              <a:t>confusionMatrix</a:t>
            </a:r>
            <a:r>
              <a:rPr lang="en-US" dirty="0">
                <a:latin typeface="Calibri" panose="020F0502020204030204" pitchFamily="34" charset="0"/>
                <a:ea typeface="Calibri" panose="020F0502020204030204" pitchFamily="34" charset="0"/>
                <a:cs typeface="Calibri" panose="020F0502020204030204" pitchFamily="34" charset="0"/>
              </a:rPr>
              <a:t>(</a:t>
            </a:r>
            <a:r>
              <a:rPr lang="en-US" dirty="0" err="1">
                <a:latin typeface="Calibri" panose="020F0502020204030204" pitchFamily="34" charset="0"/>
                <a:ea typeface="Calibri" panose="020F0502020204030204" pitchFamily="34" charset="0"/>
                <a:cs typeface="Calibri" panose="020F0502020204030204" pitchFamily="34" charset="0"/>
              </a:rPr>
              <a:t>as.factor</a:t>
            </a:r>
            <a:r>
              <a:rPr lang="en-US" dirty="0">
                <a:latin typeface="Calibri" panose="020F0502020204030204" pitchFamily="34" charset="0"/>
                <a:ea typeface="Calibri" panose="020F0502020204030204" pitchFamily="34" charset="0"/>
                <a:cs typeface="Calibri" panose="020F0502020204030204" pitchFamily="34" charset="0"/>
              </a:rPr>
              <a:t>(</a:t>
            </a:r>
            <a:r>
              <a:rPr lang="en-US" dirty="0" err="1">
                <a:latin typeface="Calibri" panose="020F0502020204030204" pitchFamily="34" charset="0"/>
                <a:ea typeface="Calibri" panose="020F0502020204030204" pitchFamily="34" charset="0"/>
                <a:cs typeface="Calibri" panose="020F0502020204030204" pitchFamily="34" charset="0"/>
              </a:rPr>
              <a:t>pred.boost$class</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as.factor</a:t>
            </a:r>
            <a:r>
              <a:rPr lang="en-US" dirty="0">
                <a:latin typeface="Calibri" panose="020F0502020204030204" pitchFamily="34" charset="0"/>
                <a:ea typeface="Calibri" panose="020F0502020204030204" pitchFamily="34" charset="0"/>
                <a:cs typeface="Calibri" panose="020F0502020204030204" pitchFamily="34" charset="0"/>
              </a:rPr>
              <a:t>(</a:t>
            </a:r>
            <a:r>
              <a:rPr lang="en-US" dirty="0" err="1">
                <a:latin typeface="Calibri" panose="020F0502020204030204" pitchFamily="34" charset="0"/>
                <a:ea typeface="Calibri" panose="020F0502020204030204" pitchFamily="34" charset="0"/>
                <a:cs typeface="Calibri" panose="020F0502020204030204" pitchFamily="34" charset="0"/>
              </a:rPr>
              <a:t>testset$DEFAULT</a:t>
            </a:r>
            <a:r>
              <a:rPr lang="en-US" dirty="0">
                <a:latin typeface="Calibri" panose="020F0502020204030204" pitchFamily="34" charset="0"/>
                <a:ea typeface="Calibri" panose="020F0502020204030204" pitchFamily="34" charset="0"/>
                <a:cs typeface="Calibri" panose="020F0502020204030204" pitchFamily="34" charset="0"/>
              </a:rPr>
              <a:t>))</a:t>
            </a:r>
            <a:r>
              <a:rPr lang="en-US" dirty="0" err="1">
                <a:latin typeface="Calibri" panose="020F0502020204030204" pitchFamily="34" charset="0"/>
                <a:ea typeface="Calibri" panose="020F0502020204030204" pitchFamily="34" charset="0"/>
                <a:cs typeface="Calibri" panose="020F0502020204030204" pitchFamily="34" charset="0"/>
              </a:rPr>
              <a:t>boost_confusion</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49092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D08018-E11D-D9F7-5409-F722475963C5}"/>
              </a:ext>
            </a:extLst>
          </p:cNvPr>
          <p:cNvSpPr txBox="1"/>
          <p:nvPr/>
        </p:nvSpPr>
        <p:spPr>
          <a:xfrm>
            <a:off x="529306" y="660941"/>
            <a:ext cx="4569137" cy="1536974"/>
          </a:xfrm>
          <a:prstGeom prst="rect">
            <a:avLst/>
          </a:prstGeom>
        </p:spPr>
        <p:txBody>
          <a:bodyPr vert="horz" lIns="0" tIns="45720" rIns="0" bIns="45720" rtlCol="0">
            <a:normAutofit fontScale="85000" lnSpcReduction="10000"/>
          </a:bodyPr>
          <a:lstStyle/>
          <a:p>
            <a:pPr marL="0" marR="0" defTabSz="914400">
              <a:lnSpc>
                <a:spcPct val="90000"/>
              </a:lnSpc>
              <a:spcBef>
                <a:spcPct val="20000"/>
              </a:spcBef>
              <a:spcAft>
                <a:spcPts val="600"/>
              </a:spcAft>
              <a:buClr>
                <a:schemeClr val="accent1"/>
              </a:buClr>
              <a:buSzPct val="115000"/>
            </a:pP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Logistic Regression</a:t>
            </a:r>
          </a:p>
          <a:p>
            <a:pPr marL="0" marR="0" defTabSz="914400">
              <a:lnSpc>
                <a:spcPct val="90000"/>
              </a:lnSpc>
              <a:spcBef>
                <a:spcPct val="20000"/>
              </a:spcBef>
              <a:spcAft>
                <a:spcPts val="600"/>
              </a:spcAft>
              <a:buClr>
                <a:schemeClr val="accent1"/>
              </a:buClr>
              <a:buSzPct val="115000"/>
            </a:pPr>
            <a:r>
              <a:rPr lang="en-US"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logis</a:t>
            </a:r>
            <a:r>
              <a:rPr lang="en-US"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 &lt;- </a:t>
            </a:r>
            <a:r>
              <a:rPr lang="en-US"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glm</a:t>
            </a:r>
            <a:r>
              <a:rPr lang="en-US"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(DEFAULT ~ ., data=trainset, family=binomial)</a:t>
            </a:r>
          </a:p>
          <a:p>
            <a:pPr marL="0" marR="0" defTabSz="914400">
              <a:lnSpc>
                <a:spcPct val="90000"/>
              </a:lnSpc>
              <a:spcBef>
                <a:spcPct val="20000"/>
              </a:spcBef>
              <a:spcAft>
                <a:spcPts val="600"/>
              </a:spcAft>
              <a:buClr>
                <a:schemeClr val="accent1"/>
              </a:buClr>
              <a:buSzPct val="115000"/>
            </a:pPr>
            <a:r>
              <a:rPr lang="en-US"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 ROC Curve for Logistic </a:t>
            </a:r>
            <a:r>
              <a:rPr lang="en-US"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Regressionroc_lr</a:t>
            </a:r>
            <a:r>
              <a:rPr lang="en-US"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 &lt;- roc(response = </a:t>
            </a:r>
            <a:r>
              <a:rPr lang="en-US"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testset$DEFAULT</a:t>
            </a:r>
            <a:r>
              <a:rPr lang="en-US"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 predictor = </a:t>
            </a:r>
            <a:r>
              <a:rPr lang="en-US"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as.numeric</a:t>
            </a:r>
            <a:r>
              <a:rPr lang="en-US"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t>
            </a:r>
            <a:r>
              <a:rPr lang="en-US"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logit.reg.pred</a:t>
            </a:r>
            <a:r>
              <a:rPr lang="en-US"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))plot(</a:t>
            </a:r>
            <a:r>
              <a:rPr lang="en-US"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roc_lr</a:t>
            </a:r>
            <a:r>
              <a:rPr lang="en-US"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 main="ROC for Logistic Regression")</a:t>
            </a:r>
            <a:r>
              <a:rPr lang="en-US"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auc</a:t>
            </a:r>
            <a:r>
              <a:rPr lang="en-US"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t>
            </a:r>
            <a:r>
              <a:rPr lang="en-US"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roc_lr</a:t>
            </a:r>
            <a:r>
              <a:rPr lang="en-US"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t>
            </a:r>
          </a:p>
          <a:p>
            <a:pPr marL="0" marR="0" defTabSz="914400">
              <a:lnSpc>
                <a:spcPct val="90000"/>
              </a:lnSpc>
              <a:spcBef>
                <a:spcPct val="20000"/>
              </a:spcBef>
              <a:spcAft>
                <a:spcPts val="600"/>
              </a:spcAft>
              <a:buClr>
                <a:schemeClr val="accent1"/>
              </a:buClr>
              <a:buSzPct val="115000"/>
              <a:buFont typeface="Calibri" panose="020F0502020204030204" pitchFamily="34" charset="0"/>
              <a:buChar char="•"/>
            </a:pPr>
            <a:endParaRPr lang="en-US"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endParaRPr>
          </a:p>
          <a:p>
            <a:pPr defTabSz="914400">
              <a:lnSpc>
                <a:spcPct val="90000"/>
              </a:lnSpc>
              <a:spcBef>
                <a:spcPct val="20000"/>
              </a:spcBef>
              <a:spcAft>
                <a:spcPts val="600"/>
              </a:spcAft>
              <a:buClr>
                <a:schemeClr val="accent1"/>
              </a:buClr>
              <a:buSzPct val="115000"/>
              <a:buFont typeface="Calibri" panose="020F0502020204030204" pitchFamily="34" charset="0"/>
              <a:buChar char="•"/>
            </a:pPr>
            <a:endParaRPr lang="en-US"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EF6191A-E37E-E6EA-36D4-4BB83B1D0611}"/>
              </a:ext>
            </a:extLst>
          </p:cNvPr>
          <p:cNvSpPr txBox="1"/>
          <p:nvPr/>
        </p:nvSpPr>
        <p:spPr>
          <a:xfrm>
            <a:off x="583989" y="6280484"/>
            <a:ext cx="4709161" cy="369332"/>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Area under the curve: </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0.7267 - 72.6%</a:t>
            </a:r>
          </a:p>
        </p:txBody>
      </p:sp>
      <p:sp>
        <p:nvSpPr>
          <p:cNvPr id="34" name="TextBox 33">
            <a:extLst>
              <a:ext uri="{FF2B5EF4-FFF2-40B4-BE49-F238E27FC236}">
                <a16:creationId xmlns:a16="http://schemas.microsoft.com/office/drawing/2014/main" id="{7476574A-5DDC-5243-4677-D55C48C039E0}"/>
              </a:ext>
            </a:extLst>
          </p:cNvPr>
          <p:cNvSpPr txBox="1"/>
          <p:nvPr/>
        </p:nvSpPr>
        <p:spPr>
          <a:xfrm>
            <a:off x="2921094" y="267661"/>
            <a:ext cx="7098631" cy="646331"/>
          </a:xfrm>
          <a:prstGeom prst="rect">
            <a:avLst/>
          </a:prstGeom>
          <a:noFill/>
        </p:spPr>
        <p:txBody>
          <a:bodyPr wrap="square" rtlCol="0">
            <a:spAutoFit/>
          </a:bodyPr>
          <a:lstStyle/>
          <a:p>
            <a:r>
              <a:rPr lang="en-US"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#ROC Curve and Area under the curve(AUC)</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8" name="TextBox 37">
            <a:extLst>
              <a:ext uri="{FF2B5EF4-FFF2-40B4-BE49-F238E27FC236}">
                <a16:creationId xmlns:a16="http://schemas.microsoft.com/office/drawing/2014/main" id="{02FF1DAD-FC5D-56FB-B7C7-281FF40BA48B}"/>
              </a:ext>
            </a:extLst>
          </p:cNvPr>
          <p:cNvSpPr txBox="1"/>
          <p:nvPr/>
        </p:nvSpPr>
        <p:spPr>
          <a:xfrm>
            <a:off x="6072549" y="660941"/>
            <a:ext cx="4569137" cy="1708160"/>
          </a:xfrm>
          <a:prstGeom prst="rect">
            <a:avLst/>
          </a:prstGeom>
          <a:noFill/>
        </p:spPr>
        <p:txBody>
          <a:bodyPr wrap="square" rtlCol="0">
            <a:spAutoFit/>
          </a:bodyPr>
          <a:lstStyle/>
          <a:p>
            <a:r>
              <a:rPr lang="en-US" sz="1500" b="1" dirty="0">
                <a:solidFill>
                  <a:srgbClr val="FF0000"/>
                </a:solidFill>
                <a:latin typeface="Calibri" panose="020F0502020204030204" pitchFamily="34" charset="0"/>
                <a:ea typeface="Calibri" panose="020F0502020204030204" pitchFamily="34" charset="0"/>
                <a:cs typeface="Calibri" panose="020F0502020204030204" pitchFamily="34" charset="0"/>
              </a:rPr>
              <a:t>Random Forest </a:t>
            </a:r>
            <a:endParaRPr lang="en-US" sz="1500" b="1" dirty="0">
              <a:latin typeface="Calibri" panose="020F0502020204030204" pitchFamily="34" charset="0"/>
              <a:ea typeface="Calibri" panose="020F0502020204030204" pitchFamily="34" charset="0"/>
              <a:cs typeface="Calibri" panose="020F0502020204030204" pitchFamily="34" charset="0"/>
            </a:endParaRPr>
          </a:p>
          <a:p>
            <a:r>
              <a:rPr lang="en-US" sz="1500" dirty="0">
                <a:latin typeface="Calibri" panose="020F0502020204030204" pitchFamily="34" charset="0"/>
                <a:ea typeface="Calibri" panose="020F0502020204030204" pitchFamily="34" charset="0"/>
                <a:cs typeface="Calibri" panose="020F0502020204030204" pitchFamily="34" charset="0"/>
              </a:rPr>
              <a:t># ROC Curve for Random </a:t>
            </a:r>
            <a:r>
              <a:rPr lang="en-US" sz="1500" dirty="0" err="1">
                <a:latin typeface="Calibri" panose="020F0502020204030204" pitchFamily="34" charset="0"/>
                <a:ea typeface="Calibri" panose="020F0502020204030204" pitchFamily="34" charset="0"/>
                <a:cs typeface="Calibri" panose="020F0502020204030204" pitchFamily="34" charset="0"/>
              </a:rPr>
              <a:t>Forestroc_rf</a:t>
            </a:r>
            <a:r>
              <a:rPr lang="en-US" sz="1500" dirty="0">
                <a:latin typeface="Calibri" panose="020F0502020204030204" pitchFamily="34" charset="0"/>
                <a:ea typeface="Calibri" panose="020F0502020204030204" pitchFamily="34" charset="0"/>
                <a:cs typeface="Calibri" panose="020F0502020204030204" pitchFamily="34" charset="0"/>
              </a:rPr>
              <a:t> &lt;- roc(response = </a:t>
            </a:r>
            <a:r>
              <a:rPr lang="en-US" sz="1500" dirty="0" err="1">
                <a:latin typeface="Calibri" panose="020F0502020204030204" pitchFamily="34" charset="0"/>
                <a:ea typeface="Calibri" panose="020F0502020204030204" pitchFamily="34" charset="0"/>
                <a:cs typeface="Calibri" panose="020F0502020204030204" pitchFamily="34" charset="0"/>
              </a:rPr>
              <a:t>testset$DEFAULT</a:t>
            </a:r>
            <a:r>
              <a:rPr lang="en-US" sz="1500" dirty="0">
                <a:latin typeface="Calibri" panose="020F0502020204030204" pitchFamily="34" charset="0"/>
                <a:ea typeface="Calibri" panose="020F0502020204030204" pitchFamily="34" charset="0"/>
                <a:cs typeface="Calibri" panose="020F0502020204030204" pitchFamily="34" charset="0"/>
              </a:rPr>
              <a:t>, predictor = </a:t>
            </a:r>
            <a:r>
              <a:rPr lang="en-US" sz="1500" dirty="0" err="1">
                <a:latin typeface="Calibri" panose="020F0502020204030204" pitchFamily="34" charset="0"/>
                <a:ea typeface="Calibri" panose="020F0502020204030204" pitchFamily="34" charset="0"/>
                <a:cs typeface="Calibri" panose="020F0502020204030204" pitchFamily="34" charset="0"/>
              </a:rPr>
              <a:t>as.numeric</a:t>
            </a:r>
            <a:r>
              <a:rPr lang="en-US" sz="1500" dirty="0">
                <a:latin typeface="Calibri" panose="020F0502020204030204" pitchFamily="34" charset="0"/>
                <a:ea typeface="Calibri" panose="020F0502020204030204" pitchFamily="34" charset="0"/>
                <a:cs typeface="Calibri" panose="020F0502020204030204" pitchFamily="34" charset="0"/>
              </a:rPr>
              <a:t>(</a:t>
            </a:r>
            <a:r>
              <a:rPr lang="en-US" sz="1500" dirty="0" err="1">
                <a:latin typeface="Calibri" panose="020F0502020204030204" pitchFamily="34" charset="0"/>
                <a:ea typeface="Calibri" panose="020F0502020204030204" pitchFamily="34" charset="0"/>
                <a:cs typeface="Calibri" panose="020F0502020204030204" pitchFamily="34" charset="0"/>
              </a:rPr>
              <a:t>our.predict.rf</a:t>
            </a:r>
            <a:r>
              <a:rPr lang="en-US" sz="1500" dirty="0">
                <a:latin typeface="Calibri" panose="020F0502020204030204" pitchFamily="34" charset="0"/>
                <a:ea typeface="Calibri" panose="020F0502020204030204" pitchFamily="34" charset="0"/>
                <a:cs typeface="Calibri" panose="020F0502020204030204" pitchFamily="34" charset="0"/>
              </a:rPr>
              <a:t>))plot(</a:t>
            </a:r>
            <a:r>
              <a:rPr lang="en-US" sz="1500" dirty="0" err="1">
                <a:latin typeface="Calibri" panose="020F0502020204030204" pitchFamily="34" charset="0"/>
                <a:ea typeface="Calibri" panose="020F0502020204030204" pitchFamily="34" charset="0"/>
                <a:cs typeface="Calibri" panose="020F0502020204030204" pitchFamily="34" charset="0"/>
              </a:rPr>
              <a:t>roc_rf</a:t>
            </a:r>
            <a:r>
              <a:rPr lang="en-US" sz="1500" dirty="0">
                <a:latin typeface="Calibri" panose="020F0502020204030204" pitchFamily="34" charset="0"/>
                <a:ea typeface="Calibri" panose="020F0502020204030204" pitchFamily="34" charset="0"/>
                <a:cs typeface="Calibri" panose="020F0502020204030204" pitchFamily="34" charset="0"/>
              </a:rPr>
              <a:t>, main="ROC for Random Forest")</a:t>
            </a:r>
            <a:r>
              <a:rPr lang="en-US" sz="1500" dirty="0" err="1">
                <a:latin typeface="Calibri" panose="020F0502020204030204" pitchFamily="34" charset="0"/>
                <a:ea typeface="Calibri" panose="020F0502020204030204" pitchFamily="34" charset="0"/>
                <a:cs typeface="Calibri" panose="020F0502020204030204" pitchFamily="34" charset="0"/>
              </a:rPr>
              <a:t>auc</a:t>
            </a:r>
            <a:r>
              <a:rPr lang="en-US" sz="1500" dirty="0">
                <a:latin typeface="Calibri" panose="020F0502020204030204" pitchFamily="34" charset="0"/>
                <a:ea typeface="Calibri" panose="020F0502020204030204" pitchFamily="34" charset="0"/>
                <a:cs typeface="Calibri" panose="020F0502020204030204" pitchFamily="34" charset="0"/>
              </a:rPr>
              <a:t>(</a:t>
            </a:r>
            <a:r>
              <a:rPr lang="en-US" sz="1500" dirty="0" err="1">
                <a:latin typeface="Calibri" panose="020F0502020204030204" pitchFamily="34" charset="0"/>
                <a:ea typeface="Calibri" panose="020F0502020204030204" pitchFamily="34" charset="0"/>
                <a:cs typeface="Calibri" panose="020F0502020204030204" pitchFamily="34" charset="0"/>
              </a:rPr>
              <a:t>roc_rf</a:t>
            </a:r>
            <a:r>
              <a:rPr lang="en-US" sz="1500" dirty="0">
                <a:latin typeface="Calibri" panose="020F0502020204030204" pitchFamily="34" charset="0"/>
                <a:ea typeface="Calibri" panose="020F0502020204030204" pitchFamily="34" charset="0"/>
                <a:cs typeface="Calibri" panose="020F0502020204030204" pitchFamily="34" charset="0"/>
              </a:rPr>
              <a:t>)</a:t>
            </a:r>
          </a:p>
          <a:p>
            <a:endParaRPr lang="en-US" sz="15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endParaRPr lang="en-US" sz="15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F2E13141-ECBF-5F9B-97ED-A53798D5B1FA}"/>
              </a:ext>
            </a:extLst>
          </p:cNvPr>
          <p:cNvSpPr txBox="1"/>
          <p:nvPr/>
        </p:nvSpPr>
        <p:spPr>
          <a:xfrm>
            <a:off x="6096000" y="6280484"/>
            <a:ext cx="4709161" cy="369332"/>
          </a:xfrm>
          <a:prstGeom prst="rect">
            <a:avLst/>
          </a:prstGeom>
          <a:noFill/>
        </p:spPr>
        <p:txBody>
          <a:bodyPr wrap="square" rtlCol="0">
            <a:spAutoFit/>
          </a:bodyPr>
          <a:lstStyle/>
          <a:p>
            <a:r>
              <a:rPr lang="en-US" dirty="0">
                <a:effectLst/>
                <a:latin typeface="Calibri" panose="020F0502020204030204" pitchFamily="34" charset="0"/>
                <a:ea typeface="Calibri" panose="020F0502020204030204" pitchFamily="34" charset="0"/>
                <a:cs typeface="Calibri" panose="020F0502020204030204" pitchFamily="34" charset="0"/>
              </a:rPr>
              <a:t>Area under the curve:</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0.6629 - 66.29%</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3BB356B-E89B-4EE5-4777-5EF3A93C9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70" y="2133599"/>
            <a:ext cx="5497939" cy="4146885"/>
          </a:xfrm>
          <a:prstGeom prst="rect">
            <a:avLst/>
          </a:prstGeom>
          <a:ln w="22225"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A9CD8230-A318-4CC6-07A0-C324B8253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8933" y="2133599"/>
            <a:ext cx="5477038" cy="4188269"/>
          </a:xfrm>
          <a:prstGeom prst="rect">
            <a:avLst/>
          </a:prstGeom>
          <a:ln w="22225" cap="sq" cmpd="thickThin">
            <a:solidFill>
              <a:srgbClr val="000000"/>
            </a:solidFill>
            <a:prstDash val="solid"/>
            <a:miter lim="800000"/>
          </a:ln>
          <a:effectLst>
            <a:innerShdw blurRad="76200">
              <a:srgbClr val="000000"/>
            </a:innerShdw>
          </a:effectLst>
        </p:spPr>
      </p:pic>
      <p:sp>
        <p:nvSpPr>
          <p:cNvPr id="8" name="Rectangle 1">
            <a:extLst>
              <a:ext uri="{FF2B5EF4-FFF2-40B4-BE49-F238E27FC236}">
                <a16:creationId xmlns:a16="http://schemas.microsoft.com/office/drawing/2014/main" id="{D319AE77-F7F2-68FF-19BD-501B49297F0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Lucida Console" panose="020B0609040504020204" pitchFamily="49" charset="0"/>
              </a:rPr>
              <a:t>Area under the curve: 0.7267</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0474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C8F1F41F-B164-C580-593A-4D68BEDC29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1763" y="1876926"/>
            <a:ext cx="4911267" cy="4354912"/>
          </a:xfrm>
          <a:prstGeom prst="rect">
            <a:avLst/>
          </a:prstGeom>
          <a:ln w="28575">
            <a:solidFill>
              <a:schemeClr val="tx1"/>
            </a:solidFill>
          </a:ln>
        </p:spPr>
      </p:pic>
      <p:sp>
        <p:nvSpPr>
          <p:cNvPr id="6" name="TextBox 5">
            <a:extLst>
              <a:ext uri="{FF2B5EF4-FFF2-40B4-BE49-F238E27FC236}">
                <a16:creationId xmlns:a16="http://schemas.microsoft.com/office/drawing/2014/main" id="{5A17E8E2-B5AB-49E0-5B72-BFDBBBD4E975}"/>
              </a:ext>
            </a:extLst>
          </p:cNvPr>
          <p:cNvSpPr txBox="1"/>
          <p:nvPr/>
        </p:nvSpPr>
        <p:spPr>
          <a:xfrm>
            <a:off x="273139" y="626162"/>
            <a:ext cx="4812208" cy="1492716"/>
          </a:xfrm>
          <a:prstGeom prst="rect">
            <a:avLst/>
          </a:prstGeom>
          <a:noFill/>
        </p:spPr>
        <p:txBody>
          <a:bodyPr wrap="square" rtlCol="0">
            <a:spAutoFit/>
          </a:bodyPr>
          <a:lstStyle/>
          <a:p>
            <a:r>
              <a:rPr lang="en-US" sz="1500" b="1" dirty="0">
                <a:solidFill>
                  <a:srgbClr val="FF0000"/>
                </a:solidFill>
                <a:latin typeface="Calibri" panose="020F0502020204030204" pitchFamily="34" charset="0"/>
                <a:ea typeface="Calibri" panose="020F0502020204030204" pitchFamily="34" charset="0"/>
                <a:cs typeface="Calibri" panose="020F0502020204030204" pitchFamily="34" charset="0"/>
              </a:rPr>
              <a:t>Boosting Model</a:t>
            </a:r>
          </a:p>
          <a:p>
            <a:endParaRPr lang="en-US" sz="15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r>
              <a:rPr lang="en-US" sz="1500" dirty="0" err="1">
                <a:latin typeface="Calibri" panose="020F0502020204030204" pitchFamily="34" charset="0"/>
                <a:ea typeface="Calibri" panose="020F0502020204030204" pitchFamily="34" charset="0"/>
                <a:cs typeface="Calibri" panose="020F0502020204030204" pitchFamily="34" charset="0"/>
              </a:rPr>
              <a:t>roc_boost</a:t>
            </a:r>
            <a:r>
              <a:rPr lang="en-US" sz="1500" dirty="0">
                <a:latin typeface="Calibri" panose="020F0502020204030204" pitchFamily="34" charset="0"/>
                <a:ea typeface="Calibri" panose="020F0502020204030204" pitchFamily="34" charset="0"/>
                <a:cs typeface="Calibri" panose="020F0502020204030204" pitchFamily="34" charset="0"/>
              </a:rPr>
              <a:t> &lt;- roc(response = </a:t>
            </a:r>
            <a:r>
              <a:rPr lang="en-US" sz="1500" dirty="0" err="1">
                <a:latin typeface="Calibri" panose="020F0502020204030204" pitchFamily="34" charset="0"/>
                <a:ea typeface="Calibri" panose="020F0502020204030204" pitchFamily="34" charset="0"/>
                <a:cs typeface="Calibri" panose="020F0502020204030204" pitchFamily="34" charset="0"/>
              </a:rPr>
              <a:t>testset$DEFAULT</a:t>
            </a:r>
            <a:r>
              <a:rPr lang="en-US" sz="1500" dirty="0">
                <a:latin typeface="Calibri" panose="020F0502020204030204" pitchFamily="34" charset="0"/>
                <a:ea typeface="Calibri" panose="020F0502020204030204" pitchFamily="34" charset="0"/>
                <a:cs typeface="Calibri" panose="020F0502020204030204" pitchFamily="34" charset="0"/>
              </a:rPr>
              <a:t>, predictor = </a:t>
            </a:r>
            <a:r>
              <a:rPr lang="en-US" sz="1500" dirty="0" err="1">
                <a:latin typeface="Calibri" panose="020F0502020204030204" pitchFamily="34" charset="0"/>
                <a:ea typeface="Calibri" panose="020F0502020204030204" pitchFamily="34" charset="0"/>
                <a:cs typeface="Calibri" panose="020F0502020204030204" pitchFamily="34" charset="0"/>
              </a:rPr>
              <a:t>as.numeric</a:t>
            </a:r>
            <a:r>
              <a:rPr lang="en-US" sz="1500" dirty="0">
                <a:latin typeface="Calibri" panose="020F0502020204030204" pitchFamily="34" charset="0"/>
                <a:ea typeface="Calibri" panose="020F0502020204030204" pitchFamily="34" charset="0"/>
                <a:cs typeface="Calibri" panose="020F0502020204030204" pitchFamily="34" charset="0"/>
              </a:rPr>
              <a:t>(</a:t>
            </a:r>
            <a:r>
              <a:rPr lang="en-US" sz="1500" dirty="0" err="1">
                <a:latin typeface="Calibri" panose="020F0502020204030204" pitchFamily="34" charset="0"/>
                <a:ea typeface="Calibri" panose="020F0502020204030204" pitchFamily="34" charset="0"/>
                <a:cs typeface="Calibri" panose="020F0502020204030204" pitchFamily="34" charset="0"/>
              </a:rPr>
              <a:t>pred.boost$class</a:t>
            </a:r>
            <a:r>
              <a:rPr lang="en-US" sz="1500" dirty="0">
                <a:latin typeface="Calibri" panose="020F0502020204030204" pitchFamily="34" charset="0"/>
                <a:ea typeface="Calibri" panose="020F0502020204030204" pitchFamily="34" charset="0"/>
                <a:cs typeface="Calibri" panose="020F0502020204030204" pitchFamily="34" charset="0"/>
              </a:rPr>
              <a:t>))plot(</a:t>
            </a:r>
            <a:r>
              <a:rPr lang="en-US" sz="1500" dirty="0" err="1">
                <a:latin typeface="Calibri" panose="020F0502020204030204" pitchFamily="34" charset="0"/>
                <a:ea typeface="Calibri" panose="020F0502020204030204" pitchFamily="34" charset="0"/>
                <a:cs typeface="Calibri" panose="020F0502020204030204" pitchFamily="34" charset="0"/>
              </a:rPr>
              <a:t>roc_boost</a:t>
            </a:r>
            <a:r>
              <a:rPr lang="en-US" sz="1500" dirty="0">
                <a:latin typeface="Calibri" panose="020F0502020204030204" pitchFamily="34" charset="0"/>
                <a:ea typeface="Calibri" panose="020F0502020204030204" pitchFamily="34" charset="0"/>
                <a:cs typeface="Calibri" panose="020F0502020204030204" pitchFamily="34" charset="0"/>
              </a:rPr>
              <a:t>, main="ROC for Boosting Model")</a:t>
            </a:r>
            <a:r>
              <a:rPr lang="en-US" sz="1500" dirty="0" err="1">
                <a:latin typeface="Calibri" panose="020F0502020204030204" pitchFamily="34" charset="0"/>
                <a:ea typeface="Calibri" panose="020F0502020204030204" pitchFamily="34" charset="0"/>
                <a:cs typeface="Calibri" panose="020F0502020204030204" pitchFamily="34" charset="0"/>
              </a:rPr>
              <a:t>auc</a:t>
            </a:r>
            <a:r>
              <a:rPr lang="en-US" sz="1500" dirty="0">
                <a:latin typeface="Calibri" panose="020F0502020204030204" pitchFamily="34" charset="0"/>
                <a:ea typeface="Calibri" panose="020F0502020204030204" pitchFamily="34" charset="0"/>
                <a:cs typeface="Calibri" panose="020F0502020204030204" pitchFamily="34" charset="0"/>
              </a:rPr>
              <a:t>(</a:t>
            </a:r>
            <a:r>
              <a:rPr lang="en-US" sz="1500" dirty="0" err="1">
                <a:latin typeface="Calibri" panose="020F0502020204030204" pitchFamily="34" charset="0"/>
                <a:ea typeface="Calibri" panose="020F0502020204030204" pitchFamily="34" charset="0"/>
                <a:cs typeface="Calibri" panose="020F0502020204030204" pitchFamily="34" charset="0"/>
              </a:rPr>
              <a:t>roc_boost</a:t>
            </a:r>
            <a:r>
              <a:rPr lang="en-US" sz="1500" dirty="0">
                <a:latin typeface="Calibri" panose="020F0502020204030204" pitchFamily="34" charset="0"/>
                <a:ea typeface="Calibri" panose="020F0502020204030204" pitchFamily="34" charset="0"/>
                <a:cs typeface="Calibri" panose="020F0502020204030204" pitchFamily="34" charset="0"/>
              </a:rPr>
              <a:t>)</a:t>
            </a:r>
          </a:p>
          <a:p>
            <a:r>
              <a:rPr lang="en-US" sz="1600" b="0" i="0" dirty="0">
                <a:solidFill>
                  <a:srgbClr val="242424"/>
                </a:solidFill>
                <a:effectLst/>
                <a:latin typeface="-apple-system"/>
              </a:rPr>
              <a:t> </a:t>
            </a:r>
            <a:endParaRPr lang="en-US" sz="15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3783CF59-BA75-58F4-EB4C-1D00D1824327}"/>
              </a:ext>
            </a:extLst>
          </p:cNvPr>
          <p:cNvSpPr txBox="1"/>
          <p:nvPr/>
        </p:nvSpPr>
        <p:spPr>
          <a:xfrm>
            <a:off x="5831762" y="626162"/>
            <a:ext cx="4635711" cy="1015663"/>
          </a:xfrm>
          <a:prstGeom prst="rect">
            <a:avLst/>
          </a:prstGeom>
          <a:noFill/>
        </p:spPr>
        <p:txBody>
          <a:bodyPr wrap="square" rtlCol="0">
            <a:spAutoFit/>
          </a:bodyPr>
          <a:lstStyle/>
          <a:p>
            <a:r>
              <a:rPr lang="en-US" sz="1500" b="1" dirty="0">
                <a:solidFill>
                  <a:srgbClr val="FF0000"/>
                </a:solidFill>
                <a:latin typeface="Calibri" panose="020F0502020204030204" pitchFamily="34" charset="0"/>
                <a:ea typeface="Calibri" panose="020F0502020204030204" pitchFamily="34" charset="0"/>
                <a:cs typeface="Calibri" panose="020F0502020204030204" pitchFamily="34" charset="0"/>
              </a:rPr>
              <a:t>Neural Networks:</a:t>
            </a:r>
          </a:p>
          <a:p>
            <a:r>
              <a:rPr lang="en-US" sz="1500" dirty="0" err="1">
                <a:latin typeface="Calibri" panose="020F0502020204030204" pitchFamily="34" charset="0"/>
                <a:ea typeface="Calibri" panose="020F0502020204030204" pitchFamily="34" charset="0"/>
                <a:cs typeface="Calibri" panose="020F0502020204030204" pitchFamily="34" charset="0"/>
              </a:rPr>
              <a:t>roc_nn</a:t>
            </a:r>
            <a:r>
              <a:rPr lang="en-US" sz="1500" dirty="0">
                <a:latin typeface="Calibri" panose="020F0502020204030204" pitchFamily="34" charset="0"/>
                <a:ea typeface="Calibri" panose="020F0502020204030204" pitchFamily="34" charset="0"/>
                <a:cs typeface="Calibri" panose="020F0502020204030204" pitchFamily="34" charset="0"/>
              </a:rPr>
              <a:t> &lt;- roc(response = </a:t>
            </a:r>
            <a:r>
              <a:rPr lang="en-US" sz="1500" dirty="0" err="1">
                <a:latin typeface="Calibri" panose="020F0502020204030204" pitchFamily="34" charset="0"/>
                <a:ea typeface="Calibri" panose="020F0502020204030204" pitchFamily="34" charset="0"/>
                <a:cs typeface="Calibri" panose="020F0502020204030204" pitchFamily="34" charset="0"/>
              </a:rPr>
              <a:t>testset$DEFAULT</a:t>
            </a:r>
            <a:r>
              <a:rPr lang="en-US" sz="1500" dirty="0">
                <a:latin typeface="Calibri" panose="020F0502020204030204" pitchFamily="34" charset="0"/>
                <a:ea typeface="Calibri" panose="020F0502020204030204" pitchFamily="34" charset="0"/>
                <a:cs typeface="Calibri" panose="020F0502020204030204" pitchFamily="34" charset="0"/>
              </a:rPr>
              <a:t>, predictor = </a:t>
            </a:r>
            <a:r>
              <a:rPr lang="en-US" sz="1500" dirty="0" err="1">
                <a:latin typeface="Calibri" panose="020F0502020204030204" pitchFamily="34" charset="0"/>
                <a:ea typeface="Calibri" panose="020F0502020204030204" pitchFamily="34" charset="0"/>
                <a:cs typeface="Calibri" panose="020F0502020204030204" pitchFamily="34" charset="0"/>
              </a:rPr>
              <a:t>as.numeric</a:t>
            </a:r>
            <a:r>
              <a:rPr lang="en-US" sz="1500" dirty="0">
                <a:latin typeface="Calibri" panose="020F0502020204030204" pitchFamily="34" charset="0"/>
                <a:ea typeface="Calibri" panose="020F0502020204030204" pitchFamily="34" charset="0"/>
                <a:cs typeface="Calibri" panose="020F0502020204030204" pitchFamily="34" charset="0"/>
              </a:rPr>
              <a:t>(</a:t>
            </a:r>
            <a:r>
              <a:rPr lang="en-US" sz="1500" dirty="0" err="1">
                <a:latin typeface="Calibri" panose="020F0502020204030204" pitchFamily="34" charset="0"/>
                <a:ea typeface="Calibri" panose="020F0502020204030204" pitchFamily="34" charset="0"/>
                <a:cs typeface="Calibri" panose="020F0502020204030204" pitchFamily="34" charset="0"/>
              </a:rPr>
              <a:t>nn.pred.classes</a:t>
            </a:r>
            <a:r>
              <a:rPr lang="en-US" sz="1500" dirty="0">
                <a:latin typeface="Calibri" panose="020F0502020204030204" pitchFamily="34" charset="0"/>
                <a:ea typeface="Calibri" panose="020F0502020204030204" pitchFamily="34" charset="0"/>
                <a:cs typeface="Calibri" panose="020F0502020204030204" pitchFamily="34" charset="0"/>
              </a:rPr>
              <a:t>))plot(</a:t>
            </a:r>
            <a:r>
              <a:rPr lang="en-US" sz="1500" dirty="0" err="1">
                <a:latin typeface="Calibri" panose="020F0502020204030204" pitchFamily="34" charset="0"/>
                <a:ea typeface="Calibri" panose="020F0502020204030204" pitchFamily="34" charset="0"/>
                <a:cs typeface="Calibri" panose="020F0502020204030204" pitchFamily="34" charset="0"/>
              </a:rPr>
              <a:t>roc_nn</a:t>
            </a:r>
            <a:r>
              <a:rPr lang="en-US" sz="1500" dirty="0">
                <a:latin typeface="Calibri" panose="020F0502020204030204" pitchFamily="34" charset="0"/>
                <a:ea typeface="Calibri" panose="020F0502020204030204" pitchFamily="34" charset="0"/>
                <a:cs typeface="Calibri" panose="020F0502020204030204" pitchFamily="34" charset="0"/>
              </a:rPr>
              <a:t>, main="ROC for Neural Network")</a:t>
            </a:r>
            <a:r>
              <a:rPr lang="en-US" sz="1500" dirty="0" err="1">
                <a:latin typeface="Calibri" panose="020F0502020204030204" pitchFamily="34" charset="0"/>
                <a:ea typeface="Calibri" panose="020F0502020204030204" pitchFamily="34" charset="0"/>
                <a:cs typeface="Calibri" panose="020F0502020204030204" pitchFamily="34" charset="0"/>
              </a:rPr>
              <a:t>auc</a:t>
            </a:r>
            <a:r>
              <a:rPr lang="en-US" sz="1500" dirty="0">
                <a:latin typeface="Calibri" panose="020F0502020204030204" pitchFamily="34" charset="0"/>
                <a:ea typeface="Calibri" panose="020F0502020204030204" pitchFamily="34" charset="0"/>
                <a:cs typeface="Calibri" panose="020F0502020204030204" pitchFamily="34" charset="0"/>
              </a:rPr>
              <a:t>(</a:t>
            </a:r>
            <a:r>
              <a:rPr lang="en-US" sz="1500" dirty="0" err="1">
                <a:latin typeface="Calibri" panose="020F0502020204030204" pitchFamily="34" charset="0"/>
                <a:ea typeface="Calibri" panose="020F0502020204030204" pitchFamily="34" charset="0"/>
                <a:cs typeface="Calibri" panose="020F0502020204030204" pitchFamily="34" charset="0"/>
              </a:rPr>
              <a:t>roc_nn</a:t>
            </a:r>
            <a:r>
              <a:rPr lang="en-US" sz="1500" dirty="0">
                <a:latin typeface="Calibri" panose="020F0502020204030204" pitchFamily="34" charset="0"/>
                <a:ea typeface="Calibri" panose="020F0502020204030204" pitchFamily="34" charset="0"/>
                <a:cs typeface="Calibri" panose="020F0502020204030204" pitchFamily="34" charset="0"/>
              </a:rPr>
              <a:t>)</a:t>
            </a:r>
          </a:p>
        </p:txBody>
      </p:sp>
      <p:sp>
        <p:nvSpPr>
          <p:cNvPr id="8" name="TextBox 7">
            <a:extLst>
              <a:ext uri="{FF2B5EF4-FFF2-40B4-BE49-F238E27FC236}">
                <a16:creationId xmlns:a16="http://schemas.microsoft.com/office/drawing/2014/main" id="{AC207BDF-9D45-A873-E02F-BC57F2C882E0}"/>
              </a:ext>
            </a:extLst>
          </p:cNvPr>
          <p:cNvSpPr txBox="1"/>
          <p:nvPr/>
        </p:nvSpPr>
        <p:spPr>
          <a:xfrm>
            <a:off x="324662" y="6304547"/>
            <a:ext cx="4709161" cy="369332"/>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Area under the curve: </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0.6552- 65.52%</a:t>
            </a:r>
          </a:p>
        </p:txBody>
      </p:sp>
      <p:sp>
        <p:nvSpPr>
          <p:cNvPr id="9" name="TextBox 8">
            <a:extLst>
              <a:ext uri="{FF2B5EF4-FFF2-40B4-BE49-F238E27FC236}">
                <a16:creationId xmlns:a16="http://schemas.microsoft.com/office/drawing/2014/main" id="{4B602B67-D6DE-7656-488A-1440FEACB411}"/>
              </a:ext>
            </a:extLst>
          </p:cNvPr>
          <p:cNvSpPr txBox="1"/>
          <p:nvPr/>
        </p:nvSpPr>
        <p:spPr>
          <a:xfrm>
            <a:off x="5831762" y="6343828"/>
            <a:ext cx="4709161" cy="646331"/>
          </a:xfrm>
          <a:prstGeom prst="rect">
            <a:avLst/>
          </a:prstGeom>
          <a:noFill/>
        </p:spPr>
        <p:txBody>
          <a:bodyPr wrap="square" rtlCol="0">
            <a:spAutoFit/>
          </a:bodyPr>
          <a:lstStyle/>
          <a:p>
            <a:r>
              <a:rPr lang="en-US" dirty="0">
                <a:effectLst/>
                <a:latin typeface="Calibri" panose="020F0502020204030204" pitchFamily="34" charset="0"/>
                <a:ea typeface="Calibri" panose="020F0502020204030204" pitchFamily="34" charset="0"/>
                <a:cs typeface="Calibri" panose="020F0502020204030204" pitchFamily="34" charset="0"/>
              </a:rPr>
              <a:t>Area under the curve: 0.6474</a:t>
            </a:r>
            <a:r>
              <a:rPr lang="en-US"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64.74%</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F2600E39-A347-692D-0986-86E272C999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13" y="1876925"/>
            <a:ext cx="5626498" cy="4354911"/>
          </a:xfrm>
          <a:prstGeom prst="rect">
            <a:avLst/>
          </a:prstGeom>
          <a:ln w="22225"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46551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TextBox 72">
            <a:extLst>
              <a:ext uri="{FF2B5EF4-FFF2-40B4-BE49-F238E27FC236}">
                <a16:creationId xmlns:a16="http://schemas.microsoft.com/office/drawing/2014/main" id="{F24C4E36-6F86-336A-8758-34C98EDA1CD7}"/>
              </a:ext>
            </a:extLst>
          </p:cNvPr>
          <p:cNvSpPr txBox="1"/>
          <p:nvPr/>
        </p:nvSpPr>
        <p:spPr>
          <a:xfrm>
            <a:off x="190500" y="137160"/>
            <a:ext cx="10866120" cy="1169551"/>
          </a:xfrm>
          <a:prstGeom prst="rect">
            <a:avLst/>
          </a:prstGeom>
          <a:noFill/>
        </p:spPr>
        <p:txBody>
          <a:bodyPr wrap="square" rtlCol="0">
            <a:spAutoFit/>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Findings and Conclusion</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sz="16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Our business goal is to identify people that will default their payment in future and avoid providing them credit cards.</a:t>
            </a:r>
          </a:p>
          <a:p>
            <a:endParaRPr lang="en-US"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74" name="Table 73">
            <a:extLst>
              <a:ext uri="{FF2B5EF4-FFF2-40B4-BE49-F238E27FC236}">
                <a16:creationId xmlns:a16="http://schemas.microsoft.com/office/drawing/2014/main" id="{D46FE80C-CECD-CC1D-F4FA-CA064E26F1E9}"/>
              </a:ext>
            </a:extLst>
          </p:cNvPr>
          <p:cNvGraphicFramePr>
            <a:graphicFrameLocks noGrp="1"/>
          </p:cNvGraphicFramePr>
          <p:nvPr>
            <p:extLst>
              <p:ext uri="{D42A27DB-BD31-4B8C-83A1-F6EECF244321}">
                <p14:modId xmlns:p14="http://schemas.microsoft.com/office/powerpoint/2010/main" val="1675289928"/>
              </p:ext>
            </p:extLst>
          </p:nvPr>
        </p:nvGraphicFramePr>
        <p:xfrm>
          <a:off x="2110740" y="1077082"/>
          <a:ext cx="5943600" cy="1295400"/>
        </p:xfrm>
        <a:graphic>
          <a:graphicData uri="http://schemas.openxmlformats.org/drawingml/2006/table">
            <a:tbl>
              <a:tblPr/>
              <a:tblGrid>
                <a:gridCol w="1981200">
                  <a:extLst>
                    <a:ext uri="{9D8B030D-6E8A-4147-A177-3AD203B41FA5}">
                      <a16:colId xmlns:a16="http://schemas.microsoft.com/office/drawing/2014/main" val="2000095226"/>
                    </a:ext>
                  </a:extLst>
                </a:gridCol>
                <a:gridCol w="1981200">
                  <a:extLst>
                    <a:ext uri="{9D8B030D-6E8A-4147-A177-3AD203B41FA5}">
                      <a16:colId xmlns:a16="http://schemas.microsoft.com/office/drawing/2014/main" val="3014117738"/>
                    </a:ext>
                  </a:extLst>
                </a:gridCol>
                <a:gridCol w="1981200">
                  <a:extLst>
                    <a:ext uri="{9D8B030D-6E8A-4147-A177-3AD203B41FA5}">
                      <a16:colId xmlns:a16="http://schemas.microsoft.com/office/drawing/2014/main" val="4254028892"/>
                    </a:ext>
                  </a:extLst>
                </a:gridCol>
              </a:tblGrid>
              <a:tr h="0">
                <a:tc>
                  <a:txBody>
                    <a:bodyPr/>
                    <a:lstStyle/>
                    <a:p>
                      <a:pPr algn="ctr" fontAlgn="t" latinLnBrk="0"/>
                      <a:r>
                        <a:rPr lang="en-US" sz="1100">
                          <a:effectLst/>
                        </a:rPr>
                        <a:t>Model</a:t>
                      </a:r>
                      <a:endParaRPr lang="en-US">
                        <a:effectLst/>
                      </a:endParaRPr>
                    </a:p>
                  </a:txBody>
                  <a:tcP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tc>
                  <a:txBody>
                    <a:bodyPr/>
                    <a:lstStyle/>
                    <a:p>
                      <a:pPr algn="ctr" fontAlgn="t" latinLnBrk="0"/>
                      <a:r>
                        <a:rPr lang="en-US" sz="1100">
                          <a:effectLst/>
                        </a:rPr>
                        <a:t>Accuracy</a:t>
                      </a:r>
                      <a:endParaRPr lang="en-US">
                        <a:effectLst/>
                      </a:endParaRPr>
                    </a:p>
                  </a:txBody>
                  <a:tcP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tc>
                  <a:txBody>
                    <a:bodyPr/>
                    <a:lstStyle/>
                    <a:p>
                      <a:pPr algn="ctr" fontAlgn="t" latinLnBrk="0"/>
                      <a:r>
                        <a:rPr lang="en-US" sz="1100">
                          <a:effectLst/>
                        </a:rPr>
                        <a:t>AUC</a:t>
                      </a:r>
                      <a:endParaRPr lang="en-US">
                        <a:effectLst/>
                      </a:endParaRPr>
                    </a:p>
                  </a:txBody>
                  <a:tcP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896982167"/>
                  </a:ext>
                </a:extLst>
              </a:tr>
              <a:tr h="0">
                <a:tc>
                  <a:txBody>
                    <a:bodyPr/>
                    <a:lstStyle/>
                    <a:p>
                      <a:pPr algn="ctr" fontAlgn="t" latinLnBrk="0"/>
                      <a:r>
                        <a:rPr lang="en-US" sz="1100">
                          <a:effectLst/>
                        </a:rPr>
                        <a:t>Logistic Regression</a:t>
                      </a:r>
                      <a:endParaRPr lang="en-US">
                        <a:effectLst/>
                      </a:endParaRPr>
                    </a:p>
                  </a:txBody>
                  <a:tcP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tc>
                  <a:txBody>
                    <a:bodyPr/>
                    <a:lstStyle/>
                    <a:p>
                      <a:pPr algn="ctr" fontAlgn="t" latinLnBrk="0"/>
                      <a:r>
                        <a:rPr lang="en-US" sz="1100">
                          <a:effectLst/>
                        </a:rPr>
                        <a:t>82.2%</a:t>
                      </a:r>
                      <a:endParaRPr lang="en-US">
                        <a:effectLst/>
                      </a:endParaRPr>
                    </a:p>
                  </a:txBody>
                  <a:tcP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tc>
                  <a:txBody>
                    <a:bodyPr/>
                    <a:lstStyle/>
                    <a:p>
                      <a:pPr algn="ctr" fontAlgn="t" latinLnBrk="0"/>
                      <a:r>
                        <a:rPr lang="en-US" sz="1100" dirty="0">
                          <a:effectLst/>
                        </a:rPr>
                        <a:t>72.6%</a:t>
                      </a:r>
                      <a:endParaRPr lang="en-US" dirty="0">
                        <a:effectLst/>
                      </a:endParaRPr>
                    </a:p>
                  </a:txBody>
                  <a:tcP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457975494"/>
                  </a:ext>
                </a:extLst>
              </a:tr>
              <a:tr h="0">
                <a:tc>
                  <a:txBody>
                    <a:bodyPr/>
                    <a:lstStyle/>
                    <a:p>
                      <a:pPr algn="ctr" fontAlgn="t" latinLnBrk="0"/>
                      <a:r>
                        <a:rPr lang="en-US" sz="1100">
                          <a:effectLst/>
                        </a:rPr>
                        <a:t>Random Forest</a:t>
                      </a:r>
                      <a:endParaRPr lang="en-US">
                        <a:effectLst/>
                      </a:endParaRPr>
                    </a:p>
                  </a:txBody>
                  <a:tcP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tc>
                  <a:txBody>
                    <a:bodyPr/>
                    <a:lstStyle/>
                    <a:p>
                      <a:pPr algn="ctr" fontAlgn="t" latinLnBrk="0"/>
                      <a:r>
                        <a:rPr lang="en-US" sz="1100" dirty="0">
                          <a:effectLst/>
                        </a:rPr>
                        <a:t>81.84%</a:t>
                      </a:r>
                      <a:endParaRPr lang="en-US" dirty="0">
                        <a:effectLst/>
                      </a:endParaRPr>
                    </a:p>
                  </a:txBody>
                  <a:tcP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tc>
                  <a:txBody>
                    <a:bodyPr/>
                    <a:lstStyle/>
                    <a:p>
                      <a:pPr algn="ctr" fontAlgn="t" latinLnBrk="0"/>
                      <a:r>
                        <a:rPr lang="en-US" sz="1100" dirty="0">
                          <a:effectLst/>
                        </a:rPr>
                        <a:t>66.29%</a:t>
                      </a:r>
                    </a:p>
                  </a:txBody>
                  <a:tcP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776684786"/>
                  </a:ext>
                </a:extLst>
              </a:tr>
              <a:tr h="0">
                <a:tc>
                  <a:txBody>
                    <a:bodyPr/>
                    <a:lstStyle/>
                    <a:p>
                      <a:pPr algn="ctr" fontAlgn="t" latinLnBrk="0"/>
                      <a:r>
                        <a:rPr lang="en-US" sz="1100">
                          <a:effectLst/>
                        </a:rPr>
                        <a:t>Boosting</a:t>
                      </a:r>
                      <a:endParaRPr lang="en-US">
                        <a:effectLst/>
                      </a:endParaRPr>
                    </a:p>
                  </a:txBody>
                  <a:tcP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tc>
                  <a:txBody>
                    <a:bodyPr/>
                    <a:lstStyle/>
                    <a:p>
                      <a:pPr algn="ctr" fontAlgn="t" latinLnBrk="0"/>
                      <a:r>
                        <a:rPr lang="en-US" sz="1100" dirty="0">
                          <a:effectLst/>
                        </a:rPr>
                        <a:t>81.94%</a:t>
                      </a:r>
                      <a:endParaRPr lang="en-US" dirty="0">
                        <a:effectLst/>
                      </a:endParaRPr>
                    </a:p>
                  </a:txBody>
                  <a:tcP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tc>
                  <a:txBody>
                    <a:bodyPr/>
                    <a:lstStyle/>
                    <a:p>
                      <a:pPr algn="ctr" fontAlgn="t" latinLnBrk="0"/>
                      <a:r>
                        <a:rPr lang="en-US" sz="1100" dirty="0">
                          <a:effectLst/>
                        </a:rPr>
                        <a:t>65.52%</a:t>
                      </a:r>
                      <a:endParaRPr lang="en-US" dirty="0">
                        <a:effectLst/>
                      </a:endParaRPr>
                    </a:p>
                  </a:txBody>
                  <a:tcP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50050020"/>
                  </a:ext>
                </a:extLst>
              </a:tr>
              <a:tr h="0">
                <a:tc>
                  <a:txBody>
                    <a:bodyPr/>
                    <a:lstStyle/>
                    <a:p>
                      <a:pPr algn="ctr" fontAlgn="t" latinLnBrk="0"/>
                      <a:r>
                        <a:rPr lang="en-US" sz="1100">
                          <a:effectLst/>
                        </a:rPr>
                        <a:t>Neural Network</a:t>
                      </a:r>
                      <a:endParaRPr lang="en-US">
                        <a:effectLst/>
                      </a:endParaRPr>
                    </a:p>
                  </a:txBody>
                  <a:tcP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tc>
                  <a:txBody>
                    <a:bodyPr/>
                    <a:lstStyle/>
                    <a:p>
                      <a:pPr algn="ctr" fontAlgn="t" latinLnBrk="0"/>
                      <a:r>
                        <a:rPr lang="en-US" sz="1100">
                          <a:effectLst/>
                        </a:rPr>
                        <a:t>82.18%</a:t>
                      </a:r>
                      <a:endParaRPr lang="en-US">
                        <a:effectLst/>
                      </a:endParaRPr>
                    </a:p>
                  </a:txBody>
                  <a:tcP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tc>
                  <a:txBody>
                    <a:bodyPr/>
                    <a:lstStyle/>
                    <a:p>
                      <a:pPr algn="ctr" fontAlgn="t" latinLnBrk="0"/>
                      <a:r>
                        <a:rPr lang="en-US" sz="1100" dirty="0">
                          <a:effectLst/>
                        </a:rPr>
                        <a:t>64.74%</a:t>
                      </a:r>
                      <a:endParaRPr lang="en-US" dirty="0">
                        <a:effectLst/>
                      </a:endParaRPr>
                    </a:p>
                  </a:txBody>
                  <a:tcP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732940094"/>
                  </a:ext>
                </a:extLst>
              </a:tr>
            </a:tbl>
          </a:graphicData>
        </a:graphic>
      </p:graphicFrame>
      <p:sp>
        <p:nvSpPr>
          <p:cNvPr id="75" name="Rectangle 2">
            <a:extLst>
              <a:ext uri="{FF2B5EF4-FFF2-40B4-BE49-F238E27FC236}">
                <a16:creationId xmlns:a16="http://schemas.microsoft.com/office/drawing/2014/main" id="{314AA575-B4AB-D28C-4D22-DB64550A9D21}"/>
              </a:ext>
            </a:extLst>
          </p:cNvPr>
          <p:cNvSpPr>
            <a:spLocks noChangeArrowheads="1"/>
          </p:cNvSpPr>
          <p:nvPr/>
        </p:nvSpPr>
        <p:spPr bwMode="auto">
          <a:xfrm>
            <a:off x="2125980" y="14144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 name="TextBox 75">
            <a:extLst>
              <a:ext uri="{FF2B5EF4-FFF2-40B4-BE49-F238E27FC236}">
                <a16:creationId xmlns:a16="http://schemas.microsoft.com/office/drawing/2014/main" id="{88A4564C-53E8-6B3F-6704-1AD7F2AFADBD}"/>
              </a:ext>
            </a:extLst>
          </p:cNvPr>
          <p:cNvSpPr txBox="1"/>
          <p:nvPr/>
        </p:nvSpPr>
        <p:spPr>
          <a:xfrm>
            <a:off x="224790" y="2479162"/>
            <a:ext cx="10797540" cy="2616101"/>
          </a:xfrm>
          <a:prstGeom prst="rect">
            <a:avLst/>
          </a:prstGeom>
          <a:noFill/>
        </p:spPr>
        <p:txBody>
          <a:bodyPr wrap="square" rtlCol="0">
            <a:spAutoFit/>
          </a:bodyPr>
          <a:lstStyle/>
          <a:p>
            <a:r>
              <a:rPr lang="en-US" sz="1600" dirty="0">
                <a:effectLst/>
                <a:latin typeface="Calibri" panose="020F0502020204030204" pitchFamily="34" charset="0"/>
                <a:ea typeface="Calibri" panose="020F0502020204030204" pitchFamily="34" charset="0"/>
                <a:cs typeface="Calibri" panose="020F0502020204030204" pitchFamily="34" charset="0"/>
              </a:rPr>
              <a:t>After comparing accuracy score and AUC scores for these models we might come to conclusion that Logistic Regression is doing the best job for us. Though, that is not the case.</a:t>
            </a:r>
          </a:p>
          <a:p>
            <a:endParaRPr lang="en-US" sz="1600" dirty="0">
              <a:effectLst/>
              <a:latin typeface="Calibri" panose="020F0502020204030204" pitchFamily="34" charset="0"/>
              <a:ea typeface="Calibri" panose="020F0502020204030204" pitchFamily="34" charset="0"/>
              <a:cs typeface="Calibri" panose="020F0502020204030204" pitchFamily="34" charset="0"/>
            </a:endParaRPr>
          </a:p>
          <a:p>
            <a:r>
              <a:rPr lang="en-US" sz="1600" dirty="0">
                <a:effectLst/>
                <a:latin typeface="Calibri" panose="020F0502020204030204" pitchFamily="34" charset="0"/>
                <a:ea typeface="Calibri" panose="020F0502020204030204" pitchFamily="34" charset="0"/>
                <a:cs typeface="Calibri" panose="020F0502020204030204" pitchFamily="34" charset="0"/>
              </a:rPr>
              <a:t>We want our model to classify people as precisely as possible. If our model classify a “Defaulter as Non-Defaulter” then this impact our business more gravely as compared to “Non-Defaulter as Defaulter”.</a:t>
            </a:r>
          </a:p>
          <a:p>
            <a:endParaRPr lang="en-US" sz="1600" dirty="0">
              <a:effectLst/>
              <a:latin typeface="Calibri" panose="020F0502020204030204" pitchFamily="34" charset="0"/>
              <a:ea typeface="Calibri" panose="020F0502020204030204" pitchFamily="34" charset="0"/>
              <a:cs typeface="Calibri" panose="020F0502020204030204" pitchFamily="34" charset="0"/>
            </a:endParaRPr>
          </a:p>
          <a:p>
            <a:r>
              <a:rPr lang="en-US" sz="1600" dirty="0">
                <a:effectLst/>
                <a:latin typeface="Calibri" panose="020F0502020204030204" pitchFamily="34" charset="0"/>
                <a:ea typeface="Calibri" panose="020F0502020204030204" pitchFamily="34" charset="0"/>
                <a:cs typeface="Calibri" panose="020F0502020204030204" pitchFamily="34" charset="0"/>
              </a:rPr>
              <a:t>In other words, we want our “False positive rate” as minimum as possible.</a:t>
            </a:r>
          </a:p>
          <a:p>
            <a:r>
              <a:rPr lang="en-US" sz="1600" dirty="0">
                <a:effectLst/>
                <a:latin typeface="Calibri" panose="020F0502020204030204" pitchFamily="34" charset="0"/>
                <a:ea typeface="Calibri" panose="020F0502020204030204" pitchFamily="34" charset="0"/>
                <a:cs typeface="Calibri" panose="020F0502020204030204" pitchFamily="34" charset="0"/>
              </a:rPr>
              <a:t>So, comparing model using “False Positive Value”</a:t>
            </a:r>
          </a:p>
          <a:p>
            <a:br>
              <a:rPr lang="en-US" dirty="0">
                <a:effectLst/>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77" name="Table 76">
            <a:extLst>
              <a:ext uri="{FF2B5EF4-FFF2-40B4-BE49-F238E27FC236}">
                <a16:creationId xmlns:a16="http://schemas.microsoft.com/office/drawing/2014/main" id="{6344AF81-9A93-3116-E46E-CCE6465DA5A3}"/>
              </a:ext>
            </a:extLst>
          </p:cNvPr>
          <p:cNvGraphicFramePr>
            <a:graphicFrameLocks noGrp="1"/>
          </p:cNvGraphicFramePr>
          <p:nvPr>
            <p:extLst>
              <p:ext uri="{D42A27DB-BD31-4B8C-83A1-F6EECF244321}">
                <p14:modId xmlns:p14="http://schemas.microsoft.com/office/powerpoint/2010/main" val="4107070564"/>
              </p:ext>
            </p:extLst>
          </p:nvPr>
        </p:nvGraphicFramePr>
        <p:xfrm>
          <a:off x="2110740" y="4595713"/>
          <a:ext cx="5943600" cy="1295400"/>
        </p:xfrm>
        <a:graphic>
          <a:graphicData uri="http://schemas.openxmlformats.org/drawingml/2006/table">
            <a:tbl>
              <a:tblPr/>
              <a:tblGrid>
                <a:gridCol w="2971800">
                  <a:extLst>
                    <a:ext uri="{9D8B030D-6E8A-4147-A177-3AD203B41FA5}">
                      <a16:colId xmlns:a16="http://schemas.microsoft.com/office/drawing/2014/main" val="198114257"/>
                    </a:ext>
                  </a:extLst>
                </a:gridCol>
                <a:gridCol w="2971800">
                  <a:extLst>
                    <a:ext uri="{9D8B030D-6E8A-4147-A177-3AD203B41FA5}">
                      <a16:colId xmlns:a16="http://schemas.microsoft.com/office/drawing/2014/main" val="1837852843"/>
                    </a:ext>
                  </a:extLst>
                </a:gridCol>
              </a:tblGrid>
              <a:tr h="0">
                <a:tc>
                  <a:txBody>
                    <a:bodyPr/>
                    <a:lstStyle/>
                    <a:p>
                      <a:pPr algn="ctr" latinLnBrk="0"/>
                      <a:r>
                        <a:rPr lang="en-US" sz="1100" dirty="0">
                          <a:effectLst/>
                        </a:rPr>
                        <a:t>Model</a:t>
                      </a:r>
                      <a:endParaRPr lang="en-US" dirty="0">
                        <a:effectLst/>
                      </a:endParaRPr>
                    </a:p>
                  </a:txBody>
                  <a:tcPr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tc>
                  <a:txBody>
                    <a:bodyPr/>
                    <a:lstStyle/>
                    <a:p>
                      <a:pPr algn="ctr" latinLnBrk="0"/>
                      <a:r>
                        <a:rPr lang="en-US" sz="1100">
                          <a:effectLst/>
                        </a:rPr>
                        <a:t>False Positives</a:t>
                      </a:r>
                      <a:endParaRPr lang="en-US">
                        <a:effectLst/>
                      </a:endParaRPr>
                    </a:p>
                  </a:txBody>
                  <a:tcPr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4290800813"/>
                  </a:ext>
                </a:extLst>
              </a:tr>
              <a:tr h="0">
                <a:tc>
                  <a:txBody>
                    <a:bodyPr/>
                    <a:lstStyle/>
                    <a:p>
                      <a:pPr algn="ctr" latinLnBrk="0"/>
                      <a:r>
                        <a:rPr lang="en-US" sz="1100" dirty="0">
                          <a:effectLst/>
                        </a:rPr>
                        <a:t>Logistic Regression</a:t>
                      </a:r>
                      <a:endParaRPr lang="en-US" dirty="0">
                        <a:effectLst/>
                      </a:endParaRPr>
                    </a:p>
                  </a:txBody>
                  <a:tcPr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tc>
                  <a:txBody>
                    <a:bodyPr/>
                    <a:lstStyle/>
                    <a:p>
                      <a:pPr algn="ctr" latinLnBrk="0"/>
                      <a:r>
                        <a:rPr lang="en-US" sz="1100">
                          <a:effectLst/>
                        </a:rPr>
                        <a:t>1286</a:t>
                      </a:r>
                      <a:endParaRPr lang="en-US">
                        <a:effectLst/>
                      </a:endParaRPr>
                    </a:p>
                  </a:txBody>
                  <a:tcPr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733191965"/>
                  </a:ext>
                </a:extLst>
              </a:tr>
              <a:tr h="0">
                <a:tc>
                  <a:txBody>
                    <a:bodyPr/>
                    <a:lstStyle/>
                    <a:p>
                      <a:pPr algn="ctr" latinLnBrk="0"/>
                      <a:r>
                        <a:rPr lang="en-US" sz="1100" dirty="0">
                          <a:effectLst/>
                        </a:rPr>
                        <a:t>Random Forest</a:t>
                      </a:r>
                      <a:endParaRPr lang="en-US" dirty="0">
                        <a:effectLst/>
                      </a:endParaRPr>
                    </a:p>
                  </a:txBody>
                  <a:tcPr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tc>
                  <a:txBody>
                    <a:bodyPr/>
                    <a:lstStyle/>
                    <a:p>
                      <a:pPr algn="ctr" latinLnBrk="0"/>
                      <a:r>
                        <a:rPr lang="en-US" sz="1100" dirty="0">
                          <a:effectLst/>
                        </a:rPr>
                        <a:t>1226</a:t>
                      </a:r>
                      <a:endParaRPr lang="en-US" dirty="0">
                        <a:effectLst/>
                      </a:endParaRPr>
                    </a:p>
                  </a:txBody>
                  <a:tcPr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319521337"/>
                  </a:ext>
                </a:extLst>
              </a:tr>
              <a:tr h="0">
                <a:tc>
                  <a:txBody>
                    <a:bodyPr/>
                    <a:lstStyle/>
                    <a:p>
                      <a:pPr algn="ctr" latinLnBrk="0"/>
                      <a:r>
                        <a:rPr lang="en-US" sz="1100" dirty="0">
                          <a:effectLst/>
                        </a:rPr>
                        <a:t>Boosting</a:t>
                      </a:r>
                      <a:endParaRPr lang="en-US" dirty="0">
                        <a:effectLst/>
                      </a:endParaRPr>
                    </a:p>
                  </a:txBody>
                  <a:tcPr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tc>
                  <a:txBody>
                    <a:bodyPr/>
                    <a:lstStyle/>
                    <a:p>
                      <a:pPr algn="ctr" latinLnBrk="0"/>
                      <a:r>
                        <a:rPr lang="en-US" sz="1100" dirty="0">
                          <a:effectLst/>
                        </a:rPr>
                        <a:t>1272</a:t>
                      </a:r>
                      <a:endParaRPr lang="en-US" dirty="0">
                        <a:effectLst/>
                      </a:endParaRPr>
                    </a:p>
                  </a:txBody>
                  <a:tcPr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875515943"/>
                  </a:ext>
                </a:extLst>
              </a:tr>
              <a:tr h="0">
                <a:tc>
                  <a:txBody>
                    <a:bodyPr/>
                    <a:lstStyle/>
                    <a:p>
                      <a:pPr algn="ctr" latinLnBrk="0"/>
                      <a:r>
                        <a:rPr lang="en-US" sz="1100">
                          <a:effectLst/>
                        </a:rPr>
                        <a:t>Neural Network</a:t>
                      </a:r>
                      <a:endParaRPr lang="en-US">
                        <a:effectLst/>
                      </a:endParaRPr>
                    </a:p>
                  </a:txBody>
                  <a:tcPr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tc>
                  <a:txBody>
                    <a:bodyPr/>
                    <a:lstStyle/>
                    <a:p>
                      <a:pPr algn="ctr" latinLnBrk="0"/>
                      <a:r>
                        <a:rPr lang="en-US" sz="1100" dirty="0">
                          <a:effectLst/>
                        </a:rPr>
                        <a:t>1324</a:t>
                      </a:r>
                      <a:endParaRPr lang="en-US" dirty="0">
                        <a:effectLst/>
                      </a:endParaRPr>
                    </a:p>
                  </a:txBody>
                  <a:tcPr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464754231"/>
                  </a:ext>
                </a:extLst>
              </a:tr>
            </a:tbl>
          </a:graphicData>
        </a:graphic>
      </p:graphicFrame>
      <p:sp>
        <p:nvSpPr>
          <p:cNvPr id="78" name="TextBox 77">
            <a:extLst>
              <a:ext uri="{FF2B5EF4-FFF2-40B4-BE49-F238E27FC236}">
                <a16:creationId xmlns:a16="http://schemas.microsoft.com/office/drawing/2014/main" id="{81897C09-BA14-8183-D38F-53B232C0D7CE}"/>
              </a:ext>
            </a:extLst>
          </p:cNvPr>
          <p:cNvSpPr txBox="1"/>
          <p:nvPr/>
        </p:nvSpPr>
        <p:spPr>
          <a:xfrm>
            <a:off x="297180" y="6050280"/>
            <a:ext cx="10165080" cy="584775"/>
          </a:xfrm>
          <a:prstGeom prst="rect">
            <a:avLst/>
          </a:prstGeom>
          <a:noFill/>
        </p:spPr>
        <p:txBody>
          <a:bodyPr wrap="square" rtlCol="0">
            <a:spAutoFit/>
          </a:bodyPr>
          <a:lstStyle/>
          <a:p>
            <a:r>
              <a:rPr lang="en-US" sz="1600" b="0" i="0" dirty="0">
                <a:solidFill>
                  <a:srgbClr val="242424"/>
                </a:solidFill>
                <a:effectLst/>
                <a:latin typeface="-apple-system"/>
              </a:rPr>
              <a:t>If we look at this way, Random Forest Classifier would be the one we would want to proceed further with. Also, in future our goal should be to focus on improving this value.</a:t>
            </a:r>
            <a:endParaRPr lang="en-US" sz="1600" dirty="0"/>
          </a:p>
        </p:txBody>
      </p:sp>
    </p:spTree>
    <p:extLst>
      <p:ext uri="{BB962C8B-B14F-4D97-AF65-F5344CB8AC3E}">
        <p14:creationId xmlns:p14="http://schemas.microsoft.com/office/powerpoint/2010/main" val="614519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46C66F-B043-0F79-DDD5-8734D3D381F2}"/>
              </a:ext>
            </a:extLst>
          </p:cNvPr>
          <p:cNvSpPr txBox="1"/>
          <p:nvPr/>
        </p:nvSpPr>
        <p:spPr>
          <a:xfrm>
            <a:off x="4358157" y="2180307"/>
            <a:ext cx="5526505" cy="1785104"/>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THANK YOU!</a:t>
            </a:r>
          </a:p>
          <a:p>
            <a:endParaRPr lang="en-US" dirty="0"/>
          </a:p>
          <a:p>
            <a:endParaRPr lang="en-US" sz="2400" dirty="0">
              <a:solidFill>
                <a:srgbClr val="FF0000"/>
              </a:solidFill>
              <a:cs typeface="Times New Roman" panose="02020603050405020304" pitchFamily="18" charset="0"/>
            </a:endParaRPr>
          </a:p>
          <a:p>
            <a:r>
              <a:rPr lang="en-US" sz="2400" dirty="0">
                <a:solidFill>
                  <a:srgbClr val="FF0000"/>
                </a:solidFill>
                <a:cs typeface="Times New Roman" panose="02020603050405020304" pitchFamily="18" charset="0"/>
              </a:rPr>
              <a:t>GROUP 2</a:t>
            </a:r>
          </a:p>
        </p:txBody>
      </p:sp>
      <p:sp>
        <p:nvSpPr>
          <p:cNvPr id="3" name="TextBox 2">
            <a:extLst>
              <a:ext uri="{FF2B5EF4-FFF2-40B4-BE49-F238E27FC236}">
                <a16:creationId xmlns:a16="http://schemas.microsoft.com/office/drawing/2014/main" id="{8DC92942-F03B-F0CC-81D9-6A37D9F2EBE5}"/>
              </a:ext>
            </a:extLst>
          </p:cNvPr>
          <p:cNvSpPr txBox="1"/>
          <p:nvPr/>
        </p:nvSpPr>
        <p:spPr>
          <a:xfrm>
            <a:off x="915430" y="3614050"/>
            <a:ext cx="3778490" cy="2905539"/>
          </a:xfrm>
          <a:prstGeom prst="rect">
            <a:avLst/>
          </a:prstGeom>
          <a:noFill/>
        </p:spPr>
        <p:txBody>
          <a:bodyPr wrap="square" rtlCol="0">
            <a:spAutoFit/>
          </a:bodyPr>
          <a:lstStyle/>
          <a:p>
            <a:pPr marL="0" marR="0">
              <a:lnSpc>
                <a:spcPct val="107000"/>
              </a:lnSpc>
              <a:spcBef>
                <a:spcPts val="0"/>
              </a:spcBef>
              <a:spcAft>
                <a:spcPts val="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Group Members: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600"/>
              </a:spcAft>
            </a:pPr>
            <a:r>
              <a:rPr lang="en-US" b="1" dirty="0">
                <a:effectLst/>
                <a:latin typeface="Calibri" panose="020F0502020204030204" pitchFamily="34" charset="0"/>
                <a:ea typeface="Calibri" panose="020F0502020204030204" pitchFamily="34" charset="0"/>
                <a:cs typeface="Calibri" panose="020F0502020204030204" pitchFamily="34" charset="0"/>
              </a:rPr>
              <a:t>Members:</a:t>
            </a:r>
          </a:p>
          <a:p>
            <a:pPr marL="342900" marR="0" indent="-342900">
              <a:lnSpc>
                <a:spcPct val="107000"/>
              </a:lnSpc>
              <a:spcBef>
                <a:spcPts val="0"/>
              </a:spcBef>
              <a:spcAft>
                <a:spcPts val="60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Martin Aguirre</a:t>
            </a:r>
          </a:p>
          <a:p>
            <a:pPr marL="342900" marR="0" indent="-342900">
              <a:lnSpc>
                <a:spcPct val="107000"/>
              </a:lnSpc>
              <a:spcBef>
                <a:spcPts val="0"/>
              </a:spcBef>
              <a:spcAft>
                <a:spcPts val="60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Vishruth Acharya</a:t>
            </a:r>
          </a:p>
          <a:p>
            <a:pPr marL="342900" marR="0" indent="-342900">
              <a:lnSpc>
                <a:spcPct val="107000"/>
              </a:lnSpc>
              <a:spcBef>
                <a:spcPts val="0"/>
              </a:spcBef>
              <a:spcAft>
                <a:spcPts val="60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Yuvaraja Reddy Ambati</a:t>
            </a:r>
          </a:p>
          <a:p>
            <a:pPr marL="342900" marR="0" indent="-342900">
              <a:lnSpc>
                <a:spcPct val="107000"/>
              </a:lnSpc>
              <a:spcBef>
                <a:spcPts val="0"/>
              </a:spcBef>
              <a:spcAft>
                <a:spcPts val="60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Varun </a:t>
            </a:r>
            <a:r>
              <a:rPr lang="en-US" dirty="0" err="1">
                <a:effectLst/>
                <a:latin typeface="Calibri" panose="020F0502020204030204" pitchFamily="34" charset="0"/>
                <a:ea typeface="Calibri" panose="020F0502020204030204" pitchFamily="34" charset="0"/>
                <a:cs typeface="Times New Roman" panose="02020603050405020304" pitchFamily="18" charset="0"/>
              </a:rPr>
              <a:t>Namala</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60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Prasanth Chowdary </a:t>
            </a:r>
            <a:r>
              <a:rPr lang="en-US" dirty="0" err="1">
                <a:effectLst/>
                <a:latin typeface="Calibri" panose="020F0502020204030204" pitchFamily="34" charset="0"/>
                <a:ea typeface="Calibri" panose="020F0502020204030204" pitchFamily="34" charset="0"/>
                <a:cs typeface="Times New Roman" panose="02020603050405020304" pitchFamily="18" charset="0"/>
              </a:rPr>
              <a:t>Yanamandala</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42503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7C0DE3-4B2C-A796-A6AD-E571451DA56A}"/>
              </a:ext>
            </a:extLst>
          </p:cNvPr>
          <p:cNvSpPr txBox="1"/>
          <p:nvPr/>
        </p:nvSpPr>
        <p:spPr>
          <a:xfrm>
            <a:off x="754445" y="664346"/>
            <a:ext cx="10182688" cy="7288405"/>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Dataset link: </a:t>
            </a:r>
            <a:r>
              <a:rPr lang="en-US" sz="1800" dirty="0">
                <a:solidFill>
                  <a:srgbClr val="1155CD"/>
                </a:solidFill>
                <a:effectLst/>
                <a:latin typeface="Calibri" panose="020F0502020204030204" pitchFamily="34" charset="0"/>
                <a:ea typeface="Calibri" panose="020F0502020204030204" pitchFamily="34" charset="0"/>
                <a:cs typeface="Calibri" panose="020F0502020204030204" pitchFamily="34" charset="0"/>
              </a:rPr>
              <a:t>https://www.kaggle.com/datasets/uciml/default-of-credit-card-clients-dataset</a:t>
            </a: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Business Objective:</a:t>
            </a:r>
          </a:p>
          <a:p>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aim to utilize logistic regression to train a model able to classify if a credit card client will default on their payments based on the independent variables provided (demographic factors, credit data, history of payment, etc.). This dataset contains information on default payments, demographic factors, credit data, history of payment, and bill statements of credit card clients in Taiwan from April 2005 to September 2005. We will use this model to predict if the client will default on payment of the credit card bill for the following month.</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dirty="0">
                <a:effectLst/>
                <a:latin typeface="Calibri" panose="020F0502020204030204" pitchFamily="34" charset="0"/>
                <a:ea typeface="Calibri" panose="020F0502020204030204" pitchFamily="34" charset="0"/>
                <a:cs typeface="Calibri" panose="020F0502020204030204" pitchFamily="34" charset="0"/>
              </a:rPr>
              <a:t>For feature selection, we have filtered some features on the basis of a few statistical techniques like step function, removing features that were correlated.</a:t>
            </a:r>
          </a:p>
          <a:p>
            <a:pPr marL="0" marR="0">
              <a:lnSpc>
                <a:spcPct val="107000"/>
              </a:lnSpc>
              <a:spcBef>
                <a:spcPts val="0"/>
              </a:spcBef>
              <a:spcAft>
                <a:spcPts val="0"/>
              </a:spcAft>
            </a:pPr>
            <a:r>
              <a:rPr lang="en-US" dirty="0">
                <a:effectLst/>
                <a:latin typeface="Calibri" panose="020F0502020204030204" pitchFamily="34" charset="0"/>
                <a:ea typeface="Calibri" panose="020F0502020204030204" pitchFamily="34" charset="0"/>
                <a:cs typeface="Calibri" panose="020F0502020204030204" pitchFamily="34" charset="0"/>
              </a:rPr>
              <a:t>For null values, if any, we replaced them with the mean value of that column for numerical columns</a:t>
            </a:r>
          </a:p>
          <a:p>
            <a:pPr marL="0" marR="0">
              <a:lnSpc>
                <a:spcPct val="107000"/>
              </a:lnSpc>
              <a:spcBef>
                <a:spcPts val="0"/>
              </a:spcBef>
              <a:spcAft>
                <a:spcPts val="0"/>
              </a:spcAft>
            </a:pPr>
            <a:r>
              <a:rPr lang="en-US" dirty="0">
                <a:effectLst/>
                <a:latin typeface="Calibri" panose="020F0502020204030204" pitchFamily="34" charset="0"/>
                <a:ea typeface="Calibri" panose="020F0502020204030204" pitchFamily="34" charset="0"/>
                <a:cs typeface="Calibri" panose="020F0502020204030204" pitchFamily="34" charset="0"/>
              </a:rPr>
              <a:t>and “new” value for categorical columns.</a:t>
            </a:r>
          </a:p>
          <a:p>
            <a:pPr marL="0" marR="0">
              <a:lnSpc>
                <a:spcPct val="107000"/>
              </a:lnSpc>
              <a:spcBef>
                <a:spcPts val="0"/>
              </a:spcBef>
              <a:spcAft>
                <a:spcPts val="0"/>
              </a:spcAft>
            </a:pPr>
            <a:r>
              <a:rPr lang="en-US" dirty="0">
                <a:effectLst/>
                <a:latin typeface="Calibri" panose="020F0502020204030204" pitchFamily="34" charset="0"/>
                <a:ea typeface="Calibri" panose="020F0502020204030204" pitchFamily="34" charset="0"/>
                <a:cs typeface="Calibri" panose="020F0502020204030204" pitchFamily="34" charset="0"/>
              </a:rPr>
              <a:t>For outliers if any, we clipped them with lower capping of 0.1 and upper capping of 0.99.</a:t>
            </a:r>
          </a:p>
          <a:p>
            <a:pPr marL="0" marR="0">
              <a:lnSpc>
                <a:spcPct val="107000"/>
              </a:lnSpc>
              <a:spcBef>
                <a:spcPts val="0"/>
              </a:spcBef>
              <a:spcAft>
                <a:spcPts val="0"/>
              </a:spcAft>
            </a:pPr>
            <a:r>
              <a:rPr lang="en-US" dirty="0">
                <a:effectLst/>
                <a:latin typeface="Calibri" panose="020F0502020204030204" pitchFamily="34" charset="0"/>
                <a:ea typeface="Calibri" panose="020F0502020204030204" pitchFamily="34" charset="0"/>
                <a:cs typeface="Calibri" panose="020F0502020204030204" pitchFamily="34" charset="0"/>
              </a:rPr>
              <a:t>We also transformed all the categorical columns into dummy columns </a:t>
            </a:r>
            <a:r>
              <a:rPr lang="en-US" dirty="0" err="1">
                <a:effectLst/>
                <a:latin typeface="Calibri" panose="020F0502020204030204" pitchFamily="34" charset="0"/>
                <a:ea typeface="Calibri" panose="020F0502020204030204" pitchFamily="34" charset="0"/>
                <a:cs typeface="Calibri" panose="020F0502020204030204" pitchFamily="34" charset="0"/>
              </a:rPr>
              <a:t>i.e</a:t>
            </a:r>
            <a:r>
              <a:rPr lang="en-US" dirty="0">
                <a:effectLst/>
                <a:latin typeface="Calibri" panose="020F0502020204030204" pitchFamily="34" charset="0"/>
                <a:ea typeface="Calibri" panose="020F0502020204030204" pitchFamily="34" charset="0"/>
                <a:cs typeface="Calibri" panose="020F0502020204030204" pitchFamily="34" charset="0"/>
              </a:rPr>
              <a:t> converted them to numerical</a:t>
            </a:r>
          </a:p>
          <a:p>
            <a:pPr marL="0" marR="0">
              <a:lnSpc>
                <a:spcPct val="107000"/>
              </a:lnSpc>
              <a:spcBef>
                <a:spcPts val="0"/>
              </a:spcBef>
              <a:spcAft>
                <a:spcPts val="0"/>
              </a:spcAft>
            </a:pPr>
            <a:r>
              <a:rPr lang="en-US" dirty="0">
                <a:effectLst/>
                <a:latin typeface="Calibri" panose="020F0502020204030204" pitchFamily="34" charset="0"/>
                <a:ea typeface="Calibri" panose="020F0502020204030204" pitchFamily="34" charset="0"/>
                <a:cs typeface="Calibri" panose="020F0502020204030204" pitchFamily="34" charset="0"/>
              </a:rPr>
              <a:t>columns to get better results.</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372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A55544-87DB-0AB5-25A7-2C3717A945DF}"/>
              </a:ext>
            </a:extLst>
          </p:cNvPr>
          <p:cNvSpPr txBox="1"/>
          <p:nvPr/>
        </p:nvSpPr>
        <p:spPr>
          <a:xfrm>
            <a:off x="922421" y="1235240"/>
            <a:ext cx="3687437" cy="1700466"/>
          </a:xfrm>
          <a:prstGeom prst="rect">
            <a:avLst/>
          </a:prstGeom>
        </p:spPr>
        <p:txBody>
          <a:bodyPr vert="horz" lIns="91440" tIns="45720" rIns="91440" bIns="45720" rtlCol="0">
            <a:noAutofit/>
          </a:bodyPr>
          <a:lstStyle/>
          <a:p>
            <a:pPr marL="0" marR="0" indent="-182880" defTabSz="914400">
              <a:lnSpc>
                <a:spcPct val="90000"/>
              </a:lnSpc>
              <a:spcBef>
                <a:spcPts val="0"/>
              </a:spcBef>
              <a:spcAft>
                <a:spcPts val="600"/>
              </a:spcAft>
              <a:buClr>
                <a:schemeClr val="accent1"/>
              </a:buClr>
            </a:pPr>
            <a:r>
              <a:rPr lang="en-US" sz="140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#Changing column name of the dependent variable and changing its data type.</a:t>
            </a:r>
          </a:p>
          <a:p>
            <a:pPr marL="0" marR="0" indent="-182880" defTabSz="914400">
              <a:lnSpc>
                <a:spcPct val="90000"/>
              </a:lnSpc>
              <a:spcBef>
                <a:spcPts val="0"/>
              </a:spcBef>
              <a:spcAft>
                <a:spcPts val="600"/>
              </a:spcAft>
              <a:buClr>
                <a:schemeClr val="accent1"/>
              </a:buClr>
            </a:pPr>
            <a:r>
              <a:rPr lang="en-US" sz="1400" dirty="0" err="1">
                <a:effectLst/>
                <a:latin typeface="Calibri" panose="020F0502020204030204" pitchFamily="34" charset="0"/>
                <a:ea typeface="Calibri" panose="020F0502020204030204" pitchFamily="34" charset="0"/>
                <a:cs typeface="Calibri" panose="020F0502020204030204" pitchFamily="34" charset="0"/>
              </a:rPr>
              <a:t>colnames</a:t>
            </a:r>
            <a:r>
              <a:rPr lang="en-US" sz="1400" dirty="0">
                <a:effectLst/>
                <a:latin typeface="Calibri" panose="020F0502020204030204" pitchFamily="34" charset="0"/>
                <a:ea typeface="Calibri" panose="020F0502020204030204" pitchFamily="34" charset="0"/>
                <a:cs typeface="Calibri" panose="020F0502020204030204" pitchFamily="34" charset="0"/>
              </a:rPr>
              <a:t>(</a:t>
            </a:r>
            <a:r>
              <a:rPr lang="en-US" sz="1400" dirty="0" err="1">
                <a:effectLst/>
                <a:latin typeface="Calibri" panose="020F0502020204030204" pitchFamily="34" charset="0"/>
                <a:ea typeface="Calibri" panose="020F0502020204030204" pitchFamily="34" charset="0"/>
                <a:cs typeface="Calibri" panose="020F0502020204030204" pitchFamily="34" charset="0"/>
              </a:rPr>
              <a:t>df</a:t>
            </a:r>
            <a:r>
              <a:rPr lang="en-US" sz="1400" dirty="0">
                <a:effectLst/>
                <a:latin typeface="Calibri" panose="020F0502020204030204" pitchFamily="34" charset="0"/>
                <a:ea typeface="Calibri" panose="020F0502020204030204" pitchFamily="34" charset="0"/>
                <a:cs typeface="Calibri" panose="020F0502020204030204" pitchFamily="34" charset="0"/>
              </a:rPr>
              <a:t>)[</a:t>
            </a:r>
            <a:r>
              <a:rPr lang="en-US" sz="1400" dirty="0" err="1">
                <a:effectLst/>
                <a:latin typeface="Calibri" panose="020F0502020204030204" pitchFamily="34" charset="0"/>
                <a:ea typeface="Calibri" panose="020F0502020204030204" pitchFamily="34" charset="0"/>
                <a:cs typeface="Calibri" panose="020F0502020204030204" pitchFamily="34" charset="0"/>
              </a:rPr>
              <a:t>colnames</a:t>
            </a:r>
            <a:r>
              <a:rPr lang="en-US" sz="1400" dirty="0">
                <a:effectLst/>
                <a:latin typeface="Calibri" panose="020F0502020204030204" pitchFamily="34" charset="0"/>
                <a:ea typeface="Calibri" panose="020F0502020204030204" pitchFamily="34" charset="0"/>
                <a:cs typeface="Calibri" panose="020F0502020204030204" pitchFamily="34" charset="0"/>
              </a:rPr>
              <a:t>((</a:t>
            </a:r>
            <a:r>
              <a:rPr lang="en-US" sz="1400" dirty="0" err="1">
                <a:effectLst/>
                <a:latin typeface="Calibri" panose="020F0502020204030204" pitchFamily="34" charset="0"/>
                <a:ea typeface="Calibri" panose="020F0502020204030204" pitchFamily="34" charset="0"/>
                <a:cs typeface="Calibri" panose="020F0502020204030204" pitchFamily="34" charset="0"/>
              </a:rPr>
              <a:t>df</a:t>
            </a:r>
            <a:r>
              <a:rPr lang="en-US" sz="1400" dirty="0">
                <a:effectLst/>
                <a:latin typeface="Calibri" panose="020F0502020204030204" pitchFamily="34" charset="0"/>
                <a:ea typeface="Calibri" panose="020F0502020204030204" pitchFamily="34" charset="0"/>
                <a:cs typeface="Calibri" panose="020F0502020204030204" pitchFamily="34" charset="0"/>
              </a:rPr>
              <a:t>)) == "</a:t>
            </a:r>
            <a:r>
              <a:rPr lang="en-US" sz="1400" dirty="0" err="1">
                <a:effectLst/>
                <a:latin typeface="Calibri" panose="020F0502020204030204" pitchFamily="34" charset="0"/>
                <a:ea typeface="Calibri" panose="020F0502020204030204" pitchFamily="34" charset="0"/>
                <a:cs typeface="Calibri" panose="020F0502020204030204" pitchFamily="34" charset="0"/>
              </a:rPr>
              <a:t>default.payment.next.month</a:t>
            </a:r>
            <a:r>
              <a:rPr lang="en-US" sz="1400" dirty="0">
                <a:effectLst/>
                <a:latin typeface="Calibri" panose="020F0502020204030204" pitchFamily="34" charset="0"/>
                <a:ea typeface="Calibri" panose="020F0502020204030204" pitchFamily="34" charset="0"/>
                <a:cs typeface="Calibri" panose="020F0502020204030204" pitchFamily="34" charset="0"/>
              </a:rPr>
              <a:t>"] = "DEFAULT"</a:t>
            </a:r>
          </a:p>
          <a:p>
            <a:pPr marL="0" marR="0" indent="-182880" defTabSz="914400">
              <a:lnSpc>
                <a:spcPct val="90000"/>
              </a:lnSpc>
              <a:spcBef>
                <a:spcPts val="0"/>
              </a:spcBef>
              <a:spcAft>
                <a:spcPts val="600"/>
              </a:spcAft>
              <a:buClr>
                <a:schemeClr val="accent1"/>
              </a:buClr>
            </a:pPr>
            <a:r>
              <a:rPr lang="en-US" sz="1400" dirty="0" err="1">
                <a:effectLst/>
                <a:latin typeface="Calibri" panose="020F0502020204030204" pitchFamily="34" charset="0"/>
                <a:ea typeface="Calibri" panose="020F0502020204030204" pitchFamily="34" charset="0"/>
                <a:cs typeface="Calibri" panose="020F0502020204030204" pitchFamily="34" charset="0"/>
              </a:rPr>
              <a:t>df$DEFAULT</a:t>
            </a:r>
            <a:r>
              <a:rPr lang="en-US" sz="1400" dirty="0">
                <a:effectLst/>
                <a:latin typeface="Calibri" panose="020F0502020204030204" pitchFamily="34" charset="0"/>
                <a:ea typeface="Calibri" panose="020F0502020204030204" pitchFamily="34" charset="0"/>
                <a:cs typeface="Calibri" panose="020F0502020204030204" pitchFamily="34" charset="0"/>
              </a:rPr>
              <a:t> = </a:t>
            </a:r>
            <a:r>
              <a:rPr lang="en-US" sz="1400" dirty="0" err="1">
                <a:effectLst/>
                <a:latin typeface="Calibri" panose="020F0502020204030204" pitchFamily="34" charset="0"/>
                <a:ea typeface="Calibri" panose="020F0502020204030204" pitchFamily="34" charset="0"/>
                <a:cs typeface="Calibri" panose="020F0502020204030204" pitchFamily="34" charset="0"/>
              </a:rPr>
              <a:t>as.numeric</a:t>
            </a:r>
            <a:r>
              <a:rPr lang="en-US" sz="1400" dirty="0">
                <a:effectLst/>
                <a:latin typeface="Calibri" panose="020F0502020204030204" pitchFamily="34" charset="0"/>
                <a:ea typeface="Calibri" panose="020F0502020204030204" pitchFamily="34" charset="0"/>
                <a:cs typeface="Calibri" panose="020F0502020204030204" pitchFamily="34" charset="0"/>
              </a:rPr>
              <a:t>(</a:t>
            </a:r>
            <a:r>
              <a:rPr lang="en-US" sz="1400" dirty="0" err="1">
                <a:effectLst/>
                <a:latin typeface="Calibri" panose="020F0502020204030204" pitchFamily="34" charset="0"/>
                <a:ea typeface="Calibri" panose="020F0502020204030204" pitchFamily="34" charset="0"/>
                <a:cs typeface="Calibri" panose="020F0502020204030204" pitchFamily="34" charset="0"/>
              </a:rPr>
              <a:t>df$DEFAULT</a:t>
            </a:r>
            <a:r>
              <a:rPr lang="en-US" sz="1400" dirty="0">
                <a:effectLst/>
                <a:latin typeface="Calibri" panose="020F0502020204030204" pitchFamily="34" charset="0"/>
                <a:ea typeface="Calibri" panose="020F0502020204030204" pitchFamily="34" charset="0"/>
                <a:cs typeface="Calibri" panose="020F0502020204030204" pitchFamily="34" charset="0"/>
              </a:rPr>
              <a:t>)</a:t>
            </a:r>
          </a:p>
          <a:p>
            <a:pPr marL="0" marR="0" indent="-182880" defTabSz="914400">
              <a:lnSpc>
                <a:spcPct val="90000"/>
              </a:lnSpc>
              <a:spcBef>
                <a:spcPts val="0"/>
              </a:spcBef>
              <a:spcAft>
                <a:spcPts val="600"/>
              </a:spcAft>
              <a:buClr>
                <a:schemeClr val="accent1"/>
              </a:buClr>
            </a:pPr>
            <a:r>
              <a:rPr lang="en-US" sz="1400" b="1" dirty="0">
                <a:effectLst/>
                <a:latin typeface="Calibri" panose="020F0502020204030204" pitchFamily="34" charset="0"/>
                <a:ea typeface="Calibri" panose="020F0502020204030204" pitchFamily="34" charset="0"/>
                <a:cs typeface="Calibri" panose="020F0502020204030204" pitchFamily="34" charset="0"/>
              </a:rPr>
              <a:t> </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0" marR="0" indent="-182880" defTabSz="914400">
              <a:lnSpc>
                <a:spcPct val="90000"/>
              </a:lnSpc>
              <a:spcBef>
                <a:spcPts val="0"/>
              </a:spcBef>
              <a:spcAft>
                <a:spcPts val="600"/>
              </a:spcAft>
              <a:buClr>
                <a:schemeClr val="accent1"/>
              </a:buClr>
            </a:pPr>
            <a:r>
              <a:rPr lang="en-US" sz="1400" dirty="0">
                <a:effectLst/>
                <a:latin typeface="Calibri" panose="020F0502020204030204" pitchFamily="34" charset="0"/>
                <a:ea typeface="Calibri" panose="020F0502020204030204" pitchFamily="34" charset="0"/>
                <a:cs typeface="Calibri" panose="020F0502020204030204" pitchFamily="34" charset="0"/>
              </a:rPr>
              <a:t> </a:t>
            </a:r>
          </a:p>
          <a:p>
            <a:pPr marL="0" marR="0" indent="-182880" defTabSz="914400">
              <a:lnSpc>
                <a:spcPct val="90000"/>
              </a:lnSpc>
              <a:spcBef>
                <a:spcPts val="0"/>
              </a:spcBef>
              <a:spcAft>
                <a:spcPts val="600"/>
              </a:spcAft>
              <a:buClr>
                <a:schemeClr val="accent1"/>
              </a:buClr>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A picture containing timeline&#10;&#10;Description automatically generated">
            <a:extLst>
              <a:ext uri="{FF2B5EF4-FFF2-40B4-BE49-F238E27FC236}">
                <a16:creationId xmlns:a16="http://schemas.microsoft.com/office/drawing/2014/main" id="{9E35E78D-746E-D254-4933-A01707AA5E62}"/>
              </a:ext>
            </a:extLst>
          </p:cNvPr>
          <p:cNvPicPr>
            <a:picLocks noChangeAspect="1"/>
          </p:cNvPicPr>
          <p:nvPr/>
        </p:nvPicPr>
        <p:blipFill rotWithShape="1">
          <a:blip r:embed="rId2"/>
          <a:srcRect l="2257" r="-1" b="-1"/>
          <a:stretch/>
        </p:blipFill>
        <p:spPr>
          <a:xfrm>
            <a:off x="5232616" y="794089"/>
            <a:ext cx="5803839" cy="5269822"/>
          </a:xfrm>
          <a:prstGeom prst="rect">
            <a:avLst/>
          </a:prstGeom>
        </p:spPr>
      </p:pic>
      <p:sp>
        <p:nvSpPr>
          <p:cNvPr id="5" name="TextBox 4">
            <a:extLst>
              <a:ext uri="{FF2B5EF4-FFF2-40B4-BE49-F238E27FC236}">
                <a16:creationId xmlns:a16="http://schemas.microsoft.com/office/drawing/2014/main" id="{69CEF4BD-5CF6-B2F2-E6E4-55223E6328F3}"/>
              </a:ext>
            </a:extLst>
          </p:cNvPr>
          <p:cNvSpPr txBox="1"/>
          <p:nvPr/>
        </p:nvSpPr>
        <p:spPr>
          <a:xfrm>
            <a:off x="922421" y="3246725"/>
            <a:ext cx="5670884" cy="2376035"/>
          </a:xfrm>
          <a:prstGeom prst="rect">
            <a:avLst/>
          </a:prstGeom>
          <a:noFill/>
        </p:spPr>
        <p:txBody>
          <a:bodyPr wrap="square" rtlCol="0">
            <a:spAutoFit/>
          </a:bodyPr>
          <a:lstStyle/>
          <a:p>
            <a:pPr marL="0" marR="0" indent="-182880" defTabSz="914400">
              <a:lnSpc>
                <a:spcPct val="90000"/>
              </a:lnSpc>
              <a:spcBef>
                <a:spcPts val="0"/>
              </a:spcBef>
              <a:spcAft>
                <a:spcPts val="600"/>
              </a:spcAft>
              <a:buClr>
                <a:schemeClr val="accent1"/>
              </a:buClr>
            </a:pPr>
            <a:r>
              <a:rPr lang="en-US" sz="140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#Plotting Correlation Matrix</a:t>
            </a:r>
          </a:p>
          <a:p>
            <a:pPr marL="0" marR="0" indent="-182880" defTabSz="914400">
              <a:lnSpc>
                <a:spcPct val="90000"/>
              </a:lnSpc>
              <a:spcBef>
                <a:spcPts val="0"/>
              </a:spcBef>
              <a:spcAft>
                <a:spcPts val="600"/>
              </a:spcAft>
              <a:buClr>
                <a:schemeClr val="accent1"/>
              </a:buClr>
            </a:pPr>
            <a:r>
              <a:rPr lang="en-US" sz="1400" dirty="0">
                <a:effectLst/>
                <a:latin typeface="Calibri" panose="020F0502020204030204" pitchFamily="34" charset="0"/>
                <a:ea typeface="Calibri" panose="020F0502020204030204" pitchFamily="34" charset="0"/>
                <a:cs typeface="Calibri" panose="020F0502020204030204" pitchFamily="34" charset="0"/>
              </a:rPr>
              <a:t>r = </a:t>
            </a:r>
            <a:r>
              <a:rPr lang="en-US" sz="1400" dirty="0" err="1">
                <a:effectLst/>
                <a:latin typeface="Calibri" panose="020F0502020204030204" pitchFamily="34" charset="0"/>
                <a:ea typeface="Calibri" panose="020F0502020204030204" pitchFamily="34" charset="0"/>
                <a:cs typeface="Calibri" panose="020F0502020204030204" pitchFamily="34" charset="0"/>
              </a:rPr>
              <a:t>cor</a:t>
            </a:r>
            <a:r>
              <a:rPr lang="en-US" sz="1400" dirty="0">
                <a:effectLst/>
                <a:latin typeface="Calibri" panose="020F0502020204030204" pitchFamily="34" charset="0"/>
                <a:ea typeface="Calibri" panose="020F0502020204030204" pitchFamily="34" charset="0"/>
                <a:cs typeface="Calibri" panose="020F0502020204030204" pitchFamily="34" charset="0"/>
              </a:rPr>
              <a:t>(</a:t>
            </a:r>
            <a:r>
              <a:rPr lang="en-US" sz="1400" dirty="0" err="1">
                <a:effectLst/>
                <a:latin typeface="Calibri" panose="020F0502020204030204" pitchFamily="34" charset="0"/>
                <a:ea typeface="Calibri" panose="020F0502020204030204" pitchFamily="34" charset="0"/>
                <a:cs typeface="Calibri" panose="020F0502020204030204" pitchFamily="34" charset="0"/>
              </a:rPr>
              <a:t>df</a:t>
            </a:r>
            <a:r>
              <a:rPr lang="en-US" sz="1400" dirty="0">
                <a:effectLst/>
                <a:latin typeface="Calibri" panose="020F0502020204030204" pitchFamily="34" charset="0"/>
                <a:ea typeface="Calibri" panose="020F0502020204030204" pitchFamily="34" charset="0"/>
                <a:cs typeface="Calibri" panose="020F0502020204030204" pitchFamily="34" charset="0"/>
              </a:rPr>
              <a:t>[-c(3, 4, 5, 26, 27)], method = '</a:t>
            </a:r>
            <a:r>
              <a:rPr lang="en-US" sz="1400" dirty="0" err="1">
                <a:effectLst/>
                <a:latin typeface="Calibri" panose="020F0502020204030204" pitchFamily="34" charset="0"/>
                <a:ea typeface="Calibri" panose="020F0502020204030204" pitchFamily="34" charset="0"/>
                <a:cs typeface="Calibri" panose="020F0502020204030204" pitchFamily="34" charset="0"/>
              </a:rPr>
              <a:t>pearson</a:t>
            </a:r>
            <a:r>
              <a:rPr lang="en-US" sz="1400" dirty="0">
                <a:effectLst/>
                <a:latin typeface="Calibri" panose="020F0502020204030204" pitchFamily="34" charset="0"/>
                <a:ea typeface="Calibri" panose="020F0502020204030204" pitchFamily="34" charset="0"/>
                <a:cs typeface="Calibri" panose="020F0502020204030204" pitchFamily="34" charset="0"/>
              </a:rPr>
              <a:t>')</a:t>
            </a:r>
          </a:p>
          <a:p>
            <a:pPr marL="0" marR="0" indent="-182880" defTabSz="914400">
              <a:lnSpc>
                <a:spcPct val="90000"/>
              </a:lnSpc>
              <a:spcBef>
                <a:spcPts val="0"/>
              </a:spcBef>
              <a:spcAft>
                <a:spcPts val="600"/>
              </a:spcAft>
              <a:buClr>
                <a:schemeClr val="accent1"/>
              </a:buClr>
            </a:pPr>
            <a:r>
              <a:rPr lang="en-US" sz="1400" dirty="0" err="1">
                <a:effectLst/>
                <a:latin typeface="Calibri" panose="020F0502020204030204" pitchFamily="34" charset="0"/>
                <a:ea typeface="Calibri" panose="020F0502020204030204" pitchFamily="34" charset="0"/>
                <a:cs typeface="Calibri" panose="020F0502020204030204" pitchFamily="34" charset="0"/>
              </a:rPr>
              <a:t>col_gd</a:t>
            </a:r>
            <a:r>
              <a:rPr lang="en-US" sz="1400" dirty="0">
                <a:effectLst/>
                <a:latin typeface="Calibri" panose="020F0502020204030204" pitchFamily="34" charset="0"/>
                <a:ea typeface="Calibri" panose="020F0502020204030204" pitchFamily="34" charset="0"/>
                <a:cs typeface="Calibri" panose="020F0502020204030204" pitchFamily="34" charset="0"/>
              </a:rPr>
              <a:t> &lt;- </a:t>
            </a:r>
            <a:r>
              <a:rPr lang="en-US" sz="1400" dirty="0" err="1">
                <a:effectLst/>
                <a:latin typeface="Calibri" panose="020F0502020204030204" pitchFamily="34" charset="0"/>
                <a:ea typeface="Calibri" panose="020F0502020204030204" pitchFamily="34" charset="0"/>
                <a:cs typeface="Calibri" panose="020F0502020204030204" pitchFamily="34" charset="0"/>
              </a:rPr>
              <a:t>colorRampPalette</a:t>
            </a:r>
            <a:r>
              <a:rPr lang="en-US" sz="1400" dirty="0">
                <a:effectLst/>
                <a:latin typeface="Calibri" panose="020F0502020204030204" pitchFamily="34" charset="0"/>
                <a:ea typeface="Calibri" panose="020F0502020204030204" pitchFamily="34" charset="0"/>
                <a:cs typeface="Calibri" panose="020F0502020204030204" pitchFamily="34" charset="0"/>
              </a:rPr>
              <a:t>(c("#BB4444", "#EE9988", "#FFFFFF", "#77AADD", "#4477AA"))</a:t>
            </a:r>
          </a:p>
          <a:p>
            <a:pPr marL="0" marR="0" indent="-182880" defTabSz="914400">
              <a:lnSpc>
                <a:spcPct val="90000"/>
              </a:lnSpc>
              <a:spcBef>
                <a:spcPts val="0"/>
              </a:spcBef>
              <a:spcAft>
                <a:spcPts val="600"/>
              </a:spcAft>
              <a:buClr>
                <a:schemeClr val="accent1"/>
              </a:buClr>
            </a:pPr>
            <a:r>
              <a:rPr lang="en-US" sz="1400" dirty="0">
                <a:effectLst/>
                <a:latin typeface="Calibri" panose="020F0502020204030204" pitchFamily="34" charset="0"/>
                <a:ea typeface="Calibri" panose="020F0502020204030204" pitchFamily="34" charset="0"/>
                <a:cs typeface="Calibri" panose="020F0502020204030204" pitchFamily="34" charset="0"/>
              </a:rPr>
              <a:t> </a:t>
            </a:r>
          </a:p>
          <a:p>
            <a:pPr marL="0" marR="0" indent="-182880" defTabSz="914400">
              <a:lnSpc>
                <a:spcPct val="90000"/>
              </a:lnSpc>
              <a:spcBef>
                <a:spcPts val="0"/>
              </a:spcBef>
              <a:spcAft>
                <a:spcPts val="600"/>
              </a:spcAft>
              <a:buClr>
                <a:schemeClr val="accent1"/>
              </a:buClr>
            </a:pPr>
            <a:r>
              <a:rPr lang="en-US" sz="1400" dirty="0" err="1">
                <a:effectLst/>
                <a:latin typeface="Calibri" panose="020F0502020204030204" pitchFamily="34" charset="0"/>
                <a:ea typeface="Calibri" panose="020F0502020204030204" pitchFamily="34" charset="0"/>
                <a:cs typeface="Calibri" panose="020F0502020204030204" pitchFamily="34" charset="0"/>
              </a:rPr>
              <a:t>corrplot</a:t>
            </a:r>
            <a:r>
              <a:rPr lang="en-US" sz="1400" dirty="0">
                <a:effectLst/>
                <a:latin typeface="Calibri" panose="020F0502020204030204" pitchFamily="34" charset="0"/>
                <a:ea typeface="Calibri" panose="020F0502020204030204" pitchFamily="34" charset="0"/>
                <a:cs typeface="Calibri" panose="020F0502020204030204" pitchFamily="34" charset="0"/>
              </a:rPr>
              <a:t>(r, method = "color", col = </a:t>
            </a:r>
            <a:r>
              <a:rPr lang="en-US" sz="1400" dirty="0" err="1">
                <a:effectLst/>
                <a:latin typeface="Calibri" panose="020F0502020204030204" pitchFamily="34" charset="0"/>
                <a:ea typeface="Calibri" panose="020F0502020204030204" pitchFamily="34" charset="0"/>
                <a:cs typeface="Calibri" panose="020F0502020204030204" pitchFamily="34" charset="0"/>
              </a:rPr>
              <a:t>col_gd</a:t>
            </a:r>
            <a:r>
              <a:rPr lang="en-US" sz="1400" dirty="0">
                <a:effectLst/>
                <a:latin typeface="Calibri" panose="020F0502020204030204" pitchFamily="34" charset="0"/>
                <a:ea typeface="Calibri" panose="020F0502020204030204" pitchFamily="34" charset="0"/>
                <a:cs typeface="Calibri" panose="020F0502020204030204" pitchFamily="34" charset="0"/>
              </a:rPr>
              <a:t>(200),</a:t>
            </a:r>
          </a:p>
          <a:p>
            <a:pPr marL="0" marR="0" indent="-182880" defTabSz="914400">
              <a:lnSpc>
                <a:spcPct val="90000"/>
              </a:lnSpc>
              <a:spcBef>
                <a:spcPts val="0"/>
              </a:spcBef>
              <a:spcAft>
                <a:spcPts val="600"/>
              </a:spcAft>
              <a:buClr>
                <a:schemeClr val="accent1"/>
              </a:buClr>
            </a:pPr>
            <a:r>
              <a:rPr lang="en-US" sz="1400" dirty="0">
                <a:effectLst/>
                <a:latin typeface="Calibri" panose="020F0502020204030204" pitchFamily="34" charset="0"/>
                <a:ea typeface="Calibri" panose="020F0502020204030204" pitchFamily="34" charset="0"/>
                <a:cs typeface="Calibri" panose="020F0502020204030204" pitchFamily="34" charset="0"/>
              </a:rPr>
              <a:t>         type = "upper", order = "</a:t>
            </a:r>
            <a:r>
              <a:rPr lang="en-US" sz="1400" dirty="0" err="1">
                <a:effectLst/>
                <a:latin typeface="Calibri" panose="020F0502020204030204" pitchFamily="34" charset="0"/>
                <a:ea typeface="Calibri" panose="020F0502020204030204" pitchFamily="34" charset="0"/>
                <a:cs typeface="Calibri" panose="020F0502020204030204" pitchFamily="34" charset="0"/>
              </a:rPr>
              <a:t>hclust</a:t>
            </a:r>
            <a:r>
              <a:rPr lang="en-US" sz="1400" dirty="0">
                <a:effectLst/>
                <a:latin typeface="Calibri" panose="020F0502020204030204" pitchFamily="34" charset="0"/>
                <a:ea typeface="Calibri" panose="020F0502020204030204" pitchFamily="34" charset="0"/>
                <a:cs typeface="Calibri" panose="020F0502020204030204" pitchFamily="34" charset="0"/>
              </a:rPr>
              <a:t>",</a:t>
            </a:r>
          </a:p>
          <a:p>
            <a:pPr marL="0" marR="0" indent="-182880" defTabSz="914400">
              <a:lnSpc>
                <a:spcPct val="90000"/>
              </a:lnSpc>
              <a:spcBef>
                <a:spcPts val="0"/>
              </a:spcBef>
              <a:spcAft>
                <a:spcPts val="600"/>
              </a:spcAft>
              <a:buClr>
                <a:schemeClr val="accent1"/>
              </a:buClr>
            </a:pPr>
            <a:r>
              <a:rPr lang="en-US" sz="1400" dirty="0">
                <a:effectLst/>
                <a:latin typeface="Calibri" panose="020F0502020204030204" pitchFamily="34" charset="0"/>
                <a:ea typeface="Calibri" panose="020F0502020204030204" pitchFamily="34" charset="0"/>
                <a:cs typeface="Calibri" panose="020F0502020204030204" pitchFamily="34" charset="0"/>
              </a:rPr>
              <a:t>         </a:t>
            </a:r>
            <a:r>
              <a:rPr lang="en-US" sz="1400" dirty="0" err="1">
                <a:effectLst/>
                <a:latin typeface="Calibri" panose="020F0502020204030204" pitchFamily="34" charset="0"/>
                <a:ea typeface="Calibri" panose="020F0502020204030204" pitchFamily="34" charset="0"/>
                <a:cs typeface="Calibri" panose="020F0502020204030204" pitchFamily="34" charset="0"/>
              </a:rPr>
              <a:t>addCoef.col</a:t>
            </a:r>
            <a:r>
              <a:rPr lang="en-US" sz="1400" dirty="0">
                <a:effectLst/>
                <a:latin typeface="Calibri" panose="020F0502020204030204" pitchFamily="34" charset="0"/>
                <a:ea typeface="Calibri" panose="020F0502020204030204" pitchFamily="34" charset="0"/>
                <a:cs typeface="Calibri" panose="020F0502020204030204" pitchFamily="34" charset="0"/>
              </a:rPr>
              <a:t> = "Black",</a:t>
            </a:r>
          </a:p>
          <a:p>
            <a:pPr marL="0" marR="0" indent="-182880" defTabSz="914400">
              <a:lnSpc>
                <a:spcPct val="90000"/>
              </a:lnSpc>
              <a:spcBef>
                <a:spcPts val="0"/>
              </a:spcBef>
              <a:spcAft>
                <a:spcPts val="600"/>
              </a:spcAft>
              <a:buClr>
                <a:schemeClr val="accent1"/>
              </a:buClr>
            </a:pPr>
            <a:r>
              <a:rPr lang="en-US" sz="1400" dirty="0">
                <a:effectLst/>
                <a:latin typeface="Calibri" panose="020F0502020204030204" pitchFamily="34" charset="0"/>
                <a:ea typeface="Calibri" panose="020F0502020204030204" pitchFamily="34" charset="0"/>
                <a:cs typeface="Calibri" panose="020F0502020204030204" pitchFamily="34" charset="0"/>
              </a:rPr>
              <a:t>         </a:t>
            </a:r>
            <a:r>
              <a:rPr lang="en-US" sz="1400" dirty="0" err="1">
                <a:effectLst/>
                <a:latin typeface="Calibri" panose="020F0502020204030204" pitchFamily="34" charset="0"/>
                <a:ea typeface="Calibri" panose="020F0502020204030204" pitchFamily="34" charset="0"/>
                <a:cs typeface="Calibri" panose="020F0502020204030204" pitchFamily="34" charset="0"/>
              </a:rPr>
              <a:t>tl.col</a:t>
            </a:r>
            <a:r>
              <a:rPr lang="en-US" sz="1400" dirty="0">
                <a:effectLst/>
                <a:latin typeface="Calibri" panose="020F0502020204030204" pitchFamily="34" charset="0"/>
                <a:ea typeface="Calibri" panose="020F0502020204030204" pitchFamily="34" charset="0"/>
                <a:cs typeface="Calibri" panose="020F0502020204030204" pitchFamily="34" charset="0"/>
              </a:rPr>
              <a:t> = "black", </a:t>
            </a:r>
            <a:r>
              <a:rPr lang="en-US" sz="1400" dirty="0" err="1">
                <a:effectLst/>
                <a:latin typeface="Calibri" panose="020F0502020204030204" pitchFamily="34" charset="0"/>
                <a:ea typeface="Calibri" panose="020F0502020204030204" pitchFamily="34" charset="0"/>
                <a:cs typeface="Calibri" panose="020F0502020204030204" pitchFamily="34" charset="0"/>
              </a:rPr>
              <a:t>tl.srt</a:t>
            </a:r>
            <a:r>
              <a:rPr lang="en-US" sz="1400" dirty="0">
                <a:effectLst/>
                <a:latin typeface="Calibri" panose="020F0502020204030204" pitchFamily="34" charset="0"/>
                <a:ea typeface="Calibri" panose="020F0502020204030204" pitchFamily="34" charset="0"/>
                <a:cs typeface="Calibri" panose="020F0502020204030204" pitchFamily="34" charset="0"/>
              </a:rPr>
              <a:t> = 45, </a:t>
            </a:r>
            <a:r>
              <a:rPr lang="en-US" sz="1400" dirty="0" err="1">
                <a:effectLst/>
                <a:latin typeface="Calibri" panose="020F0502020204030204" pitchFamily="34" charset="0"/>
                <a:ea typeface="Calibri" panose="020F0502020204030204" pitchFamily="34" charset="0"/>
                <a:cs typeface="Calibri" panose="020F0502020204030204" pitchFamily="34" charset="0"/>
              </a:rPr>
              <a:t>number.cex</a:t>
            </a:r>
            <a:r>
              <a:rPr lang="en-US" sz="1400" dirty="0">
                <a:effectLst/>
                <a:latin typeface="Calibri" panose="020F0502020204030204" pitchFamily="34" charset="0"/>
                <a:ea typeface="Calibri" panose="020F0502020204030204" pitchFamily="34" charset="0"/>
                <a:cs typeface="Calibri" panose="020F0502020204030204" pitchFamily="34" charset="0"/>
              </a:rPr>
              <a:t> = 0.5,tl.cex = 0.4)</a:t>
            </a:r>
            <a:endParaRPr lang="en-US" sz="14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AA06F4F3-126F-ADF1-0125-D3A1D5180C4A}"/>
              </a:ext>
            </a:extLst>
          </p:cNvPr>
          <p:cNvSpPr txBox="1"/>
          <p:nvPr/>
        </p:nvSpPr>
        <p:spPr>
          <a:xfrm>
            <a:off x="834511" y="5822822"/>
            <a:ext cx="8173452" cy="923330"/>
          </a:xfrm>
          <a:prstGeom prst="rect">
            <a:avLst/>
          </a:prstGeom>
          <a:noFill/>
        </p:spPr>
        <p:txBody>
          <a:bodyPr wrap="square" rtlCol="0">
            <a:spAutoFit/>
          </a:bodyPr>
          <a:lstStyle/>
          <a:p>
            <a:r>
              <a:rPr lang="en-US"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The dark blue shade denotes strong positive association between variables and dark red shade denotes strong negative association between variables.</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rgbClr val="FF0000"/>
              </a:solidFill>
            </a:endParaRPr>
          </a:p>
        </p:txBody>
      </p:sp>
    </p:spTree>
    <p:extLst>
      <p:ext uri="{BB962C8B-B14F-4D97-AF65-F5344CB8AC3E}">
        <p14:creationId xmlns:p14="http://schemas.microsoft.com/office/powerpoint/2010/main" val="231821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0CC860-030A-06B2-F8B0-D484A4D1AB5D}"/>
              </a:ext>
            </a:extLst>
          </p:cNvPr>
          <p:cNvSpPr txBox="1"/>
          <p:nvPr/>
        </p:nvSpPr>
        <p:spPr>
          <a:xfrm>
            <a:off x="902369" y="665747"/>
            <a:ext cx="10194758" cy="4189480"/>
          </a:xfrm>
          <a:prstGeom prst="rect">
            <a:avLst/>
          </a:prstGeom>
          <a:noFill/>
        </p:spPr>
        <p:txBody>
          <a:bodyPr wrap="square" rtlCol="0">
            <a:spAutoFit/>
          </a:bodyPr>
          <a:lstStyle/>
          <a:p>
            <a:pPr marL="0" marR="0">
              <a:lnSpc>
                <a:spcPct val="107000"/>
              </a:lnSpc>
              <a:spcBef>
                <a:spcPts val="0"/>
              </a:spcBef>
              <a:spcAft>
                <a:spcPts val="0"/>
              </a:spcAft>
            </a:pPr>
            <a:r>
              <a:rPr lang="en-US" sz="180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#Changing column types to factors so that algorithm does not take our nominal values as ordinal values.</a:t>
            </a:r>
          </a:p>
          <a:p>
            <a:pPr marL="0" marR="0">
              <a:lnSpc>
                <a:spcPct val="107000"/>
              </a:lnSpc>
              <a:spcBef>
                <a:spcPts val="0"/>
              </a:spcBef>
              <a:spcAft>
                <a:spcPts val="0"/>
              </a:spcAft>
            </a:pPr>
            <a:r>
              <a:rPr lang="en-US" sz="1600" dirty="0" err="1">
                <a:effectLst/>
                <a:latin typeface="Calibri" panose="020F0502020204030204" pitchFamily="34" charset="0"/>
                <a:ea typeface="Calibri" panose="020F0502020204030204" pitchFamily="34" charset="0"/>
                <a:cs typeface="Calibri" panose="020F0502020204030204" pitchFamily="34" charset="0"/>
              </a:rPr>
              <a:t>df$SEX</a:t>
            </a:r>
            <a:r>
              <a:rPr lang="en-US" sz="1600" dirty="0">
                <a:effectLst/>
                <a:latin typeface="Calibri" panose="020F0502020204030204" pitchFamily="34" charset="0"/>
                <a:ea typeface="Calibri" panose="020F0502020204030204" pitchFamily="34" charset="0"/>
                <a:cs typeface="Calibri" panose="020F0502020204030204" pitchFamily="34" charset="0"/>
              </a:rPr>
              <a:t>&lt;- </a:t>
            </a:r>
            <a:r>
              <a:rPr lang="en-US" sz="1600" dirty="0" err="1">
                <a:effectLst/>
                <a:latin typeface="Calibri" panose="020F0502020204030204" pitchFamily="34" charset="0"/>
                <a:ea typeface="Calibri" panose="020F0502020204030204" pitchFamily="34" charset="0"/>
                <a:cs typeface="Calibri" panose="020F0502020204030204" pitchFamily="34" charset="0"/>
              </a:rPr>
              <a:t>as.factor</a:t>
            </a: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err="1">
                <a:effectLst/>
                <a:latin typeface="Calibri" panose="020F0502020204030204" pitchFamily="34" charset="0"/>
                <a:ea typeface="Calibri" panose="020F0502020204030204" pitchFamily="34" charset="0"/>
                <a:cs typeface="Calibri" panose="020F0502020204030204" pitchFamily="34" charset="0"/>
              </a:rPr>
              <a:t>df$SEX</a:t>
            </a:r>
            <a:r>
              <a:rPr lang="en-US" sz="1600" dirty="0">
                <a:effectLst/>
                <a:latin typeface="Calibri" panose="020F0502020204030204" pitchFamily="34" charset="0"/>
                <a:ea typeface="Calibri" panose="020F0502020204030204" pitchFamily="34" charset="0"/>
                <a:cs typeface="Calibri" panose="020F0502020204030204" pitchFamily="34" charset="0"/>
              </a:rPr>
              <a:t>)</a:t>
            </a:r>
          </a:p>
          <a:p>
            <a:pPr marL="0" marR="0">
              <a:lnSpc>
                <a:spcPct val="107000"/>
              </a:lnSpc>
              <a:spcBef>
                <a:spcPts val="0"/>
              </a:spcBef>
              <a:spcAft>
                <a:spcPts val="0"/>
              </a:spcAft>
            </a:pPr>
            <a:r>
              <a:rPr lang="en-US" sz="1600" dirty="0" err="1">
                <a:effectLst/>
                <a:latin typeface="Calibri" panose="020F0502020204030204" pitchFamily="34" charset="0"/>
                <a:ea typeface="Calibri" panose="020F0502020204030204" pitchFamily="34" charset="0"/>
                <a:cs typeface="Calibri" panose="020F0502020204030204" pitchFamily="34" charset="0"/>
              </a:rPr>
              <a:t>df$EDUCATION</a:t>
            </a:r>
            <a:r>
              <a:rPr lang="en-US" sz="1600" dirty="0">
                <a:effectLst/>
                <a:latin typeface="Calibri" panose="020F0502020204030204" pitchFamily="34" charset="0"/>
                <a:ea typeface="Calibri" panose="020F0502020204030204" pitchFamily="34" charset="0"/>
                <a:cs typeface="Calibri" panose="020F0502020204030204" pitchFamily="34" charset="0"/>
              </a:rPr>
              <a:t>&lt;- </a:t>
            </a:r>
            <a:r>
              <a:rPr lang="en-US" sz="1600" dirty="0" err="1">
                <a:effectLst/>
                <a:latin typeface="Calibri" panose="020F0502020204030204" pitchFamily="34" charset="0"/>
                <a:ea typeface="Calibri" panose="020F0502020204030204" pitchFamily="34" charset="0"/>
                <a:cs typeface="Calibri" panose="020F0502020204030204" pitchFamily="34" charset="0"/>
              </a:rPr>
              <a:t>as.factor</a:t>
            </a: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err="1">
                <a:effectLst/>
                <a:latin typeface="Calibri" panose="020F0502020204030204" pitchFamily="34" charset="0"/>
                <a:ea typeface="Calibri" panose="020F0502020204030204" pitchFamily="34" charset="0"/>
                <a:cs typeface="Calibri" panose="020F0502020204030204" pitchFamily="34" charset="0"/>
              </a:rPr>
              <a:t>df$EDUCATION</a:t>
            </a:r>
            <a:r>
              <a:rPr lang="en-US" sz="1600" dirty="0">
                <a:effectLst/>
                <a:latin typeface="Calibri" panose="020F0502020204030204" pitchFamily="34" charset="0"/>
                <a:ea typeface="Calibri" panose="020F0502020204030204" pitchFamily="34" charset="0"/>
                <a:cs typeface="Calibri" panose="020F0502020204030204" pitchFamily="34" charset="0"/>
              </a:rPr>
              <a:t>)</a:t>
            </a:r>
          </a:p>
          <a:p>
            <a:pPr marL="0" marR="0">
              <a:lnSpc>
                <a:spcPct val="107000"/>
              </a:lnSpc>
              <a:spcBef>
                <a:spcPts val="0"/>
              </a:spcBef>
              <a:spcAft>
                <a:spcPts val="0"/>
              </a:spcAft>
            </a:pPr>
            <a:r>
              <a:rPr lang="en-US" sz="1600" dirty="0" err="1">
                <a:effectLst/>
                <a:latin typeface="Calibri" panose="020F0502020204030204" pitchFamily="34" charset="0"/>
                <a:ea typeface="Calibri" panose="020F0502020204030204" pitchFamily="34" charset="0"/>
                <a:cs typeface="Calibri" panose="020F0502020204030204" pitchFamily="34" charset="0"/>
              </a:rPr>
              <a:t>df$MARRIAGE</a:t>
            </a:r>
            <a:r>
              <a:rPr lang="en-US" sz="1600" dirty="0">
                <a:effectLst/>
                <a:latin typeface="Calibri" panose="020F0502020204030204" pitchFamily="34" charset="0"/>
                <a:ea typeface="Calibri" panose="020F0502020204030204" pitchFamily="34" charset="0"/>
                <a:cs typeface="Calibri" panose="020F0502020204030204" pitchFamily="34" charset="0"/>
              </a:rPr>
              <a:t> &lt;- </a:t>
            </a:r>
            <a:r>
              <a:rPr lang="en-US" sz="1600" dirty="0" err="1">
                <a:effectLst/>
                <a:latin typeface="Calibri" panose="020F0502020204030204" pitchFamily="34" charset="0"/>
                <a:ea typeface="Calibri" panose="020F0502020204030204" pitchFamily="34" charset="0"/>
                <a:cs typeface="Calibri" panose="020F0502020204030204" pitchFamily="34" charset="0"/>
              </a:rPr>
              <a:t>as.factor</a:t>
            </a: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err="1">
                <a:effectLst/>
                <a:latin typeface="Calibri" panose="020F0502020204030204" pitchFamily="34" charset="0"/>
                <a:ea typeface="Calibri" panose="020F0502020204030204" pitchFamily="34" charset="0"/>
                <a:cs typeface="Calibri" panose="020F0502020204030204" pitchFamily="34" charset="0"/>
              </a:rPr>
              <a:t>df$MARRIAGE</a:t>
            </a:r>
            <a:r>
              <a:rPr lang="en-US" sz="1600" dirty="0">
                <a:effectLst/>
                <a:latin typeface="Calibri" panose="020F0502020204030204" pitchFamily="34" charset="0"/>
                <a:ea typeface="Calibri" panose="020F0502020204030204" pitchFamily="34" charset="0"/>
                <a:cs typeface="Calibri" panose="020F0502020204030204" pitchFamily="34" charset="0"/>
              </a:rPr>
              <a: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p>
          <a:p>
            <a:pPr marL="0" marR="0">
              <a:lnSpc>
                <a:spcPct val="107000"/>
              </a:lnSpc>
              <a:spcBef>
                <a:spcPts val="0"/>
              </a:spcBef>
              <a:spcAft>
                <a:spcPts val="0"/>
              </a:spcAft>
            </a:pPr>
            <a:r>
              <a:rPr lang="en-US" sz="180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#Scaling all independent variables.</a:t>
            </a:r>
          </a:p>
          <a:p>
            <a:pPr marL="0" marR="0">
              <a:lnSpc>
                <a:spcPct val="107000"/>
              </a:lnSpc>
              <a:spcBef>
                <a:spcPts val="0"/>
              </a:spcBef>
              <a:spcAft>
                <a:spcPts val="0"/>
              </a:spcAft>
            </a:pPr>
            <a:r>
              <a:rPr lang="en-US" sz="1600" dirty="0" err="1">
                <a:effectLst/>
                <a:latin typeface="Calibri" panose="020F0502020204030204" pitchFamily="34" charset="0"/>
                <a:ea typeface="Calibri" panose="020F0502020204030204" pitchFamily="34" charset="0"/>
                <a:cs typeface="Calibri" panose="020F0502020204030204" pitchFamily="34" charset="0"/>
              </a:rPr>
              <a:t>df</a:t>
            </a:r>
            <a:r>
              <a:rPr lang="en-US" sz="1600" dirty="0">
                <a:effectLst/>
                <a:latin typeface="Calibri" panose="020F0502020204030204" pitchFamily="34" charset="0"/>
                <a:ea typeface="Calibri" panose="020F0502020204030204" pitchFamily="34" charset="0"/>
                <a:cs typeface="Calibri" panose="020F0502020204030204" pitchFamily="34" charset="0"/>
              </a:rPr>
              <a:t>[-c(24)] &lt;- </a:t>
            </a:r>
            <a:r>
              <a:rPr lang="en-US" sz="1600" dirty="0" err="1">
                <a:effectLst/>
                <a:latin typeface="Calibri" panose="020F0502020204030204" pitchFamily="34" charset="0"/>
                <a:ea typeface="Calibri" panose="020F0502020204030204" pitchFamily="34" charset="0"/>
                <a:cs typeface="Calibri" panose="020F0502020204030204" pitchFamily="34" charset="0"/>
              </a:rPr>
              <a:t>df</a:t>
            </a:r>
            <a:r>
              <a:rPr lang="en-US" sz="1600" dirty="0">
                <a:effectLst/>
                <a:latin typeface="Calibri" panose="020F0502020204030204" pitchFamily="34" charset="0"/>
                <a:ea typeface="Calibri" panose="020F0502020204030204" pitchFamily="34" charset="0"/>
                <a:cs typeface="Calibri" panose="020F0502020204030204" pitchFamily="34" charset="0"/>
              </a:rPr>
              <a:t>[-c(24)]%&gt;%</a:t>
            </a:r>
          </a:p>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  mutate(across(where(</a:t>
            </a:r>
            <a:r>
              <a:rPr lang="en-US" sz="1600" dirty="0" err="1">
                <a:effectLst/>
                <a:latin typeface="Calibri" panose="020F0502020204030204" pitchFamily="34" charset="0"/>
                <a:ea typeface="Calibri" panose="020F0502020204030204" pitchFamily="34" charset="0"/>
                <a:cs typeface="Calibri" panose="020F0502020204030204" pitchFamily="34" charset="0"/>
              </a:rPr>
              <a:t>is.numeric</a:t>
            </a:r>
            <a:r>
              <a:rPr lang="en-US" sz="1600" dirty="0">
                <a:effectLst/>
                <a:latin typeface="Calibri" panose="020F0502020204030204" pitchFamily="34" charset="0"/>
                <a:ea typeface="Calibri" panose="020F0502020204030204" pitchFamily="34" charset="0"/>
                <a:cs typeface="Calibri" panose="020F0502020204030204" pitchFamily="34" charset="0"/>
              </a:rPr>
              <a:t>), scale))</a:t>
            </a:r>
          </a:p>
          <a:p>
            <a:pPr marL="0" marR="0">
              <a:lnSpc>
                <a:spcPct val="107000"/>
              </a:lnSpc>
              <a:spcBef>
                <a:spcPts val="0"/>
              </a:spcBef>
              <a:spcAft>
                <a:spcPts val="0"/>
              </a:spcAft>
            </a:pPr>
            <a:r>
              <a:rPr lang="en-US" sz="1600" dirty="0" err="1">
                <a:effectLst/>
                <a:latin typeface="Calibri" panose="020F0502020204030204" pitchFamily="34" charset="0"/>
                <a:ea typeface="Calibri" panose="020F0502020204030204" pitchFamily="34" charset="0"/>
                <a:cs typeface="Calibri" panose="020F0502020204030204" pitchFamily="34" charset="0"/>
              </a:rPr>
              <a:t>df$DEFAULT</a:t>
            </a:r>
            <a:r>
              <a:rPr lang="en-US" sz="1600" dirty="0">
                <a:effectLst/>
                <a:latin typeface="Calibri" panose="020F0502020204030204" pitchFamily="34" charset="0"/>
                <a:ea typeface="Calibri" panose="020F0502020204030204" pitchFamily="34" charset="0"/>
                <a:cs typeface="Calibri" panose="020F0502020204030204" pitchFamily="34" charset="0"/>
              </a:rPr>
              <a:t> &lt;- </a:t>
            </a:r>
            <a:r>
              <a:rPr lang="en-US" sz="1600" dirty="0" err="1">
                <a:effectLst/>
                <a:latin typeface="Calibri" panose="020F0502020204030204" pitchFamily="34" charset="0"/>
                <a:ea typeface="Calibri" panose="020F0502020204030204" pitchFamily="34" charset="0"/>
                <a:cs typeface="Calibri" panose="020F0502020204030204" pitchFamily="34" charset="0"/>
              </a:rPr>
              <a:t>as.factor</a:t>
            </a: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err="1">
                <a:effectLst/>
                <a:latin typeface="Calibri" panose="020F0502020204030204" pitchFamily="34" charset="0"/>
                <a:ea typeface="Calibri" panose="020F0502020204030204" pitchFamily="34" charset="0"/>
                <a:cs typeface="Calibri" panose="020F0502020204030204" pitchFamily="34" charset="0"/>
              </a:rPr>
              <a:t>df$DEFAULT</a:t>
            </a:r>
            <a:r>
              <a:rPr lang="en-US" sz="1600" dirty="0">
                <a:effectLst/>
                <a:latin typeface="Calibri" panose="020F0502020204030204" pitchFamily="34" charset="0"/>
                <a:ea typeface="Calibri" panose="020F0502020204030204" pitchFamily="34" charset="0"/>
                <a:cs typeface="Calibri" panose="020F0502020204030204" pitchFamily="34" charset="0"/>
              </a:rPr>
              <a:t>)</a:t>
            </a:r>
          </a:p>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df$PAY_0 =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as.factor</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(df$PAY_0)</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600" dirty="0" err="1">
                <a:effectLst/>
                <a:latin typeface="Calibri" panose="020F0502020204030204" pitchFamily="34" charset="0"/>
                <a:ea typeface="Calibri" panose="020F0502020204030204" pitchFamily="34" charset="0"/>
                <a:cs typeface="Calibri" panose="020F0502020204030204" pitchFamily="34" charset="0"/>
              </a:rPr>
              <a:t>df$GENDER</a:t>
            </a:r>
            <a:r>
              <a:rPr lang="en-US" sz="1600" dirty="0">
                <a:effectLst/>
                <a:latin typeface="Calibri" panose="020F0502020204030204" pitchFamily="34" charset="0"/>
                <a:ea typeface="Calibri" panose="020F0502020204030204" pitchFamily="34" charset="0"/>
                <a:cs typeface="Calibri" panose="020F0502020204030204" pitchFamily="34" charset="0"/>
              </a:rPr>
              <a:t> = </a:t>
            </a:r>
            <a:r>
              <a:rPr lang="en-US" sz="1600" dirty="0" err="1">
                <a:effectLst/>
                <a:latin typeface="Calibri" panose="020F0502020204030204" pitchFamily="34" charset="0"/>
                <a:ea typeface="Calibri" panose="020F0502020204030204" pitchFamily="34" charset="0"/>
                <a:cs typeface="Calibri" panose="020F0502020204030204" pitchFamily="34" charset="0"/>
              </a:rPr>
              <a:t>ifelse</a:t>
            </a: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err="1">
                <a:effectLst/>
                <a:latin typeface="Calibri" panose="020F0502020204030204" pitchFamily="34" charset="0"/>
                <a:ea typeface="Calibri" panose="020F0502020204030204" pitchFamily="34" charset="0"/>
                <a:cs typeface="Calibri" panose="020F0502020204030204" pitchFamily="34" charset="0"/>
              </a:rPr>
              <a:t>df$SEX</a:t>
            </a:r>
            <a:r>
              <a:rPr lang="en-US" sz="1600" dirty="0">
                <a:effectLst/>
                <a:latin typeface="Calibri" panose="020F0502020204030204" pitchFamily="34" charset="0"/>
                <a:ea typeface="Calibri" panose="020F0502020204030204" pitchFamily="34" charset="0"/>
                <a:cs typeface="Calibri" panose="020F0502020204030204" pitchFamily="34" charset="0"/>
              </a:rPr>
              <a:t> == 1, "Male", "Female")</a:t>
            </a:r>
          </a:p>
          <a:p>
            <a:pPr marL="0" marR="0">
              <a:lnSpc>
                <a:spcPct val="107000"/>
              </a:lnSpc>
              <a:spcBef>
                <a:spcPts val="0"/>
              </a:spcBef>
              <a:spcAft>
                <a:spcPts val="0"/>
              </a:spcAft>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7608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B122A5-BB75-2ED7-3D52-31C040153D64}"/>
              </a:ext>
            </a:extLst>
          </p:cNvPr>
          <p:cNvSpPr txBox="1"/>
          <p:nvPr/>
        </p:nvSpPr>
        <p:spPr>
          <a:xfrm>
            <a:off x="316457" y="1257480"/>
            <a:ext cx="5009522" cy="1655903"/>
          </a:xfrm>
          <a:prstGeom prst="rect">
            <a:avLst/>
          </a:prstGeom>
          <a:noFill/>
        </p:spPr>
        <p:txBody>
          <a:bodyPr wrap="square" rtlCol="0">
            <a:spAutoFit/>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p>
          <a:p>
            <a:pPr marL="0" marR="0">
              <a:lnSpc>
                <a:spcPct val="107000"/>
              </a:lnSpc>
              <a:spcBef>
                <a:spcPts val="0"/>
              </a:spcBef>
              <a:spcAft>
                <a:spcPts val="0"/>
              </a:spcAft>
            </a:pP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ggplot</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df</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mapping =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aes</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(x = </a:t>
            </a:r>
            <a:r>
              <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rPr>
              <a:t>SEX</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fill = DEFAULT)) +</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geom_bar</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ggtitle</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("Gender") +</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stat_count</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aes</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(label = ..count..),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geom</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"label")</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43FB22E1-C3B3-D133-E529-412A4A4D8360}"/>
              </a:ext>
            </a:extLst>
          </p:cNvPr>
          <p:cNvSpPr txBox="1"/>
          <p:nvPr/>
        </p:nvSpPr>
        <p:spPr>
          <a:xfrm>
            <a:off x="6096000" y="1257480"/>
            <a:ext cx="4870074" cy="1919372"/>
          </a:xfrm>
          <a:prstGeom prst="rect">
            <a:avLst/>
          </a:prstGeom>
          <a:noFill/>
        </p:spPr>
        <p:txBody>
          <a:bodyPr wrap="square" rtlCol="0">
            <a:spAutoFit/>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endPar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ggplot</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df</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mapping =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aes</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(x = EDUCATION, fill = DEFAULT)) +</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geom_bar</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ggtitle</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("EDUCATION") +</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stat_count</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aes</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(label = ..count..),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geom</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"label")</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ABF419CA-61BE-55E6-ACE7-04D895A9A031}"/>
              </a:ext>
            </a:extLst>
          </p:cNvPr>
          <p:cNvSpPr txBox="1"/>
          <p:nvPr/>
        </p:nvSpPr>
        <p:spPr>
          <a:xfrm>
            <a:off x="385010" y="557069"/>
            <a:ext cx="9432758" cy="665695"/>
          </a:xfrm>
          <a:prstGeom prst="rect">
            <a:avLst/>
          </a:prstGeom>
          <a:noFill/>
        </p:spPr>
        <p:txBody>
          <a:bodyPr wrap="square" rtlCol="0">
            <a:spAutoFit/>
          </a:bodyPr>
          <a:lstStyle/>
          <a:p>
            <a:r>
              <a:rPr lang="en-US" sz="180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#Checking Defaulters by Gender to get a clear picture of our data.</a:t>
            </a:r>
            <a:endParaRPr lang="en-US" sz="18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accent2">
                  <a:lumMod val="75000"/>
                </a:schemeClr>
              </a:solidFill>
            </a:endParaRPr>
          </a:p>
        </p:txBody>
      </p:sp>
      <p:pic>
        <p:nvPicPr>
          <p:cNvPr id="8" name="Picture 7">
            <a:extLst>
              <a:ext uri="{FF2B5EF4-FFF2-40B4-BE49-F238E27FC236}">
                <a16:creationId xmlns:a16="http://schemas.microsoft.com/office/drawing/2014/main" id="{76B5B256-0B06-F380-5471-0CC8FED1D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256" y="2948099"/>
            <a:ext cx="5311924" cy="3546584"/>
          </a:xfrm>
          <a:prstGeom prst="rect">
            <a:avLst/>
          </a:prstGeom>
        </p:spPr>
      </p:pic>
      <p:pic>
        <p:nvPicPr>
          <p:cNvPr id="10" name="Picture 9">
            <a:extLst>
              <a:ext uri="{FF2B5EF4-FFF2-40B4-BE49-F238E27FC236}">
                <a16:creationId xmlns:a16="http://schemas.microsoft.com/office/drawing/2014/main" id="{71D3FD1E-A11F-B06A-379F-A201BB52F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0376" y="2948099"/>
            <a:ext cx="5021937" cy="3461168"/>
          </a:xfrm>
          <a:prstGeom prst="rect">
            <a:avLst/>
          </a:prstGeom>
        </p:spPr>
      </p:pic>
    </p:spTree>
    <p:extLst>
      <p:ext uri="{BB962C8B-B14F-4D97-AF65-F5344CB8AC3E}">
        <p14:creationId xmlns:p14="http://schemas.microsoft.com/office/powerpoint/2010/main" val="3004475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01414F-443B-7F3B-6C06-1B548D4DE1F6}"/>
              </a:ext>
            </a:extLst>
          </p:cNvPr>
          <p:cNvSpPr txBox="1"/>
          <p:nvPr/>
        </p:nvSpPr>
        <p:spPr>
          <a:xfrm>
            <a:off x="413531" y="854242"/>
            <a:ext cx="9561094" cy="2327688"/>
          </a:xfrm>
          <a:prstGeom prst="rect">
            <a:avLst/>
          </a:prstGeom>
          <a:noFill/>
        </p:spPr>
        <p:txBody>
          <a:bodyPr wrap="square" rtlCol="0">
            <a:spAutoFit/>
          </a:bodyPr>
          <a:lstStyle/>
          <a:p>
            <a:pPr marL="0" marR="0">
              <a:lnSpc>
                <a:spcPct val="107000"/>
              </a:lnSpc>
              <a:spcBef>
                <a:spcPts val="0"/>
              </a:spcBef>
              <a:spcAft>
                <a:spcPts val="0"/>
              </a:spcAft>
            </a:pPr>
            <a:r>
              <a:rPr lang="en-US" sz="180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#Splitting data into training and testing dataset.</a:t>
            </a:r>
          </a:p>
          <a:p>
            <a:r>
              <a:rPr lang="en-US" dirty="0" err="1">
                <a:latin typeface="Calibri" panose="020F0502020204030204" pitchFamily="34" charset="0"/>
                <a:ea typeface="Calibri" panose="020F0502020204030204" pitchFamily="34" charset="0"/>
                <a:cs typeface="Calibri" panose="020F0502020204030204" pitchFamily="34" charset="0"/>
              </a:rPr>
              <a:t>set.seed</a:t>
            </a:r>
            <a:r>
              <a:rPr lang="en-US" dirty="0">
                <a:latin typeface="Calibri" panose="020F0502020204030204" pitchFamily="34" charset="0"/>
                <a:ea typeface="Calibri" panose="020F0502020204030204" pitchFamily="34" charset="0"/>
                <a:cs typeface="Calibri" panose="020F0502020204030204" pitchFamily="34" charset="0"/>
              </a:rPr>
              <a:t>(123</a:t>
            </a:r>
            <a:r>
              <a:rPr lang="en-US"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 # for reproducibility</a:t>
            </a:r>
          </a:p>
          <a:p>
            <a:r>
              <a:rPr lang="en-US" dirty="0" err="1">
                <a:latin typeface="Calibri" panose="020F0502020204030204" pitchFamily="34" charset="0"/>
                <a:ea typeface="Calibri" panose="020F0502020204030204" pitchFamily="34" charset="0"/>
                <a:cs typeface="Calibri" panose="020F0502020204030204" pitchFamily="34" charset="0"/>
              </a:rPr>
              <a:t>train_index</a:t>
            </a:r>
            <a:r>
              <a:rPr lang="en-US" dirty="0">
                <a:latin typeface="Calibri" panose="020F0502020204030204" pitchFamily="34" charset="0"/>
                <a:ea typeface="Calibri" panose="020F0502020204030204" pitchFamily="34" charset="0"/>
                <a:cs typeface="Calibri" panose="020F0502020204030204" pitchFamily="34" charset="0"/>
              </a:rPr>
              <a:t> &lt;- </a:t>
            </a:r>
            <a:r>
              <a:rPr lang="en-US" dirty="0" err="1">
                <a:latin typeface="Calibri" panose="020F0502020204030204" pitchFamily="34" charset="0"/>
                <a:ea typeface="Calibri" panose="020F0502020204030204" pitchFamily="34" charset="0"/>
                <a:cs typeface="Calibri" panose="020F0502020204030204" pitchFamily="34" charset="0"/>
              </a:rPr>
              <a:t>createDataPartition</a:t>
            </a:r>
            <a:r>
              <a:rPr lang="en-US" dirty="0">
                <a:latin typeface="Calibri" panose="020F0502020204030204" pitchFamily="34" charset="0"/>
                <a:ea typeface="Calibri" panose="020F0502020204030204" pitchFamily="34" charset="0"/>
                <a:cs typeface="Calibri" panose="020F0502020204030204" pitchFamily="34" charset="0"/>
              </a:rPr>
              <a:t>(</a:t>
            </a:r>
            <a:r>
              <a:rPr lang="en-US" dirty="0" err="1">
                <a:latin typeface="Calibri" panose="020F0502020204030204" pitchFamily="34" charset="0"/>
                <a:ea typeface="Calibri" panose="020F0502020204030204" pitchFamily="34" charset="0"/>
                <a:cs typeface="Calibri" panose="020F0502020204030204" pitchFamily="34" charset="0"/>
              </a:rPr>
              <a:t>df$DEFAULT</a:t>
            </a:r>
            <a:r>
              <a:rPr lang="en-US" dirty="0">
                <a:latin typeface="Calibri" panose="020F0502020204030204" pitchFamily="34" charset="0"/>
                <a:ea typeface="Calibri" panose="020F0502020204030204" pitchFamily="34" charset="0"/>
                <a:cs typeface="Calibri" panose="020F0502020204030204" pitchFamily="34" charset="0"/>
              </a:rPr>
              <a:t>, p = 0.7, list = FALSE)</a:t>
            </a:r>
          </a:p>
          <a:p>
            <a:r>
              <a:rPr lang="en-US" dirty="0">
                <a:latin typeface="Calibri" panose="020F0502020204030204" pitchFamily="34" charset="0"/>
                <a:ea typeface="Calibri" panose="020F0502020204030204" pitchFamily="34" charset="0"/>
                <a:cs typeface="Calibri" panose="020F0502020204030204" pitchFamily="34" charset="0"/>
              </a:rPr>
              <a:t>trainset &lt;- </a:t>
            </a:r>
            <a:r>
              <a:rPr lang="en-US" dirty="0" err="1">
                <a:latin typeface="Calibri" panose="020F0502020204030204" pitchFamily="34" charset="0"/>
                <a:ea typeface="Calibri" panose="020F0502020204030204" pitchFamily="34" charset="0"/>
                <a:cs typeface="Calibri" panose="020F0502020204030204" pitchFamily="34" charset="0"/>
              </a:rPr>
              <a:t>df</a:t>
            </a:r>
            <a:r>
              <a:rPr lang="en-US" dirty="0">
                <a:latin typeface="Calibri" panose="020F0502020204030204" pitchFamily="34" charset="0"/>
                <a:ea typeface="Calibri" panose="020F0502020204030204" pitchFamily="34" charset="0"/>
                <a:cs typeface="Calibri" panose="020F0502020204030204" pitchFamily="34" charset="0"/>
              </a:rPr>
              <a:t>[</a:t>
            </a:r>
            <a:r>
              <a:rPr lang="en-US" dirty="0" err="1">
                <a:latin typeface="Calibri" panose="020F0502020204030204" pitchFamily="34" charset="0"/>
                <a:ea typeface="Calibri" panose="020F0502020204030204" pitchFamily="34" charset="0"/>
                <a:cs typeface="Calibri" panose="020F0502020204030204" pitchFamily="34" charset="0"/>
              </a:rPr>
              <a:t>train_index</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testset</a:t>
            </a:r>
            <a:r>
              <a:rPr lang="en-US" dirty="0">
                <a:latin typeface="Calibri" panose="020F0502020204030204" pitchFamily="34" charset="0"/>
                <a:ea typeface="Calibri" panose="020F0502020204030204" pitchFamily="34" charset="0"/>
                <a:cs typeface="Calibri" panose="020F0502020204030204" pitchFamily="34" charset="0"/>
              </a:rPr>
              <a:t> &lt;- </a:t>
            </a:r>
            <a:r>
              <a:rPr lang="en-US" dirty="0" err="1">
                <a:latin typeface="Calibri" panose="020F0502020204030204" pitchFamily="34" charset="0"/>
                <a:ea typeface="Calibri" panose="020F0502020204030204" pitchFamily="34" charset="0"/>
                <a:cs typeface="Calibri" panose="020F0502020204030204" pitchFamily="34" charset="0"/>
              </a:rPr>
              <a:t>df</a:t>
            </a:r>
            <a:r>
              <a:rPr lang="en-US" dirty="0">
                <a:latin typeface="Calibri" panose="020F0502020204030204" pitchFamily="34" charset="0"/>
                <a:ea typeface="Calibri" panose="020F0502020204030204" pitchFamily="34" charset="0"/>
                <a:cs typeface="Calibri" panose="020F0502020204030204" pitchFamily="34" charset="0"/>
              </a:rPr>
              <a:t>[-</a:t>
            </a:r>
            <a:r>
              <a:rPr lang="en-US" dirty="0" err="1">
                <a:latin typeface="Calibri" panose="020F0502020204030204" pitchFamily="34" charset="0"/>
                <a:ea typeface="Calibri" panose="020F0502020204030204" pitchFamily="34" charset="0"/>
                <a:cs typeface="Calibri" panose="020F0502020204030204" pitchFamily="34" charset="0"/>
              </a:rPr>
              <a:t>train_index</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 Convert factor variables to dummy variables</a:t>
            </a:r>
          </a:p>
          <a:p>
            <a:r>
              <a:rPr lang="en-US" dirty="0" err="1">
                <a:latin typeface="Calibri" panose="020F0502020204030204" pitchFamily="34" charset="0"/>
                <a:ea typeface="Calibri" panose="020F0502020204030204" pitchFamily="34" charset="0"/>
                <a:cs typeface="Calibri" panose="020F0502020204030204" pitchFamily="34" charset="0"/>
              </a:rPr>
              <a:t>trainset$SEX</a:t>
            </a:r>
            <a:r>
              <a:rPr lang="en-US" dirty="0">
                <a:latin typeface="Calibri" panose="020F0502020204030204" pitchFamily="34" charset="0"/>
                <a:ea typeface="Calibri" panose="020F0502020204030204" pitchFamily="34" charset="0"/>
                <a:cs typeface="Calibri" panose="020F0502020204030204" pitchFamily="34" charset="0"/>
              </a:rPr>
              <a:t> &lt;- </a:t>
            </a:r>
            <a:r>
              <a:rPr lang="en-US" dirty="0" err="1">
                <a:latin typeface="Calibri" panose="020F0502020204030204" pitchFamily="34" charset="0"/>
                <a:ea typeface="Calibri" panose="020F0502020204030204" pitchFamily="34" charset="0"/>
                <a:cs typeface="Calibri" panose="020F0502020204030204" pitchFamily="34" charset="0"/>
              </a:rPr>
              <a:t>as.numeric</a:t>
            </a:r>
            <a:r>
              <a:rPr lang="en-US" dirty="0">
                <a:latin typeface="Calibri" panose="020F0502020204030204" pitchFamily="34" charset="0"/>
                <a:ea typeface="Calibri" panose="020F0502020204030204" pitchFamily="34" charset="0"/>
                <a:cs typeface="Calibri" panose="020F0502020204030204" pitchFamily="34" charset="0"/>
              </a:rPr>
              <a:t>(</a:t>
            </a:r>
            <a:r>
              <a:rPr lang="en-US" dirty="0" err="1">
                <a:latin typeface="Calibri" panose="020F0502020204030204" pitchFamily="34" charset="0"/>
                <a:ea typeface="Calibri" panose="020F0502020204030204" pitchFamily="34" charset="0"/>
                <a:cs typeface="Calibri" panose="020F0502020204030204" pitchFamily="34" charset="0"/>
              </a:rPr>
              <a:t>as.factor</a:t>
            </a:r>
            <a:r>
              <a:rPr lang="en-US" dirty="0">
                <a:latin typeface="Calibri" panose="020F0502020204030204" pitchFamily="34" charset="0"/>
                <a:ea typeface="Calibri" panose="020F0502020204030204" pitchFamily="34" charset="0"/>
                <a:cs typeface="Calibri" panose="020F0502020204030204" pitchFamily="34" charset="0"/>
              </a:rPr>
              <a:t>(</a:t>
            </a:r>
            <a:r>
              <a:rPr lang="en-US" dirty="0" err="1">
                <a:latin typeface="Calibri" panose="020F0502020204030204" pitchFamily="34" charset="0"/>
                <a:ea typeface="Calibri" panose="020F0502020204030204" pitchFamily="34" charset="0"/>
                <a:cs typeface="Calibri" panose="020F0502020204030204" pitchFamily="34" charset="0"/>
              </a:rPr>
              <a:t>trainset$SEX</a:t>
            </a:r>
            <a:r>
              <a:rPr lang="en-US" dirty="0">
                <a:latin typeface="Calibri" panose="020F0502020204030204" pitchFamily="34" charset="0"/>
                <a:ea typeface="Calibri" panose="020F0502020204030204" pitchFamily="34" charset="0"/>
                <a:cs typeface="Calibri" panose="020F0502020204030204" pitchFamily="34" charset="0"/>
              </a:rPr>
              <a:t>))</a:t>
            </a:r>
          </a:p>
          <a:p>
            <a:r>
              <a:rPr lang="en-US" dirty="0">
                <a:latin typeface="Calibri" panose="020F0502020204030204" pitchFamily="34" charset="0"/>
                <a:ea typeface="Calibri" panose="020F0502020204030204" pitchFamily="34" charset="0"/>
                <a:cs typeface="Calibri" panose="020F0502020204030204" pitchFamily="34" charset="0"/>
              </a:rPr>
              <a:t>trainset$PAY_0 &lt;- </a:t>
            </a:r>
            <a:r>
              <a:rPr lang="en-US" dirty="0" err="1">
                <a:latin typeface="Calibri" panose="020F0502020204030204" pitchFamily="34" charset="0"/>
                <a:ea typeface="Calibri" panose="020F0502020204030204" pitchFamily="34" charset="0"/>
                <a:cs typeface="Calibri" panose="020F0502020204030204" pitchFamily="34" charset="0"/>
              </a:rPr>
              <a:t>as.numeric</a:t>
            </a:r>
            <a:r>
              <a:rPr lang="en-US" dirty="0">
                <a:latin typeface="Calibri" panose="020F0502020204030204" pitchFamily="34" charset="0"/>
                <a:ea typeface="Calibri" panose="020F0502020204030204" pitchFamily="34" charset="0"/>
                <a:cs typeface="Calibri" panose="020F0502020204030204" pitchFamily="34" charset="0"/>
              </a:rPr>
              <a:t>(</a:t>
            </a:r>
            <a:r>
              <a:rPr lang="en-US" dirty="0" err="1">
                <a:latin typeface="Calibri" panose="020F0502020204030204" pitchFamily="34" charset="0"/>
                <a:ea typeface="Calibri" panose="020F0502020204030204" pitchFamily="34" charset="0"/>
                <a:cs typeface="Calibri" panose="020F0502020204030204" pitchFamily="34" charset="0"/>
              </a:rPr>
              <a:t>as.factor</a:t>
            </a:r>
            <a:r>
              <a:rPr lang="en-US" dirty="0">
                <a:latin typeface="Calibri" panose="020F0502020204030204" pitchFamily="34" charset="0"/>
                <a:ea typeface="Calibri" panose="020F0502020204030204" pitchFamily="34" charset="0"/>
                <a:cs typeface="Calibri" panose="020F0502020204030204" pitchFamily="34" charset="0"/>
              </a:rPr>
              <a:t>(trainset$PAY_0))</a:t>
            </a:r>
            <a:r>
              <a:rPr lang="en-US"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 Similar conversions for the test </a:t>
            </a:r>
            <a:r>
              <a:rPr lang="en-US" dirty="0" err="1">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t</a:t>
            </a:r>
            <a:r>
              <a:rPr lang="en-US" dirty="0" err="1">
                <a:latin typeface="Calibri" panose="020F0502020204030204" pitchFamily="34" charset="0"/>
                <a:ea typeface="Calibri" panose="020F0502020204030204" pitchFamily="34" charset="0"/>
                <a:cs typeface="Calibri" panose="020F0502020204030204" pitchFamily="34" charset="0"/>
              </a:rPr>
              <a:t>estsettestset$SEX</a:t>
            </a:r>
            <a:r>
              <a:rPr lang="en-US" dirty="0">
                <a:latin typeface="Calibri" panose="020F0502020204030204" pitchFamily="34" charset="0"/>
                <a:ea typeface="Calibri" panose="020F0502020204030204" pitchFamily="34" charset="0"/>
                <a:cs typeface="Calibri" panose="020F0502020204030204" pitchFamily="34" charset="0"/>
              </a:rPr>
              <a:t> &lt;- </a:t>
            </a:r>
            <a:r>
              <a:rPr lang="en-US" dirty="0" err="1">
                <a:latin typeface="Calibri" panose="020F0502020204030204" pitchFamily="34" charset="0"/>
                <a:ea typeface="Calibri" panose="020F0502020204030204" pitchFamily="34" charset="0"/>
                <a:cs typeface="Calibri" panose="020F0502020204030204" pitchFamily="34" charset="0"/>
              </a:rPr>
              <a:t>as.numeric</a:t>
            </a:r>
            <a:r>
              <a:rPr lang="en-US" dirty="0">
                <a:latin typeface="Calibri" panose="020F0502020204030204" pitchFamily="34" charset="0"/>
                <a:ea typeface="Calibri" panose="020F0502020204030204" pitchFamily="34" charset="0"/>
                <a:cs typeface="Calibri" panose="020F0502020204030204" pitchFamily="34" charset="0"/>
              </a:rPr>
              <a:t>(</a:t>
            </a:r>
            <a:r>
              <a:rPr lang="en-US" dirty="0" err="1">
                <a:latin typeface="Calibri" panose="020F0502020204030204" pitchFamily="34" charset="0"/>
                <a:ea typeface="Calibri" panose="020F0502020204030204" pitchFamily="34" charset="0"/>
                <a:cs typeface="Calibri" panose="020F0502020204030204" pitchFamily="34" charset="0"/>
              </a:rPr>
              <a:t>as.factor</a:t>
            </a:r>
            <a:r>
              <a:rPr lang="en-US" dirty="0">
                <a:latin typeface="Calibri" panose="020F0502020204030204" pitchFamily="34" charset="0"/>
                <a:ea typeface="Calibri" panose="020F0502020204030204" pitchFamily="34" charset="0"/>
                <a:cs typeface="Calibri" panose="020F0502020204030204" pitchFamily="34" charset="0"/>
              </a:rPr>
              <a:t>(</a:t>
            </a:r>
            <a:r>
              <a:rPr lang="en-US" dirty="0" err="1">
                <a:latin typeface="Calibri" panose="020F0502020204030204" pitchFamily="34" charset="0"/>
                <a:ea typeface="Calibri" panose="020F0502020204030204" pitchFamily="34" charset="0"/>
                <a:cs typeface="Calibri" panose="020F0502020204030204" pitchFamily="34" charset="0"/>
              </a:rPr>
              <a:t>testset$SEX</a:t>
            </a:r>
            <a:r>
              <a:rPr lang="en-US" dirty="0">
                <a:latin typeface="Calibri" panose="020F0502020204030204" pitchFamily="34" charset="0"/>
                <a:ea typeface="Calibri" panose="020F0502020204030204" pitchFamily="34" charset="0"/>
                <a:cs typeface="Calibri" panose="020F0502020204030204" pitchFamily="34" charset="0"/>
              </a:rPr>
              <a:t>))</a:t>
            </a:r>
          </a:p>
          <a:p>
            <a:r>
              <a:rPr lang="en-US" dirty="0">
                <a:latin typeface="Calibri" panose="020F0502020204030204" pitchFamily="34" charset="0"/>
                <a:ea typeface="Calibri" panose="020F0502020204030204" pitchFamily="34" charset="0"/>
                <a:cs typeface="Calibri" panose="020F0502020204030204" pitchFamily="34" charset="0"/>
              </a:rPr>
              <a:t>testset$PAY_0 &lt;- </a:t>
            </a:r>
            <a:r>
              <a:rPr lang="en-US" dirty="0" err="1">
                <a:latin typeface="Calibri" panose="020F0502020204030204" pitchFamily="34" charset="0"/>
                <a:ea typeface="Calibri" panose="020F0502020204030204" pitchFamily="34" charset="0"/>
                <a:cs typeface="Calibri" panose="020F0502020204030204" pitchFamily="34" charset="0"/>
              </a:rPr>
              <a:t>as.numeric</a:t>
            </a:r>
            <a:r>
              <a:rPr lang="en-US" dirty="0">
                <a:latin typeface="Calibri" panose="020F0502020204030204" pitchFamily="34" charset="0"/>
                <a:ea typeface="Calibri" panose="020F0502020204030204" pitchFamily="34" charset="0"/>
                <a:cs typeface="Calibri" panose="020F0502020204030204" pitchFamily="34" charset="0"/>
              </a:rPr>
              <a:t>(</a:t>
            </a:r>
            <a:r>
              <a:rPr lang="en-US" dirty="0" err="1">
                <a:latin typeface="Calibri" panose="020F0502020204030204" pitchFamily="34" charset="0"/>
                <a:ea typeface="Calibri" panose="020F0502020204030204" pitchFamily="34" charset="0"/>
                <a:cs typeface="Calibri" panose="020F0502020204030204" pitchFamily="34" charset="0"/>
              </a:rPr>
              <a:t>as.factor</a:t>
            </a:r>
            <a:r>
              <a:rPr lang="en-US" dirty="0">
                <a:latin typeface="Calibri" panose="020F0502020204030204" pitchFamily="34" charset="0"/>
                <a:ea typeface="Calibri" panose="020F0502020204030204" pitchFamily="34" charset="0"/>
                <a:cs typeface="Calibri" panose="020F0502020204030204" pitchFamily="34" charset="0"/>
              </a:rPr>
              <a:t>(testset$PAY_0))</a:t>
            </a:r>
          </a:p>
        </p:txBody>
      </p:sp>
    </p:spTree>
    <p:extLst>
      <p:ext uri="{BB962C8B-B14F-4D97-AF65-F5344CB8AC3E}">
        <p14:creationId xmlns:p14="http://schemas.microsoft.com/office/powerpoint/2010/main" val="519961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1DAB66-597C-6B88-D26E-F91946F83750}"/>
              </a:ext>
            </a:extLst>
          </p:cNvPr>
          <p:cNvSpPr txBox="1"/>
          <p:nvPr/>
        </p:nvSpPr>
        <p:spPr>
          <a:xfrm>
            <a:off x="346293" y="521636"/>
            <a:ext cx="10912753" cy="6186309"/>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In our dataset, we have use 4 types of models</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1. Logistic Regression</a:t>
            </a:r>
          </a:p>
          <a:p>
            <a:r>
              <a:rPr lang="en-US" i="0" dirty="0">
                <a:effectLst/>
                <a:latin typeface="Calibri" panose="020F0502020204030204" pitchFamily="34" charset="0"/>
                <a:ea typeface="Calibri" panose="020F0502020204030204" pitchFamily="34" charset="0"/>
                <a:cs typeface="Calibri" panose="020F0502020204030204" pitchFamily="34" charset="0"/>
              </a:rPr>
              <a:t>the logistic model (or logit model) is a statistical model that models the probability of an event taking place by having the log-odds for the event be a linear combination of one or more independent variables. In regression analysis, logistic regression (or logit regression) is estimating the parameters of a logistic model (the coefficients in the linear combination). </a:t>
            </a:r>
          </a:p>
          <a:p>
            <a:endParaRPr lang="en-US" i="0" dirty="0">
              <a:effectLst/>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2. Random Forest</a:t>
            </a:r>
          </a:p>
          <a:p>
            <a:r>
              <a:rPr lang="en-US" i="0" dirty="0">
                <a:effectLst/>
                <a:latin typeface="Calibri" panose="020F0502020204030204" pitchFamily="34" charset="0"/>
                <a:ea typeface="Calibri" panose="020F0502020204030204" pitchFamily="34" charset="0"/>
                <a:cs typeface="Calibri" panose="020F0502020204030204" pitchFamily="34" charset="0"/>
              </a:rPr>
              <a:t>Random forests or random decision forests are an ensemble learning method for classification, regression and other tasks that operate by constructing a multitude of decision trees at training time and outputting the class that is the mode of the classes (classification) or mean/average prediction (regression) of the individual trees.</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3. Boosting Model</a:t>
            </a:r>
          </a:p>
          <a:p>
            <a:r>
              <a:rPr lang="en-US" dirty="0">
                <a:latin typeface="Calibri" panose="020F0502020204030204" pitchFamily="34" charset="0"/>
                <a:ea typeface="Calibri" panose="020F0502020204030204" pitchFamily="34" charset="0"/>
                <a:cs typeface="Calibri" panose="020F0502020204030204" pitchFamily="34" charset="0"/>
              </a:rPr>
              <a:t>Boosting is an ensemble modeling technique that attempts to build a strong classifier from the number of weak classifiers. It is done by building a model by using weak models in series.</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4. Neural Networks</a:t>
            </a:r>
          </a:p>
          <a:p>
            <a:r>
              <a:rPr lang="en-US" i="0" dirty="0">
                <a:effectLst/>
                <a:latin typeface="Calibri" panose="020F0502020204030204" pitchFamily="34" charset="0"/>
                <a:ea typeface="Calibri" panose="020F0502020204030204" pitchFamily="34" charset="0"/>
                <a:cs typeface="Calibri" panose="020F0502020204030204" pitchFamily="34" charset="0"/>
              </a:rPr>
              <a:t>A neural network is a network or circuit of biological neurons, or, in a modern sense, an artificial neural network, composed of artificial neurons or nodes. Thus, a neural network is either a biological neural network, made up of biological neurons, or an artificial neural network, used for solving artificial intelligence (AI) problems.</a:t>
            </a: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110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7EBD32-4B33-C228-6E32-FFE5A925CF8D}"/>
              </a:ext>
            </a:extLst>
          </p:cNvPr>
          <p:cNvSpPr/>
          <p:nvPr/>
        </p:nvSpPr>
        <p:spPr>
          <a:xfrm>
            <a:off x="5686926" y="1580147"/>
            <a:ext cx="5366084" cy="4323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8BA1802-D1D8-DFB8-B20A-F636C9D696B7}"/>
              </a:ext>
            </a:extLst>
          </p:cNvPr>
          <p:cNvSpPr/>
          <p:nvPr/>
        </p:nvSpPr>
        <p:spPr>
          <a:xfrm>
            <a:off x="336884" y="1138989"/>
            <a:ext cx="5366084" cy="47645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CE3C48-24A2-3A8A-1F98-2483A243777E}"/>
              </a:ext>
            </a:extLst>
          </p:cNvPr>
          <p:cNvSpPr/>
          <p:nvPr/>
        </p:nvSpPr>
        <p:spPr>
          <a:xfrm>
            <a:off x="336884" y="1138989"/>
            <a:ext cx="5366084" cy="441158"/>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16659C6-93B0-03D0-0021-E6AA2332DABF}"/>
              </a:ext>
            </a:extLst>
          </p:cNvPr>
          <p:cNvSpPr txBox="1"/>
          <p:nvPr/>
        </p:nvSpPr>
        <p:spPr>
          <a:xfrm>
            <a:off x="336884" y="1243262"/>
            <a:ext cx="5366084" cy="5111143"/>
          </a:xfrm>
          <a:prstGeom prst="rect">
            <a:avLst/>
          </a:prstGeom>
          <a:noFill/>
        </p:spPr>
        <p:txBody>
          <a:bodyPr wrap="square" rtlCol="0">
            <a:spAutoFit/>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Logistic Regression Model (LR)</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p>
          <a:p>
            <a:pPr marL="0" marR="0">
              <a:lnSpc>
                <a:spcPct val="107000"/>
              </a:lnSpc>
              <a:spcBef>
                <a:spcPts val="0"/>
              </a:spcBef>
              <a:spcAft>
                <a:spcPts val="0"/>
              </a:spcAft>
            </a:pPr>
            <a:r>
              <a:rPr lang="en-US" sz="1800" dirty="0">
                <a:solidFill>
                  <a:srgbClr val="385623"/>
                </a:solidFill>
                <a:effectLst/>
                <a:latin typeface="Calibri" panose="020F0502020204030204" pitchFamily="34" charset="0"/>
                <a:ea typeface="Calibri" panose="020F0502020204030204" pitchFamily="34" charset="0"/>
                <a:cs typeface="Calibri" panose="020F0502020204030204" pitchFamily="34" charset="0"/>
              </a:rPr>
              <a:t>#Fitting the training data to a logistic regression model</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logit.reg &lt;- </a:t>
            </a:r>
            <a:r>
              <a:rPr lang="en-US" sz="1800" dirty="0" err="1">
                <a:effectLst/>
                <a:latin typeface="Calibri" panose="020F0502020204030204" pitchFamily="34" charset="0"/>
                <a:ea typeface="Calibri" panose="020F0502020204030204" pitchFamily="34" charset="0"/>
                <a:cs typeface="Calibri" panose="020F0502020204030204" pitchFamily="34" charset="0"/>
              </a:rPr>
              <a:t>glm</a:t>
            </a:r>
            <a:r>
              <a:rPr lang="en-US" sz="1800" dirty="0">
                <a:effectLst/>
                <a:latin typeface="Calibri" panose="020F0502020204030204" pitchFamily="34" charset="0"/>
                <a:ea typeface="Calibri" panose="020F0502020204030204" pitchFamily="34" charset="0"/>
                <a:cs typeface="Calibri" panose="020F0502020204030204" pitchFamily="34" charset="0"/>
              </a:rPr>
              <a:t>(DEFAULT ~ ., data = trainset, family = "binomial")</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summary(logit.reg)</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p>
          <a:p>
            <a:pPr marL="0" marR="0">
              <a:lnSpc>
                <a:spcPct val="107000"/>
              </a:lnSpc>
              <a:spcBef>
                <a:spcPts val="0"/>
              </a:spcBef>
              <a:spcAft>
                <a:spcPts val="0"/>
              </a:spcAft>
            </a:pPr>
            <a:r>
              <a:rPr lang="en-US" sz="1800" dirty="0">
                <a:solidFill>
                  <a:srgbClr val="385623"/>
                </a:solidFill>
                <a:effectLst/>
                <a:latin typeface="Calibri" panose="020F0502020204030204" pitchFamily="34" charset="0"/>
                <a:ea typeface="Calibri" panose="020F0502020204030204" pitchFamily="34" charset="0"/>
                <a:cs typeface="Calibri" panose="020F0502020204030204" pitchFamily="34" charset="0"/>
              </a:rPr>
              <a:t># use predict() with type = "response" to compute predicted probabilities.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800" dirty="0" err="1">
                <a:effectLst/>
                <a:latin typeface="Calibri" panose="020F0502020204030204" pitchFamily="34" charset="0"/>
                <a:ea typeface="Calibri" panose="020F0502020204030204" pitchFamily="34" charset="0"/>
                <a:cs typeface="Calibri" panose="020F0502020204030204" pitchFamily="34" charset="0"/>
              </a:rPr>
              <a:t>logit.reg.pred</a:t>
            </a:r>
            <a:r>
              <a:rPr lang="en-US" sz="1800" dirty="0">
                <a:effectLst/>
                <a:latin typeface="Calibri" panose="020F0502020204030204" pitchFamily="34" charset="0"/>
                <a:ea typeface="Calibri" panose="020F0502020204030204" pitchFamily="34" charset="0"/>
                <a:cs typeface="Calibri" panose="020F0502020204030204" pitchFamily="34" charset="0"/>
              </a:rPr>
              <a:t> &lt;- predict(logit.reg, </a:t>
            </a:r>
            <a:r>
              <a:rPr lang="en-US" sz="1800" dirty="0" err="1">
                <a:effectLst/>
                <a:latin typeface="Calibri" panose="020F0502020204030204" pitchFamily="34" charset="0"/>
                <a:ea typeface="Calibri" panose="020F0502020204030204" pitchFamily="34" charset="0"/>
                <a:cs typeface="Calibri" panose="020F0502020204030204" pitchFamily="34" charset="0"/>
              </a:rPr>
              <a:t>testset</a:t>
            </a:r>
            <a:r>
              <a:rPr lang="en-US" sz="1800" dirty="0">
                <a:effectLst/>
                <a:latin typeface="Calibri" panose="020F0502020204030204" pitchFamily="34" charset="0"/>
                <a:ea typeface="Calibri" panose="020F0502020204030204" pitchFamily="34" charset="0"/>
                <a:cs typeface="Calibri" panose="020F0502020204030204" pitchFamily="34" charset="0"/>
              </a:rPr>
              <a:t>, type = "response")</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p>
          <a:p>
            <a:pPr marL="0" marR="0">
              <a:lnSpc>
                <a:spcPct val="107000"/>
              </a:lnSpc>
              <a:spcBef>
                <a:spcPts val="0"/>
              </a:spcBef>
              <a:spcAft>
                <a:spcPts val="0"/>
              </a:spcAft>
            </a:pPr>
            <a:r>
              <a:rPr lang="en-US" sz="1800" dirty="0">
                <a:solidFill>
                  <a:srgbClr val="385623"/>
                </a:solidFill>
                <a:effectLst/>
                <a:latin typeface="Calibri" panose="020F0502020204030204" pitchFamily="34" charset="0"/>
                <a:ea typeface="Calibri" panose="020F0502020204030204" pitchFamily="34" charset="0"/>
                <a:cs typeface="Calibri" panose="020F0502020204030204" pitchFamily="34" charset="0"/>
              </a:rPr>
              <a:t>#Converting probabilities to 0 and 1 using 0.5 as threshold value.</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800" dirty="0" err="1">
                <a:effectLst/>
                <a:latin typeface="Calibri" panose="020F0502020204030204" pitchFamily="34" charset="0"/>
                <a:ea typeface="Calibri" panose="020F0502020204030204" pitchFamily="34" charset="0"/>
                <a:cs typeface="Calibri" panose="020F0502020204030204" pitchFamily="34" charset="0"/>
              </a:rPr>
              <a:t>logit.reg.pred.classes</a:t>
            </a:r>
            <a:r>
              <a:rPr lang="en-US" sz="1800" dirty="0">
                <a:effectLst/>
                <a:latin typeface="Calibri" panose="020F0502020204030204" pitchFamily="34" charset="0"/>
                <a:ea typeface="Calibri" panose="020F0502020204030204" pitchFamily="34" charset="0"/>
                <a:cs typeface="Calibri" panose="020F0502020204030204" pitchFamily="34" charset="0"/>
              </a:rPr>
              <a:t> &lt;- </a:t>
            </a:r>
            <a:r>
              <a:rPr lang="en-US" sz="1800" dirty="0" err="1">
                <a:effectLst/>
                <a:latin typeface="Calibri" panose="020F0502020204030204" pitchFamily="34" charset="0"/>
                <a:ea typeface="Calibri" panose="020F0502020204030204" pitchFamily="34" charset="0"/>
                <a:cs typeface="Calibri" panose="020F0502020204030204" pitchFamily="34" charset="0"/>
              </a:rPr>
              <a:t>ifelse</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err="1">
                <a:effectLst/>
                <a:latin typeface="Calibri" panose="020F0502020204030204" pitchFamily="34" charset="0"/>
                <a:ea typeface="Calibri" panose="020F0502020204030204" pitchFamily="34" charset="0"/>
                <a:cs typeface="Calibri" panose="020F0502020204030204" pitchFamily="34" charset="0"/>
              </a:rPr>
              <a:t>logit.reg.pred</a:t>
            </a:r>
            <a:r>
              <a:rPr lang="en-US" sz="1800" dirty="0">
                <a:effectLst/>
                <a:latin typeface="Calibri" panose="020F0502020204030204" pitchFamily="34" charset="0"/>
                <a:ea typeface="Calibri" panose="020F0502020204030204" pitchFamily="34" charset="0"/>
                <a:cs typeface="Calibri" panose="020F0502020204030204" pitchFamily="34" charset="0"/>
              </a:rPr>
              <a:t> &gt; 0.5, 1, 0)</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4BE4AF44-D492-A48B-0AEE-68D48443A337}"/>
              </a:ext>
            </a:extLst>
          </p:cNvPr>
          <p:cNvSpPr/>
          <p:nvPr/>
        </p:nvSpPr>
        <p:spPr>
          <a:xfrm>
            <a:off x="5702968" y="1138989"/>
            <a:ext cx="5366084" cy="441158"/>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839A3E-7092-6815-DA2E-0D94D986190F}"/>
              </a:ext>
            </a:extLst>
          </p:cNvPr>
          <p:cNvSpPr txBox="1"/>
          <p:nvPr/>
        </p:nvSpPr>
        <p:spPr>
          <a:xfrm>
            <a:off x="6336631" y="1243262"/>
            <a:ext cx="4716379" cy="3732047"/>
          </a:xfrm>
          <a:prstGeom prst="rect">
            <a:avLst/>
          </a:prstGeom>
          <a:noFill/>
        </p:spPr>
        <p:txBody>
          <a:bodyPr wrap="square" rtlCol="0">
            <a:spAutoFit/>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Random Forest Model</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sz="1800" dirty="0">
                <a:solidFill>
                  <a:srgbClr val="385623"/>
                </a:solidFill>
                <a:effectLst/>
                <a:latin typeface="Calibri" panose="020F0502020204030204" pitchFamily="34" charset="0"/>
                <a:ea typeface="Calibri" panose="020F0502020204030204" pitchFamily="34" charset="0"/>
                <a:cs typeface="Calibri" panose="020F0502020204030204" pitchFamily="34" charset="0"/>
              </a:rPr>
              <a:t>#Checking important variables</a:t>
            </a:r>
            <a:endParaRPr lang="en-US"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800" dirty="0" err="1">
                <a:effectLst/>
                <a:latin typeface="Calibri" panose="020F0502020204030204" pitchFamily="34" charset="0"/>
                <a:ea typeface="Calibri" panose="020F0502020204030204" pitchFamily="34" charset="0"/>
                <a:cs typeface="Calibri" panose="020F0502020204030204" pitchFamily="34" charset="0"/>
              </a:rPr>
              <a:t>classifier.rf</a:t>
            </a:r>
            <a:r>
              <a:rPr lang="en-US" sz="1800" dirty="0">
                <a:effectLst/>
                <a:latin typeface="Calibri" panose="020F0502020204030204" pitchFamily="34" charset="0"/>
                <a:ea typeface="Calibri" panose="020F0502020204030204" pitchFamily="34" charset="0"/>
                <a:cs typeface="Calibri" panose="020F0502020204030204" pitchFamily="34" charset="0"/>
              </a:rPr>
              <a:t> = </a:t>
            </a:r>
            <a:r>
              <a:rPr lang="en-US" sz="1800" dirty="0" err="1">
                <a:effectLst/>
                <a:latin typeface="Calibri" panose="020F0502020204030204" pitchFamily="34" charset="0"/>
                <a:ea typeface="Calibri" panose="020F0502020204030204" pitchFamily="34" charset="0"/>
                <a:cs typeface="Calibri" panose="020F0502020204030204" pitchFamily="34" charset="0"/>
              </a:rPr>
              <a:t>randomForest</a:t>
            </a:r>
            <a:r>
              <a:rPr lang="en-US" sz="1800" dirty="0">
                <a:effectLst/>
                <a:latin typeface="Calibri" panose="020F0502020204030204" pitchFamily="34" charset="0"/>
                <a:ea typeface="Calibri" panose="020F0502020204030204" pitchFamily="34" charset="0"/>
                <a:cs typeface="Calibri" panose="020F0502020204030204" pitchFamily="34" charset="0"/>
              </a:rPr>
              <a:t>(DEFAULT ~., data = trainset, </a:t>
            </a:r>
            <a:r>
              <a:rPr lang="en-US" sz="1800" dirty="0" err="1">
                <a:effectLst/>
                <a:latin typeface="Calibri" panose="020F0502020204030204" pitchFamily="34" charset="0"/>
                <a:ea typeface="Calibri" panose="020F0502020204030204" pitchFamily="34" charset="0"/>
                <a:cs typeface="Calibri" panose="020F0502020204030204" pitchFamily="34" charset="0"/>
              </a:rPr>
              <a:t>ntree</a:t>
            </a:r>
            <a:r>
              <a:rPr lang="en-US" sz="1800" dirty="0">
                <a:effectLst/>
                <a:latin typeface="Calibri" panose="020F0502020204030204" pitchFamily="34" charset="0"/>
                <a:ea typeface="Calibri" panose="020F0502020204030204" pitchFamily="34" charset="0"/>
                <a:cs typeface="Calibri" panose="020F0502020204030204" pitchFamily="34" charset="0"/>
              </a:rPr>
              <a:t> = 50)</a:t>
            </a:r>
          </a:p>
          <a:p>
            <a:r>
              <a:rPr lang="en-US" sz="1800" dirty="0" err="1">
                <a:effectLst/>
                <a:latin typeface="Calibri" panose="020F0502020204030204" pitchFamily="34" charset="0"/>
                <a:ea typeface="Calibri" panose="020F0502020204030204" pitchFamily="34" charset="0"/>
                <a:cs typeface="Calibri" panose="020F0502020204030204" pitchFamily="34" charset="0"/>
              </a:rPr>
              <a:t>varImpPlot</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err="1">
                <a:effectLst/>
                <a:latin typeface="Calibri" panose="020F0502020204030204" pitchFamily="34" charset="0"/>
                <a:ea typeface="Calibri" panose="020F0502020204030204" pitchFamily="34" charset="0"/>
                <a:cs typeface="Calibri" panose="020F0502020204030204" pitchFamily="34" charset="0"/>
              </a:rPr>
              <a:t>classifier.rf</a:t>
            </a:r>
            <a:r>
              <a:rPr lang="en-US" sz="1800" dirty="0">
                <a:effectLst/>
                <a:latin typeface="Calibri" panose="020F0502020204030204" pitchFamily="34" charset="0"/>
                <a:ea typeface="Calibri" panose="020F0502020204030204" pitchFamily="34" charset="0"/>
                <a:cs typeface="Calibri" panose="020F0502020204030204" pitchFamily="34" charset="0"/>
              </a:rPr>
              <a:t>)</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solidFill>
                  <a:srgbClr val="385623"/>
                </a:solidFill>
                <a:latin typeface="Calibri" panose="020F0502020204030204" pitchFamily="34" charset="0"/>
                <a:ea typeface="Calibri" panose="020F0502020204030204" pitchFamily="34" charset="0"/>
                <a:cs typeface="Calibri" panose="020F0502020204030204" pitchFamily="34" charset="0"/>
              </a:rPr>
              <a:t>#Summary of RFM</a:t>
            </a:r>
          </a:p>
          <a:p>
            <a:r>
              <a:rPr lang="en-US" sz="1800" dirty="0">
                <a:effectLst/>
                <a:latin typeface="Calibri" panose="020F0502020204030204" pitchFamily="34" charset="0"/>
                <a:ea typeface="Calibri" panose="020F0502020204030204" pitchFamily="34" charset="0"/>
                <a:cs typeface="Calibri" panose="020F0502020204030204" pitchFamily="34" charset="0"/>
              </a:rPr>
              <a:t>summary(</a:t>
            </a:r>
            <a:r>
              <a:rPr lang="en-US" sz="1800" dirty="0" err="1">
                <a:effectLst/>
                <a:latin typeface="Calibri" panose="020F0502020204030204" pitchFamily="34" charset="0"/>
                <a:ea typeface="Calibri" panose="020F0502020204030204" pitchFamily="34" charset="0"/>
                <a:cs typeface="Calibri" panose="020F0502020204030204" pitchFamily="34" charset="0"/>
              </a:rPr>
              <a:t>classifier.rf</a:t>
            </a:r>
            <a:r>
              <a:rPr lang="en-US" sz="1800" dirty="0">
                <a:effectLst/>
                <a:latin typeface="Calibri" panose="020F0502020204030204" pitchFamily="34" charset="0"/>
                <a:ea typeface="Calibri" panose="020F0502020204030204" pitchFamily="34" charset="0"/>
                <a:cs typeface="Calibri" panose="020F0502020204030204" pitchFamily="34" charset="0"/>
              </a:rPr>
              <a:t>)</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sz="1800" dirty="0">
                <a:solidFill>
                  <a:srgbClr val="385623"/>
                </a:solidFill>
                <a:effectLst/>
                <a:latin typeface="Calibri" panose="020F0502020204030204" pitchFamily="34" charset="0"/>
                <a:ea typeface="Calibri" panose="020F0502020204030204" pitchFamily="34" charset="0"/>
                <a:cs typeface="Calibri" panose="020F0502020204030204" pitchFamily="34" charset="0"/>
              </a:rPr>
              <a:t>#Prediction using RFM.</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r>
              <a:rPr lang="en-US" sz="1800" dirty="0" err="1">
                <a:effectLst/>
                <a:latin typeface="Calibri" panose="020F0502020204030204" pitchFamily="34" charset="0"/>
                <a:ea typeface="Calibri" panose="020F0502020204030204" pitchFamily="34" charset="0"/>
                <a:cs typeface="Calibri" panose="020F0502020204030204" pitchFamily="34" charset="0"/>
              </a:rPr>
              <a:t>our.predict.rf</a:t>
            </a:r>
            <a:r>
              <a:rPr lang="en-US" sz="1800" dirty="0">
                <a:effectLst/>
                <a:latin typeface="Calibri" panose="020F0502020204030204" pitchFamily="34" charset="0"/>
                <a:ea typeface="Calibri" panose="020F0502020204030204" pitchFamily="34" charset="0"/>
                <a:cs typeface="Calibri" panose="020F0502020204030204" pitchFamily="34" charset="0"/>
              </a:rPr>
              <a:t> = predict(</a:t>
            </a:r>
            <a:r>
              <a:rPr lang="en-US" sz="1800" dirty="0" err="1">
                <a:effectLst/>
                <a:latin typeface="Calibri" panose="020F0502020204030204" pitchFamily="34" charset="0"/>
                <a:ea typeface="Calibri" panose="020F0502020204030204" pitchFamily="34" charset="0"/>
                <a:cs typeface="Calibri" panose="020F0502020204030204" pitchFamily="34" charset="0"/>
              </a:rPr>
              <a:t>classifier.rf</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newdata</a:t>
            </a:r>
            <a:r>
              <a:rPr lang="en-US" sz="1800" dirty="0">
                <a:effectLst/>
                <a:latin typeface="Calibri" panose="020F0502020204030204" pitchFamily="34" charset="0"/>
                <a:ea typeface="Calibri" panose="020F0502020204030204" pitchFamily="34" charset="0"/>
                <a:cs typeface="Calibri" panose="020F0502020204030204" pitchFamily="34" charset="0"/>
              </a:rPr>
              <a:t> = </a:t>
            </a:r>
            <a:r>
              <a:rPr lang="en-US" sz="1800" dirty="0" err="1">
                <a:effectLst/>
                <a:latin typeface="Calibri" panose="020F0502020204030204" pitchFamily="34" charset="0"/>
                <a:ea typeface="Calibri" panose="020F0502020204030204" pitchFamily="34" charset="0"/>
                <a:cs typeface="Calibri" panose="020F0502020204030204" pitchFamily="34" charset="0"/>
              </a:rPr>
              <a:t>testset</a:t>
            </a:r>
            <a:r>
              <a:rPr lang="en-US" sz="1800" dirty="0">
                <a:effectLst/>
                <a:latin typeface="Calibri" panose="020F0502020204030204" pitchFamily="34" charset="0"/>
                <a:ea typeface="Calibri" panose="020F0502020204030204" pitchFamily="34" charset="0"/>
                <a:cs typeface="Calibri" panose="020F0502020204030204" pitchFamily="34" charset="0"/>
              </a:rPr>
              <a:t>, type = "response")</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3C0EF102-4448-CE8E-4980-F7ABB4CC45D9}"/>
              </a:ext>
            </a:extLst>
          </p:cNvPr>
          <p:cNvSpPr txBox="1"/>
          <p:nvPr/>
        </p:nvSpPr>
        <p:spPr>
          <a:xfrm>
            <a:off x="411480" y="304800"/>
            <a:ext cx="10641530" cy="369332"/>
          </a:xfrm>
          <a:prstGeom prst="rect">
            <a:avLst/>
          </a:prstGeom>
          <a:noFill/>
        </p:spPr>
        <p:txBody>
          <a:bodyPr wrap="square" rtlCol="0">
            <a:spAutoFit/>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Model Building</a:t>
            </a:r>
          </a:p>
        </p:txBody>
      </p:sp>
    </p:spTree>
    <p:extLst>
      <p:ext uri="{BB962C8B-B14F-4D97-AF65-F5344CB8AC3E}">
        <p14:creationId xmlns:p14="http://schemas.microsoft.com/office/powerpoint/2010/main" val="931218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BADEBD-FB82-26DE-FBCA-5CA26FE2A199}"/>
              </a:ext>
            </a:extLst>
          </p:cNvPr>
          <p:cNvSpPr/>
          <p:nvPr/>
        </p:nvSpPr>
        <p:spPr>
          <a:xfrm>
            <a:off x="480060" y="1228687"/>
            <a:ext cx="5366084" cy="459342"/>
          </a:xfrm>
          <a:prstGeom prst="rect">
            <a:avLst/>
          </a:prstGeom>
          <a:solidFill>
            <a:schemeClr val="accent3">
              <a:lumMod val="5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357E11B-90F8-484D-BFBA-2F048975AE8D}"/>
              </a:ext>
            </a:extLst>
          </p:cNvPr>
          <p:cNvSpPr txBox="1"/>
          <p:nvPr/>
        </p:nvSpPr>
        <p:spPr>
          <a:xfrm>
            <a:off x="480060" y="1243261"/>
            <a:ext cx="5366084" cy="4975593"/>
          </a:xfrm>
          <a:prstGeom prst="rect">
            <a:avLst/>
          </a:prstGeom>
          <a:noFill/>
          <a:ln w="12700">
            <a:solidFill>
              <a:schemeClr val="tx1"/>
            </a:solidFill>
          </a:ln>
        </p:spPr>
        <p:txBody>
          <a:bodyPr wrap="square" rtlCol="0">
            <a:spAutoFit/>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Boosting Model</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library(</a:t>
            </a:r>
            <a:r>
              <a:rPr lang="en-US" sz="1800" dirty="0" err="1">
                <a:effectLst/>
                <a:latin typeface="Calibri" panose="020F0502020204030204" pitchFamily="34" charset="0"/>
                <a:ea typeface="Calibri" panose="020F0502020204030204" pitchFamily="34" charset="0"/>
                <a:cs typeface="Calibri" panose="020F0502020204030204" pitchFamily="34" charset="0"/>
              </a:rPr>
              <a:t>adabag</a:t>
            </a: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err="1">
                <a:effectLst/>
                <a:latin typeface="Calibri" panose="020F0502020204030204" pitchFamily="34" charset="0"/>
                <a:ea typeface="Calibri" panose="020F0502020204030204" pitchFamily="34" charset="0"/>
                <a:cs typeface="Calibri" panose="020F0502020204030204" pitchFamily="34" charset="0"/>
              </a:rPr>
              <a:t>set.seed</a:t>
            </a:r>
            <a:r>
              <a:rPr lang="en-US" sz="1800" dirty="0">
                <a:effectLst/>
                <a:latin typeface="Calibri" panose="020F0502020204030204" pitchFamily="34" charset="0"/>
                <a:ea typeface="Calibri" panose="020F0502020204030204" pitchFamily="34" charset="0"/>
                <a:cs typeface="Calibri" panose="020F0502020204030204" pitchFamily="34" charset="0"/>
              </a:rPr>
              <a: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boost &lt;- boosting(DEFAULT ~ ., data = trainset, </a:t>
            </a:r>
            <a:r>
              <a:rPr lang="en-US" sz="1800" dirty="0" err="1">
                <a:effectLst/>
                <a:latin typeface="Calibri" panose="020F0502020204030204" pitchFamily="34" charset="0"/>
                <a:ea typeface="Calibri" panose="020F0502020204030204" pitchFamily="34" charset="0"/>
                <a:cs typeface="Calibri" panose="020F0502020204030204" pitchFamily="34" charset="0"/>
              </a:rPr>
              <a:t>mfinal</a:t>
            </a:r>
            <a:r>
              <a:rPr lang="en-US" sz="1800" dirty="0">
                <a:effectLst/>
                <a:latin typeface="Calibri" panose="020F0502020204030204" pitchFamily="34" charset="0"/>
                <a:ea typeface="Calibri" panose="020F0502020204030204" pitchFamily="34" charset="0"/>
                <a:cs typeface="Calibri" panose="020F0502020204030204" pitchFamily="34" charset="0"/>
              </a:rPr>
              <a:t> = 20)</a:t>
            </a:r>
          </a:p>
          <a:p>
            <a:pPr marL="0" marR="0">
              <a:lnSpc>
                <a:spcPct val="107000"/>
              </a:lnSpc>
              <a:spcBef>
                <a:spcPts val="0"/>
              </a:spcBef>
              <a:spcAft>
                <a:spcPts val="0"/>
              </a:spcAft>
            </a:pPr>
            <a:endParaRPr lang="en-US" dirty="0">
              <a:latin typeface="Calibri" panose="020F0502020204030204" pitchFamily="34" charset="0"/>
              <a:ea typeface="Calibri" panose="020F0502020204030204" pitchFamily="34" charset="0"/>
              <a:cs typeface="Calibri" panose="020F0502020204030204" pitchFamily="34" charset="0"/>
            </a:endParaRPr>
          </a:p>
          <a:p>
            <a:pPr>
              <a:lnSpc>
                <a:spcPct val="107000"/>
              </a:lnSpc>
            </a:pPr>
            <a:r>
              <a:rPr lang="en-US" sz="1800" dirty="0">
                <a:solidFill>
                  <a:srgbClr val="385623"/>
                </a:solidFill>
                <a:effectLst/>
                <a:latin typeface="Calibri" panose="020F0502020204030204" pitchFamily="34" charset="0"/>
                <a:ea typeface="Calibri" panose="020F0502020204030204" pitchFamily="34" charset="0"/>
                <a:cs typeface="Calibri" panose="020F0502020204030204" pitchFamily="34" charset="0"/>
              </a:rPr>
              <a:t>#Prediction using BM.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pred &lt;- predict(boost, </a:t>
            </a:r>
            <a:r>
              <a:rPr lang="en-US" sz="1800" dirty="0" err="1">
                <a:effectLst/>
                <a:latin typeface="Calibri" panose="020F0502020204030204" pitchFamily="34" charset="0"/>
                <a:ea typeface="Calibri" panose="020F0502020204030204" pitchFamily="34" charset="0"/>
                <a:cs typeface="Calibri" panose="020F0502020204030204" pitchFamily="34" charset="0"/>
              </a:rPr>
              <a:t>testset</a:t>
            </a:r>
            <a:r>
              <a:rPr lang="en-US" sz="1800" dirty="0">
                <a:effectLst/>
                <a:latin typeface="Calibri" panose="020F0502020204030204" pitchFamily="34" charset="0"/>
                <a:ea typeface="Calibri" panose="020F0502020204030204" pitchFamily="34" charset="0"/>
                <a:cs typeface="Calibri" panose="020F0502020204030204" pitchFamily="34" charset="0"/>
              </a:rPr>
              <a:t>)  </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F323B733-734B-08E9-E070-763F42A4D674}"/>
              </a:ext>
            </a:extLst>
          </p:cNvPr>
          <p:cNvSpPr/>
          <p:nvPr/>
        </p:nvSpPr>
        <p:spPr>
          <a:xfrm>
            <a:off x="5846144" y="1246871"/>
            <a:ext cx="5366084" cy="441158"/>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3D635EF-51B4-C621-3D20-3AC47E91E24D}"/>
              </a:ext>
            </a:extLst>
          </p:cNvPr>
          <p:cNvSpPr txBox="1"/>
          <p:nvPr/>
        </p:nvSpPr>
        <p:spPr>
          <a:xfrm>
            <a:off x="5846144" y="1243261"/>
            <a:ext cx="5366084" cy="5091779"/>
          </a:xfrm>
          <a:prstGeom prst="rect">
            <a:avLst/>
          </a:prstGeom>
          <a:noFill/>
          <a:ln w="12700">
            <a:solidFill>
              <a:schemeClr val="tx1"/>
            </a:solidFill>
          </a:ln>
        </p:spPr>
        <p:txBody>
          <a:bodyPr wrap="square" rtlCol="0">
            <a:spAutoFit/>
          </a:bodyPr>
          <a:lstStyle/>
          <a:p>
            <a:pPr marL="0" marR="0" algn="ctr">
              <a:lnSpc>
                <a:spcPct val="107000"/>
              </a:lnSpc>
              <a:spcBef>
                <a:spcPts val="0"/>
              </a:spcBef>
              <a:spcAft>
                <a:spcPts val="0"/>
              </a:spcAft>
            </a:pPr>
            <a:r>
              <a:rPr lang="en-US" b="1" dirty="0">
                <a:latin typeface="Calibri" panose="020F0502020204030204" pitchFamily="34" charset="0"/>
                <a:ea typeface="Calibri" panose="020F0502020204030204" pitchFamily="34" charset="0"/>
                <a:cs typeface="Calibri" panose="020F0502020204030204" pitchFamily="34" charset="0"/>
              </a:rPr>
              <a:t>Neural Networks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p>
          <a:p>
            <a:pPr>
              <a:lnSpc>
                <a:spcPct val="107000"/>
              </a:lnSpc>
            </a:pPr>
            <a:r>
              <a:rPr lang="en-US" sz="1800" dirty="0" err="1">
                <a:effectLst/>
                <a:latin typeface="Calibri" panose="020F0502020204030204" pitchFamily="34" charset="0"/>
                <a:ea typeface="Calibri" panose="020F0502020204030204" pitchFamily="34" charset="0"/>
                <a:cs typeface="Calibri" panose="020F0502020204030204" pitchFamily="34" charset="0"/>
              </a:rPr>
              <a:t>nn</a:t>
            </a:r>
            <a:r>
              <a:rPr lang="en-US" sz="1800" dirty="0">
                <a:effectLst/>
                <a:latin typeface="Calibri" panose="020F0502020204030204" pitchFamily="34" charset="0"/>
                <a:ea typeface="Calibri" panose="020F0502020204030204" pitchFamily="34" charset="0"/>
                <a:cs typeface="Calibri" panose="020F0502020204030204" pitchFamily="34" charset="0"/>
              </a:rPr>
              <a:t> &lt;- </a:t>
            </a:r>
            <a:r>
              <a:rPr lang="en-US" sz="1800" dirty="0" err="1">
                <a:effectLst/>
                <a:latin typeface="Calibri" panose="020F0502020204030204" pitchFamily="34" charset="0"/>
                <a:ea typeface="Calibri" panose="020F0502020204030204" pitchFamily="34" charset="0"/>
                <a:cs typeface="Calibri" panose="020F0502020204030204" pitchFamily="34" charset="0"/>
              </a:rPr>
              <a:t>neuralnet</a:t>
            </a:r>
            <a:r>
              <a:rPr lang="en-US" sz="1800" dirty="0">
                <a:effectLst/>
                <a:latin typeface="Calibri" panose="020F0502020204030204" pitchFamily="34" charset="0"/>
                <a:ea typeface="Calibri" panose="020F0502020204030204" pitchFamily="34" charset="0"/>
                <a:cs typeface="Calibri" panose="020F0502020204030204" pitchFamily="34" charset="0"/>
              </a:rPr>
              <a:t>(DEFAULT ~ PAY_0 + SEX + BILL_AMT1 + PAY_AMT1  , data = trainset, </a:t>
            </a:r>
            <a:r>
              <a:rPr lang="en-US" sz="1800" dirty="0" err="1">
                <a:effectLst/>
                <a:latin typeface="Calibri" panose="020F0502020204030204" pitchFamily="34" charset="0"/>
                <a:ea typeface="Calibri" panose="020F0502020204030204" pitchFamily="34" charset="0"/>
                <a:cs typeface="Calibri" panose="020F0502020204030204" pitchFamily="34" charset="0"/>
              </a:rPr>
              <a:t>linear.output</a:t>
            </a:r>
            <a:r>
              <a:rPr lang="en-US" sz="1800" dirty="0">
                <a:effectLst/>
                <a:latin typeface="Calibri" panose="020F0502020204030204" pitchFamily="34" charset="0"/>
                <a:ea typeface="Calibri" panose="020F0502020204030204" pitchFamily="34" charset="0"/>
                <a:cs typeface="Calibri" panose="020F0502020204030204" pitchFamily="34" charset="0"/>
              </a:rPr>
              <a:t> = F, hidden = 2, </a:t>
            </a:r>
            <a:r>
              <a:rPr lang="en-US" sz="1800" dirty="0" err="1">
                <a:effectLst/>
                <a:latin typeface="Calibri" panose="020F0502020204030204" pitchFamily="34" charset="0"/>
                <a:ea typeface="Calibri" panose="020F0502020204030204" pitchFamily="34" charset="0"/>
                <a:cs typeface="Calibri" panose="020F0502020204030204" pitchFamily="34" charset="0"/>
              </a:rPr>
              <a:t>learningrate</a:t>
            </a:r>
            <a:r>
              <a:rPr lang="en-US" sz="1800" dirty="0">
                <a:effectLst/>
                <a:latin typeface="Calibri" panose="020F0502020204030204" pitchFamily="34" charset="0"/>
                <a:ea typeface="Calibri" panose="020F0502020204030204" pitchFamily="34" charset="0"/>
                <a:cs typeface="Calibri" panose="020F0502020204030204" pitchFamily="34" charset="0"/>
              </a:rPr>
              <a:t> = 0.05)</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R="0">
              <a:lnSpc>
                <a:spcPct val="107000"/>
              </a:lnSpc>
              <a:spcBef>
                <a:spcPts val="0"/>
              </a:spcBef>
              <a:spcAft>
                <a:spcPts val="0"/>
              </a:spcAft>
            </a:pPr>
            <a:r>
              <a:rPr lang="en-US" dirty="0">
                <a:solidFill>
                  <a:srgbClr val="385623"/>
                </a:solidFill>
                <a:latin typeface="Calibri" panose="020F0502020204030204" pitchFamily="34" charset="0"/>
                <a:ea typeface="Calibri" panose="020F0502020204030204" pitchFamily="34" charset="0"/>
                <a:cs typeface="Calibri" panose="020F0502020204030204" pitchFamily="34" charset="0"/>
              </a:rPr>
              <a:t>#plotting the neural network </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plot(</a:t>
            </a:r>
            <a:r>
              <a:rPr lang="en-US" sz="1800" dirty="0" err="1">
                <a:effectLst/>
                <a:latin typeface="Calibri" panose="020F0502020204030204" pitchFamily="34" charset="0"/>
                <a:ea typeface="Calibri" panose="020F0502020204030204" pitchFamily="34" charset="0"/>
                <a:cs typeface="Calibri" panose="020F0502020204030204" pitchFamily="34" charset="0"/>
              </a:rPr>
              <a:t>nn</a:t>
            </a:r>
            <a:r>
              <a:rPr lang="en-US" sz="1800" dirty="0">
                <a:effectLst/>
                <a:latin typeface="Calibri" panose="020F0502020204030204" pitchFamily="34" charset="0"/>
                <a:ea typeface="Calibri" panose="020F0502020204030204" pitchFamily="34" charset="0"/>
                <a:cs typeface="Calibri" panose="020F0502020204030204" pitchFamily="34" charset="0"/>
              </a:rPr>
              <a:t>, rep="best")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pPr>
              <a:lnSpc>
                <a:spcPct val="107000"/>
              </a:lnSpc>
            </a:pPr>
            <a:r>
              <a:rPr lang="en-US" dirty="0">
                <a:solidFill>
                  <a:srgbClr val="385623"/>
                </a:solidFill>
                <a:latin typeface="Calibri" panose="020F0502020204030204" pitchFamily="34" charset="0"/>
                <a:ea typeface="Calibri" panose="020F0502020204030204" pitchFamily="34" charset="0"/>
                <a:cs typeface="Calibri" panose="020F0502020204030204" pitchFamily="34" charset="0"/>
              </a:rPr>
              <a:t>#predicting default payments in validation dataset using above defined model </a:t>
            </a:r>
          </a:p>
          <a:p>
            <a:pPr marL="0" marR="0">
              <a:lnSpc>
                <a:spcPct val="107000"/>
              </a:lnSpc>
              <a:spcBef>
                <a:spcPts val="0"/>
              </a:spcBef>
              <a:spcAft>
                <a:spcPts val="0"/>
              </a:spcAft>
            </a:pPr>
            <a:r>
              <a:rPr lang="en-US" sz="1800" dirty="0" err="1">
                <a:effectLst/>
                <a:latin typeface="Calibri" panose="020F0502020204030204" pitchFamily="34" charset="0"/>
                <a:ea typeface="Calibri" panose="020F0502020204030204" pitchFamily="34" charset="0"/>
                <a:cs typeface="Calibri" panose="020F0502020204030204" pitchFamily="34" charset="0"/>
              </a:rPr>
              <a:t>nn.pred</a:t>
            </a:r>
            <a:r>
              <a:rPr lang="en-US" sz="1800" dirty="0">
                <a:effectLst/>
                <a:latin typeface="Calibri" panose="020F0502020204030204" pitchFamily="34" charset="0"/>
                <a:ea typeface="Calibri" panose="020F0502020204030204" pitchFamily="34" charset="0"/>
                <a:cs typeface="Calibri" panose="020F0502020204030204" pitchFamily="34" charset="0"/>
              </a:rPr>
              <a:t> &lt;- predict(</a:t>
            </a:r>
            <a:r>
              <a:rPr lang="en-US" sz="1800" dirty="0" err="1">
                <a:effectLst/>
                <a:latin typeface="Calibri" panose="020F0502020204030204" pitchFamily="34" charset="0"/>
                <a:ea typeface="Calibri" panose="020F0502020204030204" pitchFamily="34" charset="0"/>
                <a:cs typeface="Calibri" panose="020F0502020204030204" pitchFamily="34" charset="0"/>
              </a:rPr>
              <a:t>nn</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testset</a:t>
            </a:r>
            <a:r>
              <a:rPr lang="en-US" sz="1800" dirty="0">
                <a:effectLst/>
                <a:latin typeface="Calibri" panose="020F0502020204030204" pitchFamily="34" charset="0"/>
                <a:ea typeface="Calibri" panose="020F0502020204030204" pitchFamily="34" charset="0"/>
                <a:cs typeface="Calibri" panose="020F0502020204030204" pitchFamily="34" charset="0"/>
              </a:rPr>
              <a:t>, type = "response")</a:t>
            </a: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0"/>
              </a:spcAft>
            </a:pPr>
            <a:r>
              <a:rPr lang="en-US" dirty="0">
                <a:solidFill>
                  <a:srgbClr val="385623"/>
                </a:solidFill>
                <a:latin typeface="Calibri" panose="020F0502020204030204" pitchFamily="34" charset="0"/>
                <a:ea typeface="Calibri" panose="020F0502020204030204" pitchFamily="34" charset="0"/>
                <a:cs typeface="Calibri" panose="020F0502020204030204" pitchFamily="34" charset="0"/>
              </a:rPr>
              <a:t># cut off value of probability set to  0.5 </a:t>
            </a:r>
          </a:p>
          <a:p>
            <a:pPr marL="0" marR="0">
              <a:lnSpc>
                <a:spcPct val="107000"/>
              </a:lnSpc>
              <a:spcBef>
                <a:spcPts val="0"/>
              </a:spcBef>
              <a:spcAft>
                <a:spcPts val="0"/>
              </a:spcAft>
            </a:pPr>
            <a:r>
              <a:rPr lang="en-US" sz="1800" dirty="0" err="1">
                <a:effectLst/>
                <a:latin typeface="Calibri" panose="020F0502020204030204" pitchFamily="34" charset="0"/>
                <a:ea typeface="Calibri" panose="020F0502020204030204" pitchFamily="34" charset="0"/>
                <a:cs typeface="Calibri" panose="020F0502020204030204" pitchFamily="34" charset="0"/>
              </a:rPr>
              <a:t>nn.pred.classes</a:t>
            </a:r>
            <a:r>
              <a:rPr lang="en-US" sz="1800" dirty="0">
                <a:effectLst/>
                <a:latin typeface="Calibri" panose="020F0502020204030204" pitchFamily="34" charset="0"/>
                <a:ea typeface="Calibri" panose="020F0502020204030204" pitchFamily="34" charset="0"/>
                <a:cs typeface="Calibri" panose="020F0502020204030204" pitchFamily="34" charset="0"/>
              </a:rPr>
              <a:t> &lt;- </a:t>
            </a:r>
            <a:r>
              <a:rPr lang="en-US" sz="1800" dirty="0" err="1">
                <a:effectLst/>
                <a:latin typeface="Calibri" panose="020F0502020204030204" pitchFamily="34" charset="0"/>
                <a:ea typeface="Calibri" panose="020F0502020204030204" pitchFamily="34" charset="0"/>
                <a:cs typeface="Calibri" panose="020F0502020204030204" pitchFamily="34" charset="0"/>
              </a:rPr>
              <a:t>ifelse</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err="1">
                <a:effectLst/>
                <a:latin typeface="Calibri" panose="020F0502020204030204" pitchFamily="34" charset="0"/>
                <a:ea typeface="Calibri" panose="020F0502020204030204" pitchFamily="34" charset="0"/>
                <a:cs typeface="Calibri" panose="020F0502020204030204" pitchFamily="34" charset="0"/>
              </a:rPr>
              <a:t>nn.pred</a:t>
            </a:r>
            <a:r>
              <a:rPr lang="en-US" sz="1800" dirty="0">
                <a:effectLst/>
                <a:latin typeface="Calibri" panose="020F0502020204030204" pitchFamily="34" charset="0"/>
                <a:ea typeface="Calibri" panose="020F0502020204030204" pitchFamily="34" charset="0"/>
                <a:cs typeface="Calibri" panose="020F0502020204030204" pitchFamily="34" charset="0"/>
              </a:rPr>
              <a:t> &gt; 0.5, 1, 0)</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342362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Slate</Template>
  <TotalTime>2507</TotalTime>
  <Words>1990</Words>
  <Application>Microsoft Office PowerPoint</Application>
  <PresentationFormat>Widescreen</PresentationFormat>
  <Paragraphs>214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View</vt:lpstr>
      <vt:lpstr>Credit Card Clients Dataset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Clients Dataset</dc:title>
  <dc:creator>Sharon Lobo</dc:creator>
  <cp:lastModifiedBy>vishruTH acharya</cp:lastModifiedBy>
  <cp:revision>4</cp:revision>
  <dcterms:created xsi:type="dcterms:W3CDTF">2022-12-06T06:20:48Z</dcterms:created>
  <dcterms:modified xsi:type="dcterms:W3CDTF">2024-09-11T16:39:03Z</dcterms:modified>
</cp:coreProperties>
</file>