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2" r:id="rId7"/>
    <p:sldId id="258" r:id="rId8"/>
    <p:sldId id="259" r:id="rId9"/>
    <p:sldId id="260" r:id="rId10"/>
    <p:sldId id="261" r:id="rId11"/>
    <p:sldId id="263" r:id="rId12"/>
    <p:sldId id="264" r:id="rId13"/>
    <p:sldId id="265"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5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133A10-D1D3-FF3B-FE09-3FDFD6640E28}" v="419" dt="2024-04-21T22:32:12.437"/>
    <p1510:client id="{A80E1EE1-FAEB-1852-4FAB-9603527914BC}" v="754" dt="2024-04-22T14:55:54.856"/>
    <p1510:client id="{AF954660-BD13-D57D-7620-64F213108054}" v="138" dt="2024-04-23T02:46:48.590"/>
    <p1510:client id="{EAF071CF-7479-2381-C41E-74084B3D5D8C}" v="574" dt="2024-04-22T10:36:57.528"/>
    <p1510:client id="{F2F9AB7E-C4BC-CC0A-B1BD-B9149E946278}" v="61" dt="2024-04-23T02:18:21.715"/>
    <p1510:client id="{F4D6F3E7-99E2-2D7E-ABEA-3E36568E7284}" v="9" dt="2024-04-22T01:19:45.3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2F5769B-B87F-4A7D-BE9D-096186287698}"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563C41BA-857F-4E2C-902D-D935D6C10C59}">
      <dgm:prSet phldrT="[Text]" phldr="0"/>
      <dgm:spPr/>
      <dgm:t>
        <a:bodyPr/>
        <a:lstStyle/>
        <a:p>
          <a:r>
            <a:rPr lang="en-US">
              <a:latin typeface="Aptos Display" panose="02110004020202020204"/>
            </a:rPr>
            <a:t>Hardware</a:t>
          </a:r>
          <a:endParaRPr lang="en-US"/>
        </a:p>
      </dgm:t>
    </dgm:pt>
    <dgm:pt modelId="{F6AE7F98-EA9F-4EE2-B6C6-A4B9F9C8EC02}" type="parTrans" cxnId="{7C064A74-2BA2-41C0-81A9-E6CB2473B917}">
      <dgm:prSet/>
      <dgm:spPr/>
      <dgm:t>
        <a:bodyPr/>
        <a:lstStyle/>
        <a:p>
          <a:endParaRPr lang="en-US"/>
        </a:p>
      </dgm:t>
    </dgm:pt>
    <dgm:pt modelId="{7E6107A6-5F23-4323-87BF-E85D3949B955}" type="sibTrans" cxnId="{7C064A74-2BA2-41C0-81A9-E6CB2473B917}">
      <dgm:prSet/>
      <dgm:spPr/>
      <dgm:t>
        <a:bodyPr/>
        <a:lstStyle/>
        <a:p>
          <a:endParaRPr lang="en-US"/>
        </a:p>
      </dgm:t>
    </dgm:pt>
    <dgm:pt modelId="{02F61183-954A-49DA-A44E-235FB0C17379}">
      <dgm:prSet phldrT="[Text]" phldr="0"/>
      <dgm:spPr/>
      <dgm:t>
        <a:bodyPr/>
        <a:lstStyle/>
        <a:p>
          <a:r>
            <a:rPr lang="en-IN"/>
            <a:t>Communication</a:t>
          </a:r>
          <a:endParaRPr lang="en-US"/>
        </a:p>
      </dgm:t>
    </dgm:pt>
    <dgm:pt modelId="{55614953-0AB4-48A3-A743-A3007E8FAF10}" type="parTrans" cxnId="{EE99CC96-87BF-4760-855F-73323F208D3B}">
      <dgm:prSet/>
      <dgm:spPr/>
      <dgm:t>
        <a:bodyPr/>
        <a:lstStyle/>
        <a:p>
          <a:endParaRPr lang="en-US"/>
        </a:p>
      </dgm:t>
    </dgm:pt>
    <dgm:pt modelId="{7DADF5D6-E484-4DBD-92C1-89A3BA93E344}" type="sibTrans" cxnId="{EE99CC96-87BF-4760-855F-73323F208D3B}">
      <dgm:prSet/>
      <dgm:spPr/>
      <dgm:t>
        <a:bodyPr/>
        <a:lstStyle/>
        <a:p>
          <a:endParaRPr lang="en-US"/>
        </a:p>
      </dgm:t>
    </dgm:pt>
    <dgm:pt modelId="{B81CC230-639D-416D-811D-A9E210DDC593}">
      <dgm:prSet phldrT="[Text]" phldr="0"/>
      <dgm:spPr/>
      <dgm:t>
        <a:bodyPr/>
        <a:lstStyle/>
        <a:p>
          <a:r>
            <a:rPr lang="en-IN">
              <a:latin typeface="Aptos Display" panose="02110004020202020204"/>
            </a:rPr>
            <a:t>Storage(Cloud)</a:t>
          </a:r>
          <a:endParaRPr lang="en-IN"/>
        </a:p>
      </dgm:t>
    </dgm:pt>
    <dgm:pt modelId="{1E7FDFE6-A3C7-417D-A9B8-04ABEBE2EDDC}" type="parTrans" cxnId="{5537613D-1B2F-463E-A245-F9E089A76348}">
      <dgm:prSet/>
      <dgm:spPr/>
      <dgm:t>
        <a:bodyPr/>
        <a:lstStyle/>
        <a:p>
          <a:endParaRPr lang="en-US"/>
        </a:p>
      </dgm:t>
    </dgm:pt>
    <dgm:pt modelId="{58D63C31-C17D-4718-8954-7A9A71519B8D}" type="sibTrans" cxnId="{5537613D-1B2F-463E-A245-F9E089A76348}">
      <dgm:prSet/>
      <dgm:spPr/>
      <dgm:t>
        <a:bodyPr/>
        <a:lstStyle/>
        <a:p>
          <a:endParaRPr lang="en-US"/>
        </a:p>
      </dgm:t>
    </dgm:pt>
    <dgm:pt modelId="{AFDE00E5-395A-4FA6-A24B-608130E59407}">
      <dgm:prSet phldr="0"/>
      <dgm:spPr/>
      <dgm:t>
        <a:bodyPr/>
        <a:lstStyle/>
        <a:p>
          <a:pPr rtl="0"/>
          <a:r>
            <a:rPr lang="en-US">
              <a:latin typeface="Aptos Display" panose="02110004020202020204"/>
            </a:rPr>
            <a:t>Sensors</a:t>
          </a:r>
        </a:p>
      </dgm:t>
    </dgm:pt>
    <dgm:pt modelId="{87146059-8192-41D8-94B4-D6710B49ABA0}" type="parTrans" cxnId="{126B85A6-22DC-4EFC-B7B7-A2FEC3AEAF1A}">
      <dgm:prSet/>
      <dgm:spPr/>
    </dgm:pt>
    <dgm:pt modelId="{E8A6EFAB-8CEC-4DBF-96D3-E68E76C1E723}" type="sibTrans" cxnId="{126B85A6-22DC-4EFC-B7B7-A2FEC3AEAF1A}">
      <dgm:prSet/>
      <dgm:spPr/>
    </dgm:pt>
    <dgm:pt modelId="{F9E3F796-D333-4D7F-A331-801EA613AF14}">
      <dgm:prSet phldr="0"/>
      <dgm:spPr/>
      <dgm:t>
        <a:bodyPr/>
        <a:lstStyle/>
        <a:p>
          <a:pPr rtl="0"/>
          <a:r>
            <a:rPr lang="en-IN">
              <a:latin typeface="Aptos Display" panose="02110004020202020204"/>
            </a:rPr>
            <a:t>Analytics/Services</a:t>
          </a:r>
        </a:p>
      </dgm:t>
    </dgm:pt>
    <dgm:pt modelId="{D0E90C75-1B58-42EE-A997-31354A5F0793}" type="parTrans" cxnId="{16D2099A-D7D5-415C-AEA8-8FCE938C9E24}">
      <dgm:prSet/>
      <dgm:spPr/>
    </dgm:pt>
    <dgm:pt modelId="{7DCBCCA3-98FC-43C5-A8E1-FEDBB32D2B54}" type="sibTrans" cxnId="{16D2099A-D7D5-415C-AEA8-8FCE938C9E24}">
      <dgm:prSet/>
      <dgm:spPr/>
    </dgm:pt>
    <dgm:pt modelId="{88BC0700-0CC4-40A4-8805-228C6D197948}">
      <dgm:prSet phldr="0"/>
      <dgm:spPr/>
      <dgm:t>
        <a:bodyPr/>
        <a:lstStyle/>
        <a:p>
          <a:pPr rtl="0"/>
          <a:r>
            <a:rPr lang="en-US">
              <a:latin typeface="Aptos Display" panose="02110004020202020204"/>
            </a:rPr>
            <a:t>Power Supply</a:t>
          </a:r>
        </a:p>
      </dgm:t>
    </dgm:pt>
    <dgm:pt modelId="{1C72BBD5-297C-4BAC-9358-9777D304D44A}" type="parTrans" cxnId="{4AC280A5-D686-443E-9E7D-A2018B58F5F8}">
      <dgm:prSet/>
      <dgm:spPr/>
    </dgm:pt>
    <dgm:pt modelId="{E0B200C9-FA4D-4A46-99C8-C1417C2578A0}" type="sibTrans" cxnId="{4AC280A5-D686-443E-9E7D-A2018B58F5F8}">
      <dgm:prSet/>
      <dgm:spPr/>
    </dgm:pt>
    <dgm:pt modelId="{C7135FA5-71ED-4569-B585-AB9D588E811C}" type="pres">
      <dgm:prSet presAssocID="{02F5769B-B87F-4A7D-BE9D-096186287698}" presName="cycle" presStyleCnt="0">
        <dgm:presLayoutVars>
          <dgm:dir/>
          <dgm:resizeHandles val="exact"/>
        </dgm:presLayoutVars>
      </dgm:prSet>
      <dgm:spPr/>
    </dgm:pt>
    <dgm:pt modelId="{6B98CE51-2F98-41BF-B909-F7496BBCE00D}" type="pres">
      <dgm:prSet presAssocID="{88BC0700-0CC4-40A4-8805-228C6D197948}" presName="node" presStyleLbl="node1" presStyleIdx="0" presStyleCnt="6">
        <dgm:presLayoutVars>
          <dgm:bulletEnabled val="1"/>
        </dgm:presLayoutVars>
      </dgm:prSet>
      <dgm:spPr/>
    </dgm:pt>
    <dgm:pt modelId="{497053DF-5332-4BBF-9AB2-1B613967F06A}" type="pres">
      <dgm:prSet presAssocID="{88BC0700-0CC4-40A4-8805-228C6D197948}" presName="spNode" presStyleCnt="0"/>
      <dgm:spPr/>
    </dgm:pt>
    <dgm:pt modelId="{5D7C9957-952F-4E4F-B705-76CD4149EF52}" type="pres">
      <dgm:prSet presAssocID="{E0B200C9-FA4D-4A46-99C8-C1417C2578A0}" presName="sibTrans" presStyleLbl="sibTrans1D1" presStyleIdx="0" presStyleCnt="6"/>
      <dgm:spPr/>
    </dgm:pt>
    <dgm:pt modelId="{AA769989-949E-4370-A0B2-50001BDFA673}" type="pres">
      <dgm:prSet presAssocID="{563C41BA-857F-4E2C-902D-D935D6C10C59}" presName="node" presStyleLbl="node1" presStyleIdx="1" presStyleCnt="6">
        <dgm:presLayoutVars>
          <dgm:bulletEnabled val="1"/>
        </dgm:presLayoutVars>
      </dgm:prSet>
      <dgm:spPr/>
    </dgm:pt>
    <dgm:pt modelId="{7CB0D84C-EB9B-4597-A632-84D816FE656C}" type="pres">
      <dgm:prSet presAssocID="{563C41BA-857F-4E2C-902D-D935D6C10C59}" presName="spNode" presStyleCnt="0"/>
      <dgm:spPr/>
    </dgm:pt>
    <dgm:pt modelId="{A8266365-FAE4-41C3-85F8-FEC3F43D14B7}" type="pres">
      <dgm:prSet presAssocID="{7E6107A6-5F23-4323-87BF-E85D3949B955}" presName="sibTrans" presStyleLbl="sibTrans1D1" presStyleIdx="1" presStyleCnt="6"/>
      <dgm:spPr/>
    </dgm:pt>
    <dgm:pt modelId="{9E48D6E1-F100-4794-B0FE-5522D9621A14}" type="pres">
      <dgm:prSet presAssocID="{AFDE00E5-395A-4FA6-A24B-608130E59407}" presName="node" presStyleLbl="node1" presStyleIdx="2" presStyleCnt="6">
        <dgm:presLayoutVars>
          <dgm:bulletEnabled val="1"/>
        </dgm:presLayoutVars>
      </dgm:prSet>
      <dgm:spPr/>
    </dgm:pt>
    <dgm:pt modelId="{85B46BD6-4A01-4A7D-9451-805A5A3A1F3E}" type="pres">
      <dgm:prSet presAssocID="{AFDE00E5-395A-4FA6-A24B-608130E59407}" presName="spNode" presStyleCnt="0"/>
      <dgm:spPr/>
    </dgm:pt>
    <dgm:pt modelId="{0DE4C8C1-62F1-4A5B-AD96-DFB47214DE52}" type="pres">
      <dgm:prSet presAssocID="{E8A6EFAB-8CEC-4DBF-96D3-E68E76C1E723}" presName="sibTrans" presStyleLbl="sibTrans1D1" presStyleIdx="2" presStyleCnt="6"/>
      <dgm:spPr/>
    </dgm:pt>
    <dgm:pt modelId="{83E84BF8-4DAD-47EA-9D74-7058E70C0F47}" type="pres">
      <dgm:prSet presAssocID="{02F61183-954A-49DA-A44E-235FB0C17379}" presName="node" presStyleLbl="node1" presStyleIdx="3" presStyleCnt="6">
        <dgm:presLayoutVars>
          <dgm:bulletEnabled val="1"/>
        </dgm:presLayoutVars>
      </dgm:prSet>
      <dgm:spPr/>
    </dgm:pt>
    <dgm:pt modelId="{73294B2B-6D33-436A-82BA-F5127216DE24}" type="pres">
      <dgm:prSet presAssocID="{02F61183-954A-49DA-A44E-235FB0C17379}" presName="spNode" presStyleCnt="0"/>
      <dgm:spPr/>
    </dgm:pt>
    <dgm:pt modelId="{6D2B78B7-182C-4766-B5E6-B09F10A9E506}" type="pres">
      <dgm:prSet presAssocID="{7DADF5D6-E484-4DBD-92C1-89A3BA93E344}" presName="sibTrans" presStyleLbl="sibTrans1D1" presStyleIdx="3" presStyleCnt="6"/>
      <dgm:spPr/>
    </dgm:pt>
    <dgm:pt modelId="{B39019E6-B124-4F5E-AE21-8BE2BF1EB982}" type="pres">
      <dgm:prSet presAssocID="{B81CC230-639D-416D-811D-A9E210DDC593}" presName="node" presStyleLbl="node1" presStyleIdx="4" presStyleCnt="6">
        <dgm:presLayoutVars>
          <dgm:bulletEnabled val="1"/>
        </dgm:presLayoutVars>
      </dgm:prSet>
      <dgm:spPr/>
    </dgm:pt>
    <dgm:pt modelId="{57F5816F-D499-44E2-B753-B5E2F168DC09}" type="pres">
      <dgm:prSet presAssocID="{B81CC230-639D-416D-811D-A9E210DDC593}" presName="spNode" presStyleCnt="0"/>
      <dgm:spPr/>
    </dgm:pt>
    <dgm:pt modelId="{FB08A6A2-0F85-4C85-ABF9-77E7CF654564}" type="pres">
      <dgm:prSet presAssocID="{58D63C31-C17D-4718-8954-7A9A71519B8D}" presName="sibTrans" presStyleLbl="sibTrans1D1" presStyleIdx="4" presStyleCnt="6"/>
      <dgm:spPr/>
    </dgm:pt>
    <dgm:pt modelId="{5D645E63-844E-434C-9990-A41E3F4BD669}" type="pres">
      <dgm:prSet presAssocID="{F9E3F796-D333-4D7F-A331-801EA613AF14}" presName="node" presStyleLbl="node1" presStyleIdx="5" presStyleCnt="6">
        <dgm:presLayoutVars>
          <dgm:bulletEnabled val="1"/>
        </dgm:presLayoutVars>
      </dgm:prSet>
      <dgm:spPr/>
    </dgm:pt>
    <dgm:pt modelId="{789EFBD4-5B12-4238-997B-4E049BEB7FE1}" type="pres">
      <dgm:prSet presAssocID="{F9E3F796-D333-4D7F-A331-801EA613AF14}" presName="spNode" presStyleCnt="0"/>
      <dgm:spPr/>
    </dgm:pt>
    <dgm:pt modelId="{1559FF65-1E8D-4AB9-AFA9-6578A25710EB}" type="pres">
      <dgm:prSet presAssocID="{7DCBCCA3-98FC-43C5-A8E1-FEDBB32D2B54}" presName="sibTrans" presStyleLbl="sibTrans1D1" presStyleIdx="5" presStyleCnt="6"/>
      <dgm:spPr/>
    </dgm:pt>
  </dgm:ptLst>
  <dgm:cxnLst>
    <dgm:cxn modelId="{ED451E0D-5BCB-4DFE-AC82-AA1DEFC06E84}" type="presOf" srcId="{7DCBCCA3-98FC-43C5-A8E1-FEDBB32D2B54}" destId="{1559FF65-1E8D-4AB9-AFA9-6578A25710EB}" srcOrd="0" destOrd="0" presId="urn:microsoft.com/office/officeart/2005/8/layout/cycle5"/>
    <dgm:cxn modelId="{DC0F2815-72EB-4663-A8BD-31CCE8A124AB}" type="presOf" srcId="{88BC0700-0CC4-40A4-8805-228C6D197948}" destId="{6B98CE51-2F98-41BF-B909-F7496BBCE00D}" srcOrd="0" destOrd="0" presId="urn:microsoft.com/office/officeart/2005/8/layout/cycle5"/>
    <dgm:cxn modelId="{1B097D2C-C3E1-4D1D-87B1-1C57F0BF9125}" type="presOf" srcId="{02F5769B-B87F-4A7D-BE9D-096186287698}" destId="{C7135FA5-71ED-4569-B585-AB9D588E811C}" srcOrd="0" destOrd="0" presId="urn:microsoft.com/office/officeart/2005/8/layout/cycle5"/>
    <dgm:cxn modelId="{5537613D-1B2F-463E-A245-F9E089A76348}" srcId="{02F5769B-B87F-4A7D-BE9D-096186287698}" destId="{B81CC230-639D-416D-811D-A9E210DDC593}" srcOrd="4" destOrd="0" parTransId="{1E7FDFE6-A3C7-417D-A9B8-04ABEBE2EDDC}" sibTransId="{58D63C31-C17D-4718-8954-7A9A71519B8D}"/>
    <dgm:cxn modelId="{CC6A2540-C2E9-49B2-BC6B-6B6BA3BC2182}" type="presOf" srcId="{E0B200C9-FA4D-4A46-99C8-C1417C2578A0}" destId="{5D7C9957-952F-4E4F-B705-76CD4149EF52}" srcOrd="0" destOrd="0" presId="urn:microsoft.com/office/officeart/2005/8/layout/cycle5"/>
    <dgm:cxn modelId="{218CF444-A091-4FF4-A3DD-F2C73A5D1FE5}" type="presOf" srcId="{7E6107A6-5F23-4323-87BF-E85D3949B955}" destId="{A8266365-FAE4-41C3-85F8-FEC3F43D14B7}" srcOrd="0" destOrd="0" presId="urn:microsoft.com/office/officeart/2005/8/layout/cycle5"/>
    <dgm:cxn modelId="{125D0D6C-DD09-4A90-9E76-AB2C0ED06C0A}" type="presOf" srcId="{F9E3F796-D333-4D7F-A331-801EA613AF14}" destId="{5D645E63-844E-434C-9990-A41E3F4BD669}" srcOrd="0" destOrd="0" presId="urn:microsoft.com/office/officeart/2005/8/layout/cycle5"/>
    <dgm:cxn modelId="{7C064A74-2BA2-41C0-81A9-E6CB2473B917}" srcId="{02F5769B-B87F-4A7D-BE9D-096186287698}" destId="{563C41BA-857F-4E2C-902D-D935D6C10C59}" srcOrd="1" destOrd="0" parTransId="{F6AE7F98-EA9F-4EE2-B6C6-A4B9F9C8EC02}" sibTransId="{7E6107A6-5F23-4323-87BF-E85D3949B955}"/>
    <dgm:cxn modelId="{F110348D-2EC9-481E-98DD-73431D378C48}" type="presOf" srcId="{7DADF5D6-E484-4DBD-92C1-89A3BA93E344}" destId="{6D2B78B7-182C-4766-B5E6-B09F10A9E506}" srcOrd="0" destOrd="0" presId="urn:microsoft.com/office/officeart/2005/8/layout/cycle5"/>
    <dgm:cxn modelId="{EE99CC96-87BF-4760-855F-73323F208D3B}" srcId="{02F5769B-B87F-4A7D-BE9D-096186287698}" destId="{02F61183-954A-49DA-A44E-235FB0C17379}" srcOrd="3" destOrd="0" parTransId="{55614953-0AB4-48A3-A743-A3007E8FAF10}" sibTransId="{7DADF5D6-E484-4DBD-92C1-89A3BA93E344}"/>
    <dgm:cxn modelId="{16D2099A-D7D5-415C-AEA8-8FCE938C9E24}" srcId="{02F5769B-B87F-4A7D-BE9D-096186287698}" destId="{F9E3F796-D333-4D7F-A331-801EA613AF14}" srcOrd="5" destOrd="0" parTransId="{D0E90C75-1B58-42EE-A997-31354A5F0793}" sibTransId="{7DCBCCA3-98FC-43C5-A8E1-FEDBB32D2B54}"/>
    <dgm:cxn modelId="{4AC280A5-D686-443E-9E7D-A2018B58F5F8}" srcId="{02F5769B-B87F-4A7D-BE9D-096186287698}" destId="{88BC0700-0CC4-40A4-8805-228C6D197948}" srcOrd="0" destOrd="0" parTransId="{1C72BBD5-297C-4BAC-9358-9777D304D44A}" sibTransId="{E0B200C9-FA4D-4A46-99C8-C1417C2578A0}"/>
    <dgm:cxn modelId="{126B85A6-22DC-4EFC-B7B7-A2FEC3AEAF1A}" srcId="{02F5769B-B87F-4A7D-BE9D-096186287698}" destId="{AFDE00E5-395A-4FA6-A24B-608130E59407}" srcOrd="2" destOrd="0" parTransId="{87146059-8192-41D8-94B4-D6710B49ABA0}" sibTransId="{E8A6EFAB-8CEC-4DBF-96D3-E68E76C1E723}"/>
    <dgm:cxn modelId="{EFC2FBA6-53EB-481C-8573-848E475772BA}" type="presOf" srcId="{02F61183-954A-49DA-A44E-235FB0C17379}" destId="{83E84BF8-4DAD-47EA-9D74-7058E70C0F47}" srcOrd="0" destOrd="0" presId="urn:microsoft.com/office/officeart/2005/8/layout/cycle5"/>
    <dgm:cxn modelId="{7B8304A9-A35B-4FE1-90B3-BD1199E4CFB2}" type="presOf" srcId="{B81CC230-639D-416D-811D-A9E210DDC593}" destId="{B39019E6-B124-4F5E-AE21-8BE2BF1EB982}" srcOrd="0" destOrd="0" presId="urn:microsoft.com/office/officeart/2005/8/layout/cycle5"/>
    <dgm:cxn modelId="{46A662AA-1934-48F7-8B91-D8438BC61F48}" type="presOf" srcId="{58D63C31-C17D-4718-8954-7A9A71519B8D}" destId="{FB08A6A2-0F85-4C85-ABF9-77E7CF654564}" srcOrd="0" destOrd="0" presId="urn:microsoft.com/office/officeart/2005/8/layout/cycle5"/>
    <dgm:cxn modelId="{7584C3F0-33F1-4E6F-BE43-8119B1AB9DB6}" type="presOf" srcId="{AFDE00E5-395A-4FA6-A24B-608130E59407}" destId="{9E48D6E1-F100-4794-B0FE-5522D9621A14}" srcOrd="0" destOrd="0" presId="urn:microsoft.com/office/officeart/2005/8/layout/cycle5"/>
    <dgm:cxn modelId="{773E27F6-CA0A-4A31-B286-B59DE94D563D}" type="presOf" srcId="{563C41BA-857F-4E2C-902D-D935D6C10C59}" destId="{AA769989-949E-4370-A0B2-50001BDFA673}" srcOrd="0" destOrd="0" presId="urn:microsoft.com/office/officeart/2005/8/layout/cycle5"/>
    <dgm:cxn modelId="{C3B5F2FA-22C9-411D-8BFD-27CF81A7F4BD}" type="presOf" srcId="{E8A6EFAB-8CEC-4DBF-96D3-E68E76C1E723}" destId="{0DE4C8C1-62F1-4A5B-AD96-DFB47214DE52}" srcOrd="0" destOrd="0" presId="urn:microsoft.com/office/officeart/2005/8/layout/cycle5"/>
    <dgm:cxn modelId="{AC8FB63A-0A35-4D50-A45F-F5AE7F9E9A21}" type="presParOf" srcId="{C7135FA5-71ED-4569-B585-AB9D588E811C}" destId="{6B98CE51-2F98-41BF-B909-F7496BBCE00D}" srcOrd="0" destOrd="0" presId="urn:microsoft.com/office/officeart/2005/8/layout/cycle5"/>
    <dgm:cxn modelId="{E307D6A7-F94E-4186-95F5-84619CC31346}" type="presParOf" srcId="{C7135FA5-71ED-4569-B585-AB9D588E811C}" destId="{497053DF-5332-4BBF-9AB2-1B613967F06A}" srcOrd="1" destOrd="0" presId="urn:microsoft.com/office/officeart/2005/8/layout/cycle5"/>
    <dgm:cxn modelId="{DD916A1C-075A-4E13-9613-C73AC1A3FE5B}" type="presParOf" srcId="{C7135FA5-71ED-4569-B585-AB9D588E811C}" destId="{5D7C9957-952F-4E4F-B705-76CD4149EF52}" srcOrd="2" destOrd="0" presId="urn:microsoft.com/office/officeart/2005/8/layout/cycle5"/>
    <dgm:cxn modelId="{5D8A5884-1C20-4049-836D-59EB44459A00}" type="presParOf" srcId="{C7135FA5-71ED-4569-B585-AB9D588E811C}" destId="{AA769989-949E-4370-A0B2-50001BDFA673}" srcOrd="3" destOrd="0" presId="urn:microsoft.com/office/officeart/2005/8/layout/cycle5"/>
    <dgm:cxn modelId="{8087E561-228D-4AB7-B491-703C6D0B6379}" type="presParOf" srcId="{C7135FA5-71ED-4569-B585-AB9D588E811C}" destId="{7CB0D84C-EB9B-4597-A632-84D816FE656C}" srcOrd="4" destOrd="0" presId="urn:microsoft.com/office/officeart/2005/8/layout/cycle5"/>
    <dgm:cxn modelId="{4E29C12C-3319-4EE2-9282-76E18F94E30E}" type="presParOf" srcId="{C7135FA5-71ED-4569-B585-AB9D588E811C}" destId="{A8266365-FAE4-41C3-85F8-FEC3F43D14B7}" srcOrd="5" destOrd="0" presId="urn:microsoft.com/office/officeart/2005/8/layout/cycle5"/>
    <dgm:cxn modelId="{82D1CA32-32F5-42E1-8371-02E86BC7ABE1}" type="presParOf" srcId="{C7135FA5-71ED-4569-B585-AB9D588E811C}" destId="{9E48D6E1-F100-4794-B0FE-5522D9621A14}" srcOrd="6" destOrd="0" presId="urn:microsoft.com/office/officeart/2005/8/layout/cycle5"/>
    <dgm:cxn modelId="{D00B0111-C197-4E07-A3F9-B0D4E42133C2}" type="presParOf" srcId="{C7135FA5-71ED-4569-B585-AB9D588E811C}" destId="{85B46BD6-4A01-4A7D-9451-805A5A3A1F3E}" srcOrd="7" destOrd="0" presId="urn:microsoft.com/office/officeart/2005/8/layout/cycle5"/>
    <dgm:cxn modelId="{DE92AAC1-51AE-4C9E-9881-84D75614E7B2}" type="presParOf" srcId="{C7135FA5-71ED-4569-B585-AB9D588E811C}" destId="{0DE4C8C1-62F1-4A5B-AD96-DFB47214DE52}" srcOrd="8" destOrd="0" presId="urn:microsoft.com/office/officeart/2005/8/layout/cycle5"/>
    <dgm:cxn modelId="{82BF3587-5CC1-46C7-8674-E935E5A23FF8}" type="presParOf" srcId="{C7135FA5-71ED-4569-B585-AB9D588E811C}" destId="{83E84BF8-4DAD-47EA-9D74-7058E70C0F47}" srcOrd="9" destOrd="0" presId="urn:microsoft.com/office/officeart/2005/8/layout/cycle5"/>
    <dgm:cxn modelId="{3485E123-0339-466F-8CA1-6F0A63D29354}" type="presParOf" srcId="{C7135FA5-71ED-4569-B585-AB9D588E811C}" destId="{73294B2B-6D33-436A-82BA-F5127216DE24}" srcOrd="10" destOrd="0" presId="urn:microsoft.com/office/officeart/2005/8/layout/cycle5"/>
    <dgm:cxn modelId="{EB543C16-1AD1-495E-B07F-DAD6D7695EEC}" type="presParOf" srcId="{C7135FA5-71ED-4569-B585-AB9D588E811C}" destId="{6D2B78B7-182C-4766-B5E6-B09F10A9E506}" srcOrd="11" destOrd="0" presId="urn:microsoft.com/office/officeart/2005/8/layout/cycle5"/>
    <dgm:cxn modelId="{902282BB-E6C6-4E52-B2FC-514CD8B76FB9}" type="presParOf" srcId="{C7135FA5-71ED-4569-B585-AB9D588E811C}" destId="{B39019E6-B124-4F5E-AE21-8BE2BF1EB982}" srcOrd="12" destOrd="0" presId="urn:microsoft.com/office/officeart/2005/8/layout/cycle5"/>
    <dgm:cxn modelId="{3CD9EFCF-06E7-4A82-A736-E484F54CF313}" type="presParOf" srcId="{C7135FA5-71ED-4569-B585-AB9D588E811C}" destId="{57F5816F-D499-44E2-B753-B5E2F168DC09}" srcOrd="13" destOrd="0" presId="urn:microsoft.com/office/officeart/2005/8/layout/cycle5"/>
    <dgm:cxn modelId="{DFAEC8FC-EAD1-49B9-9A97-01DDE37B23ED}" type="presParOf" srcId="{C7135FA5-71ED-4569-B585-AB9D588E811C}" destId="{FB08A6A2-0F85-4C85-ABF9-77E7CF654564}" srcOrd="14" destOrd="0" presId="urn:microsoft.com/office/officeart/2005/8/layout/cycle5"/>
    <dgm:cxn modelId="{37D89A7D-4E28-4204-853B-279EBC2E4683}" type="presParOf" srcId="{C7135FA5-71ED-4569-B585-AB9D588E811C}" destId="{5D645E63-844E-434C-9990-A41E3F4BD669}" srcOrd="15" destOrd="0" presId="urn:microsoft.com/office/officeart/2005/8/layout/cycle5"/>
    <dgm:cxn modelId="{118A7BF0-A160-41EE-B87E-3EF92E3F595A}" type="presParOf" srcId="{C7135FA5-71ED-4569-B585-AB9D588E811C}" destId="{789EFBD4-5B12-4238-997B-4E049BEB7FE1}" srcOrd="16" destOrd="0" presId="urn:microsoft.com/office/officeart/2005/8/layout/cycle5"/>
    <dgm:cxn modelId="{5FCF4B2B-2B23-4C94-B923-5BFCA4EDC596}" type="presParOf" srcId="{C7135FA5-71ED-4569-B585-AB9D588E811C}" destId="{1559FF65-1E8D-4AB9-AFA9-6578A25710EB}"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25C505-6CD1-447C-BC47-118647BD461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81D2631-5280-48EE-9599-C2A833B12326}">
      <dgm:prSet phldrT="[Text]" phldr="0"/>
      <dgm:spPr/>
      <dgm:t>
        <a:bodyPr/>
        <a:lstStyle/>
        <a:p>
          <a:pPr rtl="0"/>
          <a:r>
            <a:rPr lang="en-US" b="1">
              <a:latin typeface="Aptos Display" panose="02110004020202020204"/>
            </a:rPr>
            <a:t>Initial Sale </a:t>
          </a:r>
        </a:p>
      </dgm:t>
    </dgm:pt>
    <dgm:pt modelId="{DDDA0DA2-8278-48D5-BA55-3E1983D96742}" type="parTrans" cxnId="{B2EA1213-4467-4B2A-8222-5D096DD5276A}">
      <dgm:prSet/>
      <dgm:spPr/>
      <dgm:t>
        <a:bodyPr/>
        <a:lstStyle/>
        <a:p>
          <a:endParaRPr lang="en-US"/>
        </a:p>
      </dgm:t>
    </dgm:pt>
    <dgm:pt modelId="{60CC92AD-86F8-4F64-B307-6A130DA78494}" type="sibTrans" cxnId="{B2EA1213-4467-4B2A-8222-5D096DD5276A}">
      <dgm:prSet/>
      <dgm:spPr/>
      <dgm:t>
        <a:bodyPr/>
        <a:lstStyle/>
        <a:p>
          <a:endParaRPr lang="en-US"/>
        </a:p>
      </dgm:t>
    </dgm:pt>
    <dgm:pt modelId="{7762DFCC-67F4-495D-AF0F-F1AA17B0473A}">
      <dgm:prSet phldrT="[Text]" phldr="0"/>
      <dgm:spPr/>
      <dgm:t>
        <a:bodyPr/>
        <a:lstStyle/>
        <a:p>
          <a:pPr rtl="0"/>
          <a:r>
            <a:rPr lang="en-US">
              <a:solidFill>
                <a:srgbClr val="ECECEC"/>
              </a:solidFill>
              <a:latin typeface="Aptos Display" panose="02110004020202020204"/>
            </a:rPr>
            <a:t>Basic</a:t>
          </a:r>
          <a:r>
            <a:rPr lang="en-US">
              <a:solidFill>
                <a:srgbClr val="ECECEC"/>
              </a:solidFill>
            </a:rPr>
            <a:t> hardware kit at a minimal markup</a:t>
          </a:r>
          <a:r>
            <a:rPr lang="en-US">
              <a:latin typeface="Aptos Display" panose="02110004020202020204"/>
            </a:rPr>
            <a:t> and FREE Installation.</a:t>
          </a:r>
          <a:endParaRPr lang="en-US"/>
        </a:p>
      </dgm:t>
    </dgm:pt>
    <dgm:pt modelId="{1A0C1CDA-63F6-4E45-A282-CD68A4822941}" type="parTrans" cxnId="{CBD1D270-443B-46DE-A9E4-61B4E6523DB0}">
      <dgm:prSet/>
      <dgm:spPr/>
      <dgm:t>
        <a:bodyPr/>
        <a:lstStyle/>
        <a:p>
          <a:endParaRPr lang="en-US"/>
        </a:p>
      </dgm:t>
    </dgm:pt>
    <dgm:pt modelId="{E44C6D42-2D5D-4263-B394-1919CFF47A44}" type="sibTrans" cxnId="{CBD1D270-443B-46DE-A9E4-61B4E6523DB0}">
      <dgm:prSet/>
      <dgm:spPr/>
      <dgm:t>
        <a:bodyPr/>
        <a:lstStyle/>
        <a:p>
          <a:endParaRPr lang="en-US"/>
        </a:p>
      </dgm:t>
    </dgm:pt>
    <dgm:pt modelId="{CF32E1EB-D669-4AF2-B334-02BC9725D79B}">
      <dgm:prSet phldrT="[Text]" phldr="0"/>
      <dgm:spPr/>
      <dgm:t>
        <a:bodyPr/>
        <a:lstStyle/>
        <a:p>
          <a:r>
            <a:rPr lang="en-US">
              <a:solidFill>
                <a:srgbClr val="ECECEC"/>
              </a:solidFill>
              <a:latin typeface="Aptos Display" panose="02110004020202020204"/>
            </a:rPr>
            <a:t>Control</a:t>
          </a:r>
          <a:r>
            <a:rPr lang="en-US">
              <a:solidFill>
                <a:srgbClr val="ECECEC"/>
              </a:solidFill>
            </a:rPr>
            <a:t> unit, a set of sensors, and standard RFID tags</a:t>
          </a:r>
          <a:endParaRPr lang="en-US"/>
        </a:p>
      </dgm:t>
    </dgm:pt>
    <dgm:pt modelId="{8C28FE3C-EEEB-4CF8-B3E9-99863463465C}" type="parTrans" cxnId="{7C4F55C5-7FDE-4A24-96A2-E4549F899706}">
      <dgm:prSet/>
      <dgm:spPr/>
      <dgm:t>
        <a:bodyPr/>
        <a:lstStyle/>
        <a:p>
          <a:endParaRPr lang="en-US"/>
        </a:p>
      </dgm:t>
    </dgm:pt>
    <dgm:pt modelId="{8003FBD5-10B2-4AD5-941F-7859B896BDDC}" type="sibTrans" cxnId="{7C4F55C5-7FDE-4A24-96A2-E4549F899706}">
      <dgm:prSet/>
      <dgm:spPr/>
      <dgm:t>
        <a:bodyPr/>
        <a:lstStyle/>
        <a:p>
          <a:endParaRPr lang="en-US"/>
        </a:p>
      </dgm:t>
    </dgm:pt>
    <dgm:pt modelId="{E7C888D8-CA65-4089-BBB9-806B90D2B092}">
      <dgm:prSet phldrT="[Text]" phldr="0"/>
      <dgm:spPr/>
      <dgm:t>
        <a:bodyPr/>
        <a:lstStyle/>
        <a:p>
          <a:pPr rtl="0"/>
          <a:r>
            <a:rPr lang="en-US" b="0">
              <a:solidFill>
                <a:srgbClr val="ECECEC"/>
              </a:solidFill>
            </a:rPr>
            <a:t>Subscription Services</a:t>
          </a:r>
          <a:endParaRPr lang="en-US" b="0"/>
        </a:p>
      </dgm:t>
    </dgm:pt>
    <dgm:pt modelId="{457F54AE-F440-4922-ABB3-042FD5ED535C}" type="parTrans" cxnId="{53E2658F-AC49-40A1-8C59-6641DDA1ED95}">
      <dgm:prSet/>
      <dgm:spPr/>
      <dgm:t>
        <a:bodyPr/>
        <a:lstStyle/>
        <a:p>
          <a:endParaRPr lang="en-US"/>
        </a:p>
      </dgm:t>
    </dgm:pt>
    <dgm:pt modelId="{811B6B1A-BA80-4938-9E4D-A81834B21E67}" type="sibTrans" cxnId="{53E2658F-AC49-40A1-8C59-6641DDA1ED95}">
      <dgm:prSet/>
      <dgm:spPr/>
      <dgm:t>
        <a:bodyPr/>
        <a:lstStyle/>
        <a:p>
          <a:endParaRPr lang="en-US"/>
        </a:p>
      </dgm:t>
    </dgm:pt>
    <dgm:pt modelId="{AA229012-4D13-4F26-8083-AEC1F677E1BC}">
      <dgm:prSet phldrT="[Text]" phldr="0"/>
      <dgm:spPr/>
      <dgm:t>
        <a:bodyPr/>
        <a:lstStyle/>
        <a:p>
          <a:pPr rtl="0"/>
          <a:r>
            <a:rPr lang="en-US" b="0">
              <a:solidFill>
                <a:srgbClr val="ECECEC"/>
              </a:solidFill>
              <a:latin typeface="Aptos Display" panose="02110004020202020204"/>
            </a:rPr>
            <a:t>Monthly</a:t>
          </a:r>
          <a:r>
            <a:rPr lang="en-US" b="0">
              <a:solidFill>
                <a:srgbClr val="ECECEC"/>
              </a:solidFill>
            </a:rPr>
            <a:t> or yearly premium services post-purchase</a:t>
          </a:r>
          <a:endParaRPr lang="en-US" b="0"/>
        </a:p>
      </dgm:t>
    </dgm:pt>
    <dgm:pt modelId="{D2367E31-ABE5-4D3B-A56E-DDBA9E0490DF}" type="parTrans" cxnId="{E753E99C-F3E9-428A-B10C-9552B5E02625}">
      <dgm:prSet/>
      <dgm:spPr/>
      <dgm:t>
        <a:bodyPr/>
        <a:lstStyle/>
        <a:p>
          <a:endParaRPr lang="en-US"/>
        </a:p>
      </dgm:t>
    </dgm:pt>
    <dgm:pt modelId="{853B258D-C5E7-4601-9C1D-683CCCD35990}" type="sibTrans" cxnId="{E753E99C-F3E9-428A-B10C-9552B5E02625}">
      <dgm:prSet/>
      <dgm:spPr/>
      <dgm:t>
        <a:bodyPr/>
        <a:lstStyle/>
        <a:p>
          <a:endParaRPr lang="en-US"/>
        </a:p>
      </dgm:t>
    </dgm:pt>
    <dgm:pt modelId="{0ABEA56C-7D9B-49E6-BD41-59CC08239C3C}">
      <dgm:prSet phldrT="[Text]" phldr="0"/>
      <dgm:spPr/>
      <dgm:t>
        <a:bodyPr/>
        <a:lstStyle/>
        <a:p>
          <a:pPr rtl="0"/>
          <a:r>
            <a:rPr lang="en-US">
              <a:solidFill>
                <a:srgbClr val="ECECEC"/>
              </a:solidFill>
              <a:latin typeface="Aptos Display" panose="02110004020202020204"/>
            </a:rPr>
            <a:t>Enhanced</a:t>
          </a:r>
          <a:r>
            <a:rPr lang="en-US">
              <a:solidFill>
                <a:srgbClr val="ECECEC"/>
              </a:solidFill>
            </a:rPr>
            <a:t> monitoring features, cloud storage, real-time alerts, and regular system maintenance checks</a:t>
          </a:r>
          <a:r>
            <a:rPr lang="en-US">
              <a:latin typeface="Aptos Display" panose="02110004020202020204"/>
            </a:rPr>
            <a:t>.</a:t>
          </a:r>
          <a:endParaRPr lang="en-US"/>
        </a:p>
      </dgm:t>
    </dgm:pt>
    <dgm:pt modelId="{B717A854-1897-48D0-A09A-7DC1E2BD0352}" type="parTrans" cxnId="{076C5221-7ADC-4076-91A5-183C3978D50E}">
      <dgm:prSet/>
      <dgm:spPr/>
      <dgm:t>
        <a:bodyPr/>
        <a:lstStyle/>
        <a:p>
          <a:endParaRPr lang="en-US"/>
        </a:p>
      </dgm:t>
    </dgm:pt>
    <dgm:pt modelId="{A509A77B-09F5-446A-9772-3B1BA231CE49}" type="sibTrans" cxnId="{076C5221-7ADC-4076-91A5-183C3978D50E}">
      <dgm:prSet/>
      <dgm:spPr/>
      <dgm:t>
        <a:bodyPr/>
        <a:lstStyle/>
        <a:p>
          <a:endParaRPr lang="en-US"/>
        </a:p>
      </dgm:t>
    </dgm:pt>
    <dgm:pt modelId="{50C0ACFF-0D27-4ABC-94DF-1754E0978DBC}">
      <dgm:prSet phldrT="[Text]" phldr="0"/>
      <dgm:spPr/>
      <dgm:t>
        <a:bodyPr/>
        <a:lstStyle/>
        <a:p>
          <a:pPr rtl="0"/>
          <a:r>
            <a:rPr lang="en-US" b="0">
              <a:solidFill>
                <a:srgbClr val="ECECEC"/>
              </a:solidFill>
            </a:rPr>
            <a:t>Expandable Components</a:t>
          </a:r>
          <a:r>
            <a:rPr lang="en-US">
              <a:latin typeface="Aptos Display" panose="02110004020202020204"/>
            </a:rPr>
            <a:t> </a:t>
          </a:r>
          <a:endParaRPr lang="en-US"/>
        </a:p>
      </dgm:t>
    </dgm:pt>
    <dgm:pt modelId="{98207A95-43CF-4733-AE18-06DCAEBC0FC5}" type="parTrans" cxnId="{835974C5-B8BA-4AB3-9FF8-52CC0A37B655}">
      <dgm:prSet/>
      <dgm:spPr/>
      <dgm:t>
        <a:bodyPr/>
        <a:lstStyle/>
        <a:p>
          <a:endParaRPr lang="en-US"/>
        </a:p>
      </dgm:t>
    </dgm:pt>
    <dgm:pt modelId="{44CD1120-D0D4-415B-BD26-22117410DCA6}" type="sibTrans" cxnId="{835974C5-B8BA-4AB3-9FF8-52CC0A37B655}">
      <dgm:prSet/>
      <dgm:spPr/>
      <dgm:t>
        <a:bodyPr/>
        <a:lstStyle/>
        <a:p>
          <a:endParaRPr lang="en-US"/>
        </a:p>
      </dgm:t>
    </dgm:pt>
    <dgm:pt modelId="{77E31CFC-B2D0-428F-940D-5A43ECF65A19}">
      <dgm:prSet phldr="0"/>
      <dgm:spPr/>
      <dgm:t>
        <a:bodyPr/>
        <a:lstStyle/>
        <a:p>
          <a:pPr rtl="0"/>
          <a:r>
            <a:rPr lang="en-US" b="0">
              <a:solidFill>
                <a:srgbClr val="ECECEC"/>
              </a:solidFill>
              <a:latin typeface="Aptos Display" panose="02110004020202020204"/>
            </a:rPr>
            <a:t>Allowing</a:t>
          </a:r>
          <a:r>
            <a:rPr lang="en-US" b="0">
              <a:solidFill>
                <a:srgbClr val="ECECEC"/>
              </a:solidFill>
            </a:rPr>
            <a:t> </a:t>
          </a:r>
          <a:r>
            <a:rPr lang="en-US" b="0">
              <a:solidFill>
                <a:srgbClr val="ECECEC"/>
              </a:solidFill>
              <a:latin typeface="Aptos Display" panose="02110004020202020204"/>
            </a:rPr>
            <a:t>customizations</a:t>
          </a:r>
          <a:r>
            <a:rPr lang="en-US" b="0">
              <a:solidFill>
                <a:srgbClr val="ECECEC"/>
              </a:solidFill>
            </a:rPr>
            <a:t> and expand their systems</a:t>
          </a:r>
          <a:r>
            <a:rPr lang="en-US" b="0">
              <a:latin typeface="Aptos Display" panose="02110004020202020204"/>
            </a:rPr>
            <a:t> </a:t>
          </a:r>
          <a:r>
            <a:rPr lang="en-US" b="0">
              <a:solidFill>
                <a:srgbClr val="ECECEC"/>
              </a:solidFill>
            </a:rPr>
            <a:t>with additional sensors and advanced RFID tags.</a:t>
          </a:r>
          <a:r>
            <a:rPr lang="en-US" b="0">
              <a:latin typeface="Aptos Display" panose="02110004020202020204"/>
            </a:rPr>
            <a:t> </a:t>
          </a:r>
        </a:p>
      </dgm:t>
    </dgm:pt>
    <dgm:pt modelId="{3D8793D5-8B4B-4091-B24E-B26E1ADAF122}" type="parTrans" cxnId="{D9AC149F-C518-492F-8D80-466C3D00E136}">
      <dgm:prSet/>
      <dgm:spPr/>
    </dgm:pt>
    <dgm:pt modelId="{E4B27FA6-AED7-41FB-AEC7-C417274F65A5}" type="sibTrans" cxnId="{D9AC149F-C518-492F-8D80-466C3D00E136}">
      <dgm:prSet/>
      <dgm:spPr/>
    </dgm:pt>
    <dgm:pt modelId="{6F43B1F1-82B7-416E-BD2F-0B148FE9F6B3}">
      <dgm:prSet phldr="0"/>
      <dgm:spPr/>
      <dgm:t>
        <a:bodyPr/>
        <a:lstStyle/>
        <a:p>
          <a:pPr rtl="0"/>
          <a:r>
            <a:rPr lang="en-US" b="0">
              <a:solidFill>
                <a:srgbClr val="ECECEC"/>
              </a:solidFill>
            </a:rPr>
            <a:t>Commit to regular firmware and software updates for maintaining security and functionality.</a:t>
          </a:r>
          <a:endParaRPr lang="en-US" b="0">
            <a:latin typeface="Aptos Display" panose="02110004020202020204"/>
          </a:endParaRPr>
        </a:p>
      </dgm:t>
    </dgm:pt>
    <dgm:pt modelId="{558009FD-69D7-407A-8012-4EC467771372}" type="parTrans" cxnId="{43DC4C61-A700-4F56-8C6E-E0DECC1CE059}">
      <dgm:prSet/>
      <dgm:spPr/>
    </dgm:pt>
    <dgm:pt modelId="{3C75CB64-9A1A-45A3-9802-7C6DBD56942A}" type="sibTrans" cxnId="{43DC4C61-A700-4F56-8C6E-E0DECC1CE059}">
      <dgm:prSet/>
      <dgm:spPr/>
    </dgm:pt>
    <dgm:pt modelId="{3BF37072-1DF7-42E3-AE42-F0D9DD3FEB17}" type="pres">
      <dgm:prSet presAssocID="{4E25C505-6CD1-447C-BC47-118647BD4612}" presName="Name0" presStyleCnt="0">
        <dgm:presLayoutVars>
          <dgm:dir/>
          <dgm:resizeHandles val="exact"/>
        </dgm:presLayoutVars>
      </dgm:prSet>
      <dgm:spPr/>
    </dgm:pt>
    <dgm:pt modelId="{EACCDDE7-A90F-4872-AD7E-C61E383A518F}" type="pres">
      <dgm:prSet presAssocID="{481D2631-5280-48EE-9599-C2A833B12326}" presName="node" presStyleLbl="node1" presStyleIdx="0" presStyleCnt="3">
        <dgm:presLayoutVars>
          <dgm:bulletEnabled val="1"/>
        </dgm:presLayoutVars>
      </dgm:prSet>
      <dgm:spPr/>
    </dgm:pt>
    <dgm:pt modelId="{127C6B6B-DE69-4D7B-B67A-C3AA7B2A3479}" type="pres">
      <dgm:prSet presAssocID="{60CC92AD-86F8-4F64-B307-6A130DA78494}" presName="sibTrans" presStyleCnt="0"/>
      <dgm:spPr/>
    </dgm:pt>
    <dgm:pt modelId="{66337589-C744-43E5-9B71-92221D9E8519}" type="pres">
      <dgm:prSet presAssocID="{E7C888D8-CA65-4089-BBB9-806B90D2B092}" presName="node" presStyleLbl="node1" presStyleIdx="1" presStyleCnt="3">
        <dgm:presLayoutVars>
          <dgm:bulletEnabled val="1"/>
        </dgm:presLayoutVars>
      </dgm:prSet>
      <dgm:spPr/>
    </dgm:pt>
    <dgm:pt modelId="{C7D8E5DE-8067-4348-822F-16930890A8D3}" type="pres">
      <dgm:prSet presAssocID="{811B6B1A-BA80-4938-9E4D-A81834B21E67}" presName="sibTrans" presStyleCnt="0"/>
      <dgm:spPr/>
    </dgm:pt>
    <dgm:pt modelId="{9E814C18-8471-4B7C-8F2A-47ADB18DD5C7}" type="pres">
      <dgm:prSet presAssocID="{50C0ACFF-0D27-4ABC-94DF-1754E0978DBC}" presName="node" presStyleLbl="node1" presStyleIdx="2" presStyleCnt="3">
        <dgm:presLayoutVars>
          <dgm:bulletEnabled val="1"/>
        </dgm:presLayoutVars>
      </dgm:prSet>
      <dgm:spPr/>
    </dgm:pt>
  </dgm:ptLst>
  <dgm:cxnLst>
    <dgm:cxn modelId="{70531105-332F-42D1-AECC-AE642A046497}" type="presOf" srcId="{0ABEA56C-7D9B-49E6-BD41-59CC08239C3C}" destId="{66337589-C744-43E5-9B71-92221D9E8519}" srcOrd="0" destOrd="2" presId="urn:microsoft.com/office/officeart/2005/8/layout/hList6"/>
    <dgm:cxn modelId="{B2EA1213-4467-4B2A-8222-5D096DD5276A}" srcId="{4E25C505-6CD1-447C-BC47-118647BD4612}" destId="{481D2631-5280-48EE-9599-C2A833B12326}" srcOrd="0" destOrd="0" parTransId="{DDDA0DA2-8278-48D5-BA55-3E1983D96742}" sibTransId="{60CC92AD-86F8-4F64-B307-6A130DA78494}"/>
    <dgm:cxn modelId="{076C5221-7ADC-4076-91A5-183C3978D50E}" srcId="{E7C888D8-CA65-4089-BBB9-806B90D2B092}" destId="{0ABEA56C-7D9B-49E6-BD41-59CC08239C3C}" srcOrd="1" destOrd="0" parTransId="{B717A854-1897-48D0-A09A-7DC1E2BD0352}" sibTransId="{A509A77B-09F5-446A-9772-3B1BA231CE49}"/>
    <dgm:cxn modelId="{E0867322-6EA2-4356-B1ED-EE00550F5E5C}" type="presOf" srcId="{7762DFCC-67F4-495D-AF0F-F1AA17B0473A}" destId="{EACCDDE7-A90F-4872-AD7E-C61E383A518F}" srcOrd="0" destOrd="1" presId="urn:microsoft.com/office/officeart/2005/8/layout/hList6"/>
    <dgm:cxn modelId="{43DC4C61-A700-4F56-8C6E-E0DECC1CE059}" srcId="{50C0ACFF-0D27-4ABC-94DF-1754E0978DBC}" destId="{6F43B1F1-82B7-416E-BD2F-0B148FE9F6B3}" srcOrd="1" destOrd="0" parTransId="{558009FD-69D7-407A-8012-4EC467771372}" sibTransId="{3C75CB64-9A1A-45A3-9802-7C6DBD56942A}"/>
    <dgm:cxn modelId="{B6BD0F6F-DCF4-4BEE-90B8-B4E4D97B38CC}" type="presOf" srcId="{50C0ACFF-0D27-4ABC-94DF-1754E0978DBC}" destId="{9E814C18-8471-4B7C-8F2A-47ADB18DD5C7}" srcOrd="0" destOrd="0" presId="urn:microsoft.com/office/officeart/2005/8/layout/hList6"/>
    <dgm:cxn modelId="{CBD1D270-443B-46DE-A9E4-61B4E6523DB0}" srcId="{481D2631-5280-48EE-9599-C2A833B12326}" destId="{7762DFCC-67F4-495D-AF0F-F1AA17B0473A}" srcOrd="0" destOrd="0" parTransId="{1A0C1CDA-63F6-4E45-A282-CD68A4822941}" sibTransId="{E44C6D42-2D5D-4263-B394-1919CFF47A44}"/>
    <dgm:cxn modelId="{295E1056-98FA-42C1-91F7-6FD19570A7F0}" type="presOf" srcId="{77E31CFC-B2D0-428F-940D-5A43ECF65A19}" destId="{9E814C18-8471-4B7C-8F2A-47ADB18DD5C7}" srcOrd="0" destOrd="1" presId="urn:microsoft.com/office/officeart/2005/8/layout/hList6"/>
    <dgm:cxn modelId="{53E2658F-AC49-40A1-8C59-6641DDA1ED95}" srcId="{4E25C505-6CD1-447C-BC47-118647BD4612}" destId="{E7C888D8-CA65-4089-BBB9-806B90D2B092}" srcOrd="1" destOrd="0" parTransId="{457F54AE-F440-4922-ABB3-042FD5ED535C}" sibTransId="{811B6B1A-BA80-4938-9E4D-A81834B21E67}"/>
    <dgm:cxn modelId="{9E1BBD96-6F43-4A4A-965E-9E1EAD8E4C81}" type="presOf" srcId="{CF32E1EB-D669-4AF2-B334-02BC9725D79B}" destId="{EACCDDE7-A90F-4872-AD7E-C61E383A518F}" srcOrd="0" destOrd="2" presId="urn:microsoft.com/office/officeart/2005/8/layout/hList6"/>
    <dgm:cxn modelId="{E753E99C-F3E9-428A-B10C-9552B5E02625}" srcId="{E7C888D8-CA65-4089-BBB9-806B90D2B092}" destId="{AA229012-4D13-4F26-8083-AEC1F677E1BC}" srcOrd="0" destOrd="0" parTransId="{D2367E31-ABE5-4D3B-A56E-DDBA9E0490DF}" sibTransId="{853B258D-C5E7-4601-9C1D-683CCCD35990}"/>
    <dgm:cxn modelId="{EC87169E-713E-4EAD-AF28-875FB55CEA3A}" type="presOf" srcId="{481D2631-5280-48EE-9599-C2A833B12326}" destId="{EACCDDE7-A90F-4872-AD7E-C61E383A518F}" srcOrd="0" destOrd="0" presId="urn:microsoft.com/office/officeart/2005/8/layout/hList6"/>
    <dgm:cxn modelId="{D9AC149F-C518-492F-8D80-466C3D00E136}" srcId="{50C0ACFF-0D27-4ABC-94DF-1754E0978DBC}" destId="{77E31CFC-B2D0-428F-940D-5A43ECF65A19}" srcOrd="0" destOrd="0" parTransId="{3D8793D5-8B4B-4091-B24E-B26E1ADAF122}" sibTransId="{E4B27FA6-AED7-41FB-AEC7-C417274F65A5}"/>
    <dgm:cxn modelId="{FA6544A1-9337-4DA3-84A7-6392E6B77652}" type="presOf" srcId="{4E25C505-6CD1-447C-BC47-118647BD4612}" destId="{3BF37072-1DF7-42E3-AE42-F0D9DD3FEB17}" srcOrd="0" destOrd="0" presId="urn:microsoft.com/office/officeart/2005/8/layout/hList6"/>
    <dgm:cxn modelId="{D3DED7A7-F32F-4863-97E6-911B2CFB6DD6}" type="presOf" srcId="{6F43B1F1-82B7-416E-BD2F-0B148FE9F6B3}" destId="{9E814C18-8471-4B7C-8F2A-47ADB18DD5C7}" srcOrd="0" destOrd="2" presId="urn:microsoft.com/office/officeart/2005/8/layout/hList6"/>
    <dgm:cxn modelId="{10DCA7C0-5E48-4E21-97C7-E6E8BEFF96EE}" type="presOf" srcId="{AA229012-4D13-4F26-8083-AEC1F677E1BC}" destId="{66337589-C744-43E5-9B71-92221D9E8519}" srcOrd="0" destOrd="1" presId="urn:microsoft.com/office/officeart/2005/8/layout/hList6"/>
    <dgm:cxn modelId="{835974C5-B8BA-4AB3-9FF8-52CC0A37B655}" srcId="{4E25C505-6CD1-447C-BC47-118647BD4612}" destId="{50C0ACFF-0D27-4ABC-94DF-1754E0978DBC}" srcOrd="2" destOrd="0" parTransId="{98207A95-43CF-4733-AE18-06DCAEBC0FC5}" sibTransId="{44CD1120-D0D4-415B-BD26-22117410DCA6}"/>
    <dgm:cxn modelId="{7C4F55C5-7FDE-4A24-96A2-E4549F899706}" srcId="{481D2631-5280-48EE-9599-C2A833B12326}" destId="{CF32E1EB-D669-4AF2-B334-02BC9725D79B}" srcOrd="1" destOrd="0" parTransId="{8C28FE3C-EEEB-4CF8-B3E9-99863463465C}" sibTransId="{8003FBD5-10B2-4AD5-941F-7859B896BDDC}"/>
    <dgm:cxn modelId="{EC4D40DA-7A90-4BD9-99A5-6FFD34F6C385}" type="presOf" srcId="{E7C888D8-CA65-4089-BBB9-806B90D2B092}" destId="{66337589-C744-43E5-9B71-92221D9E8519}" srcOrd="0" destOrd="0" presId="urn:microsoft.com/office/officeart/2005/8/layout/hList6"/>
    <dgm:cxn modelId="{DC7FE745-4517-4DC3-A88A-60BA6A8239F7}" type="presParOf" srcId="{3BF37072-1DF7-42E3-AE42-F0D9DD3FEB17}" destId="{EACCDDE7-A90F-4872-AD7E-C61E383A518F}" srcOrd="0" destOrd="0" presId="urn:microsoft.com/office/officeart/2005/8/layout/hList6"/>
    <dgm:cxn modelId="{A8896AC5-4F48-4E58-80E1-62BEED8A85F5}" type="presParOf" srcId="{3BF37072-1DF7-42E3-AE42-F0D9DD3FEB17}" destId="{127C6B6B-DE69-4D7B-B67A-C3AA7B2A3479}" srcOrd="1" destOrd="0" presId="urn:microsoft.com/office/officeart/2005/8/layout/hList6"/>
    <dgm:cxn modelId="{04560231-DFAD-497A-9757-D3BB9425CE02}" type="presParOf" srcId="{3BF37072-1DF7-42E3-AE42-F0D9DD3FEB17}" destId="{66337589-C744-43E5-9B71-92221D9E8519}" srcOrd="2" destOrd="0" presId="urn:microsoft.com/office/officeart/2005/8/layout/hList6"/>
    <dgm:cxn modelId="{2C109C88-E827-4DE9-9DC1-80D6E4A3EE4F}" type="presParOf" srcId="{3BF37072-1DF7-42E3-AE42-F0D9DD3FEB17}" destId="{C7D8E5DE-8067-4348-822F-16930890A8D3}" srcOrd="3" destOrd="0" presId="urn:microsoft.com/office/officeart/2005/8/layout/hList6"/>
    <dgm:cxn modelId="{495928D5-971C-40E0-B737-64500FE94F93}" type="presParOf" srcId="{3BF37072-1DF7-42E3-AE42-F0D9DD3FEB17}" destId="{9E814C18-8471-4B7C-8F2A-47ADB18DD5C7}"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CD5177-7ADF-441E-BA6B-FED5B09ED6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783C270-BF86-404A-A68F-FA9020AD60E2}">
      <dgm:prSet/>
      <dgm:spPr/>
      <dgm:t>
        <a:bodyPr/>
        <a:lstStyle/>
        <a:p>
          <a:r>
            <a:rPr lang="en-US" b="1"/>
            <a:t>Standard User:</a:t>
          </a:r>
          <a:endParaRPr lang="en-US"/>
        </a:p>
      </dgm:t>
    </dgm:pt>
    <dgm:pt modelId="{ED7B930E-89B9-4DD6-B323-4BC27E422D3E}" type="parTrans" cxnId="{88F2DABB-1EB9-4FDD-B6F7-169270796506}">
      <dgm:prSet/>
      <dgm:spPr/>
      <dgm:t>
        <a:bodyPr/>
        <a:lstStyle/>
        <a:p>
          <a:endParaRPr lang="en-US"/>
        </a:p>
      </dgm:t>
    </dgm:pt>
    <dgm:pt modelId="{9008649D-C429-4882-99B3-D78E27895CA2}" type="sibTrans" cxnId="{88F2DABB-1EB9-4FDD-B6F7-169270796506}">
      <dgm:prSet/>
      <dgm:spPr/>
      <dgm:t>
        <a:bodyPr/>
        <a:lstStyle/>
        <a:p>
          <a:endParaRPr lang="en-US"/>
        </a:p>
      </dgm:t>
    </dgm:pt>
    <dgm:pt modelId="{BB919505-C16F-4AB7-A71D-28B3B253B4F0}">
      <dgm:prSet/>
      <dgm:spPr/>
      <dgm:t>
        <a:bodyPr/>
        <a:lstStyle/>
        <a:p>
          <a:r>
            <a:rPr lang="en-US"/>
            <a:t>Cost Price: $1970 + 30% = $2561</a:t>
          </a:r>
        </a:p>
      </dgm:t>
    </dgm:pt>
    <dgm:pt modelId="{C5E28CAA-083E-4886-907C-A9D83CD1A35A}" type="parTrans" cxnId="{84DE4238-9BA8-4BD5-9BFA-0D9D5F1BAD34}">
      <dgm:prSet/>
      <dgm:spPr/>
      <dgm:t>
        <a:bodyPr/>
        <a:lstStyle/>
        <a:p>
          <a:endParaRPr lang="en-US"/>
        </a:p>
      </dgm:t>
    </dgm:pt>
    <dgm:pt modelId="{DFA3927A-10BC-4714-BF85-3C1EE9C1DCD1}" type="sibTrans" cxnId="{84DE4238-9BA8-4BD5-9BFA-0D9D5F1BAD34}">
      <dgm:prSet/>
      <dgm:spPr/>
      <dgm:t>
        <a:bodyPr/>
        <a:lstStyle/>
        <a:p>
          <a:endParaRPr lang="en-US"/>
        </a:p>
      </dgm:t>
    </dgm:pt>
    <dgm:pt modelId="{2EC011C6-F05B-43CB-B349-7BF5E318740C}">
      <dgm:prSet/>
      <dgm:spPr/>
      <dgm:t>
        <a:bodyPr/>
        <a:lstStyle/>
        <a:p>
          <a:r>
            <a:rPr lang="en-US"/>
            <a:t>Subscription Fee Revenue (2 years): $600</a:t>
          </a:r>
        </a:p>
      </dgm:t>
    </dgm:pt>
    <dgm:pt modelId="{BE8C5649-4E25-4C0A-8C47-CD9665EEDC76}" type="parTrans" cxnId="{FE370C88-F4EE-45F8-95D3-3607369EA283}">
      <dgm:prSet/>
      <dgm:spPr/>
      <dgm:t>
        <a:bodyPr/>
        <a:lstStyle/>
        <a:p>
          <a:endParaRPr lang="en-US"/>
        </a:p>
      </dgm:t>
    </dgm:pt>
    <dgm:pt modelId="{3BB18AA1-2A95-456E-8388-61D5C2C48B27}" type="sibTrans" cxnId="{FE370C88-F4EE-45F8-95D3-3607369EA283}">
      <dgm:prSet/>
      <dgm:spPr/>
      <dgm:t>
        <a:bodyPr/>
        <a:lstStyle/>
        <a:p>
          <a:endParaRPr lang="en-US"/>
        </a:p>
      </dgm:t>
    </dgm:pt>
    <dgm:pt modelId="{33AA08FA-5ED3-4886-A4DA-C4AEC05EB45D}">
      <dgm:prSet/>
      <dgm:spPr/>
      <dgm:t>
        <a:bodyPr/>
        <a:lstStyle/>
        <a:p>
          <a:r>
            <a:rPr lang="en-US" b="1"/>
            <a:t>Premium User:</a:t>
          </a:r>
          <a:endParaRPr lang="en-US"/>
        </a:p>
      </dgm:t>
    </dgm:pt>
    <dgm:pt modelId="{A2BE914B-95E2-4CA7-B7A8-3B0ED61DFC5A}" type="parTrans" cxnId="{BF2CD663-DF7B-4CD5-8D09-3D01B4099EAC}">
      <dgm:prSet/>
      <dgm:spPr/>
      <dgm:t>
        <a:bodyPr/>
        <a:lstStyle/>
        <a:p>
          <a:endParaRPr lang="en-US"/>
        </a:p>
      </dgm:t>
    </dgm:pt>
    <dgm:pt modelId="{4A1F45D8-30A4-4983-9FA3-C7B14914861B}" type="sibTrans" cxnId="{BF2CD663-DF7B-4CD5-8D09-3D01B4099EAC}">
      <dgm:prSet/>
      <dgm:spPr/>
      <dgm:t>
        <a:bodyPr/>
        <a:lstStyle/>
        <a:p>
          <a:endParaRPr lang="en-US"/>
        </a:p>
      </dgm:t>
    </dgm:pt>
    <dgm:pt modelId="{DB9C1478-AFC9-4A32-AC37-64A8692F85C2}">
      <dgm:prSet/>
      <dgm:spPr/>
      <dgm:t>
        <a:bodyPr/>
        <a:lstStyle/>
        <a:p>
          <a:r>
            <a:rPr lang="en-US"/>
            <a:t>Cost Price: $4030 + 30% = $5239</a:t>
          </a:r>
        </a:p>
      </dgm:t>
    </dgm:pt>
    <dgm:pt modelId="{3789A84B-E7C9-4A9D-B046-6EE65608E924}" type="parTrans" cxnId="{83A9D4BB-1411-4672-A1DC-8768055A25D2}">
      <dgm:prSet/>
      <dgm:spPr/>
      <dgm:t>
        <a:bodyPr/>
        <a:lstStyle/>
        <a:p>
          <a:endParaRPr lang="en-US"/>
        </a:p>
      </dgm:t>
    </dgm:pt>
    <dgm:pt modelId="{CF3A1F71-6295-4DD5-B3A0-B8B38E3593CD}" type="sibTrans" cxnId="{83A9D4BB-1411-4672-A1DC-8768055A25D2}">
      <dgm:prSet/>
      <dgm:spPr/>
      <dgm:t>
        <a:bodyPr/>
        <a:lstStyle/>
        <a:p>
          <a:endParaRPr lang="en-US"/>
        </a:p>
      </dgm:t>
    </dgm:pt>
    <dgm:pt modelId="{E445E200-F65A-4863-B2CE-5625F00EF7C3}">
      <dgm:prSet/>
      <dgm:spPr/>
      <dgm:t>
        <a:bodyPr/>
        <a:lstStyle/>
        <a:p>
          <a:r>
            <a:rPr lang="en-US"/>
            <a:t>Subscription Fee Revenue (2 years): $1200</a:t>
          </a:r>
        </a:p>
      </dgm:t>
    </dgm:pt>
    <dgm:pt modelId="{3F1929E2-9B47-4853-BC46-7B5F6FACDCCE}" type="parTrans" cxnId="{04FA7CEE-F14A-4927-B34A-F50C63690953}">
      <dgm:prSet/>
      <dgm:spPr/>
      <dgm:t>
        <a:bodyPr/>
        <a:lstStyle/>
        <a:p>
          <a:endParaRPr lang="en-US"/>
        </a:p>
      </dgm:t>
    </dgm:pt>
    <dgm:pt modelId="{E91C8842-737D-4CAA-9F45-DE1FFDF14AF5}" type="sibTrans" cxnId="{04FA7CEE-F14A-4927-B34A-F50C63690953}">
      <dgm:prSet/>
      <dgm:spPr/>
      <dgm:t>
        <a:bodyPr/>
        <a:lstStyle/>
        <a:p>
          <a:endParaRPr lang="en-US"/>
        </a:p>
      </dgm:t>
    </dgm:pt>
    <dgm:pt modelId="{89FE25AD-7A19-47F7-AFA1-84B3EE152703}">
      <dgm:prSet/>
      <dgm:spPr/>
      <dgm:t>
        <a:bodyPr/>
        <a:lstStyle/>
        <a:p>
          <a:r>
            <a:rPr lang="en-US"/>
            <a:t>These cost breakdowns and revenue projections are based on the specified components, subscription fees, and optional services outlined in the provided information. Actual costs and revenues may vary depending on specific customer requirements and additional services or features chosen.</a:t>
          </a:r>
        </a:p>
      </dgm:t>
    </dgm:pt>
    <dgm:pt modelId="{356C600A-824F-4E6D-A54F-9D0FA8DAF5F4}" type="parTrans" cxnId="{9FBC045C-9C93-485C-B3B3-91FF6E8FD6A6}">
      <dgm:prSet/>
      <dgm:spPr/>
      <dgm:t>
        <a:bodyPr/>
        <a:lstStyle/>
        <a:p>
          <a:endParaRPr lang="en-US"/>
        </a:p>
      </dgm:t>
    </dgm:pt>
    <dgm:pt modelId="{5A10E2AE-05BD-451D-9FAC-27A8F4CAA5F9}" type="sibTrans" cxnId="{9FBC045C-9C93-485C-B3B3-91FF6E8FD6A6}">
      <dgm:prSet/>
      <dgm:spPr/>
      <dgm:t>
        <a:bodyPr/>
        <a:lstStyle/>
        <a:p>
          <a:endParaRPr lang="en-US"/>
        </a:p>
      </dgm:t>
    </dgm:pt>
    <dgm:pt modelId="{8EA3BBCE-7CB4-4B79-A573-EC79839DE501}" type="pres">
      <dgm:prSet presAssocID="{74CD5177-7ADF-441E-BA6B-FED5B09ED64A}" presName="root" presStyleCnt="0">
        <dgm:presLayoutVars>
          <dgm:dir/>
          <dgm:resizeHandles val="exact"/>
        </dgm:presLayoutVars>
      </dgm:prSet>
      <dgm:spPr/>
    </dgm:pt>
    <dgm:pt modelId="{AB61FF34-7333-4D0B-BA8A-1C539156A853}" type="pres">
      <dgm:prSet presAssocID="{7783C270-BF86-404A-A68F-FA9020AD60E2}" presName="compNode" presStyleCnt="0"/>
      <dgm:spPr/>
    </dgm:pt>
    <dgm:pt modelId="{70502920-7582-4222-9B04-9082EC90089A}" type="pres">
      <dgm:prSet presAssocID="{7783C270-BF86-404A-A68F-FA9020AD60E2}" presName="bgRect" presStyleLbl="bgShp" presStyleIdx="0" presStyleCnt="3"/>
      <dgm:spPr/>
    </dgm:pt>
    <dgm:pt modelId="{588BDECB-C5A8-44AD-8EA8-3FFBD74EEB22}" type="pres">
      <dgm:prSet presAssocID="{7783C270-BF86-404A-A68F-FA9020AD60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DEC1E993-5337-44AB-8E48-0294CB6D9946}" type="pres">
      <dgm:prSet presAssocID="{7783C270-BF86-404A-A68F-FA9020AD60E2}" presName="spaceRect" presStyleCnt="0"/>
      <dgm:spPr/>
    </dgm:pt>
    <dgm:pt modelId="{FB55BC80-2A26-4B38-8F94-60933AF1DB12}" type="pres">
      <dgm:prSet presAssocID="{7783C270-BF86-404A-A68F-FA9020AD60E2}" presName="parTx" presStyleLbl="revTx" presStyleIdx="0" presStyleCnt="5">
        <dgm:presLayoutVars>
          <dgm:chMax val="0"/>
          <dgm:chPref val="0"/>
        </dgm:presLayoutVars>
      </dgm:prSet>
      <dgm:spPr/>
    </dgm:pt>
    <dgm:pt modelId="{A8B7AFF2-5384-4DCC-BD75-17B70E0D926A}" type="pres">
      <dgm:prSet presAssocID="{7783C270-BF86-404A-A68F-FA9020AD60E2}" presName="desTx" presStyleLbl="revTx" presStyleIdx="1" presStyleCnt="5">
        <dgm:presLayoutVars/>
      </dgm:prSet>
      <dgm:spPr/>
    </dgm:pt>
    <dgm:pt modelId="{807C6271-7CEE-45FA-93BF-23B6BA7AD637}" type="pres">
      <dgm:prSet presAssocID="{9008649D-C429-4882-99B3-D78E27895CA2}" presName="sibTrans" presStyleCnt="0"/>
      <dgm:spPr/>
    </dgm:pt>
    <dgm:pt modelId="{716007AE-BF21-4869-AE19-4BFFE9645441}" type="pres">
      <dgm:prSet presAssocID="{33AA08FA-5ED3-4886-A4DA-C4AEC05EB45D}" presName="compNode" presStyleCnt="0"/>
      <dgm:spPr/>
    </dgm:pt>
    <dgm:pt modelId="{E65D24FF-DA79-4B14-8627-6662AF1AECDC}" type="pres">
      <dgm:prSet presAssocID="{33AA08FA-5ED3-4886-A4DA-C4AEC05EB45D}" presName="bgRect" presStyleLbl="bgShp" presStyleIdx="1" presStyleCnt="3"/>
      <dgm:spPr/>
    </dgm:pt>
    <dgm:pt modelId="{074E6506-B2FD-4FF6-A722-145919CBF418}" type="pres">
      <dgm:prSet presAssocID="{33AA08FA-5ED3-4886-A4DA-C4AEC05EB4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Yuan"/>
        </a:ext>
      </dgm:extLst>
    </dgm:pt>
    <dgm:pt modelId="{C9BF9BC8-0AC1-4EDB-8EC6-CC22929D633B}" type="pres">
      <dgm:prSet presAssocID="{33AA08FA-5ED3-4886-A4DA-C4AEC05EB45D}" presName="spaceRect" presStyleCnt="0"/>
      <dgm:spPr/>
    </dgm:pt>
    <dgm:pt modelId="{2E8F7C85-67D0-4B2E-9643-9CC4C4347117}" type="pres">
      <dgm:prSet presAssocID="{33AA08FA-5ED3-4886-A4DA-C4AEC05EB45D}" presName="parTx" presStyleLbl="revTx" presStyleIdx="2" presStyleCnt="5">
        <dgm:presLayoutVars>
          <dgm:chMax val="0"/>
          <dgm:chPref val="0"/>
        </dgm:presLayoutVars>
      </dgm:prSet>
      <dgm:spPr/>
    </dgm:pt>
    <dgm:pt modelId="{28D61BA4-242B-49BC-BF29-DE7D984CB3D6}" type="pres">
      <dgm:prSet presAssocID="{33AA08FA-5ED3-4886-A4DA-C4AEC05EB45D}" presName="desTx" presStyleLbl="revTx" presStyleIdx="3" presStyleCnt="5">
        <dgm:presLayoutVars/>
      </dgm:prSet>
      <dgm:spPr/>
    </dgm:pt>
    <dgm:pt modelId="{91BE6283-0247-47ED-B686-D9098708A0D2}" type="pres">
      <dgm:prSet presAssocID="{4A1F45D8-30A4-4983-9FA3-C7B14914861B}" presName="sibTrans" presStyleCnt="0"/>
      <dgm:spPr/>
    </dgm:pt>
    <dgm:pt modelId="{AA84A4B9-8545-4399-8DA6-0909686EA1D4}" type="pres">
      <dgm:prSet presAssocID="{89FE25AD-7A19-47F7-AFA1-84B3EE152703}" presName="compNode" presStyleCnt="0"/>
      <dgm:spPr/>
    </dgm:pt>
    <dgm:pt modelId="{CC2B5373-1964-4F69-848F-1F25CF94ECEC}" type="pres">
      <dgm:prSet presAssocID="{89FE25AD-7A19-47F7-AFA1-84B3EE152703}" presName="bgRect" presStyleLbl="bgShp" presStyleIdx="2" presStyleCnt="3"/>
      <dgm:spPr/>
    </dgm:pt>
    <dgm:pt modelId="{11A44F10-AE08-4E0A-858C-43E7B1E7D099}" type="pres">
      <dgm:prSet presAssocID="{89FE25AD-7A19-47F7-AFA1-84B3EE1527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74890675-AFDD-4357-9E86-DB3B4BC79FD2}" type="pres">
      <dgm:prSet presAssocID="{89FE25AD-7A19-47F7-AFA1-84B3EE152703}" presName="spaceRect" presStyleCnt="0"/>
      <dgm:spPr/>
    </dgm:pt>
    <dgm:pt modelId="{749FCCBE-B65C-4C6E-A1C6-001987B76EDD}" type="pres">
      <dgm:prSet presAssocID="{89FE25AD-7A19-47F7-AFA1-84B3EE152703}" presName="parTx" presStyleLbl="revTx" presStyleIdx="4" presStyleCnt="5">
        <dgm:presLayoutVars>
          <dgm:chMax val="0"/>
          <dgm:chPref val="0"/>
        </dgm:presLayoutVars>
      </dgm:prSet>
      <dgm:spPr/>
    </dgm:pt>
  </dgm:ptLst>
  <dgm:cxnLst>
    <dgm:cxn modelId="{235BCE05-9878-4BE0-970E-C99C11B8A90A}" type="presOf" srcId="{2EC011C6-F05B-43CB-B349-7BF5E318740C}" destId="{A8B7AFF2-5384-4DCC-BD75-17B70E0D926A}" srcOrd="0" destOrd="1" presId="urn:microsoft.com/office/officeart/2018/2/layout/IconVerticalSolidList"/>
    <dgm:cxn modelId="{A662E509-EC07-44DD-B22D-6E896B2AEDBF}" type="presOf" srcId="{74CD5177-7ADF-441E-BA6B-FED5B09ED64A}" destId="{8EA3BBCE-7CB4-4B79-A573-EC79839DE501}" srcOrd="0" destOrd="0" presId="urn:microsoft.com/office/officeart/2018/2/layout/IconVerticalSolidList"/>
    <dgm:cxn modelId="{84DE4238-9BA8-4BD5-9BFA-0D9D5F1BAD34}" srcId="{7783C270-BF86-404A-A68F-FA9020AD60E2}" destId="{BB919505-C16F-4AB7-A71D-28B3B253B4F0}" srcOrd="0" destOrd="0" parTransId="{C5E28CAA-083E-4886-907C-A9D83CD1A35A}" sibTransId="{DFA3927A-10BC-4714-BF85-3C1EE9C1DCD1}"/>
    <dgm:cxn modelId="{9FBC045C-9C93-485C-B3B3-91FF6E8FD6A6}" srcId="{74CD5177-7ADF-441E-BA6B-FED5B09ED64A}" destId="{89FE25AD-7A19-47F7-AFA1-84B3EE152703}" srcOrd="2" destOrd="0" parTransId="{356C600A-824F-4E6D-A54F-9D0FA8DAF5F4}" sibTransId="{5A10E2AE-05BD-451D-9FAC-27A8F4CAA5F9}"/>
    <dgm:cxn modelId="{BF2CD663-DF7B-4CD5-8D09-3D01B4099EAC}" srcId="{74CD5177-7ADF-441E-BA6B-FED5B09ED64A}" destId="{33AA08FA-5ED3-4886-A4DA-C4AEC05EB45D}" srcOrd="1" destOrd="0" parTransId="{A2BE914B-95E2-4CA7-B7A8-3B0ED61DFC5A}" sibTransId="{4A1F45D8-30A4-4983-9FA3-C7B14914861B}"/>
    <dgm:cxn modelId="{3229957B-FD27-4178-B133-F98173BE2D4A}" type="presOf" srcId="{BB919505-C16F-4AB7-A71D-28B3B253B4F0}" destId="{A8B7AFF2-5384-4DCC-BD75-17B70E0D926A}" srcOrd="0" destOrd="0" presId="urn:microsoft.com/office/officeart/2018/2/layout/IconVerticalSolidList"/>
    <dgm:cxn modelId="{2230C27B-5FB2-481C-AFD5-D497C1AB3BD6}" type="presOf" srcId="{89FE25AD-7A19-47F7-AFA1-84B3EE152703}" destId="{749FCCBE-B65C-4C6E-A1C6-001987B76EDD}" srcOrd="0" destOrd="0" presId="urn:microsoft.com/office/officeart/2018/2/layout/IconVerticalSolidList"/>
    <dgm:cxn modelId="{FE370C88-F4EE-45F8-95D3-3607369EA283}" srcId="{7783C270-BF86-404A-A68F-FA9020AD60E2}" destId="{2EC011C6-F05B-43CB-B349-7BF5E318740C}" srcOrd="1" destOrd="0" parTransId="{BE8C5649-4E25-4C0A-8C47-CD9665EEDC76}" sibTransId="{3BB18AA1-2A95-456E-8388-61D5C2C48B27}"/>
    <dgm:cxn modelId="{9664FDA2-1C9C-4EBF-8FFE-A54263745F09}" type="presOf" srcId="{33AA08FA-5ED3-4886-A4DA-C4AEC05EB45D}" destId="{2E8F7C85-67D0-4B2E-9643-9CC4C4347117}" srcOrd="0" destOrd="0" presId="urn:microsoft.com/office/officeart/2018/2/layout/IconVerticalSolidList"/>
    <dgm:cxn modelId="{98AB51AE-18BA-4703-8A08-72EA3E9C606E}" type="presOf" srcId="{E445E200-F65A-4863-B2CE-5625F00EF7C3}" destId="{28D61BA4-242B-49BC-BF29-DE7D984CB3D6}" srcOrd="0" destOrd="1" presId="urn:microsoft.com/office/officeart/2018/2/layout/IconVerticalSolidList"/>
    <dgm:cxn modelId="{6C951BBB-1073-46DB-9D6A-6B0D71A24DCA}" type="presOf" srcId="{7783C270-BF86-404A-A68F-FA9020AD60E2}" destId="{FB55BC80-2A26-4B38-8F94-60933AF1DB12}" srcOrd="0" destOrd="0" presId="urn:microsoft.com/office/officeart/2018/2/layout/IconVerticalSolidList"/>
    <dgm:cxn modelId="{83A9D4BB-1411-4672-A1DC-8768055A25D2}" srcId="{33AA08FA-5ED3-4886-A4DA-C4AEC05EB45D}" destId="{DB9C1478-AFC9-4A32-AC37-64A8692F85C2}" srcOrd="0" destOrd="0" parTransId="{3789A84B-E7C9-4A9D-B046-6EE65608E924}" sibTransId="{CF3A1F71-6295-4DD5-B3A0-B8B38E3593CD}"/>
    <dgm:cxn modelId="{88F2DABB-1EB9-4FDD-B6F7-169270796506}" srcId="{74CD5177-7ADF-441E-BA6B-FED5B09ED64A}" destId="{7783C270-BF86-404A-A68F-FA9020AD60E2}" srcOrd="0" destOrd="0" parTransId="{ED7B930E-89B9-4DD6-B323-4BC27E422D3E}" sibTransId="{9008649D-C429-4882-99B3-D78E27895CA2}"/>
    <dgm:cxn modelId="{7BD68FD7-B4C2-4932-8C42-7FE80D8676EE}" type="presOf" srcId="{DB9C1478-AFC9-4A32-AC37-64A8692F85C2}" destId="{28D61BA4-242B-49BC-BF29-DE7D984CB3D6}" srcOrd="0" destOrd="0" presId="urn:microsoft.com/office/officeart/2018/2/layout/IconVerticalSolidList"/>
    <dgm:cxn modelId="{04FA7CEE-F14A-4927-B34A-F50C63690953}" srcId="{33AA08FA-5ED3-4886-A4DA-C4AEC05EB45D}" destId="{E445E200-F65A-4863-B2CE-5625F00EF7C3}" srcOrd="1" destOrd="0" parTransId="{3F1929E2-9B47-4853-BC46-7B5F6FACDCCE}" sibTransId="{E91C8842-737D-4CAA-9F45-DE1FFDF14AF5}"/>
    <dgm:cxn modelId="{11E728DB-4587-46D7-8223-486CF86E8235}" type="presParOf" srcId="{8EA3BBCE-7CB4-4B79-A573-EC79839DE501}" destId="{AB61FF34-7333-4D0B-BA8A-1C539156A853}" srcOrd="0" destOrd="0" presId="urn:microsoft.com/office/officeart/2018/2/layout/IconVerticalSolidList"/>
    <dgm:cxn modelId="{2CF89D0A-EC2F-4151-A2D0-6F51891778F7}" type="presParOf" srcId="{AB61FF34-7333-4D0B-BA8A-1C539156A853}" destId="{70502920-7582-4222-9B04-9082EC90089A}" srcOrd="0" destOrd="0" presId="urn:microsoft.com/office/officeart/2018/2/layout/IconVerticalSolidList"/>
    <dgm:cxn modelId="{856116CA-6F49-42CD-BC81-FC667CEC5D6B}" type="presParOf" srcId="{AB61FF34-7333-4D0B-BA8A-1C539156A853}" destId="{588BDECB-C5A8-44AD-8EA8-3FFBD74EEB22}" srcOrd="1" destOrd="0" presId="urn:microsoft.com/office/officeart/2018/2/layout/IconVerticalSolidList"/>
    <dgm:cxn modelId="{B64FD250-AD91-4CE0-9FCC-AC9AC0745013}" type="presParOf" srcId="{AB61FF34-7333-4D0B-BA8A-1C539156A853}" destId="{DEC1E993-5337-44AB-8E48-0294CB6D9946}" srcOrd="2" destOrd="0" presId="urn:microsoft.com/office/officeart/2018/2/layout/IconVerticalSolidList"/>
    <dgm:cxn modelId="{ED7B350E-01E3-43BA-8055-39CAF4949C0B}" type="presParOf" srcId="{AB61FF34-7333-4D0B-BA8A-1C539156A853}" destId="{FB55BC80-2A26-4B38-8F94-60933AF1DB12}" srcOrd="3" destOrd="0" presId="urn:microsoft.com/office/officeart/2018/2/layout/IconVerticalSolidList"/>
    <dgm:cxn modelId="{7C4EBDFD-885F-477E-8C35-D74E647FE5F9}" type="presParOf" srcId="{AB61FF34-7333-4D0B-BA8A-1C539156A853}" destId="{A8B7AFF2-5384-4DCC-BD75-17B70E0D926A}" srcOrd="4" destOrd="0" presId="urn:microsoft.com/office/officeart/2018/2/layout/IconVerticalSolidList"/>
    <dgm:cxn modelId="{9C9D38E2-4BB8-49BF-A0AD-AF60B1A58CFE}" type="presParOf" srcId="{8EA3BBCE-7CB4-4B79-A573-EC79839DE501}" destId="{807C6271-7CEE-45FA-93BF-23B6BA7AD637}" srcOrd="1" destOrd="0" presId="urn:microsoft.com/office/officeart/2018/2/layout/IconVerticalSolidList"/>
    <dgm:cxn modelId="{F1590C6C-1A0F-43B7-B15B-2CEACE3632F4}" type="presParOf" srcId="{8EA3BBCE-7CB4-4B79-A573-EC79839DE501}" destId="{716007AE-BF21-4869-AE19-4BFFE9645441}" srcOrd="2" destOrd="0" presId="urn:microsoft.com/office/officeart/2018/2/layout/IconVerticalSolidList"/>
    <dgm:cxn modelId="{F07C8197-BEE9-40E2-8A16-405693436C1B}" type="presParOf" srcId="{716007AE-BF21-4869-AE19-4BFFE9645441}" destId="{E65D24FF-DA79-4B14-8627-6662AF1AECDC}" srcOrd="0" destOrd="0" presId="urn:microsoft.com/office/officeart/2018/2/layout/IconVerticalSolidList"/>
    <dgm:cxn modelId="{E8D06F76-E28A-45EC-970A-32FDB2DD7B09}" type="presParOf" srcId="{716007AE-BF21-4869-AE19-4BFFE9645441}" destId="{074E6506-B2FD-4FF6-A722-145919CBF418}" srcOrd="1" destOrd="0" presId="urn:microsoft.com/office/officeart/2018/2/layout/IconVerticalSolidList"/>
    <dgm:cxn modelId="{32A38798-5870-48AE-B5D8-8AE8A2FB0D5A}" type="presParOf" srcId="{716007AE-BF21-4869-AE19-4BFFE9645441}" destId="{C9BF9BC8-0AC1-4EDB-8EC6-CC22929D633B}" srcOrd="2" destOrd="0" presId="urn:microsoft.com/office/officeart/2018/2/layout/IconVerticalSolidList"/>
    <dgm:cxn modelId="{91CB67A0-B784-40DD-8C47-0BC4717D3525}" type="presParOf" srcId="{716007AE-BF21-4869-AE19-4BFFE9645441}" destId="{2E8F7C85-67D0-4B2E-9643-9CC4C4347117}" srcOrd="3" destOrd="0" presId="urn:microsoft.com/office/officeart/2018/2/layout/IconVerticalSolidList"/>
    <dgm:cxn modelId="{DB6A3FF6-C8DF-4632-970C-3EF0BCBE917E}" type="presParOf" srcId="{716007AE-BF21-4869-AE19-4BFFE9645441}" destId="{28D61BA4-242B-49BC-BF29-DE7D984CB3D6}" srcOrd="4" destOrd="0" presId="urn:microsoft.com/office/officeart/2018/2/layout/IconVerticalSolidList"/>
    <dgm:cxn modelId="{3E9481AF-7C8E-4FEC-8B80-91A7DEE25B9C}" type="presParOf" srcId="{8EA3BBCE-7CB4-4B79-A573-EC79839DE501}" destId="{91BE6283-0247-47ED-B686-D9098708A0D2}" srcOrd="3" destOrd="0" presId="urn:microsoft.com/office/officeart/2018/2/layout/IconVerticalSolidList"/>
    <dgm:cxn modelId="{30E5CE04-732B-44F3-8B5D-DF8015D87B0C}" type="presParOf" srcId="{8EA3BBCE-7CB4-4B79-A573-EC79839DE501}" destId="{AA84A4B9-8545-4399-8DA6-0909686EA1D4}" srcOrd="4" destOrd="0" presId="urn:microsoft.com/office/officeart/2018/2/layout/IconVerticalSolidList"/>
    <dgm:cxn modelId="{09D96AB7-AAD5-40A8-82BF-EC1B05A3DA83}" type="presParOf" srcId="{AA84A4B9-8545-4399-8DA6-0909686EA1D4}" destId="{CC2B5373-1964-4F69-848F-1F25CF94ECEC}" srcOrd="0" destOrd="0" presId="urn:microsoft.com/office/officeart/2018/2/layout/IconVerticalSolidList"/>
    <dgm:cxn modelId="{A05EC18D-8BC2-49E5-A484-99985E84FED1}" type="presParOf" srcId="{AA84A4B9-8545-4399-8DA6-0909686EA1D4}" destId="{11A44F10-AE08-4E0A-858C-43E7B1E7D099}" srcOrd="1" destOrd="0" presId="urn:microsoft.com/office/officeart/2018/2/layout/IconVerticalSolidList"/>
    <dgm:cxn modelId="{8ABF8498-726A-459D-851D-54B53AB60015}" type="presParOf" srcId="{AA84A4B9-8545-4399-8DA6-0909686EA1D4}" destId="{74890675-AFDD-4357-9E86-DB3B4BC79FD2}" srcOrd="2" destOrd="0" presId="urn:microsoft.com/office/officeart/2018/2/layout/IconVerticalSolidList"/>
    <dgm:cxn modelId="{CF951080-BF0B-4F48-9C24-D37CD3576C97}" type="presParOf" srcId="{AA84A4B9-8545-4399-8DA6-0909686EA1D4}" destId="{749FCCBE-B65C-4C6E-A1C6-001987B76E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8CE51-2F98-41BF-B909-F7496BBCE00D}">
      <dsp:nvSpPr>
        <dsp:cNvPr id="0" name=""/>
        <dsp:cNvSpPr/>
      </dsp:nvSpPr>
      <dsp:spPr>
        <a:xfrm>
          <a:off x="3732621" y="898"/>
          <a:ext cx="1211724" cy="7876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ptos Display" panose="02110004020202020204"/>
            </a:rPr>
            <a:t>Power Supply</a:t>
          </a:r>
        </a:p>
      </dsp:txBody>
      <dsp:txXfrm>
        <a:off x="3771069" y="39346"/>
        <a:ext cx="1134828" cy="710725"/>
      </dsp:txXfrm>
    </dsp:sp>
    <dsp:sp modelId="{5D7C9957-952F-4E4F-B705-76CD4149EF52}">
      <dsp:nvSpPr>
        <dsp:cNvPr id="0" name=""/>
        <dsp:cNvSpPr/>
      </dsp:nvSpPr>
      <dsp:spPr>
        <a:xfrm>
          <a:off x="2480377" y="394709"/>
          <a:ext cx="3716212" cy="3716212"/>
        </a:xfrm>
        <a:custGeom>
          <a:avLst/>
          <a:gdLst/>
          <a:ahLst/>
          <a:cxnLst/>
          <a:rect l="0" t="0" r="0" b="0"/>
          <a:pathLst>
            <a:path>
              <a:moveTo>
                <a:pt x="2616918" y="162003"/>
              </a:moveTo>
              <a:arcTo wR="1858106" hR="1858106" stAng="17646184" swAng="925848"/>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A769989-949E-4370-A0B2-50001BDFA673}">
      <dsp:nvSpPr>
        <dsp:cNvPr id="0" name=""/>
        <dsp:cNvSpPr/>
      </dsp:nvSpPr>
      <dsp:spPr>
        <a:xfrm>
          <a:off x="5341788" y="929951"/>
          <a:ext cx="1211724" cy="7876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Aptos Display" panose="02110004020202020204"/>
            </a:rPr>
            <a:t>Hardware</a:t>
          </a:r>
          <a:endParaRPr lang="en-US" sz="1100" kern="1200"/>
        </a:p>
      </dsp:txBody>
      <dsp:txXfrm>
        <a:off x="5380236" y="968399"/>
        <a:ext cx="1134828" cy="710725"/>
      </dsp:txXfrm>
    </dsp:sp>
    <dsp:sp modelId="{A8266365-FAE4-41C3-85F8-FEC3F43D14B7}">
      <dsp:nvSpPr>
        <dsp:cNvPr id="0" name=""/>
        <dsp:cNvSpPr/>
      </dsp:nvSpPr>
      <dsp:spPr>
        <a:xfrm>
          <a:off x="2480377" y="394709"/>
          <a:ext cx="3716212" cy="3716212"/>
        </a:xfrm>
        <a:custGeom>
          <a:avLst/>
          <a:gdLst/>
          <a:ahLst/>
          <a:cxnLst/>
          <a:rect l="0" t="0" r="0" b="0"/>
          <a:pathLst>
            <a:path>
              <a:moveTo>
                <a:pt x="3687189" y="1530981"/>
              </a:moveTo>
              <a:arcTo wR="1858106" hR="1858106" stAng="20991604" swAng="1216791"/>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E48D6E1-F100-4794-B0FE-5522D9621A14}">
      <dsp:nvSpPr>
        <dsp:cNvPr id="0" name=""/>
        <dsp:cNvSpPr/>
      </dsp:nvSpPr>
      <dsp:spPr>
        <a:xfrm>
          <a:off x="5341788" y="2788057"/>
          <a:ext cx="1211724" cy="7876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ptos Display" panose="02110004020202020204"/>
            </a:rPr>
            <a:t>Sensors</a:t>
          </a:r>
        </a:p>
      </dsp:txBody>
      <dsp:txXfrm>
        <a:off x="5380236" y="2826505"/>
        <a:ext cx="1134828" cy="710725"/>
      </dsp:txXfrm>
    </dsp:sp>
    <dsp:sp modelId="{0DE4C8C1-62F1-4A5B-AD96-DFB47214DE52}">
      <dsp:nvSpPr>
        <dsp:cNvPr id="0" name=""/>
        <dsp:cNvSpPr/>
      </dsp:nvSpPr>
      <dsp:spPr>
        <a:xfrm>
          <a:off x="2480377" y="394709"/>
          <a:ext cx="3716212" cy="3716212"/>
        </a:xfrm>
        <a:custGeom>
          <a:avLst/>
          <a:gdLst/>
          <a:ahLst/>
          <a:cxnLst/>
          <a:rect l="0" t="0" r="0" b="0"/>
          <a:pathLst>
            <a:path>
              <a:moveTo>
                <a:pt x="3040854" y="3291167"/>
              </a:moveTo>
              <a:arcTo wR="1858106" hR="1858106" stAng="3027968" swAng="925848"/>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3E84BF8-4DAD-47EA-9D74-7058E70C0F47}">
      <dsp:nvSpPr>
        <dsp:cNvPr id="0" name=""/>
        <dsp:cNvSpPr/>
      </dsp:nvSpPr>
      <dsp:spPr>
        <a:xfrm>
          <a:off x="3732621" y="3717110"/>
          <a:ext cx="1211724" cy="7876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Communication</a:t>
          </a:r>
          <a:endParaRPr lang="en-US" sz="1100" kern="1200"/>
        </a:p>
      </dsp:txBody>
      <dsp:txXfrm>
        <a:off x="3771069" y="3755558"/>
        <a:ext cx="1134828" cy="710725"/>
      </dsp:txXfrm>
    </dsp:sp>
    <dsp:sp modelId="{6D2B78B7-182C-4766-B5E6-B09F10A9E506}">
      <dsp:nvSpPr>
        <dsp:cNvPr id="0" name=""/>
        <dsp:cNvSpPr/>
      </dsp:nvSpPr>
      <dsp:spPr>
        <a:xfrm>
          <a:off x="2480377" y="394709"/>
          <a:ext cx="3716212" cy="3716212"/>
        </a:xfrm>
        <a:custGeom>
          <a:avLst/>
          <a:gdLst/>
          <a:ahLst/>
          <a:cxnLst/>
          <a:rect l="0" t="0" r="0" b="0"/>
          <a:pathLst>
            <a:path>
              <a:moveTo>
                <a:pt x="1099293" y="3554208"/>
              </a:moveTo>
              <a:arcTo wR="1858106" hR="1858106" stAng="6846184" swAng="925848"/>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39019E6-B124-4F5E-AE21-8BE2BF1EB982}">
      <dsp:nvSpPr>
        <dsp:cNvPr id="0" name=""/>
        <dsp:cNvSpPr/>
      </dsp:nvSpPr>
      <dsp:spPr>
        <a:xfrm>
          <a:off x="2123454" y="2788057"/>
          <a:ext cx="1211724" cy="7876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latin typeface="Aptos Display" panose="02110004020202020204"/>
            </a:rPr>
            <a:t>Storage(Cloud)</a:t>
          </a:r>
          <a:endParaRPr lang="en-IN" sz="1100" kern="1200"/>
        </a:p>
      </dsp:txBody>
      <dsp:txXfrm>
        <a:off x="2161902" y="2826505"/>
        <a:ext cx="1134828" cy="710725"/>
      </dsp:txXfrm>
    </dsp:sp>
    <dsp:sp modelId="{FB08A6A2-0F85-4C85-ABF9-77E7CF654564}">
      <dsp:nvSpPr>
        <dsp:cNvPr id="0" name=""/>
        <dsp:cNvSpPr/>
      </dsp:nvSpPr>
      <dsp:spPr>
        <a:xfrm>
          <a:off x="2480377" y="394709"/>
          <a:ext cx="3716212" cy="3716212"/>
        </a:xfrm>
        <a:custGeom>
          <a:avLst/>
          <a:gdLst/>
          <a:ahLst/>
          <a:cxnLst/>
          <a:rect l="0" t="0" r="0" b="0"/>
          <a:pathLst>
            <a:path>
              <a:moveTo>
                <a:pt x="29022" y="2185230"/>
              </a:moveTo>
              <a:arcTo wR="1858106" hR="1858106" stAng="10191604" swAng="1216791"/>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D645E63-844E-434C-9990-A41E3F4BD669}">
      <dsp:nvSpPr>
        <dsp:cNvPr id="0" name=""/>
        <dsp:cNvSpPr/>
      </dsp:nvSpPr>
      <dsp:spPr>
        <a:xfrm>
          <a:off x="2123454" y="929951"/>
          <a:ext cx="1211724" cy="7876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IN" sz="1100" kern="1200">
              <a:latin typeface="Aptos Display" panose="02110004020202020204"/>
            </a:rPr>
            <a:t>Analytics/Services</a:t>
          </a:r>
        </a:p>
      </dsp:txBody>
      <dsp:txXfrm>
        <a:off x="2161902" y="968399"/>
        <a:ext cx="1134828" cy="710725"/>
      </dsp:txXfrm>
    </dsp:sp>
    <dsp:sp modelId="{1559FF65-1E8D-4AB9-AFA9-6578A25710EB}">
      <dsp:nvSpPr>
        <dsp:cNvPr id="0" name=""/>
        <dsp:cNvSpPr/>
      </dsp:nvSpPr>
      <dsp:spPr>
        <a:xfrm>
          <a:off x="2480377" y="394709"/>
          <a:ext cx="3716212" cy="3716212"/>
        </a:xfrm>
        <a:custGeom>
          <a:avLst/>
          <a:gdLst/>
          <a:ahLst/>
          <a:cxnLst/>
          <a:rect l="0" t="0" r="0" b="0"/>
          <a:pathLst>
            <a:path>
              <a:moveTo>
                <a:pt x="675357" y="425044"/>
              </a:moveTo>
              <a:arcTo wR="1858106" hR="1858106" stAng="13827968" swAng="925848"/>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CDDE7-A90F-4872-AD7E-C61E383A518F}">
      <dsp:nvSpPr>
        <dsp:cNvPr id="0" name=""/>
        <dsp:cNvSpPr/>
      </dsp:nvSpPr>
      <dsp:spPr>
        <a:xfrm rot="16200000">
          <a:off x="-505650" y="506933"/>
          <a:ext cx="4351338" cy="3337470"/>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41627" bIns="0" numCol="1" spcCol="1270" anchor="t" anchorCtr="0">
          <a:noAutofit/>
        </a:bodyPr>
        <a:lstStyle/>
        <a:p>
          <a:pPr marL="0" lvl="0" indent="0" algn="l" defTabSz="977900" rtl="0">
            <a:lnSpc>
              <a:spcPct val="90000"/>
            </a:lnSpc>
            <a:spcBef>
              <a:spcPct val="0"/>
            </a:spcBef>
            <a:spcAft>
              <a:spcPct val="35000"/>
            </a:spcAft>
            <a:buNone/>
          </a:pPr>
          <a:r>
            <a:rPr lang="en-US" sz="2200" b="1" kern="1200">
              <a:latin typeface="Aptos Display" panose="02110004020202020204"/>
            </a:rPr>
            <a:t>Initial Sale </a:t>
          </a:r>
        </a:p>
        <a:p>
          <a:pPr marL="171450" lvl="1" indent="-171450" algn="l" defTabSz="755650" rtl="0">
            <a:lnSpc>
              <a:spcPct val="90000"/>
            </a:lnSpc>
            <a:spcBef>
              <a:spcPct val="0"/>
            </a:spcBef>
            <a:spcAft>
              <a:spcPct val="15000"/>
            </a:spcAft>
            <a:buChar char="•"/>
          </a:pPr>
          <a:r>
            <a:rPr lang="en-US" sz="1700" kern="1200">
              <a:solidFill>
                <a:srgbClr val="ECECEC"/>
              </a:solidFill>
              <a:latin typeface="Aptos Display" panose="02110004020202020204"/>
            </a:rPr>
            <a:t>Basic</a:t>
          </a:r>
          <a:r>
            <a:rPr lang="en-US" sz="1700" kern="1200">
              <a:solidFill>
                <a:srgbClr val="ECECEC"/>
              </a:solidFill>
            </a:rPr>
            <a:t> hardware kit at a minimal markup</a:t>
          </a:r>
          <a:r>
            <a:rPr lang="en-US" sz="1700" kern="1200">
              <a:latin typeface="Aptos Display" panose="02110004020202020204"/>
            </a:rPr>
            <a:t> and FREE Installation.</a:t>
          </a:r>
          <a:endParaRPr lang="en-US" sz="1700" kern="1200"/>
        </a:p>
        <a:p>
          <a:pPr marL="171450" lvl="1" indent="-171450" algn="l" defTabSz="755650">
            <a:lnSpc>
              <a:spcPct val="90000"/>
            </a:lnSpc>
            <a:spcBef>
              <a:spcPct val="0"/>
            </a:spcBef>
            <a:spcAft>
              <a:spcPct val="15000"/>
            </a:spcAft>
            <a:buChar char="•"/>
          </a:pPr>
          <a:r>
            <a:rPr lang="en-US" sz="1700" kern="1200">
              <a:solidFill>
                <a:srgbClr val="ECECEC"/>
              </a:solidFill>
              <a:latin typeface="Aptos Display" panose="02110004020202020204"/>
            </a:rPr>
            <a:t>Control</a:t>
          </a:r>
          <a:r>
            <a:rPr lang="en-US" sz="1700" kern="1200">
              <a:solidFill>
                <a:srgbClr val="ECECEC"/>
              </a:solidFill>
            </a:rPr>
            <a:t> unit, a set of sensors, and standard RFID tags</a:t>
          </a:r>
          <a:endParaRPr lang="en-US" sz="1700" kern="1200"/>
        </a:p>
      </dsp:txBody>
      <dsp:txXfrm rot="5400000">
        <a:off x="1284" y="870267"/>
        <a:ext cx="3337470" cy="2610802"/>
      </dsp:txXfrm>
    </dsp:sp>
    <dsp:sp modelId="{66337589-C744-43E5-9B71-92221D9E8519}">
      <dsp:nvSpPr>
        <dsp:cNvPr id="0" name=""/>
        <dsp:cNvSpPr/>
      </dsp:nvSpPr>
      <dsp:spPr>
        <a:xfrm rot="16200000">
          <a:off x="3082131" y="506933"/>
          <a:ext cx="4351338" cy="3337470"/>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41627" bIns="0" numCol="1" spcCol="1270" anchor="t" anchorCtr="0">
          <a:noAutofit/>
        </a:bodyPr>
        <a:lstStyle/>
        <a:p>
          <a:pPr marL="0" lvl="0" indent="0" algn="l" defTabSz="977900" rtl="0">
            <a:lnSpc>
              <a:spcPct val="90000"/>
            </a:lnSpc>
            <a:spcBef>
              <a:spcPct val="0"/>
            </a:spcBef>
            <a:spcAft>
              <a:spcPct val="35000"/>
            </a:spcAft>
            <a:buNone/>
          </a:pPr>
          <a:r>
            <a:rPr lang="en-US" sz="2200" b="0" kern="1200">
              <a:solidFill>
                <a:srgbClr val="ECECEC"/>
              </a:solidFill>
            </a:rPr>
            <a:t>Subscription Services</a:t>
          </a:r>
          <a:endParaRPr lang="en-US" sz="2200" b="0" kern="1200"/>
        </a:p>
        <a:p>
          <a:pPr marL="171450" lvl="1" indent="-171450" algn="l" defTabSz="755650" rtl="0">
            <a:lnSpc>
              <a:spcPct val="90000"/>
            </a:lnSpc>
            <a:spcBef>
              <a:spcPct val="0"/>
            </a:spcBef>
            <a:spcAft>
              <a:spcPct val="15000"/>
            </a:spcAft>
            <a:buChar char="•"/>
          </a:pPr>
          <a:r>
            <a:rPr lang="en-US" sz="1700" b="0" kern="1200">
              <a:solidFill>
                <a:srgbClr val="ECECEC"/>
              </a:solidFill>
              <a:latin typeface="Aptos Display" panose="02110004020202020204"/>
            </a:rPr>
            <a:t>Monthly</a:t>
          </a:r>
          <a:r>
            <a:rPr lang="en-US" sz="1700" b="0" kern="1200">
              <a:solidFill>
                <a:srgbClr val="ECECEC"/>
              </a:solidFill>
            </a:rPr>
            <a:t> or yearly premium services post-purchase</a:t>
          </a:r>
          <a:endParaRPr lang="en-US" sz="1700" b="0" kern="1200"/>
        </a:p>
        <a:p>
          <a:pPr marL="171450" lvl="1" indent="-171450" algn="l" defTabSz="755650" rtl="0">
            <a:lnSpc>
              <a:spcPct val="90000"/>
            </a:lnSpc>
            <a:spcBef>
              <a:spcPct val="0"/>
            </a:spcBef>
            <a:spcAft>
              <a:spcPct val="15000"/>
            </a:spcAft>
            <a:buChar char="•"/>
          </a:pPr>
          <a:r>
            <a:rPr lang="en-US" sz="1700" kern="1200">
              <a:solidFill>
                <a:srgbClr val="ECECEC"/>
              </a:solidFill>
              <a:latin typeface="Aptos Display" panose="02110004020202020204"/>
            </a:rPr>
            <a:t>Enhanced</a:t>
          </a:r>
          <a:r>
            <a:rPr lang="en-US" sz="1700" kern="1200">
              <a:solidFill>
                <a:srgbClr val="ECECEC"/>
              </a:solidFill>
            </a:rPr>
            <a:t> monitoring features, cloud storage, real-time alerts, and regular system maintenance checks</a:t>
          </a:r>
          <a:r>
            <a:rPr lang="en-US" sz="1700" kern="1200">
              <a:latin typeface="Aptos Display" panose="02110004020202020204"/>
            </a:rPr>
            <a:t>.</a:t>
          </a:r>
          <a:endParaRPr lang="en-US" sz="1700" kern="1200"/>
        </a:p>
      </dsp:txBody>
      <dsp:txXfrm rot="5400000">
        <a:off x="3589065" y="870267"/>
        <a:ext cx="3337470" cy="2610802"/>
      </dsp:txXfrm>
    </dsp:sp>
    <dsp:sp modelId="{9E814C18-8471-4B7C-8F2A-47ADB18DD5C7}">
      <dsp:nvSpPr>
        <dsp:cNvPr id="0" name=""/>
        <dsp:cNvSpPr/>
      </dsp:nvSpPr>
      <dsp:spPr>
        <a:xfrm rot="16200000">
          <a:off x="6669912" y="506933"/>
          <a:ext cx="4351338" cy="3337470"/>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41627" bIns="0" numCol="1" spcCol="1270" anchor="t" anchorCtr="0">
          <a:noAutofit/>
        </a:bodyPr>
        <a:lstStyle/>
        <a:p>
          <a:pPr marL="0" lvl="0" indent="0" algn="l" defTabSz="977900" rtl="0">
            <a:lnSpc>
              <a:spcPct val="90000"/>
            </a:lnSpc>
            <a:spcBef>
              <a:spcPct val="0"/>
            </a:spcBef>
            <a:spcAft>
              <a:spcPct val="35000"/>
            </a:spcAft>
            <a:buNone/>
          </a:pPr>
          <a:r>
            <a:rPr lang="en-US" sz="2200" b="0" kern="1200">
              <a:solidFill>
                <a:srgbClr val="ECECEC"/>
              </a:solidFill>
            </a:rPr>
            <a:t>Expandable Components</a:t>
          </a:r>
          <a:r>
            <a:rPr lang="en-US" sz="2200" kern="1200">
              <a:latin typeface="Aptos Display" panose="02110004020202020204"/>
            </a:rPr>
            <a:t> </a:t>
          </a:r>
          <a:endParaRPr lang="en-US" sz="2200" kern="1200"/>
        </a:p>
        <a:p>
          <a:pPr marL="171450" lvl="1" indent="-171450" algn="l" defTabSz="755650" rtl="0">
            <a:lnSpc>
              <a:spcPct val="90000"/>
            </a:lnSpc>
            <a:spcBef>
              <a:spcPct val="0"/>
            </a:spcBef>
            <a:spcAft>
              <a:spcPct val="15000"/>
            </a:spcAft>
            <a:buChar char="•"/>
          </a:pPr>
          <a:r>
            <a:rPr lang="en-US" sz="1700" b="0" kern="1200">
              <a:solidFill>
                <a:srgbClr val="ECECEC"/>
              </a:solidFill>
              <a:latin typeface="Aptos Display" panose="02110004020202020204"/>
            </a:rPr>
            <a:t>Allowing</a:t>
          </a:r>
          <a:r>
            <a:rPr lang="en-US" sz="1700" b="0" kern="1200">
              <a:solidFill>
                <a:srgbClr val="ECECEC"/>
              </a:solidFill>
            </a:rPr>
            <a:t> </a:t>
          </a:r>
          <a:r>
            <a:rPr lang="en-US" sz="1700" b="0" kern="1200">
              <a:solidFill>
                <a:srgbClr val="ECECEC"/>
              </a:solidFill>
              <a:latin typeface="Aptos Display" panose="02110004020202020204"/>
            </a:rPr>
            <a:t>customizations</a:t>
          </a:r>
          <a:r>
            <a:rPr lang="en-US" sz="1700" b="0" kern="1200">
              <a:solidFill>
                <a:srgbClr val="ECECEC"/>
              </a:solidFill>
            </a:rPr>
            <a:t> and expand their systems</a:t>
          </a:r>
          <a:r>
            <a:rPr lang="en-US" sz="1700" b="0" kern="1200">
              <a:latin typeface="Aptos Display" panose="02110004020202020204"/>
            </a:rPr>
            <a:t> </a:t>
          </a:r>
          <a:r>
            <a:rPr lang="en-US" sz="1700" b="0" kern="1200">
              <a:solidFill>
                <a:srgbClr val="ECECEC"/>
              </a:solidFill>
            </a:rPr>
            <a:t>with additional sensors and advanced RFID tags.</a:t>
          </a:r>
          <a:r>
            <a:rPr lang="en-US" sz="1700" b="0" kern="1200">
              <a:latin typeface="Aptos Display" panose="02110004020202020204"/>
            </a:rPr>
            <a:t> </a:t>
          </a:r>
        </a:p>
        <a:p>
          <a:pPr marL="171450" lvl="1" indent="-171450" algn="l" defTabSz="755650" rtl="0">
            <a:lnSpc>
              <a:spcPct val="90000"/>
            </a:lnSpc>
            <a:spcBef>
              <a:spcPct val="0"/>
            </a:spcBef>
            <a:spcAft>
              <a:spcPct val="15000"/>
            </a:spcAft>
            <a:buChar char="•"/>
          </a:pPr>
          <a:r>
            <a:rPr lang="en-US" sz="1700" b="0" kern="1200">
              <a:solidFill>
                <a:srgbClr val="ECECEC"/>
              </a:solidFill>
            </a:rPr>
            <a:t>Commit to regular firmware and software updates for maintaining security and functionality.</a:t>
          </a:r>
          <a:endParaRPr lang="en-US" sz="1700" b="0" kern="1200">
            <a:latin typeface="Aptos Display" panose="02110004020202020204"/>
          </a:endParaRPr>
        </a:p>
      </dsp:txBody>
      <dsp:txXfrm rot="5400000">
        <a:off x="7176846" y="870267"/>
        <a:ext cx="3337470" cy="2610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02920-7582-4222-9B04-9082EC90089A}">
      <dsp:nvSpPr>
        <dsp:cNvPr id="0" name=""/>
        <dsp:cNvSpPr/>
      </dsp:nvSpPr>
      <dsp:spPr>
        <a:xfrm>
          <a:off x="0" y="580"/>
          <a:ext cx="11330151" cy="13592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8BDECB-C5A8-44AD-8EA8-3FFBD74EEB22}">
      <dsp:nvSpPr>
        <dsp:cNvPr id="0" name=""/>
        <dsp:cNvSpPr/>
      </dsp:nvSpPr>
      <dsp:spPr>
        <a:xfrm>
          <a:off x="411179" y="306417"/>
          <a:ext cx="747599" cy="747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55BC80-2A26-4B38-8F94-60933AF1DB12}">
      <dsp:nvSpPr>
        <dsp:cNvPr id="0" name=""/>
        <dsp:cNvSpPr/>
      </dsp:nvSpPr>
      <dsp:spPr>
        <a:xfrm>
          <a:off x="1569958" y="580"/>
          <a:ext cx="5098567" cy="1359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856" tIns="143856" rIns="143856" bIns="143856" numCol="1" spcCol="1270" anchor="ctr" anchorCtr="0">
          <a:noAutofit/>
        </a:bodyPr>
        <a:lstStyle/>
        <a:p>
          <a:pPr marL="0" lvl="0" indent="0" algn="l" defTabSz="844550">
            <a:lnSpc>
              <a:spcPct val="90000"/>
            </a:lnSpc>
            <a:spcBef>
              <a:spcPct val="0"/>
            </a:spcBef>
            <a:spcAft>
              <a:spcPct val="35000"/>
            </a:spcAft>
            <a:buNone/>
          </a:pPr>
          <a:r>
            <a:rPr lang="en-US" sz="1900" b="1" kern="1200"/>
            <a:t>Standard User:</a:t>
          </a:r>
          <a:endParaRPr lang="en-US" sz="1900" kern="1200"/>
        </a:p>
      </dsp:txBody>
      <dsp:txXfrm>
        <a:off x="1569958" y="580"/>
        <a:ext cx="5098567" cy="1359271"/>
      </dsp:txXfrm>
    </dsp:sp>
    <dsp:sp modelId="{A8B7AFF2-5384-4DCC-BD75-17B70E0D926A}">
      <dsp:nvSpPr>
        <dsp:cNvPr id="0" name=""/>
        <dsp:cNvSpPr/>
      </dsp:nvSpPr>
      <dsp:spPr>
        <a:xfrm>
          <a:off x="6668526" y="580"/>
          <a:ext cx="4661624" cy="1359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856" tIns="143856" rIns="143856" bIns="143856" numCol="1" spcCol="1270" anchor="ctr" anchorCtr="0">
          <a:noAutofit/>
        </a:bodyPr>
        <a:lstStyle/>
        <a:p>
          <a:pPr marL="0" lvl="0" indent="0" algn="l" defTabSz="666750">
            <a:lnSpc>
              <a:spcPct val="90000"/>
            </a:lnSpc>
            <a:spcBef>
              <a:spcPct val="0"/>
            </a:spcBef>
            <a:spcAft>
              <a:spcPct val="35000"/>
            </a:spcAft>
            <a:buNone/>
          </a:pPr>
          <a:r>
            <a:rPr lang="en-US" sz="1500" kern="1200"/>
            <a:t>Cost Price: $1970 + 30% = $2561</a:t>
          </a:r>
        </a:p>
        <a:p>
          <a:pPr marL="0" lvl="0" indent="0" algn="l" defTabSz="666750">
            <a:lnSpc>
              <a:spcPct val="90000"/>
            </a:lnSpc>
            <a:spcBef>
              <a:spcPct val="0"/>
            </a:spcBef>
            <a:spcAft>
              <a:spcPct val="35000"/>
            </a:spcAft>
            <a:buNone/>
          </a:pPr>
          <a:r>
            <a:rPr lang="en-US" sz="1500" kern="1200"/>
            <a:t>Subscription Fee Revenue (2 years): $600</a:t>
          </a:r>
        </a:p>
      </dsp:txBody>
      <dsp:txXfrm>
        <a:off x="6668526" y="580"/>
        <a:ext cx="4661624" cy="1359271"/>
      </dsp:txXfrm>
    </dsp:sp>
    <dsp:sp modelId="{E65D24FF-DA79-4B14-8627-6662AF1AECDC}">
      <dsp:nvSpPr>
        <dsp:cNvPr id="0" name=""/>
        <dsp:cNvSpPr/>
      </dsp:nvSpPr>
      <dsp:spPr>
        <a:xfrm>
          <a:off x="0" y="1699670"/>
          <a:ext cx="11330151" cy="13592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4E6506-B2FD-4FF6-A722-145919CBF418}">
      <dsp:nvSpPr>
        <dsp:cNvPr id="0" name=""/>
        <dsp:cNvSpPr/>
      </dsp:nvSpPr>
      <dsp:spPr>
        <a:xfrm>
          <a:off x="411179" y="2005506"/>
          <a:ext cx="747599" cy="747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8F7C85-67D0-4B2E-9643-9CC4C4347117}">
      <dsp:nvSpPr>
        <dsp:cNvPr id="0" name=""/>
        <dsp:cNvSpPr/>
      </dsp:nvSpPr>
      <dsp:spPr>
        <a:xfrm>
          <a:off x="1569958" y="1699670"/>
          <a:ext cx="5098567" cy="1359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856" tIns="143856" rIns="143856" bIns="143856" numCol="1" spcCol="1270" anchor="ctr" anchorCtr="0">
          <a:noAutofit/>
        </a:bodyPr>
        <a:lstStyle/>
        <a:p>
          <a:pPr marL="0" lvl="0" indent="0" algn="l" defTabSz="844550">
            <a:lnSpc>
              <a:spcPct val="90000"/>
            </a:lnSpc>
            <a:spcBef>
              <a:spcPct val="0"/>
            </a:spcBef>
            <a:spcAft>
              <a:spcPct val="35000"/>
            </a:spcAft>
            <a:buNone/>
          </a:pPr>
          <a:r>
            <a:rPr lang="en-US" sz="1900" b="1" kern="1200"/>
            <a:t>Premium User:</a:t>
          </a:r>
          <a:endParaRPr lang="en-US" sz="1900" kern="1200"/>
        </a:p>
      </dsp:txBody>
      <dsp:txXfrm>
        <a:off x="1569958" y="1699670"/>
        <a:ext cx="5098567" cy="1359271"/>
      </dsp:txXfrm>
    </dsp:sp>
    <dsp:sp modelId="{28D61BA4-242B-49BC-BF29-DE7D984CB3D6}">
      <dsp:nvSpPr>
        <dsp:cNvPr id="0" name=""/>
        <dsp:cNvSpPr/>
      </dsp:nvSpPr>
      <dsp:spPr>
        <a:xfrm>
          <a:off x="6668526" y="1699670"/>
          <a:ext cx="4661624" cy="1359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856" tIns="143856" rIns="143856" bIns="143856" numCol="1" spcCol="1270" anchor="ctr" anchorCtr="0">
          <a:noAutofit/>
        </a:bodyPr>
        <a:lstStyle/>
        <a:p>
          <a:pPr marL="0" lvl="0" indent="0" algn="l" defTabSz="666750">
            <a:lnSpc>
              <a:spcPct val="90000"/>
            </a:lnSpc>
            <a:spcBef>
              <a:spcPct val="0"/>
            </a:spcBef>
            <a:spcAft>
              <a:spcPct val="35000"/>
            </a:spcAft>
            <a:buNone/>
          </a:pPr>
          <a:r>
            <a:rPr lang="en-US" sz="1500" kern="1200"/>
            <a:t>Cost Price: $4030 + 30% = $5239</a:t>
          </a:r>
        </a:p>
        <a:p>
          <a:pPr marL="0" lvl="0" indent="0" algn="l" defTabSz="666750">
            <a:lnSpc>
              <a:spcPct val="90000"/>
            </a:lnSpc>
            <a:spcBef>
              <a:spcPct val="0"/>
            </a:spcBef>
            <a:spcAft>
              <a:spcPct val="35000"/>
            </a:spcAft>
            <a:buNone/>
          </a:pPr>
          <a:r>
            <a:rPr lang="en-US" sz="1500" kern="1200"/>
            <a:t>Subscription Fee Revenue (2 years): $1200</a:t>
          </a:r>
        </a:p>
      </dsp:txBody>
      <dsp:txXfrm>
        <a:off x="6668526" y="1699670"/>
        <a:ext cx="4661624" cy="1359271"/>
      </dsp:txXfrm>
    </dsp:sp>
    <dsp:sp modelId="{CC2B5373-1964-4F69-848F-1F25CF94ECEC}">
      <dsp:nvSpPr>
        <dsp:cNvPr id="0" name=""/>
        <dsp:cNvSpPr/>
      </dsp:nvSpPr>
      <dsp:spPr>
        <a:xfrm>
          <a:off x="0" y="3398760"/>
          <a:ext cx="11330151" cy="13592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A44F10-AE08-4E0A-858C-43E7B1E7D099}">
      <dsp:nvSpPr>
        <dsp:cNvPr id="0" name=""/>
        <dsp:cNvSpPr/>
      </dsp:nvSpPr>
      <dsp:spPr>
        <a:xfrm>
          <a:off x="411179" y="3704596"/>
          <a:ext cx="747599" cy="7475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9FCCBE-B65C-4C6E-A1C6-001987B76EDD}">
      <dsp:nvSpPr>
        <dsp:cNvPr id="0" name=""/>
        <dsp:cNvSpPr/>
      </dsp:nvSpPr>
      <dsp:spPr>
        <a:xfrm>
          <a:off x="1569958" y="3398760"/>
          <a:ext cx="9760192" cy="1359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856" tIns="143856" rIns="143856" bIns="143856" numCol="1" spcCol="1270" anchor="ctr" anchorCtr="0">
          <a:noAutofit/>
        </a:bodyPr>
        <a:lstStyle/>
        <a:p>
          <a:pPr marL="0" lvl="0" indent="0" algn="l" defTabSz="844550">
            <a:lnSpc>
              <a:spcPct val="90000"/>
            </a:lnSpc>
            <a:spcBef>
              <a:spcPct val="0"/>
            </a:spcBef>
            <a:spcAft>
              <a:spcPct val="35000"/>
            </a:spcAft>
            <a:buNone/>
          </a:pPr>
          <a:r>
            <a:rPr lang="en-US" sz="1900" kern="1200"/>
            <a:t>These cost breakdowns and revenue projections are based on the specified components, subscription fees, and optional services outlined in the provided information. Actual costs and revenues may vary depending on specific customer requirements and additional services or features chosen.</a:t>
          </a:r>
        </a:p>
      </dsp:txBody>
      <dsp:txXfrm>
        <a:off x="1569958" y="3398760"/>
        <a:ext cx="9760192" cy="1359271"/>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327D-2936-F42A-0FC4-5FF5213EB5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DE4527-8A01-C5BB-4E8A-F3A294FB2C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EB08A4-5185-58F1-C8CB-AC4EEF5A6F84}"/>
              </a:ext>
            </a:extLst>
          </p:cNvPr>
          <p:cNvSpPr>
            <a:spLocks noGrp="1"/>
          </p:cNvSpPr>
          <p:nvPr>
            <p:ph type="dt" sz="half" idx="10"/>
          </p:nvPr>
        </p:nvSpPr>
        <p:spPr/>
        <p:txBody>
          <a:bodyPr/>
          <a:lstStyle/>
          <a:p>
            <a:fld id="{ADE35EA4-E36D-418D-AE21-366EDE8A45B0}" type="datetimeFigureOut">
              <a:rPr lang="en-IN" smtClean="0"/>
              <a:t>22-04-2024</a:t>
            </a:fld>
            <a:endParaRPr lang="en-IN"/>
          </a:p>
        </p:txBody>
      </p:sp>
      <p:sp>
        <p:nvSpPr>
          <p:cNvPr id="5" name="Footer Placeholder 4">
            <a:extLst>
              <a:ext uri="{FF2B5EF4-FFF2-40B4-BE49-F238E27FC236}">
                <a16:creationId xmlns:a16="http://schemas.microsoft.com/office/drawing/2014/main" id="{57436A4B-A842-9205-EE9D-A85EC89D8B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AB641A-D070-F010-E9CA-8A9B2562E862}"/>
              </a:ext>
            </a:extLst>
          </p:cNvPr>
          <p:cNvSpPr>
            <a:spLocks noGrp="1"/>
          </p:cNvSpPr>
          <p:nvPr>
            <p:ph type="sldNum" sz="quarter" idx="12"/>
          </p:nvPr>
        </p:nvSpPr>
        <p:spPr/>
        <p:txBody>
          <a:bodyPr/>
          <a:lstStyle/>
          <a:p>
            <a:fld id="{4369A90B-AD2A-48AF-9537-3D17564351B5}" type="slidenum">
              <a:rPr lang="en-IN" smtClean="0"/>
              <a:t>‹#›</a:t>
            </a:fld>
            <a:endParaRPr lang="en-IN"/>
          </a:p>
        </p:txBody>
      </p:sp>
    </p:spTree>
    <p:extLst>
      <p:ext uri="{BB962C8B-B14F-4D97-AF65-F5344CB8AC3E}">
        <p14:creationId xmlns:p14="http://schemas.microsoft.com/office/powerpoint/2010/main" val="163465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6567-712D-2FCE-F0DF-0831BEBD8D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2E278E-9273-FCEB-2DDE-93A8BD5172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EC1589-10C3-7046-9BBB-347198200193}"/>
              </a:ext>
            </a:extLst>
          </p:cNvPr>
          <p:cNvSpPr>
            <a:spLocks noGrp="1"/>
          </p:cNvSpPr>
          <p:nvPr>
            <p:ph type="dt" sz="half" idx="10"/>
          </p:nvPr>
        </p:nvSpPr>
        <p:spPr/>
        <p:txBody>
          <a:bodyPr/>
          <a:lstStyle/>
          <a:p>
            <a:fld id="{ADE35EA4-E36D-418D-AE21-366EDE8A45B0}" type="datetimeFigureOut">
              <a:rPr lang="en-IN" smtClean="0"/>
              <a:t>22-04-2024</a:t>
            </a:fld>
            <a:endParaRPr lang="en-IN"/>
          </a:p>
        </p:txBody>
      </p:sp>
      <p:sp>
        <p:nvSpPr>
          <p:cNvPr id="5" name="Footer Placeholder 4">
            <a:extLst>
              <a:ext uri="{FF2B5EF4-FFF2-40B4-BE49-F238E27FC236}">
                <a16:creationId xmlns:a16="http://schemas.microsoft.com/office/drawing/2014/main" id="{F0800515-C1D0-3F84-E5EA-1B2146380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F6C63-C54F-CCD1-47F4-D506CAE549B2}"/>
              </a:ext>
            </a:extLst>
          </p:cNvPr>
          <p:cNvSpPr>
            <a:spLocks noGrp="1"/>
          </p:cNvSpPr>
          <p:nvPr>
            <p:ph type="sldNum" sz="quarter" idx="12"/>
          </p:nvPr>
        </p:nvSpPr>
        <p:spPr/>
        <p:txBody>
          <a:bodyPr/>
          <a:lstStyle/>
          <a:p>
            <a:fld id="{4369A90B-AD2A-48AF-9537-3D17564351B5}" type="slidenum">
              <a:rPr lang="en-IN" smtClean="0"/>
              <a:t>‹#›</a:t>
            </a:fld>
            <a:endParaRPr lang="en-IN"/>
          </a:p>
        </p:txBody>
      </p:sp>
    </p:spTree>
    <p:extLst>
      <p:ext uri="{BB962C8B-B14F-4D97-AF65-F5344CB8AC3E}">
        <p14:creationId xmlns:p14="http://schemas.microsoft.com/office/powerpoint/2010/main" val="294045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67E92F-3E7B-960B-5C55-F27AA5F51C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851FDA-E3E9-419E-CD58-E735995604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F5DD6E-1DD1-8A94-9712-FB3BA5A66E8C}"/>
              </a:ext>
            </a:extLst>
          </p:cNvPr>
          <p:cNvSpPr>
            <a:spLocks noGrp="1"/>
          </p:cNvSpPr>
          <p:nvPr>
            <p:ph type="dt" sz="half" idx="10"/>
          </p:nvPr>
        </p:nvSpPr>
        <p:spPr/>
        <p:txBody>
          <a:bodyPr/>
          <a:lstStyle/>
          <a:p>
            <a:fld id="{ADE35EA4-E36D-418D-AE21-366EDE8A45B0}" type="datetimeFigureOut">
              <a:rPr lang="en-IN" smtClean="0"/>
              <a:t>22-04-2024</a:t>
            </a:fld>
            <a:endParaRPr lang="en-IN"/>
          </a:p>
        </p:txBody>
      </p:sp>
      <p:sp>
        <p:nvSpPr>
          <p:cNvPr id="5" name="Footer Placeholder 4">
            <a:extLst>
              <a:ext uri="{FF2B5EF4-FFF2-40B4-BE49-F238E27FC236}">
                <a16:creationId xmlns:a16="http://schemas.microsoft.com/office/drawing/2014/main" id="{48D2F332-5C98-9593-C5C7-5EC512EB5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8E75FF-7E98-CCCB-5AC4-86BB45BD1D4D}"/>
              </a:ext>
            </a:extLst>
          </p:cNvPr>
          <p:cNvSpPr>
            <a:spLocks noGrp="1"/>
          </p:cNvSpPr>
          <p:nvPr>
            <p:ph type="sldNum" sz="quarter" idx="12"/>
          </p:nvPr>
        </p:nvSpPr>
        <p:spPr/>
        <p:txBody>
          <a:bodyPr/>
          <a:lstStyle/>
          <a:p>
            <a:fld id="{4369A90B-AD2A-48AF-9537-3D17564351B5}" type="slidenum">
              <a:rPr lang="en-IN" smtClean="0"/>
              <a:t>‹#›</a:t>
            </a:fld>
            <a:endParaRPr lang="en-IN"/>
          </a:p>
        </p:txBody>
      </p:sp>
    </p:spTree>
    <p:extLst>
      <p:ext uri="{BB962C8B-B14F-4D97-AF65-F5344CB8AC3E}">
        <p14:creationId xmlns:p14="http://schemas.microsoft.com/office/powerpoint/2010/main" val="42392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7F56-46F1-7D44-4345-7370DE162D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4DDB18-E43C-1EBF-9BAA-B826C9477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9D640F-505B-D7FE-808B-AB936F9DDAB8}"/>
              </a:ext>
            </a:extLst>
          </p:cNvPr>
          <p:cNvSpPr>
            <a:spLocks noGrp="1"/>
          </p:cNvSpPr>
          <p:nvPr>
            <p:ph type="dt" sz="half" idx="10"/>
          </p:nvPr>
        </p:nvSpPr>
        <p:spPr/>
        <p:txBody>
          <a:bodyPr/>
          <a:lstStyle/>
          <a:p>
            <a:fld id="{ADE35EA4-E36D-418D-AE21-366EDE8A45B0}" type="datetimeFigureOut">
              <a:rPr lang="en-IN" smtClean="0"/>
              <a:t>22-04-2024</a:t>
            </a:fld>
            <a:endParaRPr lang="en-IN"/>
          </a:p>
        </p:txBody>
      </p:sp>
      <p:sp>
        <p:nvSpPr>
          <p:cNvPr id="5" name="Footer Placeholder 4">
            <a:extLst>
              <a:ext uri="{FF2B5EF4-FFF2-40B4-BE49-F238E27FC236}">
                <a16:creationId xmlns:a16="http://schemas.microsoft.com/office/drawing/2014/main" id="{245A4382-5FB4-BA91-0CC0-C50A22332E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5F699-0B7B-900C-7A2E-FC4E38646A81}"/>
              </a:ext>
            </a:extLst>
          </p:cNvPr>
          <p:cNvSpPr>
            <a:spLocks noGrp="1"/>
          </p:cNvSpPr>
          <p:nvPr>
            <p:ph type="sldNum" sz="quarter" idx="12"/>
          </p:nvPr>
        </p:nvSpPr>
        <p:spPr/>
        <p:txBody>
          <a:bodyPr/>
          <a:lstStyle/>
          <a:p>
            <a:fld id="{4369A90B-AD2A-48AF-9537-3D17564351B5}" type="slidenum">
              <a:rPr lang="en-IN" smtClean="0"/>
              <a:t>‹#›</a:t>
            </a:fld>
            <a:endParaRPr lang="en-IN"/>
          </a:p>
        </p:txBody>
      </p:sp>
    </p:spTree>
    <p:extLst>
      <p:ext uri="{BB962C8B-B14F-4D97-AF65-F5344CB8AC3E}">
        <p14:creationId xmlns:p14="http://schemas.microsoft.com/office/powerpoint/2010/main" val="531284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ADEA-BB98-0618-B7DB-562B38B048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DF365B-4D05-9C2A-3728-97307988C9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1154D4-6162-5487-DBA0-4CF8552C6450}"/>
              </a:ext>
            </a:extLst>
          </p:cNvPr>
          <p:cNvSpPr>
            <a:spLocks noGrp="1"/>
          </p:cNvSpPr>
          <p:nvPr>
            <p:ph type="dt" sz="half" idx="10"/>
          </p:nvPr>
        </p:nvSpPr>
        <p:spPr/>
        <p:txBody>
          <a:bodyPr/>
          <a:lstStyle/>
          <a:p>
            <a:fld id="{ADE35EA4-E36D-418D-AE21-366EDE8A45B0}" type="datetimeFigureOut">
              <a:rPr lang="en-IN" smtClean="0"/>
              <a:t>22-04-2024</a:t>
            </a:fld>
            <a:endParaRPr lang="en-IN"/>
          </a:p>
        </p:txBody>
      </p:sp>
      <p:sp>
        <p:nvSpPr>
          <p:cNvPr id="5" name="Footer Placeholder 4">
            <a:extLst>
              <a:ext uri="{FF2B5EF4-FFF2-40B4-BE49-F238E27FC236}">
                <a16:creationId xmlns:a16="http://schemas.microsoft.com/office/drawing/2014/main" id="{DF136D2F-EDB4-35DC-4B53-5148933A91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934DEF-7A83-D7A7-BB51-8845ED02A76D}"/>
              </a:ext>
            </a:extLst>
          </p:cNvPr>
          <p:cNvSpPr>
            <a:spLocks noGrp="1"/>
          </p:cNvSpPr>
          <p:nvPr>
            <p:ph type="sldNum" sz="quarter" idx="12"/>
          </p:nvPr>
        </p:nvSpPr>
        <p:spPr/>
        <p:txBody>
          <a:bodyPr/>
          <a:lstStyle/>
          <a:p>
            <a:fld id="{4369A90B-AD2A-48AF-9537-3D17564351B5}" type="slidenum">
              <a:rPr lang="en-IN" smtClean="0"/>
              <a:t>‹#›</a:t>
            </a:fld>
            <a:endParaRPr lang="en-IN"/>
          </a:p>
        </p:txBody>
      </p:sp>
    </p:spTree>
    <p:extLst>
      <p:ext uri="{BB962C8B-B14F-4D97-AF65-F5344CB8AC3E}">
        <p14:creationId xmlns:p14="http://schemas.microsoft.com/office/powerpoint/2010/main" val="3677726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016A-55DF-06FA-E5E8-2E08C8B064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54383-9752-2636-8800-0B0EA9AD0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B117C2-6B28-CDEA-0051-706BDB2051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9145C7-BCB5-281B-2DFB-5DE08D97D527}"/>
              </a:ext>
            </a:extLst>
          </p:cNvPr>
          <p:cNvSpPr>
            <a:spLocks noGrp="1"/>
          </p:cNvSpPr>
          <p:nvPr>
            <p:ph type="dt" sz="half" idx="10"/>
          </p:nvPr>
        </p:nvSpPr>
        <p:spPr/>
        <p:txBody>
          <a:bodyPr/>
          <a:lstStyle/>
          <a:p>
            <a:fld id="{ADE35EA4-E36D-418D-AE21-366EDE8A45B0}" type="datetimeFigureOut">
              <a:rPr lang="en-IN" smtClean="0"/>
              <a:t>22-04-2024</a:t>
            </a:fld>
            <a:endParaRPr lang="en-IN"/>
          </a:p>
        </p:txBody>
      </p:sp>
      <p:sp>
        <p:nvSpPr>
          <p:cNvPr id="6" name="Footer Placeholder 5">
            <a:extLst>
              <a:ext uri="{FF2B5EF4-FFF2-40B4-BE49-F238E27FC236}">
                <a16:creationId xmlns:a16="http://schemas.microsoft.com/office/drawing/2014/main" id="{873EB5A1-6F16-1159-6187-645D920074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A98A24-90E2-C941-9102-D61795E43A54}"/>
              </a:ext>
            </a:extLst>
          </p:cNvPr>
          <p:cNvSpPr>
            <a:spLocks noGrp="1"/>
          </p:cNvSpPr>
          <p:nvPr>
            <p:ph type="sldNum" sz="quarter" idx="12"/>
          </p:nvPr>
        </p:nvSpPr>
        <p:spPr/>
        <p:txBody>
          <a:bodyPr/>
          <a:lstStyle/>
          <a:p>
            <a:fld id="{4369A90B-AD2A-48AF-9537-3D17564351B5}" type="slidenum">
              <a:rPr lang="en-IN" smtClean="0"/>
              <a:t>‹#›</a:t>
            </a:fld>
            <a:endParaRPr lang="en-IN"/>
          </a:p>
        </p:txBody>
      </p:sp>
    </p:spTree>
    <p:extLst>
      <p:ext uri="{BB962C8B-B14F-4D97-AF65-F5344CB8AC3E}">
        <p14:creationId xmlns:p14="http://schemas.microsoft.com/office/powerpoint/2010/main" val="52126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66B-DE01-4DAD-ED30-32EF60D7B5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F3B7A1-113C-5FEB-CFB6-1E15124AFC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9799ED-F2EF-3667-2F9D-416E99AD76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5F8CFF-338F-2A58-4A16-05A82EF82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E9F406-85E0-1347-0508-E79D161CF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E1CC32-F322-A384-5739-421B1BDFB664}"/>
              </a:ext>
            </a:extLst>
          </p:cNvPr>
          <p:cNvSpPr>
            <a:spLocks noGrp="1"/>
          </p:cNvSpPr>
          <p:nvPr>
            <p:ph type="dt" sz="half" idx="10"/>
          </p:nvPr>
        </p:nvSpPr>
        <p:spPr/>
        <p:txBody>
          <a:bodyPr/>
          <a:lstStyle/>
          <a:p>
            <a:fld id="{ADE35EA4-E36D-418D-AE21-366EDE8A45B0}" type="datetimeFigureOut">
              <a:rPr lang="en-IN" smtClean="0"/>
              <a:t>22-04-2024</a:t>
            </a:fld>
            <a:endParaRPr lang="en-IN"/>
          </a:p>
        </p:txBody>
      </p:sp>
      <p:sp>
        <p:nvSpPr>
          <p:cNvPr id="8" name="Footer Placeholder 7">
            <a:extLst>
              <a:ext uri="{FF2B5EF4-FFF2-40B4-BE49-F238E27FC236}">
                <a16:creationId xmlns:a16="http://schemas.microsoft.com/office/drawing/2014/main" id="{6B5FBF43-6D8B-5D4B-6E40-969C2963E7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3B345F-4586-25E1-AA3A-75EEDFC7D952}"/>
              </a:ext>
            </a:extLst>
          </p:cNvPr>
          <p:cNvSpPr>
            <a:spLocks noGrp="1"/>
          </p:cNvSpPr>
          <p:nvPr>
            <p:ph type="sldNum" sz="quarter" idx="12"/>
          </p:nvPr>
        </p:nvSpPr>
        <p:spPr/>
        <p:txBody>
          <a:bodyPr/>
          <a:lstStyle/>
          <a:p>
            <a:fld id="{4369A90B-AD2A-48AF-9537-3D17564351B5}" type="slidenum">
              <a:rPr lang="en-IN" smtClean="0"/>
              <a:t>‹#›</a:t>
            </a:fld>
            <a:endParaRPr lang="en-IN"/>
          </a:p>
        </p:txBody>
      </p:sp>
    </p:spTree>
    <p:extLst>
      <p:ext uri="{BB962C8B-B14F-4D97-AF65-F5344CB8AC3E}">
        <p14:creationId xmlns:p14="http://schemas.microsoft.com/office/powerpoint/2010/main" val="1019396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7838-58E0-7F16-8A02-215D75EFBF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FC119D-2B7D-FA80-F02D-0D014CFFBDA5}"/>
              </a:ext>
            </a:extLst>
          </p:cNvPr>
          <p:cNvSpPr>
            <a:spLocks noGrp="1"/>
          </p:cNvSpPr>
          <p:nvPr>
            <p:ph type="dt" sz="half" idx="10"/>
          </p:nvPr>
        </p:nvSpPr>
        <p:spPr/>
        <p:txBody>
          <a:bodyPr/>
          <a:lstStyle/>
          <a:p>
            <a:fld id="{ADE35EA4-E36D-418D-AE21-366EDE8A45B0}" type="datetimeFigureOut">
              <a:rPr lang="en-IN" smtClean="0"/>
              <a:t>22-04-2024</a:t>
            </a:fld>
            <a:endParaRPr lang="en-IN"/>
          </a:p>
        </p:txBody>
      </p:sp>
      <p:sp>
        <p:nvSpPr>
          <p:cNvPr id="4" name="Footer Placeholder 3">
            <a:extLst>
              <a:ext uri="{FF2B5EF4-FFF2-40B4-BE49-F238E27FC236}">
                <a16:creationId xmlns:a16="http://schemas.microsoft.com/office/drawing/2014/main" id="{7600A63D-B2BB-C269-E466-438B9117C4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1D7BBD-92C5-1FB4-90FF-DB903EF741CA}"/>
              </a:ext>
            </a:extLst>
          </p:cNvPr>
          <p:cNvSpPr>
            <a:spLocks noGrp="1"/>
          </p:cNvSpPr>
          <p:nvPr>
            <p:ph type="sldNum" sz="quarter" idx="12"/>
          </p:nvPr>
        </p:nvSpPr>
        <p:spPr/>
        <p:txBody>
          <a:bodyPr/>
          <a:lstStyle/>
          <a:p>
            <a:fld id="{4369A90B-AD2A-48AF-9537-3D17564351B5}" type="slidenum">
              <a:rPr lang="en-IN" smtClean="0"/>
              <a:t>‹#›</a:t>
            </a:fld>
            <a:endParaRPr lang="en-IN"/>
          </a:p>
        </p:txBody>
      </p:sp>
    </p:spTree>
    <p:extLst>
      <p:ext uri="{BB962C8B-B14F-4D97-AF65-F5344CB8AC3E}">
        <p14:creationId xmlns:p14="http://schemas.microsoft.com/office/powerpoint/2010/main" val="360573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BDFD2D-BAFB-FFEC-E2AB-5A1D1E5415FE}"/>
              </a:ext>
            </a:extLst>
          </p:cNvPr>
          <p:cNvSpPr>
            <a:spLocks noGrp="1"/>
          </p:cNvSpPr>
          <p:nvPr>
            <p:ph type="dt" sz="half" idx="10"/>
          </p:nvPr>
        </p:nvSpPr>
        <p:spPr/>
        <p:txBody>
          <a:bodyPr/>
          <a:lstStyle/>
          <a:p>
            <a:fld id="{ADE35EA4-E36D-418D-AE21-366EDE8A45B0}" type="datetimeFigureOut">
              <a:rPr lang="en-IN" smtClean="0"/>
              <a:t>22-04-2024</a:t>
            </a:fld>
            <a:endParaRPr lang="en-IN"/>
          </a:p>
        </p:txBody>
      </p:sp>
      <p:sp>
        <p:nvSpPr>
          <p:cNvPr id="3" name="Footer Placeholder 2">
            <a:extLst>
              <a:ext uri="{FF2B5EF4-FFF2-40B4-BE49-F238E27FC236}">
                <a16:creationId xmlns:a16="http://schemas.microsoft.com/office/drawing/2014/main" id="{02C79A8A-3DB6-B6E5-5F3D-2F9FAE5FC3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1735ED-2009-47AC-CD34-2DF86A2AD2FD}"/>
              </a:ext>
            </a:extLst>
          </p:cNvPr>
          <p:cNvSpPr>
            <a:spLocks noGrp="1"/>
          </p:cNvSpPr>
          <p:nvPr>
            <p:ph type="sldNum" sz="quarter" idx="12"/>
          </p:nvPr>
        </p:nvSpPr>
        <p:spPr/>
        <p:txBody>
          <a:bodyPr/>
          <a:lstStyle/>
          <a:p>
            <a:fld id="{4369A90B-AD2A-48AF-9537-3D17564351B5}" type="slidenum">
              <a:rPr lang="en-IN" smtClean="0"/>
              <a:t>‹#›</a:t>
            </a:fld>
            <a:endParaRPr lang="en-IN"/>
          </a:p>
        </p:txBody>
      </p:sp>
    </p:spTree>
    <p:extLst>
      <p:ext uri="{BB962C8B-B14F-4D97-AF65-F5344CB8AC3E}">
        <p14:creationId xmlns:p14="http://schemas.microsoft.com/office/powerpoint/2010/main" val="212071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6370-74DE-0E5D-FC61-79A118691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8A4D3E-C549-0E63-4DEC-BAFD322BD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F7511D-DF07-AF76-361C-1E2BEE50D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9F93E6-A407-E609-49A5-EA08A9D981E7}"/>
              </a:ext>
            </a:extLst>
          </p:cNvPr>
          <p:cNvSpPr>
            <a:spLocks noGrp="1"/>
          </p:cNvSpPr>
          <p:nvPr>
            <p:ph type="dt" sz="half" idx="10"/>
          </p:nvPr>
        </p:nvSpPr>
        <p:spPr/>
        <p:txBody>
          <a:bodyPr/>
          <a:lstStyle/>
          <a:p>
            <a:fld id="{ADE35EA4-E36D-418D-AE21-366EDE8A45B0}" type="datetimeFigureOut">
              <a:rPr lang="en-IN" smtClean="0"/>
              <a:t>22-04-2024</a:t>
            </a:fld>
            <a:endParaRPr lang="en-IN"/>
          </a:p>
        </p:txBody>
      </p:sp>
      <p:sp>
        <p:nvSpPr>
          <p:cNvPr id="6" name="Footer Placeholder 5">
            <a:extLst>
              <a:ext uri="{FF2B5EF4-FFF2-40B4-BE49-F238E27FC236}">
                <a16:creationId xmlns:a16="http://schemas.microsoft.com/office/drawing/2014/main" id="{6BFBC9C8-D994-2021-A67D-FA7BA784C2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588ABD-AEE1-D78B-CB8F-8CEF37B7E227}"/>
              </a:ext>
            </a:extLst>
          </p:cNvPr>
          <p:cNvSpPr>
            <a:spLocks noGrp="1"/>
          </p:cNvSpPr>
          <p:nvPr>
            <p:ph type="sldNum" sz="quarter" idx="12"/>
          </p:nvPr>
        </p:nvSpPr>
        <p:spPr/>
        <p:txBody>
          <a:bodyPr/>
          <a:lstStyle/>
          <a:p>
            <a:fld id="{4369A90B-AD2A-48AF-9537-3D17564351B5}" type="slidenum">
              <a:rPr lang="en-IN" smtClean="0"/>
              <a:t>‹#›</a:t>
            </a:fld>
            <a:endParaRPr lang="en-IN"/>
          </a:p>
        </p:txBody>
      </p:sp>
    </p:spTree>
    <p:extLst>
      <p:ext uri="{BB962C8B-B14F-4D97-AF65-F5344CB8AC3E}">
        <p14:creationId xmlns:p14="http://schemas.microsoft.com/office/powerpoint/2010/main" val="127191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DDA4-7F09-0C26-8817-E3D6C5925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74FA5B-C09B-E4C7-ED68-8D77C8168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EB7319-411D-DA72-6019-0A45525F4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E46E2B-AD54-D01A-977C-8D9EC78DF771}"/>
              </a:ext>
            </a:extLst>
          </p:cNvPr>
          <p:cNvSpPr>
            <a:spLocks noGrp="1"/>
          </p:cNvSpPr>
          <p:nvPr>
            <p:ph type="dt" sz="half" idx="10"/>
          </p:nvPr>
        </p:nvSpPr>
        <p:spPr/>
        <p:txBody>
          <a:bodyPr/>
          <a:lstStyle/>
          <a:p>
            <a:fld id="{ADE35EA4-E36D-418D-AE21-366EDE8A45B0}" type="datetimeFigureOut">
              <a:rPr lang="en-IN" smtClean="0"/>
              <a:t>22-04-2024</a:t>
            </a:fld>
            <a:endParaRPr lang="en-IN"/>
          </a:p>
        </p:txBody>
      </p:sp>
      <p:sp>
        <p:nvSpPr>
          <p:cNvPr id="6" name="Footer Placeholder 5">
            <a:extLst>
              <a:ext uri="{FF2B5EF4-FFF2-40B4-BE49-F238E27FC236}">
                <a16:creationId xmlns:a16="http://schemas.microsoft.com/office/drawing/2014/main" id="{99DADFA4-8D1F-C038-5732-5C1632991D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A4259-BFFA-C21C-31C1-A501202FCAF8}"/>
              </a:ext>
            </a:extLst>
          </p:cNvPr>
          <p:cNvSpPr>
            <a:spLocks noGrp="1"/>
          </p:cNvSpPr>
          <p:nvPr>
            <p:ph type="sldNum" sz="quarter" idx="12"/>
          </p:nvPr>
        </p:nvSpPr>
        <p:spPr/>
        <p:txBody>
          <a:bodyPr/>
          <a:lstStyle/>
          <a:p>
            <a:fld id="{4369A90B-AD2A-48AF-9537-3D17564351B5}" type="slidenum">
              <a:rPr lang="en-IN" smtClean="0"/>
              <a:t>‹#›</a:t>
            </a:fld>
            <a:endParaRPr lang="en-IN"/>
          </a:p>
        </p:txBody>
      </p:sp>
    </p:spTree>
    <p:extLst>
      <p:ext uri="{BB962C8B-B14F-4D97-AF65-F5344CB8AC3E}">
        <p14:creationId xmlns:p14="http://schemas.microsoft.com/office/powerpoint/2010/main" val="236052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5B757-0B11-E51B-60BA-341ADF4EB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F7446C-81EA-F5A3-900B-A0058500D4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6BC499-A552-D07B-88A9-D91B2CF45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E35EA4-E36D-418D-AE21-366EDE8A45B0}" type="datetimeFigureOut">
              <a:rPr lang="en-IN" smtClean="0"/>
              <a:t>22-04-2024</a:t>
            </a:fld>
            <a:endParaRPr lang="en-IN"/>
          </a:p>
        </p:txBody>
      </p:sp>
      <p:sp>
        <p:nvSpPr>
          <p:cNvPr id="5" name="Footer Placeholder 4">
            <a:extLst>
              <a:ext uri="{FF2B5EF4-FFF2-40B4-BE49-F238E27FC236}">
                <a16:creationId xmlns:a16="http://schemas.microsoft.com/office/drawing/2014/main" id="{D61870FC-895C-24B9-6B5A-3DADC8ABA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192723A-9DC6-59DC-5EDD-DDE9C0E21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69A90B-AD2A-48AF-9537-3D17564351B5}" type="slidenum">
              <a:rPr lang="en-IN" smtClean="0"/>
              <a:t>‹#›</a:t>
            </a:fld>
            <a:endParaRPr lang="en-IN"/>
          </a:p>
        </p:txBody>
      </p:sp>
    </p:spTree>
    <p:extLst>
      <p:ext uri="{BB962C8B-B14F-4D97-AF65-F5344CB8AC3E}">
        <p14:creationId xmlns:p14="http://schemas.microsoft.com/office/powerpoint/2010/main" val="3303014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ngall.com/technology-pn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mbarcados.com.br/microchip-pic-iot/"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mbarcados.com.br/microchip-pic-iot/"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ree with icons on it&#10;&#10;Description automatically generated">
            <a:extLst>
              <a:ext uri="{FF2B5EF4-FFF2-40B4-BE49-F238E27FC236}">
                <a16:creationId xmlns:a16="http://schemas.microsoft.com/office/drawing/2014/main" id="{402BC80F-FCD2-31D5-5020-16D5D9E4450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8610" r="9089" b="13000"/>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81ADF-4C71-6ED8-0071-4E666327F0D3}"/>
              </a:ext>
            </a:extLst>
          </p:cNvPr>
          <p:cNvSpPr>
            <a:spLocks noGrp="1"/>
          </p:cNvSpPr>
          <p:nvPr>
            <p:ph type="ctrTitle"/>
          </p:nvPr>
        </p:nvSpPr>
        <p:spPr>
          <a:xfrm>
            <a:off x="477981" y="1122363"/>
            <a:ext cx="4023360" cy="3204134"/>
          </a:xfrm>
        </p:spPr>
        <p:txBody>
          <a:bodyPr anchor="b">
            <a:normAutofit/>
          </a:bodyPr>
          <a:lstStyle/>
          <a:p>
            <a:pPr algn="l"/>
            <a:r>
              <a:rPr lang="en-US" sz="4800">
                <a:solidFill>
                  <a:schemeClr val="bg1"/>
                </a:solidFill>
              </a:rPr>
              <a:t>SMART ALARM SYSTEM</a:t>
            </a:r>
            <a:endParaRPr lang="en-IN" sz="4800">
              <a:solidFill>
                <a:schemeClr val="bg1"/>
              </a:solidFill>
            </a:endParaRPr>
          </a:p>
        </p:txBody>
      </p:sp>
      <p:sp>
        <p:nvSpPr>
          <p:cNvPr id="3" name="Subtitle 2">
            <a:extLst>
              <a:ext uri="{FF2B5EF4-FFF2-40B4-BE49-F238E27FC236}">
                <a16:creationId xmlns:a16="http://schemas.microsoft.com/office/drawing/2014/main" id="{CE7A5568-39D0-E834-57A3-564CCDE64A95}"/>
              </a:ext>
            </a:extLst>
          </p:cNvPr>
          <p:cNvSpPr>
            <a:spLocks noGrp="1"/>
          </p:cNvSpPr>
          <p:nvPr>
            <p:ph type="subTitle" idx="1"/>
          </p:nvPr>
        </p:nvSpPr>
        <p:spPr>
          <a:xfrm>
            <a:off x="477980" y="4872922"/>
            <a:ext cx="4555321" cy="1208141"/>
          </a:xfrm>
        </p:spPr>
        <p:txBody>
          <a:bodyPr vert="horz" lIns="91440" tIns="45720" rIns="91440" bIns="45720" rtlCol="0" anchor="t">
            <a:normAutofit/>
          </a:bodyPr>
          <a:lstStyle/>
          <a:p>
            <a:pPr algn="l"/>
            <a:r>
              <a:rPr lang="en-US" sz="2000">
                <a:solidFill>
                  <a:schemeClr val="bg1"/>
                </a:solidFill>
              </a:rPr>
              <a:t>- GROUP 007</a:t>
            </a:r>
          </a:p>
          <a:p>
            <a:pPr algn="l"/>
            <a:r>
              <a:rPr lang="en-US" sz="2000">
                <a:solidFill>
                  <a:schemeClr val="bg1"/>
                </a:solidFill>
              </a:rPr>
              <a:t>By Musa </a:t>
            </a:r>
            <a:r>
              <a:rPr lang="en-US" sz="2000" err="1">
                <a:solidFill>
                  <a:schemeClr val="bg1"/>
                </a:solidFill>
              </a:rPr>
              <a:t>Shogunle</a:t>
            </a:r>
            <a:r>
              <a:rPr lang="en-US" sz="2000">
                <a:solidFill>
                  <a:schemeClr val="bg1"/>
                </a:solidFill>
              </a:rPr>
              <a:t>, Milind </a:t>
            </a:r>
            <a:r>
              <a:rPr lang="en-US" sz="2000" err="1">
                <a:solidFill>
                  <a:schemeClr val="bg1"/>
                </a:solidFill>
              </a:rPr>
              <a:t>Bhonsale</a:t>
            </a:r>
            <a:r>
              <a:rPr lang="en-US" sz="2000">
                <a:solidFill>
                  <a:schemeClr val="bg1"/>
                </a:solidFill>
              </a:rPr>
              <a:t>, and Vishruth Acharya</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32787F0-B2DE-9E44-9B14-DBFB025F75B4}"/>
              </a:ext>
            </a:extLst>
          </p:cNvPr>
          <p:cNvSpPr txBox="1"/>
          <p:nvPr/>
        </p:nvSpPr>
        <p:spPr>
          <a:xfrm>
            <a:off x="9716643" y="6657945"/>
            <a:ext cx="247535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4728074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2007F-43AD-223C-02B2-F1753FB714E9}"/>
              </a:ext>
            </a:extLst>
          </p:cNvPr>
          <p:cNvSpPr>
            <a:spLocks noGrp="1"/>
          </p:cNvSpPr>
          <p:nvPr>
            <p:ph type="title"/>
          </p:nvPr>
        </p:nvSpPr>
        <p:spPr>
          <a:xfrm>
            <a:off x="838200" y="365125"/>
            <a:ext cx="10515600" cy="1325563"/>
          </a:xfrm>
        </p:spPr>
        <p:txBody>
          <a:bodyPr>
            <a:normAutofit/>
          </a:bodyPr>
          <a:lstStyle/>
          <a:p>
            <a:r>
              <a:rPr lang="en-US" sz="5400"/>
              <a:t>Subscription Fees</a:t>
            </a:r>
          </a:p>
        </p:txBody>
      </p:sp>
      <p:sp>
        <p:nvSpPr>
          <p:cNvPr id="2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8">
            <a:extLst>
              <a:ext uri="{FF2B5EF4-FFF2-40B4-BE49-F238E27FC236}">
                <a16:creationId xmlns:a16="http://schemas.microsoft.com/office/drawing/2014/main" id="{C6207546-418D-172B-A3AF-FA7E3AA9B5C2}"/>
              </a:ext>
            </a:extLst>
          </p:cNvPr>
          <p:cNvGraphicFramePr>
            <a:graphicFrameLocks noGrp="1"/>
          </p:cNvGraphicFramePr>
          <p:nvPr>
            <p:ph idx="1"/>
            <p:extLst>
              <p:ext uri="{D42A27DB-BD31-4B8C-83A1-F6EECF244321}">
                <p14:modId xmlns:p14="http://schemas.microsoft.com/office/powerpoint/2010/main" val="61099795"/>
              </p:ext>
            </p:extLst>
          </p:nvPr>
        </p:nvGraphicFramePr>
        <p:xfrm>
          <a:off x="838200" y="2612088"/>
          <a:ext cx="10515602" cy="3933859"/>
        </p:xfrm>
        <a:graphic>
          <a:graphicData uri="http://schemas.openxmlformats.org/drawingml/2006/table">
            <a:tbl>
              <a:tblPr bandRow="1">
                <a:tableStyleId>{5C22544A-7EE6-4342-B048-85BDC9FD1C3A}</a:tableStyleId>
              </a:tblPr>
              <a:tblGrid>
                <a:gridCol w="4198105">
                  <a:extLst>
                    <a:ext uri="{9D8B030D-6E8A-4147-A177-3AD203B41FA5}">
                      <a16:colId xmlns:a16="http://schemas.microsoft.com/office/drawing/2014/main" val="4001306545"/>
                    </a:ext>
                  </a:extLst>
                </a:gridCol>
                <a:gridCol w="2188887">
                  <a:extLst>
                    <a:ext uri="{9D8B030D-6E8A-4147-A177-3AD203B41FA5}">
                      <a16:colId xmlns:a16="http://schemas.microsoft.com/office/drawing/2014/main" val="3432911137"/>
                    </a:ext>
                  </a:extLst>
                </a:gridCol>
                <a:gridCol w="4128610">
                  <a:extLst>
                    <a:ext uri="{9D8B030D-6E8A-4147-A177-3AD203B41FA5}">
                      <a16:colId xmlns:a16="http://schemas.microsoft.com/office/drawing/2014/main" val="1273217113"/>
                    </a:ext>
                  </a:extLst>
                </a:gridCol>
              </a:tblGrid>
              <a:tr h="929478">
                <a:tc>
                  <a:txBody>
                    <a:bodyPr/>
                    <a:lstStyle/>
                    <a:p>
                      <a:pPr algn="l" rtl="0" fontAlgn="base"/>
                      <a:r>
                        <a:rPr lang="en-US" sz="2600" b="1" i="0">
                          <a:solidFill>
                            <a:srgbClr val="000000"/>
                          </a:solidFill>
                          <a:effectLst/>
                          <a:latin typeface="Arial"/>
                        </a:rPr>
                        <a:t>Basic Subscription Fee (Monthly)</a:t>
                      </a:r>
                      <a:endParaRPr lang="en-US" sz="5300" b="1" i="0">
                        <a:solidFill>
                          <a:srgbClr val="FFFFFF"/>
                        </a:solidFill>
                        <a:effectLst/>
                        <a:latin typeface="Arial"/>
                      </a:endParaRPr>
                    </a:p>
                  </a:txBody>
                  <a:tcPr marL="48751" marR="48751" marT="48751" marB="48751" anchor="ctr">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noFill/>
                  </a:tcPr>
                </a:tc>
                <a:tc>
                  <a:txBody>
                    <a:bodyPr/>
                    <a:lstStyle/>
                    <a:p>
                      <a:pPr algn="l" rtl="0" fontAlgn="base"/>
                      <a:r>
                        <a:rPr lang="en-US" sz="2600" b="0" i="0">
                          <a:solidFill>
                            <a:srgbClr val="000000"/>
                          </a:solidFill>
                          <a:effectLst/>
                          <a:latin typeface="Arial"/>
                        </a:rPr>
                        <a:t>$25/month</a:t>
                      </a:r>
                      <a:endParaRPr lang="en-US" sz="5300" b="0" i="0">
                        <a:solidFill>
                          <a:srgbClr val="000000"/>
                        </a:solidFill>
                        <a:effectLst/>
                        <a:latin typeface="Arial"/>
                      </a:endParaRPr>
                    </a:p>
                  </a:txBody>
                  <a:tcPr marL="48751" marR="48751" marT="48751" marB="48751" anchor="ctr">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noFill/>
                  </a:tcPr>
                </a:tc>
                <a:tc>
                  <a:txBody>
                    <a:bodyPr/>
                    <a:lstStyle/>
                    <a:p>
                      <a:pPr algn="l" rtl="0" fontAlgn="base"/>
                      <a:r>
                        <a:rPr lang="en-US" sz="2600" b="0" i="0">
                          <a:solidFill>
                            <a:srgbClr val="000000"/>
                          </a:solidFill>
                          <a:effectLst/>
                          <a:latin typeface="Arial"/>
                        </a:rPr>
                        <a:t>Cloud connectivity, basic event logging, notifications</a:t>
                      </a:r>
                      <a:endParaRPr lang="en-US" sz="5300" b="0" i="0">
                        <a:solidFill>
                          <a:srgbClr val="000000"/>
                        </a:solidFill>
                        <a:effectLst/>
                        <a:latin typeface="Arial"/>
                      </a:endParaRPr>
                    </a:p>
                  </a:txBody>
                  <a:tcPr marL="48751" marR="48751" marT="48751" marB="48751" anchor="ctr">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noFill/>
                  </a:tcPr>
                </a:tc>
                <a:extLst>
                  <a:ext uri="{0D108BD9-81ED-4DB2-BD59-A6C34878D82A}">
                    <a16:rowId xmlns:a16="http://schemas.microsoft.com/office/drawing/2014/main" val="756273491"/>
                  </a:ext>
                </a:extLst>
              </a:tr>
              <a:tr h="1321919">
                <a:tc>
                  <a:txBody>
                    <a:bodyPr/>
                    <a:lstStyle/>
                    <a:p>
                      <a:pPr algn="l" rtl="0" fontAlgn="base"/>
                      <a:r>
                        <a:rPr lang="en-US" sz="2600" b="1" i="0">
                          <a:solidFill>
                            <a:srgbClr val="000000"/>
                          </a:solidFill>
                          <a:effectLst/>
                          <a:latin typeface="Arial"/>
                        </a:rPr>
                        <a:t>Maintenance Fee (Yearly)</a:t>
                      </a:r>
                      <a:endParaRPr lang="en-US" sz="5300" b="1" i="0">
                        <a:solidFill>
                          <a:srgbClr val="FFFFFF"/>
                        </a:solidFill>
                        <a:effectLst/>
                        <a:latin typeface="Arial"/>
                      </a:endParaRPr>
                    </a:p>
                  </a:txBody>
                  <a:tcPr marL="48751" marR="48751" marT="48751" marB="48751" anchor="ctr">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noFill/>
                  </a:tcPr>
                </a:tc>
                <a:tc>
                  <a:txBody>
                    <a:bodyPr/>
                    <a:lstStyle/>
                    <a:p>
                      <a:pPr algn="l" rtl="0" fontAlgn="base"/>
                      <a:r>
                        <a:rPr lang="en-US" sz="2600" b="0" i="0">
                          <a:solidFill>
                            <a:srgbClr val="000000"/>
                          </a:solidFill>
                          <a:effectLst/>
                          <a:latin typeface="Arial"/>
                        </a:rPr>
                        <a:t>$15 </a:t>
                      </a:r>
                      <a:endParaRPr lang="en-US" sz="5300" b="0" i="0">
                        <a:solidFill>
                          <a:srgbClr val="000000"/>
                        </a:solidFill>
                        <a:effectLst/>
                        <a:latin typeface="Arial"/>
                      </a:endParaRPr>
                    </a:p>
                  </a:txBody>
                  <a:tcPr marL="48751" marR="48751" marT="48751" marB="48751" anchor="ctr">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noFill/>
                  </a:tcPr>
                </a:tc>
                <a:tc>
                  <a:txBody>
                    <a:bodyPr/>
                    <a:lstStyle/>
                    <a:p>
                      <a:pPr algn="l" rtl="0" fontAlgn="base"/>
                      <a:r>
                        <a:rPr lang="en-US" sz="2600" b="0" i="0">
                          <a:solidFill>
                            <a:srgbClr val="000000"/>
                          </a:solidFill>
                          <a:effectLst/>
                          <a:latin typeface="Arial"/>
                        </a:rPr>
                        <a:t>Covers regular servicing, firmware updates, minor repairs</a:t>
                      </a:r>
                      <a:endParaRPr lang="en-US" sz="5300" b="0" i="0">
                        <a:solidFill>
                          <a:srgbClr val="000000"/>
                        </a:solidFill>
                        <a:effectLst/>
                        <a:latin typeface="Arial"/>
                      </a:endParaRPr>
                    </a:p>
                  </a:txBody>
                  <a:tcPr marL="48751" marR="48751" marT="48751" marB="48751" anchor="ctr">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noFill/>
                  </a:tcPr>
                </a:tc>
                <a:extLst>
                  <a:ext uri="{0D108BD9-81ED-4DB2-BD59-A6C34878D82A}">
                    <a16:rowId xmlns:a16="http://schemas.microsoft.com/office/drawing/2014/main" val="2861680225"/>
                  </a:ext>
                </a:extLst>
              </a:tr>
              <a:tr h="929478">
                <a:tc>
                  <a:txBody>
                    <a:bodyPr/>
                    <a:lstStyle/>
                    <a:p>
                      <a:pPr algn="l" rtl="0" fontAlgn="base"/>
                      <a:r>
                        <a:rPr lang="en-US" sz="2600" b="1" i="0">
                          <a:solidFill>
                            <a:srgbClr val="000000"/>
                          </a:solidFill>
                          <a:effectLst/>
                          <a:latin typeface="Arial"/>
                        </a:rPr>
                        <a:t>Premium Subscription (Optional Monthly)</a:t>
                      </a:r>
                      <a:endParaRPr lang="en-US" sz="5300" b="1" i="0">
                        <a:solidFill>
                          <a:srgbClr val="FFFFFF"/>
                        </a:solidFill>
                        <a:effectLst/>
                        <a:latin typeface="Arial"/>
                      </a:endParaRPr>
                    </a:p>
                  </a:txBody>
                  <a:tcPr marL="48751" marR="48751" marT="48751" marB="48751" anchor="ctr">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noFill/>
                  </a:tcPr>
                </a:tc>
                <a:tc>
                  <a:txBody>
                    <a:bodyPr/>
                    <a:lstStyle/>
                    <a:p>
                      <a:pPr algn="l" rtl="0" fontAlgn="base"/>
                      <a:r>
                        <a:rPr lang="en-US" sz="2600" b="0" i="0">
                          <a:solidFill>
                            <a:srgbClr val="000000"/>
                          </a:solidFill>
                          <a:effectLst/>
                          <a:latin typeface="Arial"/>
                        </a:rPr>
                        <a:t>+  $25/month</a:t>
                      </a:r>
                      <a:endParaRPr lang="en-US" sz="5300" b="0" i="0">
                        <a:solidFill>
                          <a:srgbClr val="000000"/>
                        </a:solidFill>
                        <a:effectLst/>
                        <a:latin typeface="Arial"/>
                      </a:endParaRPr>
                    </a:p>
                  </a:txBody>
                  <a:tcPr marL="48751" marR="48751" marT="48751" marB="48751" anchor="ctr">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noFill/>
                  </a:tcPr>
                </a:tc>
                <a:tc>
                  <a:txBody>
                    <a:bodyPr/>
                    <a:lstStyle/>
                    <a:p>
                      <a:pPr algn="l" rtl="0" fontAlgn="base"/>
                      <a:r>
                        <a:rPr lang="en-US" sz="2600" b="0" i="0">
                          <a:solidFill>
                            <a:srgbClr val="000000"/>
                          </a:solidFill>
                          <a:effectLst/>
                          <a:latin typeface="Arial"/>
                        </a:rPr>
                        <a:t>24/7 support with priority troubleshooting and additional exclusive features</a:t>
                      </a:r>
                      <a:endParaRPr lang="en-US" sz="5300" b="0" i="0">
                        <a:solidFill>
                          <a:srgbClr val="000000"/>
                        </a:solidFill>
                        <a:effectLst/>
                        <a:latin typeface="Arial"/>
                      </a:endParaRPr>
                    </a:p>
                  </a:txBody>
                  <a:tcPr marL="48751" marR="48751" marT="48751" marB="48751" anchor="ctr">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noFill/>
                  </a:tcPr>
                </a:tc>
                <a:extLst>
                  <a:ext uri="{0D108BD9-81ED-4DB2-BD59-A6C34878D82A}">
                    <a16:rowId xmlns:a16="http://schemas.microsoft.com/office/drawing/2014/main" val="979229712"/>
                  </a:ext>
                </a:extLst>
              </a:tr>
            </a:tbl>
          </a:graphicData>
        </a:graphic>
      </p:graphicFrame>
    </p:spTree>
    <p:extLst>
      <p:ext uri="{BB962C8B-B14F-4D97-AF65-F5344CB8AC3E}">
        <p14:creationId xmlns:p14="http://schemas.microsoft.com/office/powerpoint/2010/main" val="1545867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AC17A6-0B5A-9B25-F9AE-DE10A4E530A4}"/>
              </a:ext>
            </a:extLst>
          </p:cNvPr>
          <p:cNvSpPr>
            <a:spLocks noGrp="1"/>
          </p:cNvSpPr>
          <p:nvPr>
            <p:ph type="title"/>
          </p:nvPr>
        </p:nvSpPr>
        <p:spPr>
          <a:xfrm>
            <a:off x="838200" y="365125"/>
            <a:ext cx="10515600" cy="1325563"/>
          </a:xfrm>
        </p:spPr>
        <p:txBody>
          <a:bodyPr>
            <a:normAutofit/>
          </a:bodyPr>
          <a:lstStyle/>
          <a:p>
            <a:pPr algn="ctr"/>
            <a:r>
              <a:rPr lang="en-US"/>
              <a:t>Cost and Revenue Projection</a:t>
            </a:r>
          </a:p>
        </p:txBody>
      </p:sp>
      <p:graphicFrame>
        <p:nvGraphicFramePr>
          <p:cNvPr id="5" name="Content Placeholder 2">
            <a:extLst>
              <a:ext uri="{FF2B5EF4-FFF2-40B4-BE49-F238E27FC236}">
                <a16:creationId xmlns:a16="http://schemas.microsoft.com/office/drawing/2014/main" id="{C64D03E5-6A8E-427C-3097-370E9B671DF5}"/>
              </a:ext>
            </a:extLst>
          </p:cNvPr>
          <p:cNvGraphicFramePr>
            <a:graphicFrameLocks noGrp="1"/>
          </p:cNvGraphicFramePr>
          <p:nvPr>
            <p:ph idx="1"/>
            <p:extLst>
              <p:ext uri="{D42A27DB-BD31-4B8C-83A1-F6EECF244321}">
                <p14:modId xmlns:p14="http://schemas.microsoft.com/office/powerpoint/2010/main" val="1376975636"/>
              </p:ext>
            </p:extLst>
          </p:nvPr>
        </p:nvGraphicFramePr>
        <p:xfrm>
          <a:off x="430924" y="1720522"/>
          <a:ext cx="11330151" cy="4758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840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4D534049-41A5-9B2B-FBCE-3D02D61B853B}"/>
              </a:ext>
            </a:extLst>
          </p:cNvPr>
          <p:cNvPicPr>
            <a:picLocks noChangeAspect="1"/>
          </p:cNvPicPr>
          <p:nvPr/>
        </p:nvPicPr>
        <p:blipFill rotWithShape="1">
          <a:blip r:embed="rId2">
            <a:alphaModFix amt="4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6271FD41-27A8-0C35-0028-0D04334222F6}"/>
              </a:ext>
            </a:extLst>
          </p:cNvPr>
          <p:cNvSpPr>
            <a:spLocks noGrp="1"/>
          </p:cNvSpPr>
          <p:nvPr>
            <p:ph type="title"/>
          </p:nvPr>
        </p:nvSpPr>
        <p:spPr>
          <a:xfrm>
            <a:off x="838200" y="194332"/>
            <a:ext cx="10515600" cy="1325563"/>
          </a:xfrm>
        </p:spPr>
        <p:txBody>
          <a:bodyPr>
            <a:normAutofit/>
          </a:bodyPr>
          <a:lstStyle/>
          <a:p>
            <a:r>
              <a:rPr lang="en-US" sz="5400">
                <a:solidFill>
                  <a:schemeClr val="bg1"/>
                </a:solidFill>
                <a:ea typeface="+mj-lt"/>
                <a:cs typeface="+mj-lt"/>
              </a:rPr>
              <a:t>SUMMARY</a:t>
            </a:r>
          </a:p>
        </p:txBody>
      </p:sp>
      <p:sp>
        <p:nvSpPr>
          <p:cNvPr id="19"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0F3DCA-945B-5476-7245-E59172898A19}"/>
              </a:ext>
            </a:extLst>
          </p:cNvPr>
          <p:cNvSpPr>
            <a:spLocks noGrp="1"/>
          </p:cNvSpPr>
          <p:nvPr>
            <p:ph idx="1"/>
          </p:nvPr>
        </p:nvSpPr>
        <p:spPr>
          <a:xfrm>
            <a:off x="838200" y="1873067"/>
            <a:ext cx="10515600" cy="4176897"/>
          </a:xfrm>
        </p:spPr>
        <p:txBody>
          <a:bodyPr vert="horz" lIns="91440" tIns="45720" rIns="91440" bIns="45720" rtlCol="0" anchor="t">
            <a:noAutofit/>
          </a:bodyPr>
          <a:lstStyle/>
          <a:p>
            <a:r>
              <a:rPr lang="en-US" sz="2200">
                <a:solidFill>
                  <a:schemeClr val="bg1"/>
                </a:solidFill>
                <a:ea typeface="+mn-lt"/>
                <a:cs typeface="+mn-lt"/>
              </a:rPr>
              <a:t>Our smart alarm system represents the fusion of IoT technology with traditional security systems, delivering a sophisticated and user-friendly solution for modern homes and businesses. </a:t>
            </a:r>
          </a:p>
          <a:p>
            <a:r>
              <a:rPr lang="en-US" sz="2200">
                <a:solidFill>
                  <a:schemeClr val="bg1"/>
                </a:solidFill>
                <a:ea typeface="+mn-lt"/>
                <a:cs typeface="+mn-lt"/>
              </a:rPr>
              <a:t>Key Features:</a:t>
            </a:r>
            <a:endParaRPr lang="en-US" sz="2200">
              <a:solidFill>
                <a:schemeClr val="bg1"/>
              </a:solidFill>
            </a:endParaRPr>
          </a:p>
          <a:p>
            <a:pPr lvl="1">
              <a:buFont typeface="Courier New" panose="020B0604020202020204" pitchFamily="34" charset="0"/>
              <a:buChar char="o"/>
            </a:pPr>
            <a:r>
              <a:rPr lang="en-US" sz="2200">
                <a:solidFill>
                  <a:schemeClr val="bg1"/>
                </a:solidFill>
                <a:ea typeface="+mn-lt"/>
                <a:cs typeface="+mn-lt"/>
              </a:rPr>
              <a:t>Real-time monitoring and intelligent alerts</a:t>
            </a:r>
            <a:endParaRPr lang="en-US" sz="2200">
              <a:solidFill>
                <a:schemeClr val="bg1"/>
              </a:solidFill>
            </a:endParaRPr>
          </a:p>
          <a:p>
            <a:pPr lvl="1">
              <a:buFont typeface="Courier New" panose="020B0604020202020204" pitchFamily="34" charset="0"/>
              <a:buChar char="o"/>
            </a:pPr>
            <a:r>
              <a:rPr lang="en-US" sz="2200">
                <a:solidFill>
                  <a:schemeClr val="bg1"/>
                </a:solidFill>
                <a:ea typeface="+mn-lt"/>
                <a:cs typeface="+mn-lt"/>
              </a:rPr>
              <a:t>Seamless integration with smart home devices</a:t>
            </a:r>
            <a:endParaRPr lang="en-US" sz="2200">
              <a:solidFill>
                <a:schemeClr val="bg1"/>
              </a:solidFill>
            </a:endParaRPr>
          </a:p>
          <a:p>
            <a:pPr lvl="1">
              <a:buFont typeface="Courier New" panose="020B0604020202020204" pitchFamily="34" charset="0"/>
              <a:buChar char="o"/>
            </a:pPr>
            <a:r>
              <a:rPr lang="en-US" sz="2200">
                <a:solidFill>
                  <a:schemeClr val="bg1"/>
                </a:solidFill>
                <a:ea typeface="+mn-lt"/>
                <a:cs typeface="+mn-lt"/>
              </a:rPr>
              <a:t>Enhanced convenience and peace of mind for users</a:t>
            </a:r>
            <a:endParaRPr lang="en-US" sz="2200">
              <a:solidFill>
                <a:schemeClr val="bg1"/>
              </a:solidFill>
            </a:endParaRPr>
          </a:p>
          <a:p>
            <a:pPr lvl="1">
              <a:buFont typeface="Courier New" panose="020B0604020202020204" pitchFamily="34" charset="0"/>
              <a:buChar char="o"/>
            </a:pPr>
            <a:r>
              <a:rPr lang="en-US" sz="2200">
                <a:solidFill>
                  <a:schemeClr val="bg1"/>
                </a:solidFill>
                <a:ea typeface="+mn-lt"/>
                <a:cs typeface="+mn-lt"/>
              </a:rPr>
              <a:t>Robust encryption and authentication for data security</a:t>
            </a:r>
            <a:endParaRPr lang="en-US" sz="2200">
              <a:solidFill>
                <a:schemeClr val="bg1"/>
              </a:solidFill>
            </a:endParaRPr>
          </a:p>
          <a:p>
            <a:pPr lvl="1">
              <a:buFont typeface="Courier New" panose="020B0604020202020204" pitchFamily="34" charset="0"/>
              <a:buChar char="o"/>
            </a:pPr>
            <a:r>
              <a:rPr lang="en-US" sz="2200">
                <a:solidFill>
                  <a:schemeClr val="bg1"/>
                </a:solidFill>
                <a:ea typeface="+mn-lt"/>
                <a:cs typeface="+mn-lt"/>
              </a:rPr>
              <a:t>Comprehensive solution for evolving security needs</a:t>
            </a:r>
            <a:endParaRPr lang="en-US" sz="2200">
              <a:solidFill>
                <a:schemeClr val="bg1"/>
              </a:solidFill>
            </a:endParaRPr>
          </a:p>
          <a:p>
            <a:r>
              <a:rPr lang="en-US" sz="2200">
                <a:solidFill>
                  <a:schemeClr val="bg1"/>
                </a:solidFill>
                <a:ea typeface="+mn-lt"/>
                <a:cs typeface="+mn-lt"/>
              </a:rPr>
              <a:t>By embracing IoT advancements, our smart alarm system offers unparalleled functionality, empowering users to protect their homes and businesses with confidence.</a:t>
            </a:r>
          </a:p>
        </p:txBody>
      </p:sp>
    </p:spTree>
    <p:extLst>
      <p:ext uri="{BB962C8B-B14F-4D97-AF65-F5344CB8AC3E}">
        <p14:creationId xmlns:p14="http://schemas.microsoft.com/office/powerpoint/2010/main" val="142193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Electronic circuit board">
            <a:extLst>
              <a:ext uri="{FF2B5EF4-FFF2-40B4-BE49-F238E27FC236}">
                <a16:creationId xmlns:a16="http://schemas.microsoft.com/office/drawing/2014/main" id="{7D593306-FE67-395E-0074-0AE095FBC7B6}"/>
              </a:ext>
            </a:extLst>
          </p:cNvPr>
          <p:cNvPicPr>
            <a:picLocks noChangeAspect="1"/>
          </p:cNvPicPr>
          <p:nvPr/>
        </p:nvPicPr>
        <p:blipFill rotWithShape="1">
          <a:blip r:embed="rId2">
            <a:alphaModFix amt="5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6D374116-0839-B1AE-8F72-4AD472F651D7}"/>
              </a:ext>
            </a:extLst>
          </p:cNvPr>
          <p:cNvSpPr>
            <a:spLocks noGrp="1"/>
          </p:cNvSpPr>
          <p:nvPr>
            <p:ph type="title"/>
          </p:nvPr>
        </p:nvSpPr>
        <p:spPr>
          <a:xfrm>
            <a:off x="1524000" y="258762"/>
            <a:ext cx="9144000" cy="1160618"/>
          </a:xfrm>
        </p:spPr>
        <p:txBody>
          <a:bodyPr vert="horz" lIns="91440" tIns="45720" rIns="91440" bIns="45720" rtlCol="0" anchor="b">
            <a:normAutofit fontScale="90000"/>
          </a:bodyPr>
          <a:lstStyle/>
          <a:p>
            <a:pPr algn="ctr"/>
            <a:r>
              <a:rPr lang="en-US" sz="6000" b="1">
                <a:solidFill>
                  <a:srgbClr val="FFFFFF"/>
                </a:solidFill>
              </a:rPr>
              <a:t>MOTIVATION FOR ADOPTION</a:t>
            </a:r>
          </a:p>
        </p:txBody>
      </p:sp>
      <p:sp>
        <p:nvSpPr>
          <p:cNvPr id="5" name="TextBox 4">
            <a:extLst>
              <a:ext uri="{FF2B5EF4-FFF2-40B4-BE49-F238E27FC236}">
                <a16:creationId xmlns:a16="http://schemas.microsoft.com/office/drawing/2014/main" id="{40516941-6C91-A0A6-59CE-365D09BF5ADA}"/>
              </a:ext>
            </a:extLst>
          </p:cNvPr>
          <p:cNvSpPr txBox="1"/>
          <p:nvPr/>
        </p:nvSpPr>
        <p:spPr>
          <a:xfrm>
            <a:off x="9739085" y="6870700"/>
            <a:ext cx="245291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
        <p:nvSpPr>
          <p:cNvPr id="10" name="TextBox 6">
            <a:extLst>
              <a:ext uri="{FF2B5EF4-FFF2-40B4-BE49-F238E27FC236}">
                <a16:creationId xmlns:a16="http://schemas.microsoft.com/office/drawing/2014/main" id="{10B63E50-A217-3A15-FAF9-DA4205E154F0}"/>
              </a:ext>
            </a:extLst>
          </p:cNvPr>
          <p:cNvSpPr txBox="1"/>
          <p:nvPr/>
        </p:nvSpPr>
        <p:spPr>
          <a:xfrm>
            <a:off x="1010477" y="1717686"/>
            <a:ext cx="10174168" cy="2123658"/>
          </a:xfrm>
          <a:prstGeom prst="rect">
            <a:avLst/>
          </a:prstGeom>
          <a:noFill/>
          <a:ln w="57150">
            <a:solidFill>
              <a:schemeClr val="accent3">
                <a:lumMod val="50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t>Problem Statement:</a:t>
            </a:r>
          </a:p>
          <a:p>
            <a:pPr>
              <a:buFont typeface="Arial"/>
              <a:buChar char="•"/>
            </a:pPr>
            <a:r>
              <a:rPr lang="en-US">
                <a:ea typeface="+mn-lt"/>
                <a:cs typeface="+mn-lt"/>
              </a:rPr>
              <a:t>Homeowners across the U.S. continue to fall victim of burglary.</a:t>
            </a:r>
          </a:p>
          <a:p>
            <a:pPr>
              <a:buFont typeface="Arial"/>
              <a:buChar char="•"/>
            </a:pPr>
            <a:r>
              <a:rPr lang="en-US">
                <a:ea typeface="+mn-lt"/>
                <a:cs typeface="+mn-lt"/>
              </a:rPr>
              <a:t>833,280 burglaries were recorded in 2021 alone (9 of 1000 families)</a:t>
            </a:r>
            <a:endParaRPr lang="en-US"/>
          </a:p>
          <a:p>
            <a:pPr>
              <a:buFont typeface="Arial"/>
              <a:buChar char="•"/>
            </a:pPr>
            <a:r>
              <a:rPr lang="en-US">
                <a:ea typeface="+mn-lt"/>
                <a:cs typeface="+mn-lt"/>
              </a:rPr>
              <a:t>In 2022, the number jumped to 847,522</a:t>
            </a:r>
            <a:endParaRPr lang="en-US"/>
          </a:p>
          <a:p>
            <a:pPr>
              <a:buFont typeface="Arial"/>
              <a:buChar char="•"/>
            </a:pPr>
            <a:r>
              <a:rPr lang="en-US">
                <a:ea typeface="+mn-lt"/>
                <a:cs typeface="+mn-lt"/>
              </a:rPr>
              <a:t>Victims suffer physical and psychological distress in addition to financial loss</a:t>
            </a:r>
          </a:p>
          <a:p>
            <a:pPr>
              <a:buFont typeface="Arial"/>
              <a:buChar char="•"/>
            </a:pPr>
            <a:r>
              <a:rPr lang="en-US">
                <a:ea typeface="+mn-lt"/>
                <a:cs typeface="+mn-lt"/>
              </a:rPr>
              <a:t>Our smart alarm system will help reduce the high rate of burglary</a:t>
            </a:r>
            <a:endParaRPr lang="en-US"/>
          </a:p>
          <a:p>
            <a:endParaRPr lang="en-US">
              <a:solidFill>
                <a:srgbClr val="00B050"/>
              </a:solidFill>
            </a:endParaRPr>
          </a:p>
        </p:txBody>
      </p:sp>
      <p:sp>
        <p:nvSpPr>
          <p:cNvPr id="12" name="TextBox 3">
            <a:extLst>
              <a:ext uri="{FF2B5EF4-FFF2-40B4-BE49-F238E27FC236}">
                <a16:creationId xmlns:a16="http://schemas.microsoft.com/office/drawing/2014/main" id="{32A115B8-9770-643D-98EF-7C7BD30328F5}"/>
              </a:ext>
            </a:extLst>
          </p:cNvPr>
          <p:cNvSpPr txBox="1"/>
          <p:nvPr/>
        </p:nvSpPr>
        <p:spPr>
          <a:xfrm>
            <a:off x="1010477" y="4003686"/>
            <a:ext cx="10174168" cy="2123658"/>
          </a:xfrm>
          <a:prstGeom prst="rect">
            <a:avLst/>
          </a:prstGeom>
          <a:noFill/>
          <a:ln w="57150">
            <a:solidFill>
              <a:schemeClr val="accent3">
                <a:lumMod val="50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t>Business Value:</a:t>
            </a:r>
          </a:p>
          <a:p>
            <a:pPr>
              <a:buFont typeface="Arial"/>
              <a:buChar char="•"/>
            </a:pPr>
            <a:r>
              <a:rPr lang="en-US">
                <a:ea typeface="+mn-lt"/>
                <a:cs typeface="+mn-lt"/>
              </a:rPr>
              <a:t>We aim to provide a proactive approach to home security</a:t>
            </a:r>
          </a:p>
          <a:p>
            <a:pPr>
              <a:buFont typeface="Arial"/>
              <a:buChar char="•"/>
            </a:pPr>
            <a:r>
              <a:rPr lang="en-US">
                <a:ea typeface="+mn-lt"/>
                <a:cs typeface="+mn-lt"/>
              </a:rPr>
              <a:t>Our alarm system provides 24/7 security: helps secure customers property around the clock</a:t>
            </a:r>
            <a:endParaRPr lang="en-US"/>
          </a:p>
          <a:p>
            <a:pPr>
              <a:buFont typeface="Arial"/>
              <a:buChar char="•"/>
            </a:pPr>
            <a:r>
              <a:rPr lang="en-US">
                <a:ea typeface="+mn-lt"/>
                <a:cs typeface="+mn-lt"/>
              </a:rPr>
              <a:t>Our system incorporates many devices, all connected to the control panel</a:t>
            </a:r>
            <a:endParaRPr lang="en-US"/>
          </a:p>
          <a:p>
            <a:pPr lvl="1">
              <a:buFont typeface="Arial"/>
              <a:buChar char="•"/>
            </a:pPr>
            <a:r>
              <a:rPr lang="en-US">
                <a:ea typeface="+mn-lt"/>
                <a:cs typeface="+mn-lt"/>
              </a:rPr>
              <a:t>Contact/door sensor, RFID reader and tag/key, security siren, and glass break sensor</a:t>
            </a:r>
          </a:p>
          <a:p>
            <a:pPr>
              <a:buFont typeface="Arial"/>
              <a:buChar char="•"/>
            </a:pPr>
            <a:r>
              <a:rPr lang="en-US">
                <a:ea typeface="+mn-lt"/>
                <a:cs typeface="+mn-lt"/>
              </a:rPr>
              <a:t>Product and services not only safeguard their assets and property: Priceless peace of mind</a:t>
            </a:r>
            <a:endParaRPr lang="en-US"/>
          </a:p>
          <a:p>
            <a:endParaRPr lang="en-US">
              <a:solidFill>
                <a:srgbClr val="00B050"/>
              </a:solidFill>
            </a:endParaRPr>
          </a:p>
        </p:txBody>
      </p:sp>
    </p:spTree>
    <p:extLst>
      <p:ext uri="{BB962C8B-B14F-4D97-AF65-F5344CB8AC3E}">
        <p14:creationId xmlns:p14="http://schemas.microsoft.com/office/powerpoint/2010/main" val="19440334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Electronic circuit board">
            <a:extLst>
              <a:ext uri="{FF2B5EF4-FFF2-40B4-BE49-F238E27FC236}">
                <a16:creationId xmlns:a16="http://schemas.microsoft.com/office/drawing/2014/main" id="{7D593306-FE67-395E-0074-0AE095FBC7B6}"/>
              </a:ext>
            </a:extLst>
          </p:cNvPr>
          <p:cNvPicPr>
            <a:picLocks noChangeAspect="1"/>
          </p:cNvPicPr>
          <p:nvPr/>
        </p:nvPicPr>
        <p:blipFill rotWithShape="1">
          <a:blip r:embed="rId2">
            <a:alphaModFix amt="50000"/>
          </a:blip>
          <a:srcRect t="15730"/>
          <a:stretch/>
        </p:blipFill>
        <p:spPr>
          <a:xfrm>
            <a:off x="-1" y="10"/>
            <a:ext cx="12192001" cy="6857990"/>
          </a:xfrm>
          <a:prstGeom prst="rect">
            <a:avLst/>
          </a:prstGeom>
        </p:spPr>
      </p:pic>
      <p:pic>
        <p:nvPicPr>
          <p:cNvPr id="3" name="Picture 2" descr="A graph of security system&#10;&#10;Description automatically generated">
            <a:extLst>
              <a:ext uri="{FF2B5EF4-FFF2-40B4-BE49-F238E27FC236}">
                <a16:creationId xmlns:a16="http://schemas.microsoft.com/office/drawing/2014/main" id="{D7C8EE0A-170C-34D3-8D15-B1CCDED0D745}"/>
              </a:ext>
            </a:extLst>
          </p:cNvPr>
          <p:cNvPicPr>
            <a:picLocks noChangeAspect="1"/>
          </p:cNvPicPr>
          <p:nvPr/>
        </p:nvPicPr>
        <p:blipFill>
          <a:blip r:embed="rId3"/>
          <a:stretch>
            <a:fillRect/>
          </a:stretch>
        </p:blipFill>
        <p:spPr>
          <a:xfrm>
            <a:off x="6132513" y="3492500"/>
            <a:ext cx="5057775" cy="3581400"/>
          </a:xfrm>
          <a:prstGeom prst="rect">
            <a:avLst/>
          </a:prstGeom>
        </p:spPr>
      </p:pic>
      <p:sp>
        <p:nvSpPr>
          <p:cNvPr id="2" name="Title 1">
            <a:extLst>
              <a:ext uri="{FF2B5EF4-FFF2-40B4-BE49-F238E27FC236}">
                <a16:creationId xmlns:a16="http://schemas.microsoft.com/office/drawing/2014/main" id="{6D374116-0839-B1AE-8F72-4AD472F651D7}"/>
              </a:ext>
            </a:extLst>
          </p:cNvPr>
          <p:cNvSpPr>
            <a:spLocks noGrp="1"/>
          </p:cNvSpPr>
          <p:nvPr>
            <p:ph type="title"/>
          </p:nvPr>
        </p:nvSpPr>
        <p:spPr>
          <a:xfrm>
            <a:off x="1524000" y="258762"/>
            <a:ext cx="9144000" cy="1160618"/>
          </a:xfrm>
        </p:spPr>
        <p:txBody>
          <a:bodyPr vert="horz" lIns="91440" tIns="45720" rIns="91440" bIns="45720" rtlCol="0" anchor="b">
            <a:normAutofit/>
          </a:bodyPr>
          <a:lstStyle/>
          <a:p>
            <a:pPr algn="ctr"/>
            <a:r>
              <a:rPr lang="en-US" sz="6000" b="1">
                <a:solidFill>
                  <a:srgbClr val="FFFFFF"/>
                </a:solidFill>
              </a:rPr>
              <a:t>BUSINESS SITUATION</a:t>
            </a:r>
            <a:endParaRPr lang="en-US"/>
          </a:p>
        </p:txBody>
      </p:sp>
      <p:sp>
        <p:nvSpPr>
          <p:cNvPr id="5" name="TextBox 4">
            <a:extLst>
              <a:ext uri="{FF2B5EF4-FFF2-40B4-BE49-F238E27FC236}">
                <a16:creationId xmlns:a16="http://schemas.microsoft.com/office/drawing/2014/main" id="{40516941-6C91-A0A6-59CE-365D09BF5ADA}"/>
              </a:ext>
            </a:extLst>
          </p:cNvPr>
          <p:cNvSpPr txBox="1"/>
          <p:nvPr/>
        </p:nvSpPr>
        <p:spPr>
          <a:xfrm>
            <a:off x="9739085" y="6870700"/>
            <a:ext cx="245291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
        <p:nvSpPr>
          <p:cNvPr id="10" name="TextBox 6">
            <a:extLst>
              <a:ext uri="{FF2B5EF4-FFF2-40B4-BE49-F238E27FC236}">
                <a16:creationId xmlns:a16="http://schemas.microsoft.com/office/drawing/2014/main" id="{10B63E50-A217-3A15-FAF9-DA4205E154F0}"/>
              </a:ext>
            </a:extLst>
          </p:cNvPr>
          <p:cNvSpPr txBox="1"/>
          <p:nvPr/>
        </p:nvSpPr>
        <p:spPr>
          <a:xfrm>
            <a:off x="1010477" y="1552586"/>
            <a:ext cx="10174168" cy="2400657"/>
          </a:xfrm>
          <a:prstGeom prst="rect">
            <a:avLst/>
          </a:prstGeom>
          <a:noFill/>
          <a:ln w="57150">
            <a:solidFill>
              <a:schemeClr val="accent3">
                <a:lumMod val="50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solidFill>
                  <a:srgbClr val="FFFFFF"/>
                </a:solidFill>
              </a:rPr>
              <a:t>Competition:</a:t>
            </a:r>
          </a:p>
          <a:p>
            <a:pPr>
              <a:buFont typeface="Arial"/>
              <a:buChar char="•"/>
            </a:pPr>
            <a:r>
              <a:rPr lang="en-US">
                <a:solidFill>
                  <a:srgbClr val="FFFFFF"/>
                </a:solidFill>
                <a:ea typeface="+mn-lt"/>
                <a:cs typeface="+mn-lt"/>
              </a:rPr>
              <a:t>ADT Inc.: alarm monitoring services for homes and small businesses across the U.S.</a:t>
            </a:r>
          </a:p>
          <a:p>
            <a:pPr>
              <a:buFont typeface="Arial"/>
              <a:buChar char="•"/>
            </a:pPr>
            <a:r>
              <a:rPr lang="en-US">
                <a:solidFill>
                  <a:srgbClr val="FFFFFF"/>
                </a:solidFill>
                <a:ea typeface="+mn-lt"/>
                <a:cs typeface="+mn-lt"/>
              </a:rPr>
              <a:t>Cove Smart, LLC: offers professional equipment and services across the U.S.</a:t>
            </a:r>
          </a:p>
          <a:p>
            <a:pPr lvl="1">
              <a:buFont typeface="Courier New"/>
              <a:buChar char="o"/>
            </a:pPr>
            <a:r>
              <a:rPr lang="en-US">
                <a:solidFill>
                  <a:srgbClr val="FFFFFF"/>
                </a:solidFill>
                <a:ea typeface="+mn-lt"/>
                <a:cs typeface="+mn-lt"/>
              </a:rPr>
              <a:t>Alarm system, indoor and outdoor cameras, environmental and anti-burglary sensors, and medical alerts</a:t>
            </a:r>
            <a:endParaRPr lang="en-US">
              <a:solidFill>
                <a:srgbClr val="FFFFFF"/>
              </a:solidFill>
            </a:endParaRPr>
          </a:p>
          <a:p>
            <a:pPr>
              <a:buFont typeface="Arial"/>
              <a:buChar char="•"/>
            </a:pPr>
            <a:r>
              <a:rPr lang="en-US">
                <a:solidFill>
                  <a:srgbClr val="FFFFFF"/>
                </a:solidFill>
                <a:ea typeface="+mn-lt"/>
                <a:cs typeface="+mn-lt"/>
              </a:rPr>
              <a:t>Rhombus Inc.: offers security equipment and remotely manages cameras, sensors, access control, and alarms from a central platform</a:t>
            </a:r>
          </a:p>
          <a:p>
            <a:endParaRPr lang="en-US">
              <a:solidFill>
                <a:srgbClr val="00B050"/>
              </a:solidFill>
            </a:endParaRPr>
          </a:p>
        </p:txBody>
      </p:sp>
      <p:sp>
        <p:nvSpPr>
          <p:cNvPr id="12" name="TextBox 3">
            <a:extLst>
              <a:ext uri="{FF2B5EF4-FFF2-40B4-BE49-F238E27FC236}">
                <a16:creationId xmlns:a16="http://schemas.microsoft.com/office/drawing/2014/main" id="{32A115B8-9770-643D-98EF-7C7BD30328F5}"/>
              </a:ext>
            </a:extLst>
          </p:cNvPr>
          <p:cNvSpPr txBox="1"/>
          <p:nvPr/>
        </p:nvSpPr>
        <p:spPr>
          <a:xfrm>
            <a:off x="1010477" y="3952886"/>
            <a:ext cx="5081468" cy="2677656"/>
          </a:xfrm>
          <a:prstGeom prst="rect">
            <a:avLst/>
          </a:prstGeom>
          <a:noFill/>
          <a:ln w="57150">
            <a:solidFill>
              <a:schemeClr val="accent3">
                <a:lumMod val="50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t>Target Market:</a:t>
            </a:r>
            <a:endParaRPr lang="en-US"/>
          </a:p>
          <a:p>
            <a:pPr>
              <a:buFont typeface="Arial"/>
              <a:buChar char="•"/>
            </a:pPr>
            <a:r>
              <a:rPr lang="en-US">
                <a:ea typeface="+mn-lt"/>
                <a:cs typeface="+mn-lt"/>
              </a:rPr>
              <a:t>Our target market is households and small businesses</a:t>
            </a:r>
          </a:p>
          <a:p>
            <a:pPr>
              <a:buFont typeface="Arial"/>
              <a:buChar char="•"/>
            </a:pPr>
            <a:r>
              <a:rPr lang="en-US">
                <a:ea typeface="+mn-lt"/>
                <a:cs typeface="+mn-lt"/>
              </a:rPr>
              <a:t>Estimated 131.43 million homes, 33.3 million small businesses</a:t>
            </a:r>
            <a:endParaRPr lang="en-US"/>
          </a:p>
          <a:p>
            <a:pPr>
              <a:buFont typeface="Arial"/>
              <a:buChar char="•"/>
            </a:pPr>
            <a:r>
              <a:rPr lang="en-US">
                <a:ea typeface="+mn-lt"/>
                <a:cs typeface="+mn-lt"/>
              </a:rPr>
              <a:t>About 28% of U.S households currently have an electronic security system</a:t>
            </a:r>
            <a:endParaRPr lang="en-US"/>
          </a:p>
          <a:p>
            <a:pPr>
              <a:buFont typeface="Arial"/>
              <a:buChar char="•"/>
            </a:pPr>
            <a:r>
              <a:rPr lang="en-US">
                <a:solidFill>
                  <a:srgbClr val="FFFFFF"/>
                </a:solidFill>
              </a:rPr>
              <a:t>Our marketing campaign will include Gen Z</a:t>
            </a:r>
          </a:p>
          <a:p>
            <a:endParaRPr lang="en-US">
              <a:solidFill>
                <a:srgbClr val="00B050"/>
              </a:solidFill>
            </a:endParaRPr>
          </a:p>
        </p:txBody>
      </p:sp>
    </p:spTree>
    <p:extLst>
      <p:ext uri="{BB962C8B-B14F-4D97-AF65-F5344CB8AC3E}">
        <p14:creationId xmlns:p14="http://schemas.microsoft.com/office/powerpoint/2010/main" val="32230615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5CD8-C0E7-FCC7-BAB7-4ABB584CD243}"/>
              </a:ext>
            </a:extLst>
          </p:cNvPr>
          <p:cNvSpPr>
            <a:spLocks noGrp="1"/>
          </p:cNvSpPr>
          <p:nvPr>
            <p:ph type="title"/>
          </p:nvPr>
        </p:nvSpPr>
        <p:spPr>
          <a:xfrm>
            <a:off x="4340943" y="696964"/>
            <a:ext cx="3497826" cy="244015"/>
          </a:xfrm>
        </p:spPr>
        <p:txBody>
          <a:bodyPr>
            <a:normAutofit fontScale="90000"/>
          </a:bodyPr>
          <a:lstStyle/>
          <a:p>
            <a:r>
              <a:rPr lang="en-IN" sz="2800">
                <a:latin typeface="Times New Roman"/>
                <a:ea typeface="+mj-lt"/>
                <a:cs typeface="+mj-lt"/>
              </a:rPr>
              <a:t>IOT TECHNOLOGY</a:t>
            </a:r>
            <a:br>
              <a:rPr lang="en-IN" sz="2400">
                <a:latin typeface="Times New Roman"/>
                <a:ea typeface="+mj-lt"/>
                <a:cs typeface="+mj-lt"/>
              </a:rPr>
            </a:br>
            <a:br>
              <a:rPr lang="en-IN" sz="2400">
                <a:latin typeface="Times New Roman"/>
                <a:ea typeface="+mj-lt"/>
                <a:cs typeface="+mj-lt"/>
              </a:rPr>
            </a:br>
            <a:endParaRPr lang="en-IN" sz="2400">
              <a:latin typeface="Times New Roman"/>
            </a:endParaRPr>
          </a:p>
        </p:txBody>
      </p:sp>
      <p:graphicFrame>
        <p:nvGraphicFramePr>
          <p:cNvPr id="4" name="Diagram 3">
            <a:extLst>
              <a:ext uri="{FF2B5EF4-FFF2-40B4-BE49-F238E27FC236}">
                <a16:creationId xmlns:a16="http://schemas.microsoft.com/office/drawing/2014/main" id="{852AF739-C6BD-FA3B-98FA-C28FA1DC21CC}"/>
              </a:ext>
            </a:extLst>
          </p:cNvPr>
          <p:cNvGraphicFramePr/>
          <p:nvPr>
            <p:extLst>
              <p:ext uri="{D42A27DB-BD31-4B8C-83A1-F6EECF244321}">
                <p14:modId xmlns:p14="http://schemas.microsoft.com/office/powerpoint/2010/main" val="3828224989"/>
              </p:ext>
            </p:extLst>
          </p:nvPr>
        </p:nvGraphicFramePr>
        <p:xfrm>
          <a:off x="1413387" y="1170039"/>
          <a:ext cx="8676967" cy="4505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42" name="Oval 641">
            <a:extLst>
              <a:ext uri="{FF2B5EF4-FFF2-40B4-BE49-F238E27FC236}">
                <a16:creationId xmlns:a16="http://schemas.microsoft.com/office/drawing/2014/main" id="{3BB1862F-54DA-3F27-52FB-C41DED804B28}"/>
              </a:ext>
            </a:extLst>
          </p:cNvPr>
          <p:cNvSpPr/>
          <p:nvPr/>
        </p:nvSpPr>
        <p:spPr>
          <a:xfrm>
            <a:off x="9346788" y="3705531"/>
            <a:ext cx="2298290" cy="7128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chemeClr val="tx1"/>
                </a:solidFill>
              </a:rPr>
              <a:t>Motion Sensor</a:t>
            </a:r>
          </a:p>
        </p:txBody>
      </p:sp>
      <p:sp>
        <p:nvSpPr>
          <p:cNvPr id="643" name="Oval 642">
            <a:extLst>
              <a:ext uri="{FF2B5EF4-FFF2-40B4-BE49-F238E27FC236}">
                <a16:creationId xmlns:a16="http://schemas.microsoft.com/office/drawing/2014/main" id="{305EA193-6A71-8D3E-7296-D12ACDD6ECC7}"/>
              </a:ext>
            </a:extLst>
          </p:cNvPr>
          <p:cNvSpPr/>
          <p:nvPr/>
        </p:nvSpPr>
        <p:spPr>
          <a:xfrm>
            <a:off x="9211595" y="1358081"/>
            <a:ext cx="2298290" cy="7128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chemeClr val="tx1"/>
                </a:solidFill>
                <a:latin typeface="Times New Roman"/>
                <a:cs typeface="Times New Roman"/>
              </a:rPr>
              <a:t>Micro Controllers</a:t>
            </a:r>
          </a:p>
        </p:txBody>
      </p:sp>
      <p:sp>
        <p:nvSpPr>
          <p:cNvPr id="644" name="Oval 643">
            <a:extLst>
              <a:ext uri="{FF2B5EF4-FFF2-40B4-BE49-F238E27FC236}">
                <a16:creationId xmlns:a16="http://schemas.microsoft.com/office/drawing/2014/main" id="{80C7667D-CF1A-CE1A-72A0-385AA8D633FB}"/>
              </a:ext>
            </a:extLst>
          </p:cNvPr>
          <p:cNvSpPr/>
          <p:nvPr/>
        </p:nvSpPr>
        <p:spPr>
          <a:xfrm>
            <a:off x="7417208" y="5905500"/>
            <a:ext cx="2298290" cy="7128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chemeClr val="tx1"/>
                </a:solidFill>
                <a:latin typeface="Times New Roman"/>
                <a:cs typeface="Times New Roman"/>
              </a:rPr>
              <a:t>RFID Reader</a:t>
            </a:r>
          </a:p>
        </p:txBody>
      </p:sp>
      <p:sp>
        <p:nvSpPr>
          <p:cNvPr id="645" name="Oval 644">
            <a:extLst>
              <a:ext uri="{FF2B5EF4-FFF2-40B4-BE49-F238E27FC236}">
                <a16:creationId xmlns:a16="http://schemas.microsoft.com/office/drawing/2014/main" id="{F9FE09CA-F906-D3D0-35BE-7519D6E80CD0}"/>
              </a:ext>
            </a:extLst>
          </p:cNvPr>
          <p:cNvSpPr/>
          <p:nvPr/>
        </p:nvSpPr>
        <p:spPr>
          <a:xfrm>
            <a:off x="301112" y="3422856"/>
            <a:ext cx="2298290" cy="7128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chemeClr val="tx1"/>
                </a:solidFill>
                <a:latin typeface="Times New Roman"/>
                <a:cs typeface="Times New Roman"/>
              </a:rPr>
              <a:t>On Premises</a:t>
            </a:r>
          </a:p>
        </p:txBody>
      </p:sp>
      <p:sp>
        <p:nvSpPr>
          <p:cNvPr id="647" name="Oval 646">
            <a:extLst>
              <a:ext uri="{FF2B5EF4-FFF2-40B4-BE49-F238E27FC236}">
                <a16:creationId xmlns:a16="http://schemas.microsoft.com/office/drawing/2014/main" id="{80E8AC64-B205-8B66-1AB0-D568B23D2615}"/>
              </a:ext>
            </a:extLst>
          </p:cNvPr>
          <p:cNvSpPr/>
          <p:nvPr/>
        </p:nvSpPr>
        <p:spPr>
          <a:xfrm>
            <a:off x="7515533" y="362564"/>
            <a:ext cx="2310580" cy="67596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5V/12V Direct current </a:t>
            </a:r>
          </a:p>
        </p:txBody>
      </p:sp>
      <p:sp>
        <p:nvSpPr>
          <p:cNvPr id="648" name="Oval 647">
            <a:extLst>
              <a:ext uri="{FF2B5EF4-FFF2-40B4-BE49-F238E27FC236}">
                <a16:creationId xmlns:a16="http://schemas.microsoft.com/office/drawing/2014/main" id="{D971047F-6153-45DC-F11B-AFFB482F9658}"/>
              </a:ext>
            </a:extLst>
          </p:cNvPr>
          <p:cNvSpPr/>
          <p:nvPr/>
        </p:nvSpPr>
        <p:spPr>
          <a:xfrm>
            <a:off x="1419530" y="5180371"/>
            <a:ext cx="2298290" cy="7128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4g Modular</a:t>
            </a:r>
          </a:p>
        </p:txBody>
      </p:sp>
      <p:sp>
        <p:nvSpPr>
          <p:cNvPr id="662" name="Oval 661">
            <a:extLst>
              <a:ext uri="{FF2B5EF4-FFF2-40B4-BE49-F238E27FC236}">
                <a16:creationId xmlns:a16="http://schemas.microsoft.com/office/drawing/2014/main" id="{71C8D13D-839E-C50E-8395-37162A0A2D19}"/>
              </a:ext>
            </a:extLst>
          </p:cNvPr>
          <p:cNvSpPr/>
          <p:nvPr/>
        </p:nvSpPr>
        <p:spPr>
          <a:xfrm>
            <a:off x="9334497" y="2525661"/>
            <a:ext cx="2298290" cy="7128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200" b="1">
                <a:solidFill>
                  <a:schemeClr val="tx1"/>
                </a:solidFill>
                <a:latin typeface="Times New Roman"/>
                <a:cs typeface="Arial"/>
              </a:rPr>
              <a:t>RFID Readers and Tags</a:t>
            </a:r>
            <a:endParaRPr lang="en-US">
              <a:solidFill>
                <a:schemeClr val="tx1"/>
              </a:solidFill>
              <a:latin typeface="Times New Roman"/>
            </a:endParaRPr>
          </a:p>
        </p:txBody>
      </p:sp>
      <p:cxnSp>
        <p:nvCxnSpPr>
          <p:cNvPr id="663" name="Straight Arrow Connector 662">
            <a:extLst>
              <a:ext uri="{FF2B5EF4-FFF2-40B4-BE49-F238E27FC236}">
                <a16:creationId xmlns:a16="http://schemas.microsoft.com/office/drawing/2014/main" id="{21152071-0B27-0850-60FA-307AE7160736}"/>
              </a:ext>
            </a:extLst>
          </p:cNvPr>
          <p:cNvCxnSpPr/>
          <p:nvPr/>
        </p:nvCxnSpPr>
        <p:spPr>
          <a:xfrm flipV="1">
            <a:off x="7951839" y="1696064"/>
            <a:ext cx="1192161" cy="8849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4" name="Straight Arrow Connector 663">
            <a:extLst>
              <a:ext uri="{FF2B5EF4-FFF2-40B4-BE49-F238E27FC236}">
                <a16:creationId xmlns:a16="http://schemas.microsoft.com/office/drawing/2014/main" id="{829A13C7-CF7C-A0F3-81F5-43BA43D303DD}"/>
              </a:ext>
            </a:extLst>
          </p:cNvPr>
          <p:cNvCxnSpPr>
            <a:cxnSpLocks/>
          </p:cNvCxnSpPr>
          <p:nvPr/>
        </p:nvCxnSpPr>
        <p:spPr>
          <a:xfrm>
            <a:off x="7951839" y="2617837"/>
            <a:ext cx="1327354" cy="20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5" name="Straight Arrow Connector 664">
            <a:extLst>
              <a:ext uri="{FF2B5EF4-FFF2-40B4-BE49-F238E27FC236}">
                <a16:creationId xmlns:a16="http://schemas.microsoft.com/office/drawing/2014/main" id="{CCBD004D-EADE-65F5-B02E-411B054CA01A}"/>
              </a:ext>
            </a:extLst>
          </p:cNvPr>
          <p:cNvCxnSpPr>
            <a:cxnSpLocks/>
          </p:cNvCxnSpPr>
          <p:nvPr/>
        </p:nvCxnSpPr>
        <p:spPr>
          <a:xfrm flipV="1">
            <a:off x="7964129" y="4117257"/>
            <a:ext cx="1302774" cy="2089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6" name="Straight Arrow Connector 665">
            <a:extLst>
              <a:ext uri="{FF2B5EF4-FFF2-40B4-BE49-F238E27FC236}">
                <a16:creationId xmlns:a16="http://schemas.microsoft.com/office/drawing/2014/main" id="{181EB1F8-1E73-796E-BB4D-34CEA5C158A5}"/>
              </a:ext>
            </a:extLst>
          </p:cNvPr>
          <p:cNvCxnSpPr>
            <a:cxnSpLocks/>
          </p:cNvCxnSpPr>
          <p:nvPr/>
        </p:nvCxnSpPr>
        <p:spPr>
          <a:xfrm flipH="1">
            <a:off x="4166418" y="5493769"/>
            <a:ext cx="884905" cy="405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7" name="Straight Arrow Connector 666">
            <a:extLst>
              <a:ext uri="{FF2B5EF4-FFF2-40B4-BE49-F238E27FC236}">
                <a16:creationId xmlns:a16="http://schemas.microsoft.com/office/drawing/2014/main" id="{DCBB139A-DFDC-48C8-0A23-FC0F94B7DB8C}"/>
              </a:ext>
            </a:extLst>
          </p:cNvPr>
          <p:cNvCxnSpPr>
            <a:cxnSpLocks/>
          </p:cNvCxnSpPr>
          <p:nvPr/>
        </p:nvCxnSpPr>
        <p:spPr>
          <a:xfrm>
            <a:off x="7988709" y="4449093"/>
            <a:ext cx="1327355" cy="7005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69" name="Oval 668">
            <a:extLst>
              <a:ext uri="{FF2B5EF4-FFF2-40B4-BE49-F238E27FC236}">
                <a16:creationId xmlns:a16="http://schemas.microsoft.com/office/drawing/2014/main" id="{0AF7D3C7-B4F2-EF4A-DD09-8ED5EF102186}"/>
              </a:ext>
            </a:extLst>
          </p:cNvPr>
          <p:cNvSpPr/>
          <p:nvPr/>
        </p:nvSpPr>
        <p:spPr>
          <a:xfrm>
            <a:off x="9346787" y="4836240"/>
            <a:ext cx="2298290" cy="7128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chemeClr val="tx1"/>
                </a:solidFill>
                <a:latin typeface="Times New Roman"/>
                <a:cs typeface="Times New Roman"/>
              </a:rPr>
              <a:t>Contact Sensor</a:t>
            </a:r>
          </a:p>
        </p:txBody>
      </p:sp>
      <p:cxnSp>
        <p:nvCxnSpPr>
          <p:cNvPr id="670" name="Straight Arrow Connector 669">
            <a:extLst>
              <a:ext uri="{FF2B5EF4-FFF2-40B4-BE49-F238E27FC236}">
                <a16:creationId xmlns:a16="http://schemas.microsoft.com/office/drawing/2014/main" id="{722A5243-EFBF-5C93-E77E-F51E5CF5C84C}"/>
              </a:ext>
            </a:extLst>
          </p:cNvPr>
          <p:cNvCxnSpPr>
            <a:cxnSpLocks/>
          </p:cNvCxnSpPr>
          <p:nvPr/>
        </p:nvCxnSpPr>
        <p:spPr>
          <a:xfrm>
            <a:off x="7460224" y="4830091"/>
            <a:ext cx="1044678" cy="10078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1" name="Oval 670">
            <a:extLst>
              <a:ext uri="{FF2B5EF4-FFF2-40B4-BE49-F238E27FC236}">
                <a16:creationId xmlns:a16="http://schemas.microsoft.com/office/drawing/2014/main" id="{B4E8BEFC-96CC-C795-C732-FA6F40C2667B}"/>
              </a:ext>
            </a:extLst>
          </p:cNvPr>
          <p:cNvSpPr/>
          <p:nvPr/>
        </p:nvSpPr>
        <p:spPr>
          <a:xfrm>
            <a:off x="2771464" y="5917791"/>
            <a:ext cx="2052484" cy="73741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solidFill>
                  <a:schemeClr val="tx1"/>
                </a:solidFill>
              </a:rPr>
              <a:t>Wifi</a:t>
            </a:r>
          </a:p>
        </p:txBody>
      </p:sp>
      <p:cxnSp>
        <p:nvCxnSpPr>
          <p:cNvPr id="672" name="Straight Arrow Connector 671">
            <a:extLst>
              <a:ext uri="{FF2B5EF4-FFF2-40B4-BE49-F238E27FC236}">
                <a16:creationId xmlns:a16="http://schemas.microsoft.com/office/drawing/2014/main" id="{95EA074F-D3C1-F777-784F-D4B90772B7AA}"/>
              </a:ext>
            </a:extLst>
          </p:cNvPr>
          <p:cNvCxnSpPr>
            <a:cxnSpLocks/>
          </p:cNvCxnSpPr>
          <p:nvPr/>
        </p:nvCxnSpPr>
        <p:spPr>
          <a:xfrm flipH="1">
            <a:off x="3687096" y="5395448"/>
            <a:ext cx="1388807" cy="737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3" name="Oval 672">
            <a:extLst>
              <a:ext uri="{FF2B5EF4-FFF2-40B4-BE49-F238E27FC236}">
                <a16:creationId xmlns:a16="http://schemas.microsoft.com/office/drawing/2014/main" id="{3CF0BA33-B7BD-065C-064E-3BCD3A38CDB8}"/>
              </a:ext>
            </a:extLst>
          </p:cNvPr>
          <p:cNvSpPr/>
          <p:nvPr/>
        </p:nvSpPr>
        <p:spPr>
          <a:xfrm>
            <a:off x="350272" y="4381500"/>
            <a:ext cx="2298290" cy="7128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chemeClr val="tx1"/>
                </a:solidFill>
                <a:latin typeface="Times New Roman"/>
                <a:cs typeface="Times New Roman"/>
              </a:rPr>
              <a:t>AWS Cloud Services</a:t>
            </a:r>
          </a:p>
        </p:txBody>
      </p:sp>
      <p:cxnSp>
        <p:nvCxnSpPr>
          <p:cNvPr id="674" name="Straight Arrow Connector 673">
            <a:extLst>
              <a:ext uri="{FF2B5EF4-FFF2-40B4-BE49-F238E27FC236}">
                <a16:creationId xmlns:a16="http://schemas.microsoft.com/office/drawing/2014/main" id="{A5FF2C88-74E0-3190-9EE3-9C25DA98754B}"/>
              </a:ext>
            </a:extLst>
          </p:cNvPr>
          <p:cNvCxnSpPr>
            <a:cxnSpLocks/>
          </p:cNvCxnSpPr>
          <p:nvPr/>
        </p:nvCxnSpPr>
        <p:spPr>
          <a:xfrm flipH="1">
            <a:off x="2642418" y="4461383"/>
            <a:ext cx="811160" cy="245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5" name="Straight Arrow Connector 674">
            <a:extLst>
              <a:ext uri="{FF2B5EF4-FFF2-40B4-BE49-F238E27FC236}">
                <a16:creationId xmlns:a16="http://schemas.microsoft.com/office/drawing/2014/main" id="{12EA2C15-5907-3A67-49BA-6C5C60AAD482}"/>
              </a:ext>
            </a:extLst>
          </p:cNvPr>
          <p:cNvCxnSpPr>
            <a:cxnSpLocks/>
          </p:cNvCxnSpPr>
          <p:nvPr/>
        </p:nvCxnSpPr>
        <p:spPr>
          <a:xfrm flipH="1" flipV="1">
            <a:off x="2408902" y="3957484"/>
            <a:ext cx="1020098" cy="3441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6" name="Oval 675">
            <a:extLst>
              <a:ext uri="{FF2B5EF4-FFF2-40B4-BE49-F238E27FC236}">
                <a16:creationId xmlns:a16="http://schemas.microsoft.com/office/drawing/2014/main" id="{4D1210D0-BE1F-1147-6100-FE0E5F0DDB74}"/>
              </a:ext>
            </a:extLst>
          </p:cNvPr>
          <p:cNvSpPr/>
          <p:nvPr/>
        </p:nvSpPr>
        <p:spPr>
          <a:xfrm>
            <a:off x="620660" y="2562533"/>
            <a:ext cx="2298290" cy="7128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chemeClr val="tx1"/>
                </a:solidFill>
                <a:latin typeface="Times New Roman"/>
                <a:cs typeface="Times New Roman"/>
              </a:rPr>
              <a:t>Descriptive Analytics</a:t>
            </a:r>
          </a:p>
        </p:txBody>
      </p:sp>
      <p:sp>
        <p:nvSpPr>
          <p:cNvPr id="677" name="Oval 676">
            <a:extLst>
              <a:ext uri="{FF2B5EF4-FFF2-40B4-BE49-F238E27FC236}">
                <a16:creationId xmlns:a16="http://schemas.microsoft.com/office/drawing/2014/main" id="{8AB014AB-86FD-7334-EF5C-316ABE347AE8}"/>
              </a:ext>
            </a:extLst>
          </p:cNvPr>
          <p:cNvSpPr/>
          <p:nvPr/>
        </p:nvSpPr>
        <p:spPr>
          <a:xfrm>
            <a:off x="325691" y="1468694"/>
            <a:ext cx="2298290" cy="7128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chemeClr val="tx1"/>
                </a:solidFill>
                <a:latin typeface="Times New Roman"/>
                <a:cs typeface="Times New Roman"/>
              </a:rPr>
              <a:t>Alarm System </a:t>
            </a:r>
          </a:p>
        </p:txBody>
      </p:sp>
      <p:sp>
        <p:nvSpPr>
          <p:cNvPr id="678" name="Oval 677">
            <a:extLst>
              <a:ext uri="{FF2B5EF4-FFF2-40B4-BE49-F238E27FC236}">
                <a16:creationId xmlns:a16="http://schemas.microsoft.com/office/drawing/2014/main" id="{5CD97DDD-0712-D973-BAA0-7397B7BDA572}"/>
              </a:ext>
            </a:extLst>
          </p:cNvPr>
          <p:cNvSpPr/>
          <p:nvPr/>
        </p:nvSpPr>
        <p:spPr>
          <a:xfrm>
            <a:off x="1616176" y="596081"/>
            <a:ext cx="2298290" cy="7128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chemeClr val="tx1"/>
                </a:solidFill>
                <a:latin typeface="Times New Roman"/>
                <a:cs typeface="Times New Roman"/>
              </a:rPr>
              <a:t>Notification Alert</a:t>
            </a:r>
          </a:p>
        </p:txBody>
      </p:sp>
      <p:cxnSp>
        <p:nvCxnSpPr>
          <p:cNvPr id="679" name="Straight Arrow Connector 678">
            <a:extLst>
              <a:ext uri="{FF2B5EF4-FFF2-40B4-BE49-F238E27FC236}">
                <a16:creationId xmlns:a16="http://schemas.microsoft.com/office/drawing/2014/main" id="{862381AE-A4CB-7701-B5AB-DAD83C19E5DA}"/>
              </a:ext>
            </a:extLst>
          </p:cNvPr>
          <p:cNvCxnSpPr>
            <a:cxnSpLocks/>
          </p:cNvCxnSpPr>
          <p:nvPr/>
        </p:nvCxnSpPr>
        <p:spPr>
          <a:xfrm flipH="1">
            <a:off x="2974254" y="2519511"/>
            <a:ext cx="417875" cy="3441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0" name="Straight Arrow Connector 679">
            <a:extLst>
              <a:ext uri="{FF2B5EF4-FFF2-40B4-BE49-F238E27FC236}">
                <a16:creationId xmlns:a16="http://schemas.microsoft.com/office/drawing/2014/main" id="{64D27D5C-7ECC-B3EE-2D83-4CDD4D7E9FE4}"/>
              </a:ext>
            </a:extLst>
          </p:cNvPr>
          <p:cNvCxnSpPr>
            <a:cxnSpLocks/>
          </p:cNvCxnSpPr>
          <p:nvPr/>
        </p:nvCxnSpPr>
        <p:spPr>
          <a:xfrm flipH="1" flipV="1">
            <a:off x="2433483" y="2089355"/>
            <a:ext cx="1007808" cy="3318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1" name="Straight Arrow Connector 680">
            <a:extLst>
              <a:ext uri="{FF2B5EF4-FFF2-40B4-BE49-F238E27FC236}">
                <a16:creationId xmlns:a16="http://schemas.microsoft.com/office/drawing/2014/main" id="{0D81B95F-3DC3-3068-DF6B-61EEDC5072D7}"/>
              </a:ext>
            </a:extLst>
          </p:cNvPr>
          <p:cNvCxnSpPr>
            <a:cxnSpLocks/>
          </p:cNvCxnSpPr>
          <p:nvPr/>
        </p:nvCxnSpPr>
        <p:spPr>
          <a:xfrm flipH="1" flipV="1">
            <a:off x="2961965" y="1388806"/>
            <a:ext cx="516196" cy="872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9" name="Straight Arrow Connector 708">
            <a:extLst>
              <a:ext uri="{FF2B5EF4-FFF2-40B4-BE49-F238E27FC236}">
                <a16:creationId xmlns:a16="http://schemas.microsoft.com/office/drawing/2014/main" id="{F661F700-F4BA-7CB5-F6DF-2B1E4CCFBF66}"/>
              </a:ext>
            </a:extLst>
          </p:cNvPr>
          <p:cNvCxnSpPr>
            <a:cxnSpLocks/>
          </p:cNvCxnSpPr>
          <p:nvPr/>
        </p:nvCxnSpPr>
        <p:spPr>
          <a:xfrm flipV="1">
            <a:off x="6366386" y="823450"/>
            <a:ext cx="1081549" cy="6882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682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0790-4EDF-E6B4-98E4-CFA6181AA5AF}"/>
              </a:ext>
            </a:extLst>
          </p:cNvPr>
          <p:cNvSpPr>
            <a:spLocks noGrp="1"/>
          </p:cNvSpPr>
          <p:nvPr>
            <p:ph type="title"/>
          </p:nvPr>
        </p:nvSpPr>
        <p:spPr>
          <a:xfrm>
            <a:off x="149942" y="-3585"/>
            <a:ext cx="10515600" cy="1325563"/>
          </a:xfrm>
        </p:spPr>
        <p:txBody>
          <a:bodyPr/>
          <a:lstStyle/>
          <a:p>
            <a:r>
              <a:rPr lang="en-US">
                <a:latin typeface="Times New Roman"/>
                <a:cs typeface="Times New Roman"/>
              </a:rPr>
              <a:t>Architecture</a:t>
            </a:r>
          </a:p>
        </p:txBody>
      </p:sp>
      <p:pic>
        <p:nvPicPr>
          <p:cNvPr id="4" name="Content Placeholder 3" descr="A diagram of a computer system&#10;&#10;Description automatically generated">
            <a:extLst>
              <a:ext uri="{FF2B5EF4-FFF2-40B4-BE49-F238E27FC236}">
                <a16:creationId xmlns:a16="http://schemas.microsoft.com/office/drawing/2014/main" id="{657CD7BA-D1FA-E16D-6E7A-EF0A79AF5067}"/>
              </a:ext>
            </a:extLst>
          </p:cNvPr>
          <p:cNvPicPr>
            <a:picLocks noGrp="1" noChangeAspect="1"/>
          </p:cNvPicPr>
          <p:nvPr>
            <p:ph idx="1"/>
          </p:nvPr>
        </p:nvPicPr>
        <p:blipFill>
          <a:blip r:embed="rId2"/>
          <a:stretch>
            <a:fillRect/>
          </a:stretch>
        </p:blipFill>
        <p:spPr>
          <a:xfrm>
            <a:off x="1193304" y="903851"/>
            <a:ext cx="10137229" cy="5482047"/>
          </a:xfrm>
        </p:spPr>
      </p:pic>
    </p:spTree>
    <p:extLst>
      <p:ext uri="{BB962C8B-B14F-4D97-AF65-F5344CB8AC3E}">
        <p14:creationId xmlns:p14="http://schemas.microsoft.com/office/powerpoint/2010/main" val="242814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F7D0-4301-6A39-3667-3405A1FC7B60}"/>
              </a:ext>
            </a:extLst>
          </p:cNvPr>
          <p:cNvSpPr>
            <a:spLocks noGrp="1"/>
          </p:cNvSpPr>
          <p:nvPr>
            <p:ph type="title"/>
          </p:nvPr>
        </p:nvSpPr>
        <p:spPr>
          <a:xfrm>
            <a:off x="2653327" y="383560"/>
            <a:ext cx="6894946" cy="1325563"/>
          </a:xfrm>
        </p:spPr>
        <p:txBody>
          <a:bodyPr>
            <a:normAutofit/>
          </a:bodyPr>
          <a:lstStyle/>
          <a:p>
            <a:r>
              <a:rPr lang="en-US">
                <a:latin typeface="Aptos Display"/>
                <a:cs typeface="Times New Roman"/>
              </a:rPr>
              <a:t>Razor Blade Business Model</a:t>
            </a:r>
          </a:p>
        </p:txBody>
      </p:sp>
      <p:graphicFrame>
        <p:nvGraphicFramePr>
          <p:cNvPr id="6" name="Content Placeholder 5">
            <a:extLst>
              <a:ext uri="{FF2B5EF4-FFF2-40B4-BE49-F238E27FC236}">
                <a16:creationId xmlns:a16="http://schemas.microsoft.com/office/drawing/2014/main" id="{BCB10889-D108-DB03-8FF8-80870A69D616}"/>
              </a:ext>
            </a:extLst>
          </p:cNvPr>
          <p:cNvGraphicFramePr>
            <a:graphicFrameLocks noGrp="1"/>
          </p:cNvGraphicFramePr>
          <p:nvPr>
            <p:ph idx="1"/>
            <p:extLst>
              <p:ext uri="{D42A27DB-BD31-4B8C-83A1-F6EECF244321}">
                <p14:modId xmlns:p14="http://schemas.microsoft.com/office/powerpoint/2010/main" val="2496936872"/>
              </p:ext>
            </p:extLst>
          </p:nvPr>
        </p:nvGraphicFramePr>
        <p:xfrm>
          <a:off x="838200" y="196081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115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E2263-67E3-B428-D8E2-7F40A2C0E1E3}"/>
              </a:ext>
            </a:extLst>
          </p:cNvPr>
          <p:cNvSpPr>
            <a:spLocks noGrp="1"/>
          </p:cNvSpPr>
          <p:nvPr>
            <p:ph type="title"/>
          </p:nvPr>
        </p:nvSpPr>
        <p:spPr>
          <a:xfrm>
            <a:off x="572493" y="238539"/>
            <a:ext cx="11018520" cy="1434415"/>
          </a:xfrm>
        </p:spPr>
        <p:txBody>
          <a:bodyPr anchor="b">
            <a:normAutofit/>
          </a:bodyPr>
          <a:lstStyle/>
          <a:p>
            <a:r>
              <a:rPr lang="en-US" sz="5400">
                <a:latin typeface="Times New Roman"/>
                <a:cs typeface="Times New Roman"/>
              </a:rPr>
              <a:t>Revenue Model</a:t>
            </a:r>
          </a:p>
        </p:txBody>
      </p:sp>
      <p:sp>
        <p:nvSpPr>
          <p:cNvPr id="2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FCDBA48A-F658-AF0E-FAA2-6B5BA395CDA9}"/>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200">
                <a:ea typeface="+mn-lt"/>
                <a:cs typeface="+mn-lt"/>
              </a:rPr>
              <a:t>We offer our product at a cost that includes total hardware expenses plus a 30% profit margin. Installation is provided free of charge, not only as an attractive feature but also to guarantee optimal device placement and integration.</a:t>
            </a:r>
            <a:endParaRPr lang="en-US" sz="2200"/>
          </a:p>
          <a:p>
            <a:r>
              <a:rPr lang="en-US" sz="2200">
                <a:ea typeface="+mn-lt"/>
                <a:cs typeface="+mn-lt"/>
              </a:rPr>
              <a:t>Our primary revenue stream will come from monthly subscription fees, while the secondary source of value will stem from the data generated by our system. This data will be analyzed to study behavioral patterns, leading to product enhancements and the development of new offerings.</a:t>
            </a:r>
            <a:endParaRPr lang="en-US" sz="2200"/>
          </a:p>
        </p:txBody>
      </p:sp>
      <p:pic>
        <p:nvPicPr>
          <p:cNvPr id="18" name="Picture 17" descr="Graph on document with pen">
            <a:extLst>
              <a:ext uri="{FF2B5EF4-FFF2-40B4-BE49-F238E27FC236}">
                <a16:creationId xmlns:a16="http://schemas.microsoft.com/office/drawing/2014/main" id="{BC328E5E-0278-F123-F3F0-C573BB8D078B}"/>
              </a:ext>
            </a:extLst>
          </p:cNvPr>
          <p:cNvPicPr>
            <a:picLocks noChangeAspect="1"/>
          </p:cNvPicPr>
          <p:nvPr/>
        </p:nvPicPr>
        <p:blipFill rotWithShape="1">
          <a:blip r:embed="rId2"/>
          <a:srcRect l="24666" r="11118" b="2"/>
          <a:stretch/>
        </p:blipFill>
        <p:spPr>
          <a:xfrm>
            <a:off x="7675658" y="2093976"/>
            <a:ext cx="3941064" cy="4096512"/>
          </a:xfrm>
          <a:prstGeom prst="rect">
            <a:avLst/>
          </a:prstGeom>
        </p:spPr>
      </p:pic>
    </p:spTree>
    <p:extLst>
      <p:ext uri="{BB962C8B-B14F-4D97-AF65-F5344CB8AC3E}">
        <p14:creationId xmlns:p14="http://schemas.microsoft.com/office/powerpoint/2010/main" val="354510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lectronic circuit board">
            <a:extLst>
              <a:ext uri="{FF2B5EF4-FFF2-40B4-BE49-F238E27FC236}">
                <a16:creationId xmlns:a16="http://schemas.microsoft.com/office/drawing/2014/main" id="{A2A21606-6B91-1780-56FB-4E194B907DD8}"/>
              </a:ext>
            </a:extLst>
          </p:cNvPr>
          <p:cNvPicPr>
            <a:picLocks noChangeAspect="1"/>
          </p:cNvPicPr>
          <p:nvPr/>
        </p:nvPicPr>
        <p:blipFill rotWithShape="1">
          <a:blip r:embed="rId2"/>
          <a:srcRect l="187" t="9091" r="23111"/>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01ED9-D142-6E2E-A044-898CC5FD6B1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Hardware Cost</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6603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0621103-0D5E-0678-E75B-D77895A3F721}"/>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Cost of Components</a:t>
            </a:r>
          </a:p>
        </p:txBody>
      </p:sp>
      <p:graphicFrame>
        <p:nvGraphicFramePr>
          <p:cNvPr id="5" name="Content Placeholder 4">
            <a:extLst>
              <a:ext uri="{FF2B5EF4-FFF2-40B4-BE49-F238E27FC236}">
                <a16:creationId xmlns:a16="http://schemas.microsoft.com/office/drawing/2014/main" id="{D6E5FC46-F2C3-8A3A-D113-507B80B097E4}"/>
              </a:ext>
            </a:extLst>
          </p:cNvPr>
          <p:cNvGraphicFramePr>
            <a:graphicFrameLocks noGrp="1"/>
          </p:cNvGraphicFramePr>
          <p:nvPr>
            <p:ph idx="1"/>
            <p:extLst>
              <p:ext uri="{D42A27DB-BD31-4B8C-83A1-F6EECF244321}">
                <p14:modId xmlns:p14="http://schemas.microsoft.com/office/powerpoint/2010/main" val="3114726454"/>
              </p:ext>
            </p:extLst>
          </p:nvPr>
        </p:nvGraphicFramePr>
        <p:xfrm>
          <a:off x="4470354" y="306321"/>
          <a:ext cx="7346491" cy="5570436"/>
        </p:xfrm>
        <a:graphic>
          <a:graphicData uri="http://schemas.openxmlformats.org/drawingml/2006/table">
            <a:tbl>
              <a:tblPr firstRow="1" firstCol="1" bandRow="1">
                <a:tableStyleId>{5C22544A-7EE6-4342-B048-85BDC9FD1C3A}</a:tableStyleId>
              </a:tblPr>
              <a:tblGrid>
                <a:gridCol w="3318696">
                  <a:extLst>
                    <a:ext uri="{9D8B030D-6E8A-4147-A177-3AD203B41FA5}">
                      <a16:colId xmlns:a16="http://schemas.microsoft.com/office/drawing/2014/main" val="2300446159"/>
                    </a:ext>
                  </a:extLst>
                </a:gridCol>
                <a:gridCol w="1366477">
                  <a:extLst>
                    <a:ext uri="{9D8B030D-6E8A-4147-A177-3AD203B41FA5}">
                      <a16:colId xmlns:a16="http://schemas.microsoft.com/office/drawing/2014/main" val="2694886262"/>
                    </a:ext>
                  </a:extLst>
                </a:gridCol>
                <a:gridCol w="2661318">
                  <a:extLst>
                    <a:ext uri="{9D8B030D-6E8A-4147-A177-3AD203B41FA5}">
                      <a16:colId xmlns:a16="http://schemas.microsoft.com/office/drawing/2014/main" val="4090582795"/>
                    </a:ext>
                  </a:extLst>
                </a:gridCol>
              </a:tblGrid>
              <a:tr h="364144">
                <a:tc>
                  <a:txBody>
                    <a:bodyPr/>
                    <a:lstStyle/>
                    <a:p>
                      <a:pPr algn="ctr">
                        <a:lnSpc>
                          <a:spcPct val="200000"/>
                        </a:lnSpc>
                      </a:pPr>
                      <a:r>
                        <a:rPr lang="en-US" sz="1300" b="1" kern="0">
                          <a:solidFill>
                            <a:srgbClr val="000000"/>
                          </a:solidFill>
                          <a:effectLst/>
                          <a:latin typeface="Arial"/>
                          <a:ea typeface="Times New Roman" panose="02020603050405020304" pitchFamily="18" charset="0"/>
                        </a:rPr>
                        <a:t>Component</a:t>
                      </a:r>
                      <a:endParaRPr lang="en-US" sz="1300">
                        <a:effectLst/>
                        <a:latin typeface="Arial"/>
                      </a:endParaRPr>
                    </a:p>
                  </a:txBody>
                  <a:tcPr marL="32016" marR="32016" marT="32016" marB="32016" anchor="b">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gn="ctr">
                        <a:lnSpc>
                          <a:spcPct val="200000"/>
                        </a:lnSpc>
                      </a:pPr>
                      <a:r>
                        <a:rPr lang="en-US" sz="1300" b="1" kern="0">
                          <a:solidFill>
                            <a:srgbClr val="000000"/>
                          </a:solidFill>
                          <a:effectLst/>
                          <a:latin typeface="Arial"/>
                          <a:ea typeface="Times New Roman" panose="02020603050405020304" pitchFamily="18" charset="0"/>
                        </a:rPr>
                        <a:t>Cost (each)</a:t>
                      </a:r>
                      <a:endParaRPr lang="en-US" sz="1300">
                        <a:effectLst/>
                        <a:latin typeface="Arial"/>
                      </a:endParaRPr>
                    </a:p>
                  </a:txBody>
                  <a:tcPr marL="32016" marR="32016" marT="32016" marB="32016" anchor="b">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gn="ctr">
                        <a:lnSpc>
                          <a:spcPct val="200000"/>
                        </a:lnSpc>
                      </a:pPr>
                      <a:r>
                        <a:rPr lang="en-US" sz="1300" b="1" kern="0">
                          <a:solidFill>
                            <a:srgbClr val="000000"/>
                          </a:solidFill>
                          <a:effectLst/>
                          <a:highlight>
                            <a:srgbClr val="FFFFFF"/>
                          </a:highlight>
                          <a:latin typeface="Arial"/>
                          <a:ea typeface="Times New Roman" panose="02020603050405020304" pitchFamily="18" charset="0"/>
                        </a:rPr>
                        <a:t>Range/Use</a:t>
                      </a:r>
                      <a:endParaRPr lang="en-US" sz="1300">
                        <a:effectLst/>
                        <a:highlight>
                          <a:srgbClr val="FFFFFF"/>
                        </a:highlight>
                        <a:latin typeface="Arial"/>
                      </a:endParaRPr>
                    </a:p>
                  </a:txBody>
                  <a:tcPr marL="32016" marR="32016" marT="32016" marB="32016" anchor="b">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2105126020"/>
                  </a:ext>
                </a:extLst>
              </a:tr>
              <a:tr h="364144">
                <a:tc>
                  <a:txBody>
                    <a:bodyPr/>
                    <a:lstStyle/>
                    <a:p>
                      <a:pPr>
                        <a:lnSpc>
                          <a:spcPct val="200000"/>
                        </a:lnSpc>
                      </a:pPr>
                      <a:r>
                        <a:rPr lang="en-US" sz="1300" kern="0">
                          <a:solidFill>
                            <a:srgbClr val="000000"/>
                          </a:solidFill>
                          <a:effectLst/>
                          <a:latin typeface="Arial"/>
                          <a:ea typeface="Times New Roman" panose="02020603050405020304" pitchFamily="18" charset="0"/>
                        </a:rPr>
                        <a:t>HF RFID Reader</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$800 x 2</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Up to 2 meters</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extLst>
                  <a:ext uri="{0D108BD9-81ED-4DB2-BD59-A6C34878D82A}">
                    <a16:rowId xmlns:a16="http://schemas.microsoft.com/office/drawing/2014/main" val="3819522686"/>
                  </a:ext>
                </a:extLst>
              </a:tr>
              <a:tr h="364144">
                <a:tc>
                  <a:txBody>
                    <a:bodyPr/>
                    <a:lstStyle/>
                    <a:p>
                      <a:pPr>
                        <a:lnSpc>
                          <a:spcPct val="200000"/>
                        </a:lnSpc>
                      </a:pPr>
                      <a:r>
                        <a:rPr lang="en-US" sz="1300" kern="0">
                          <a:solidFill>
                            <a:srgbClr val="000000"/>
                          </a:solidFill>
                          <a:effectLst/>
                          <a:latin typeface="Arial"/>
                          <a:ea typeface="Times New Roman" panose="02020603050405020304" pitchFamily="18" charset="0"/>
                        </a:rPr>
                        <a:t>Passive RFID Tags</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$5 X 4</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Enable Authentication</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extLst>
                  <a:ext uri="{0D108BD9-81ED-4DB2-BD59-A6C34878D82A}">
                    <a16:rowId xmlns:a16="http://schemas.microsoft.com/office/drawing/2014/main" val="1766226644"/>
                  </a:ext>
                </a:extLst>
              </a:tr>
              <a:tr h="678636">
                <a:tc>
                  <a:txBody>
                    <a:bodyPr/>
                    <a:lstStyle/>
                    <a:p>
                      <a:pPr>
                        <a:lnSpc>
                          <a:spcPct val="200000"/>
                        </a:lnSpc>
                      </a:pPr>
                      <a:r>
                        <a:rPr lang="en-US" sz="1300" kern="0">
                          <a:solidFill>
                            <a:srgbClr val="000000"/>
                          </a:solidFill>
                          <a:effectLst/>
                          <a:latin typeface="Arial"/>
                          <a:ea typeface="Times New Roman" panose="02020603050405020304" pitchFamily="18" charset="0"/>
                        </a:rPr>
                        <a:t>Control Unit</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$200</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Central control, network range depends on connectivity</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extLst>
                  <a:ext uri="{0D108BD9-81ED-4DB2-BD59-A6C34878D82A}">
                    <a16:rowId xmlns:a16="http://schemas.microsoft.com/office/drawing/2014/main" val="1152580455"/>
                  </a:ext>
                </a:extLst>
              </a:tr>
              <a:tr h="678636">
                <a:tc>
                  <a:txBody>
                    <a:bodyPr/>
                    <a:lstStyle/>
                    <a:p>
                      <a:pPr>
                        <a:lnSpc>
                          <a:spcPct val="200000"/>
                        </a:lnSpc>
                      </a:pPr>
                      <a:r>
                        <a:rPr lang="en-US" sz="1300" kern="0">
                          <a:solidFill>
                            <a:srgbClr val="000000"/>
                          </a:solidFill>
                          <a:effectLst/>
                          <a:latin typeface="Arial"/>
                          <a:ea typeface="Times New Roman" panose="02020603050405020304" pitchFamily="18" charset="0"/>
                        </a:rPr>
                        <a:t>Motion Sensors (PIR)</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$50 X 2</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5-12 meters (16-40 feet), 80-100 degrees conical detection</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extLst>
                  <a:ext uri="{0D108BD9-81ED-4DB2-BD59-A6C34878D82A}">
                    <a16:rowId xmlns:a16="http://schemas.microsoft.com/office/drawing/2014/main" val="1821195151"/>
                  </a:ext>
                </a:extLst>
              </a:tr>
              <a:tr h="364144">
                <a:tc>
                  <a:txBody>
                    <a:bodyPr/>
                    <a:lstStyle/>
                    <a:p>
                      <a:pPr>
                        <a:lnSpc>
                          <a:spcPct val="200000"/>
                        </a:lnSpc>
                      </a:pPr>
                      <a:r>
                        <a:rPr lang="en-US" sz="1300" kern="0">
                          <a:solidFill>
                            <a:srgbClr val="000000"/>
                          </a:solidFill>
                          <a:effectLst/>
                          <a:latin typeface="Arial"/>
                          <a:ea typeface="Times New Roman" panose="02020603050405020304" pitchFamily="18" charset="0"/>
                        </a:rPr>
                        <a:t>Contact Sensors (Door)</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$30 X 2</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Immediate at contact point, detects open/close</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extLst>
                  <a:ext uri="{0D108BD9-81ED-4DB2-BD59-A6C34878D82A}">
                    <a16:rowId xmlns:a16="http://schemas.microsoft.com/office/drawing/2014/main" val="790056760"/>
                  </a:ext>
                </a:extLst>
              </a:tr>
              <a:tr h="678636">
                <a:tc>
                  <a:txBody>
                    <a:bodyPr/>
                    <a:lstStyle/>
                    <a:p>
                      <a:pPr>
                        <a:lnSpc>
                          <a:spcPct val="200000"/>
                        </a:lnSpc>
                      </a:pPr>
                      <a:r>
                        <a:rPr lang="en-US" sz="1300" kern="0">
                          <a:solidFill>
                            <a:srgbClr val="000000"/>
                          </a:solidFill>
                          <a:effectLst/>
                          <a:latin typeface="Arial"/>
                          <a:ea typeface="Times New Roman" panose="02020603050405020304" pitchFamily="18" charset="0"/>
                        </a:rPr>
                        <a:t>Emergency Security Horn/Siren</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$10</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The device is triggered when intrusion is detected.</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extLst>
                  <a:ext uri="{0D108BD9-81ED-4DB2-BD59-A6C34878D82A}">
                    <a16:rowId xmlns:a16="http://schemas.microsoft.com/office/drawing/2014/main" val="231130409"/>
                  </a:ext>
                </a:extLst>
              </a:tr>
              <a:tr h="678636">
                <a:tc>
                  <a:txBody>
                    <a:bodyPr/>
                    <a:lstStyle/>
                    <a:p>
                      <a:pPr>
                        <a:lnSpc>
                          <a:spcPct val="200000"/>
                        </a:lnSpc>
                      </a:pPr>
                      <a:r>
                        <a:rPr lang="en-US" sz="1300" kern="0">
                          <a:solidFill>
                            <a:srgbClr val="000000"/>
                          </a:solidFill>
                          <a:effectLst/>
                          <a:latin typeface="Arial"/>
                          <a:ea typeface="Times New Roman" panose="02020603050405020304" pitchFamily="18" charset="0"/>
                        </a:rPr>
                        <a:t>Installation and Setup</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$0</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Professional installation for optimal component integration</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extLst>
                  <a:ext uri="{0D108BD9-81ED-4DB2-BD59-A6C34878D82A}">
                    <a16:rowId xmlns:a16="http://schemas.microsoft.com/office/drawing/2014/main" val="2667999327"/>
                  </a:ext>
                </a:extLst>
              </a:tr>
              <a:tr h="364144">
                <a:tc>
                  <a:txBody>
                    <a:bodyPr/>
                    <a:lstStyle/>
                    <a:p>
                      <a:pPr>
                        <a:lnSpc>
                          <a:spcPct val="200000"/>
                        </a:lnSpc>
                      </a:pPr>
                      <a:r>
                        <a:rPr lang="en-US" sz="1300" kern="0">
                          <a:solidFill>
                            <a:srgbClr val="000000"/>
                          </a:solidFill>
                          <a:effectLst/>
                          <a:latin typeface="Arial"/>
                          <a:ea typeface="Times New Roman" panose="02020603050405020304" pitchFamily="18" charset="0"/>
                        </a:rPr>
                        <a:t>Additional Sensors (Optional)</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$60 each</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tc>
                  <a:txBody>
                    <a:bodyPr/>
                    <a:lstStyle/>
                    <a:p>
                      <a:pPr>
                        <a:lnSpc>
                          <a:spcPct val="200000"/>
                        </a:lnSpc>
                      </a:pPr>
                      <a:r>
                        <a:rPr lang="en-US" sz="1300" kern="0">
                          <a:solidFill>
                            <a:srgbClr val="000000"/>
                          </a:solidFill>
                          <a:effectLst/>
                          <a:latin typeface="Arial"/>
                          <a:ea typeface="Times New Roman" panose="02020603050405020304" pitchFamily="18" charset="0"/>
                        </a:rPr>
                        <a:t>Expand system as needed</a:t>
                      </a:r>
                      <a:endParaRPr lang="en-US" sz="1300">
                        <a:effectLst/>
                        <a:latin typeface="Arial"/>
                      </a:endParaRPr>
                    </a:p>
                  </a:txBody>
                  <a:tcPr marL="32016" marR="32016" marT="32016" marB="32016" anchor="ctr">
                    <a:lnL w="12700" cap="flat" cmpd="sng" algn="ctr">
                      <a:solidFill>
                        <a:srgbClr val="242424"/>
                      </a:solidFill>
                      <a:prstDash val="solid"/>
                      <a:round/>
                      <a:headEnd type="none" w="med" len="med"/>
                      <a:tailEnd type="none" w="med" len="med"/>
                    </a:lnL>
                    <a:lnR w="12700" cap="flat" cmpd="sng" algn="ctr">
                      <a:solidFill>
                        <a:srgbClr val="242424"/>
                      </a:solidFill>
                      <a:prstDash val="solid"/>
                      <a:round/>
                      <a:headEnd type="none" w="med" len="med"/>
                      <a:tailEnd type="none" w="med" len="med"/>
                    </a:lnR>
                    <a:lnT w="12700" cap="flat" cmpd="sng" algn="ctr">
                      <a:solidFill>
                        <a:srgbClr val="242424"/>
                      </a:solidFill>
                      <a:prstDash val="solid"/>
                      <a:round/>
                      <a:headEnd type="none" w="med" len="med"/>
                      <a:tailEnd type="none" w="med" len="med"/>
                    </a:lnT>
                    <a:lnB w="12700" cap="flat" cmpd="sng" algn="ctr">
                      <a:solidFill>
                        <a:srgbClr val="242424"/>
                      </a:solidFill>
                      <a:prstDash val="solid"/>
                      <a:round/>
                      <a:headEnd type="none" w="med" len="med"/>
                      <a:tailEnd type="none" w="med" len="med"/>
                    </a:lnB>
                    <a:noFill/>
                  </a:tcPr>
                </a:tc>
                <a:extLst>
                  <a:ext uri="{0D108BD9-81ED-4DB2-BD59-A6C34878D82A}">
                    <a16:rowId xmlns:a16="http://schemas.microsoft.com/office/drawing/2014/main" val="1647571928"/>
                  </a:ext>
                </a:extLst>
              </a:tr>
            </a:tbl>
          </a:graphicData>
        </a:graphic>
      </p:graphicFrame>
    </p:spTree>
    <p:extLst>
      <p:ext uri="{BB962C8B-B14F-4D97-AF65-F5344CB8AC3E}">
        <p14:creationId xmlns:p14="http://schemas.microsoft.com/office/powerpoint/2010/main" val="72480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ffdc309-2da1-43c6-9e78-da0c37e3e0b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4D40F47635D14D92DE45F3A4338DFC" ma:contentTypeVersion="13" ma:contentTypeDescription="Create a new document." ma:contentTypeScope="" ma:versionID="2ebad5d985169cee2998c365a6d681ba">
  <xsd:schema xmlns:xsd="http://www.w3.org/2001/XMLSchema" xmlns:xs="http://www.w3.org/2001/XMLSchema" xmlns:p="http://schemas.microsoft.com/office/2006/metadata/properties" xmlns:ns3="effdc309-2da1-43c6-9e78-da0c37e3e0b0" xmlns:ns4="562fec85-f764-44df-b988-d2af79c378ae" targetNamespace="http://schemas.microsoft.com/office/2006/metadata/properties" ma:root="true" ma:fieldsID="35a42560fdac7fe5f7e94304da433014" ns3:_="" ns4:_="">
    <xsd:import namespace="effdc309-2da1-43c6-9e78-da0c37e3e0b0"/>
    <xsd:import namespace="562fec85-f764-44df-b988-d2af79c378a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dc309-2da1-43c6-9e78-da0c37e3e0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62fec85-f764-44df-b988-d2af79c378a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46F10A-282D-443E-A3A8-BD9E37A0DB23}">
  <ds:schemaRefs>
    <ds:schemaRef ds:uri="562fec85-f764-44df-b988-d2af79c378ae"/>
    <ds:schemaRef ds:uri="effdc309-2da1-43c6-9e78-da0c37e3e0b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F03A356-4181-4C47-85EA-315D594F73B6}">
  <ds:schemaRefs>
    <ds:schemaRef ds:uri="http://schemas.microsoft.com/sharepoint/v3/contenttype/forms"/>
  </ds:schemaRefs>
</ds:datastoreItem>
</file>

<file path=customXml/itemProps3.xml><?xml version="1.0" encoding="utf-8"?>
<ds:datastoreItem xmlns:ds="http://schemas.openxmlformats.org/officeDocument/2006/customXml" ds:itemID="{31C70E34-A538-44F3-848C-91432F83BA80}">
  <ds:schemaRefs>
    <ds:schemaRef ds:uri="562fec85-f764-44df-b988-d2af79c378ae"/>
    <ds:schemaRef ds:uri="effdc309-2da1-43c6-9e78-da0c37e3e0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SMART ALARM SYSTEM</vt:lpstr>
      <vt:lpstr>MOTIVATION FOR ADOPTION</vt:lpstr>
      <vt:lpstr>BUSINESS SITUATION</vt:lpstr>
      <vt:lpstr>IOT TECHNOLOGY  </vt:lpstr>
      <vt:lpstr>Architecture</vt:lpstr>
      <vt:lpstr>Razor Blade Business Model</vt:lpstr>
      <vt:lpstr>Revenue Model</vt:lpstr>
      <vt:lpstr>Hardware Cost</vt:lpstr>
      <vt:lpstr>Cost of Components</vt:lpstr>
      <vt:lpstr>Subscription Fees</vt:lpstr>
      <vt:lpstr>Cost and Revenue Projection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SECURITY</dc:title>
  <dc:creator>Bhonsale, Milind</dc:creator>
  <cp:revision>2</cp:revision>
  <dcterms:created xsi:type="dcterms:W3CDTF">2024-04-21T16:23:31Z</dcterms:created>
  <dcterms:modified xsi:type="dcterms:W3CDTF">2024-04-23T04:09:54Z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0x010100EA4D40F47635D14D92DE45F3A4338DFC</vt:lpwstr>
  </property>
</Properties>
</file>