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4FFF5B-D6D5-4F5A-BEC0-0CD1BE2217BA}"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425496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4FFF5B-D6D5-4F5A-BEC0-0CD1BE2217BA}"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65121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4FFF5B-D6D5-4F5A-BEC0-0CD1BE2217BA}"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50607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4FFF5B-D6D5-4F5A-BEC0-0CD1BE2217BA}"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131556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FFF5B-D6D5-4F5A-BEC0-0CD1BE2217BA}" type="datetimeFigureOut">
              <a:rPr lang="en-IN" smtClean="0"/>
              <a:t>07-07-2022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299084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4FFF5B-D6D5-4F5A-BEC0-0CD1BE2217BA}"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127671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4FFF5B-D6D5-4F5A-BEC0-0CD1BE2217BA}" type="datetimeFigureOut">
              <a:rPr lang="en-IN" smtClean="0"/>
              <a:t>07-07-2022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288234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4FFF5B-D6D5-4F5A-BEC0-0CD1BE2217BA}" type="datetimeFigureOut">
              <a:rPr lang="en-IN" smtClean="0"/>
              <a:t>07-07-2022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2804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FF5B-D6D5-4F5A-BEC0-0CD1BE2217BA}" type="datetimeFigureOut">
              <a:rPr lang="en-IN" smtClean="0"/>
              <a:t>07-07-2022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40960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FFF5B-D6D5-4F5A-BEC0-0CD1BE2217BA}"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146860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FFF5B-D6D5-4F5A-BEC0-0CD1BE2217BA}" type="datetimeFigureOut">
              <a:rPr lang="en-IN" smtClean="0"/>
              <a:t>07-07-2022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0E5B3C-CEE7-4E1F-8CC4-AFE002621764}" type="slidenum">
              <a:rPr lang="en-IN" smtClean="0"/>
              <a:t>‹#›</a:t>
            </a:fld>
            <a:endParaRPr lang="en-IN"/>
          </a:p>
        </p:txBody>
      </p:sp>
    </p:spTree>
    <p:extLst>
      <p:ext uri="{BB962C8B-B14F-4D97-AF65-F5344CB8AC3E}">
        <p14:creationId xmlns:p14="http://schemas.microsoft.com/office/powerpoint/2010/main" val="35002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4FFF5B-D6D5-4F5A-BEC0-0CD1BE2217BA}" type="datetimeFigureOut">
              <a:rPr lang="en-IN" smtClean="0"/>
              <a:t>07-07-2022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E5B3C-CEE7-4E1F-8CC4-AFE002621764}" type="slidenum">
              <a:rPr lang="en-IN" smtClean="0"/>
              <a:t>‹#›</a:t>
            </a:fld>
            <a:endParaRPr lang="en-IN"/>
          </a:p>
        </p:txBody>
      </p:sp>
    </p:spTree>
    <p:extLst>
      <p:ext uri="{BB962C8B-B14F-4D97-AF65-F5344CB8AC3E}">
        <p14:creationId xmlns:p14="http://schemas.microsoft.com/office/powerpoint/2010/main" val="345204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normAutofit/>
          </a:bodyPr>
          <a:lstStyle/>
          <a:p>
            <a:r>
              <a:rPr lang="en-IN" sz="5400" dirty="0"/>
              <a:t>Housing Project</a:t>
            </a:r>
          </a:p>
        </p:txBody>
      </p:sp>
      <p:sp>
        <p:nvSpPr>
          <p:cNvPr id="3" name="Subtitle 2"/>
          <p:cNvSpPr>
            <a:spLocks noGrp="1"/>
          </p:cNvSpPr>
          <p:nvPr>
            <p:ph type="subTitle" idx="1"/>
          </p:nvPr>
        </p:nvSpPr>
        <p:spPr>
          <a:xfrm>
            <a:off x="1403648" y="2492896"/>
            <a:ext cx="6400800" cy="1752600"/>
          </a:xfrm>
        </p:spPr>
        <p:txBody>
          <a:bodyPr>
            <a:normAutofit lnSpcReduction="10000"/>
          </a:bodyPr>
          <a:lstStyle/>
          <a:p>
            <a:r>
              <a:rPr lang="en-IN" sz="6000" dirty="0" smtClean="0"/>
              <a:t>Project report and </a:t>
            </a:r>
            <a:r>
              <a:rPr lang="en-IN" sz="6000" dirty="0" err="1" smtClean="0"/>
              <a:t>spets</a:t>
            </a:r>
            <a:endParaRPr lang="en-IN" sz="6000" dirty="0" smtClean="0"/>
          </a:p>
          <a:p>
            <a:endParaRPr lang="en-IN" dirty="0"/>
          </a:p>
        </p:txBody>
      </p:sp>
    </p:spTree>
    <p:extLst>
      <p:ext uri="{BB962C8B-B14F-4D97-AF65-F5344CB8AC3E}">
        <p14:creationId xmlns:p14="http://schemas.microsoft.com/office/powerpoint/2010/main" val="105870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smtClean="0"/>
              <a:t>modelling</a:t>
            </a:r>
            <a:r>
              <a:rPr lang="en-US" dirty="0" smtClean="0"/>
              <a:t>, Market mix </a:t>
            </a:r>
            <a:r>
              <a:rPr lang="en-US" dirty="0" err="1" smtClean="0"/>
              <a:t>modelling</a:t>
            </a:r>
            <a:r>
              <a:rPr lang="en-US" dirty="0" smtClean="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endParaRPr lang="en-IN" dirty="0"/>
          </a:p>
        </p:txBody>
      </p:sp>
    </p:spTree>
    <p:extLst>
      <p:ext uri="{BB962C8B-B14F-4D97-AF65-F5344CB8AC3E}">
        <p14:creationId xmlns:p14="http://schemas.microsoft.com/office/powerpoint/2010/main" val="197621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Projects steps</a:t>
            </a:r>
            <a:endParaRPr lang="en-IN" dirty="0"/>
          </a:p>
        </p:txBody>
      </p:sp>
      <p:sp>
        <p:nvSpPr>
          <p:cNvPr id="3" name="Content Placeholder 2"/>
          <p:cNvSpPr>
            <a:spLocks noGrp="1"/>
          </p:cNvSpPr>
          <p:nvPr>
            <p:ph idx="1"/>
          </p:nvPr>
        </p:nvSpPr>
        <p:spPr/>
        <p:txBody>
          <a:bodyPr>
            <a:normAutofit fontScale="70000" lnSpcReduction="20000"/>
          </a:bodyPr>
          <a:lstStyle/>
          <a:p>
            <a:r>
              <a:rPr lang="en-IN" dirty="0"/>
              <a:t>Loading data</a:t>
            </a:r>
          </a:p>
          <a:p>
            <a:r>
              <a:rPr lang="en-IN" dirty="0"/>
              <a:t>Data Exploration</a:t>
            </a:r>
            <a:br>
              <a:rPr lang="en-IN" dirty="0"/>
            </a:br>
            <a:r>
              <a:rPr lang="en-IN" dirty="0"/>
              <a:t>2.1 Features with Null value</a:t>
            </a:r>
            <a:br>
              <a:rPr lang="en-IN" dirty="0"/>
            </a:br>
            <a:r>
              <a:rPr lang="en-IN" dirty="0"/>
              <a:t>2.2 Numerical Features</a:t>
            </a:r>
          </a:p>
          <a:p>
            <a:r>
              <a:rPr lang="en-IN" dirty="0"/>
              <a:t>2.2.1 Year Features 2.2.2 Discrete Features 2.2.3 </a:t>
            </a:r>
            <a:r>
              <a:rPr lang="en-IN" dirty="0" err="1"/>
              <a:t>Continous</a:t>
            </a:r>
            <a:r>
              <a:rPr lang="en-IN" dirty="0"/>
              <a:t> Features </a:t>
            </a:r>
          </a:p>
          <a:p>
            <a:r>
              <a:rPr lang="en-IN" dirty="0"/>
              <a:t>2.3 Categorical Features</a:t>
            </a:r>
          </a:p>
          <a:p>
            <a:r>
              <a:rPr lang="en-IN" dirty="0"/>
              <a:t>Data Cleaning</a:t>
            </a:r>
          </a:p>
          <a:p>
            <a:r>
              <a:rPr lang="en-IN" dirty="0"/>
              <a:t>Data transformation</a:t>
            </a:r>
            <a:br>
              <a:rPr lang="en-IN" dirty="0"/>
            </a:br>
            <a:r>
              <a:rPr lang="en-IN" dirty="0"/>
              <a:t>4.1 Rare Categorical Feature Handling</a:t>
            </a:r>
          </a:p>
          <a:p>
            <a:r>
              <a:rPr lang="en-IN" dirty="0"/>
              <a:t>Base Model Performance (</a:t>
            </a:r>
            <a:r>
              <a:rPr lang="en-IN" dirty="0" err="1"/>
              <a:t>XGBoost</a:t>
            </a:r>
            <a:r>
              <a:rPr lang="en-IN" dirty="0"/>
              <a:t>)</a:t>
            </a:r>
          </a:p>
          <a:p>
            <a:r>
              <a:rPr lang="en-IN" dirty="0" err="1"/>
              <a:t>Hyperparameter</a:t>
            </a:r>
            <a:r>
              <a:rPr lang="en-IN" dirty="0"/>
              <a:t> Tuning</a:t>
            </a:r>
          </a:p>
          <a:p>
            <a:r>
              <a:rPr lang="en-IN" dirty="0"/>
              <a:t>Final Model</a:t>
            </a:r>
          </a:p>
          <a:p>
            <a:r>
              <a:rPr lang="en-IN" dirty="0"/>
              <a:t>Visualize Results</a:t>
            </a:r>
          </a:p>
          <a:p>
            <a:endParaRPr lang="en-IN" dirty="0"/>
          </a:p>
        </p:txBody>
      </p:sp>
    </p:spTree>
    <p:extLst>
      <p:ext uri="{BB962C8B-B14F-4D97-AF65-F5344CB8AC3E}">
        <p14:creationId xmlns:p14="http://schemas.microsoft.com/office/powerpoint/2010/main" val="174248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a:bodyPr>
          <a:lstStyle/>
          <a:p>
            <a:r>
              <a:rPr lang="en-US" sz="1600" dirty="0"/>
              <a:t>There are </a:t>
            </a:r>
            <a:r>
              <a:rPr lang="en-US" sz="1600" dirty="0" smtClean="0"/>
              <a:t>1168 entries </a:t>
            </a:r>
            <a:r>
              <a:rPr lang="en-US" sz="1600" dirty="0"/>
              <a:t>in the </a:t>
            </a:r>
            <a:r>
              <a:rPr lang="en-US" sz="1600" dirty="0" smtClean="0"/>
              <a:t>train </a:t>
            </a:r>
            <a:r>
              <a:rPr lang="en-US" sz="1600" dirty="0"/>
              <a:t>data </a:t>
            </a:r>
            <a:r>
              <a:rPr lang="en-US" sz="1600" dirty="0" smtClean="0"/>
              <a:t>set. </a:t>
            </a:r>
            <a:r>
              <a:rPr lang="en-US" sz="1600" dirty="0"/>
              <a:t>The data contains some </a:t>
            </a:r>
            <a:r>
              <a:rPr lang="en-US" sz="1600" dirty="0" err="1"/>
              <a:t>NaN</a:t>
            </a:r>
            <a:r>
              <a:rPr lang="en-US" sz="1600" dirty="0"/>
              <a:t> values too</a:t>
            </a:r>
            <a:r>
              <a:rPr lang="en-US" sz="1600" dirty="0" smtClean="0"/>
              <a:t>.</a:t>
            </a:r>
          </a:p>
          <a:p>
            <a:r>
              <a:rPr lang="en-US" sz="1600" dirty="0"/>
              <a:t>Lets check for </a:t>
            </a:r>
            <a:r>
              <a:rPr lang="en-US" sz="1600" dirty="0" err="1"/>
              <a:t>NaN</a:t>
            </a:r>
            <a:r>
              <a:rPr lang="en-US" sz="1600" dirty="0"/>
              <a:t> (null) values in the </a:t>
            </a:r>
            <a:r>
              <a:rPr lang="en-US" sz="1600" dirty="0" smtClean="0"/>
              <a:t>data</a:t>
            </a:r>
          </a:p>
          <a:p>
            <a:r>
              <a:rPr lang="en-US" sz="1600" dirty="0"/>
              <a:t>we check the percentage of nan values present in each feature</a:t>
            </a:r>
            <a:endParaRPr lang="en-US" sz="1600" dirty="0" smtClean="0"/>
          </a:p>
          <a:p>
            <a:r>
              <a:rPr lang="en-US" sz="1600" dirty="0"/>
              <a:t>We might want to remove columns with more than 50% missing values</a:t>
            </a:r>
          </a:p>
          <a:p>
            <a:r>
              <a:rPr lang="en-US" sz="1600" dirty="0"/>
              <a:t>We observe that the data with the missing values and the dependent variable(Sales Price) is clearly </a:t>
            </a:r>
            <a:r>
              <a:rPr lang="en-US" sz="1600" dirty="0" err="1"/>
              <a:t>visible.So</a:t>
            </a:r>
            <a:r>
              <a:rPr lang="en-US" sz="1600" dirty="0"/>
              <a:t> We need to replace these missing values with meaningful data</a:t>
            </a:r>
            <a:r>
              <a:rPr lang="en-US" sz="1600" dirty="0" smtClean="0"/>
              <a:t>.</a:t>
            </a:r>
          </a:p>
          <a:p>
            <a:r>
              <a:rPr lang="en-US" sz="1600" dirty="0"/>
              <a:t>So we see that there are 38 features which are numerical.</a:t>
            </a:r>
            <a:r>
              <a:rPr lang="en-US" sz="1600" dirty="0" smtClean="0"/>
              <a:t/>
            </a:r>
            <a:br>
              <a:rPr lang="en-US" sz="1600" dirty="0" smtClean="0"/>
            </a:br>
            <a:r>
              <a:rPr lang="en-US" sz="1600" dirty="0"/>
              <a:t>Also we see that, some columns are having </a:t>
            </a:r>
            <a:r>
              <a:rPr lang="en-US" sz="1600" dirty="0" err="1"/>
              <a:t>year.So</a:t>
            </a:r>
            <a:r>
              <a:rPr lang="en-US" sz="1600" dirty="0"/>
              <a:t> we try to find out the fields which contain year </a:t>
            </a:r>
            <a:r>
              <a:rPr lang="en-US" sz="1600" dirty="0" err="1"/>
              <a:t>information.As</a:t>
            </a:r>
            <a:r>
              <a:rPr lang="en-US" sz="1600" dirty="0"/>
              <a:t> these will be used to calculate the age of house</a:t>
            </a:r>
            <a:r>
              <a:rPr lang="en-US" sz="1600" dirty="0" smtClean="0"/>
              <a:t>.</a:t>
            </a:r>
          </a:p>
          <a:p>
            <a:r>
              <a:rPr lang="en-US" sz="1600" dirty="0"/>
              <a:t>Observing the </a:t>
            </a:r>
            <a:r>
              <a:rPr lang="en-US" sz="1600" dirty="0" err="1"/>
              <a:t>SalesPrice</a:t>
            </a:r>
            <a:r>
              <a:rPr lang="en-US" sz="1600" dirty="0"/>
              <a:t> as per the year </a:t>
            </a:r>
            <a:r>
              <a:rPr lang="en-US" sz="1600" dirty="0" smtClean="0"/>
              <a:t>sold</a:t>
            </a:r>
          </a:p>
          <a:p>
            <a:r>
              <a:rPr lang="en-US" sz="1600" dirty="0"/>
              <a:t>We observe that the price is </a:t>
            </a:r>
            <a:r>
              <a:rPr lang="en-US" sz="1600" dirty="0" err="1"/>
              <a:t>decresing</a:t>
            </a:r>
            <a:r>
              <a:rPr lang="en-US" sz="1600" dirty="0"/>
              <a:t> as the years are more recent, which is very strange, so we look </a:t>
            </a:r>
            <a:r>
              <a:rPr lang="en-US" sz="1600" dirty="0" smtClean="0"/>
              <a:t>further</a:t>
            </a:r>
          </a:p>
          <a:p>
            <a:r>
              <a:rPr lang="en-US" sz="1600" dirty="0"/>
              <a:t>For each case we see that the house price is more for the house which is recently built and sold, which is reasonable</a:t>
            </a:r>
            <a:br>
              <a:rPr lang="en-US" sz="1600" dirty="0"/>
            </a:br>
            <a:endParaRPr lang="en-US" sz="1600" dirty="0" smtClean="0"/>
          </a:p>
          <a:p>
            <a:endParaRPr lang="en-IN" sz="1600" dirty="0"/>
          </a:p>
        </p:txBody>
      </p:sp>
    </p:spTree>
    <p:extLst>
      <p:ext uri="{BB962C8B-B14F-4D97-AF65-F5344CB8AC3E}">
        <p14:creationId xmlns:p14="http://schemas.microsoft.com/office/powerpoint/2010/main" val="1503997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lnSpcReduction="10000"/>
          </a:bodyPr>
          <a:lstStyle/>
          <a:p>
            <a:r>
              <a:rPr lang="en-US" sz="1600" dirty="0"/>
              <a:t>Going on further, for numerical variables we observe that it can be of 2 types. Discrete and continous. If we take a limit of 25 distinct values as </a:t>
            </a:r>
            <a:r>
              <a:rPr lang="en-US" sz="1600" dirty="0" err="1"/>
              <a:t>discreate</a:t>
            </a:r>
            <a:r>
              <a:rPr lang="en-US" sz="1600" dirty="0"/>
              <a:t> variables, let us try to find the discrete variables</a:t>
            </a:r>
            <a:r>
              <a:rPr lang="en-US" sz="1600" dirty="0" smtClean="0"/>
              <a:t>.</a:t>
            </a:r>
          </a:p>
          <a:p>
            <a:r>
              <a:rPr lang="en-US" sz="1600" dirty="0"/>
              <a:t>We see that </a:t>
            </a:r>
            <a:r>
              <a:rPr lang="en-US" sz="1600" dirty="0" err="1"/>
              <a:t>ther</a:t>
            </a:r>
            <a:r>
              <a:rPr lang="en-US" sz="1600" dirty="0"/>
              <a:t> are 17 discrete </a:t>
            </a:r>
            <a:r>
              <a:rPr lang="en-US" sz="1600" dirty="0" smtClean="0"/>
              <a:t>variables</a:t>
            </a:r>
          </a:p>
          <a:p>
            <a:r>
              <a:rPr lang="en-US" sz="1600" dirty="0"/>
              <a:t>We try to explore its relation with </a:t>
            </a:r>
            <a:r>
              <a:rPr lang="en-US" sz="1600" dirty="0" err="1" smtClean="0"/>
              <a:t>SalePrice</a:t>
            </a:r>
            <a:endParaRPr lang="en-US" sz="1600" dirty="0" smtClean="0"/>
          </a:p>
          <a:p>
            <a:r>
              <a:rPr lang="en-US" sz="1600" dirty="0"/>
              <a:t>We observe that there is some relationship between these discrete variables and </a:t>
            </a:r>
            <a:r>
              <a:rPr lang="en-US" sz="1600" dirty="0" err="1" smtClean="0"/>
              <a:t>SalePrice</a:t>
            </a:r>
            <a:endParaRPr lang="en-US" sz="1600" dirty="0" smtClean="0"/>
          </a:p>
          <a:p>
            <a:r>
              <a:rPr lang="en-US" sz="1600" dirty="0"/>
              <a:t>Now we see the continous numerical </a:t>
            </a:r>
            <a:r>
              <a:rPr lang="en-US" sz="1600" dirty="0" smtClean="0"/>
              <a:t>features</a:t>
            </a:r>
          </a:p>
          <a:p>
            <a:r>
              <a:rPr lang="en-US" sz="1600" dirty="0"/>
              <a:t>Using histograms for continous numerical variable to study the </a:t>
            </a:r>
            <a:r>
              <a:rPr lang="en-US" sz="1600" dirty="0" smtClean="0"/>
              <a:t>pattern</a:t>
            </a:r>
          </a:p>
          <a:p>
            <a:r>
              <a:rPr lang="en-US" sz="1600" dirty="0"/>
              <a:t>We observe that some of the distributions are </a:t>
            </a:r>
            <a:r>
              <a:rPr lang="en-US" sz="1600" dirty="0" err="1"/>
              <a:t>gaussian</a:t>
            </a:r>
            <a:r>
              <a:rPr lang="en-US" sz="1600" dirty="0"/>
              <a:t>, but others are </a:t>
            </a:r>
            <a:r>
              <a:rPr lang="en-US" sz="1600" dirty="0" smtClean="0"/>
              <a:t>skewed</a:t>
            </a:r>
          </a:p>
          <a:p>
            <a:r>
              <a:rPr lang="en-US" sz="1600" dirty="0"/>
              <a:t>We try to </a:t>
            </a:r>
            <a:r>
              <a:rPr lang="en-US" sz="1600" dirty="0" err="1"/>
              <a:t>normalise</a:t>
            </a:r>
            <a:r>
              <a:rPr lang="en-US" sz="1600" dirty="0"/>
              <a:t> the skewed ones with </a:t>
            </a:r>
            <a:r>
              <a:rPr lang="en-US" sz="1600" dirty="0" err="1"/>
              <a:t>lograthmic</a:t>
            </a:r>
            <a:r>
              <a:rPr lang="en-US" sz="1600" dirty="0"/>
              <a:t> </a:t>
            </a:r>
            <a:r>
              <a:rPr lang="en-US" sz="1600" dirty="0" smtClean="0"/>
              <a:t>transformation</a:t>
            </a:r>
          </a:p>
          <a:p>
            <a:r>
              <a:rPr lang="en-US" sz="1600" dirty="0"/>
              <a:t>We see that there is a positive correlation </a:t>
            </a:r>
            <a:r>
              <a:rPr lang="en-US" sz="1600" dirty="0" err="1"/>
              <a:t>betweent</a:t>
            </a:r>
            <a:r>
              <a:rPr lang="en-US" sz="1600" dirty="0"/>
              <a:t> he features and the </a:t>
            </a:r>
            <a:r>
              <a:rPr lang="en-US" sz="1600" dirty="0" err="1" smtClean="0"/>
              <a:t>SalePrice</a:t>
            </a:r>
            <a:endParaRPr lang="en-US" sz="1600" dirty="0" smtClean="0"/>
          </a:p>
          <a:p>
            <a:r>
              <a:rPr lang="en-US" sz="1600" dirty="0"/>
              <a:t>Filling the missing value we need to see the test and train data simultaneously</a:t>
            </a:r>
            <a:r>
              <a:rPr lang="en-US" sz="1600" dirty="0" smtClean="0"/>
              <a:t>.</a:t>
            </a:r>
            <a:br>
              <a:rPr lang="en-US" sz="1600" dirty="0" smtClean="0"/>
            </a:br>
            <a:r>
              <a:rPr lang="en-US" sz="1600" dirty="0"/>
              <a:t>We will be replacing the null values with mode for categorical values, discrete numerical values and year variables</a:t>
            </a:r>
            <a:r>
              <a:rPr lang="en-US" sz="1600" dirty="0" smtClean="0"/>
              <a:t/>
            </a:r>
            <a:br>
              <a:rPr lang="en-US" sz="1600" dirty="0" smtClean="0"/>
            </a:br>
            <a:r>
              <a:rPr lang="en-US" sz="1600" dirty="0"/>
              <a:t>We will be replacing the null values with mean for continous numerical values.</a:t>
            </a:r>
            <a:r>
              <a:rPr lang="en-US" sz="1600" dirty="0" smtClean="0"/>
              <a:t/>
            </a:r>
            <a:br>
              <a:rPr lang="en-US" sz="1600" dirty="0" smtClean="0"/>
            </a:br>
            <a:r>
              <a:rPr lang="en-US" sz="1600" dirty="0"/>
              <a:t>We will delete columns with more than 50% null values as the available information add no value for our model.</a:t>
            </a:r>
            <a:endParaRPr lang="en-IN" sz="1600" dirty="0"/>
          </a:p>
        </p:txBody>
      </p:sp>
    </p:spTree>
    <p:extLst>
      <p:ext uri="{BB962C8B-B14F-4D97-AF65-F5344CB8AC3E}">
        <p14:creationId xmlns:p14="http://schemas.microsoft.com/office/powerpoint/2010/main" val="202133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a:bodyPr>
          <a:lstStyle/>
          <a:p>
            <a:r>
              <a:rPr lang="en-US" sz="1400" b="1" dirty="0"/>
              <a:t>We will also drop the id column as it is not useful for </a:t>
            </a:r>
            <a:r>
              <a:rPr lang="en-US" sz="1400" b="1" dirty="0" smtClean="0"/>
              <a:t>prediction</a:t>
            </a:r>
          </a:p>
          <a:p>
            <a:r>
              <a:rPr lang="en-US" sz="1400" b="1" dirty="0" smtClean="0"/>
              <a:t>We see that there are some categorical feature so encode that feature by Label Encoder in both data set.</a:t>
            </a:r>
          </a:p>
          <a:p>
            <a:r>
              <a:rPr lang="en-US" sz="1400" b="1" dirty="0" smtClean="0"/>
              <a:t>Split the data for fit some models.</a:t>
            </a:r>
          </a:p>
          <a:p>
            <a:r>
              <a:rPr lang="en-US" sz="1400" b="1" dirty="0" smtClean="0"/>
              <a:t>Firstly we fir </a:t>
            </a:r>
            <a:r>
              <a:rPr lang="en-US" sz="1400" b="1" dirty="0" err="1" smtClean="0"/>
              <a:t>ExtraTreesRegressor</a:t>
            </a:r>
            <a:r>
              <a:rPr lang="en-US" sz="1400" b="1" dirty="0" smtClean="0"/>
              <a:t> for find the importance of feature of dataset.</a:t>
            </a:r>
          </a:p>
          <a:p>
            <a:r>
              <a:rPr lang="en-US" sz="1400" b="1" dirty="0" smtClean="0"/>
              <a:t>We see that some feature are less important for dataset so drop that which importance are less then 0.5.</a:t>
            </a:r>
          </a:p>
          <a:p>
            <a:r>
              <a:rPr lang="en-US" sz="1400" b="1" dirty="0" smtClean="0"/>
              <a:t>We </a:t>
            </a:r>
            <a:r>
              <a:rPr lang="en-US" sz="1400" b="1" dirty="0" err="1" smtClean="0"/>
              <a:t>Standardice</a:t>
            </a:r>
            <a:r>
              <a:rPr lang="en-US" sz="1400" b="1" dirty="0" smtClean="0"/>
              <a:t> the X’s feature for better result.</a:t>
            </a:r>
          </a:p>
          <a:p>
            <a:r>
              <a:rPr lang="en-US" sz="1400" b="1" dirty="0" smtClean="0"/>
              <a:t>We split the data in train and test dataset for fir more models.</a:t>
            </a:r>
          </a:p>
          <a:p>
            <a:r>
              <a:rPr lang="en-US" sz="1400" b="1" dirty="0" smtClean="0"/>
              <a:t>We see that the target feature are in continous form that’s way we apply linear and </a:t>
            </a:r>
            <a:r>
              <a:rPr lang="en-US" sz="1400" b="1" dirty="0" err="1" smtClean="0"/>
              <a:t>regressor</a:t>
            </a:r>
            <a:r>
              <a:rPr lang="en-US" sz="1400" b="1" dirty="0"/>
              <a:t> </a:t>
            </a:r>
            <a:r>
              <a:rPr lang="en-US" sz="1400" b="1" dirty="0" smtClean="0"/>
              <a:t>models.</a:t>
            </a:r>
          </a:p>
          <a:p>
            <a:r>
              <a:rPr lang="en-US" sz="1400" b="1" dirty="0" smtClean="0"/>
              <a:t>Here we apply four models.</a:t>
            </a:r>
          </a:p>
          <a:p>
            <a:r>
              <a:rPr lang="en-US" sz="1400" b="1" dirty="0" err="1" smtClean="0"/>
              <a:t>LinearRegression</a:t>
            </a:r>
            <a:r>
              <a:rPr lang="en-US" sz="1400" b="1" dirty="0" smtClean="0"/>
              <a:t>()</a:t>
            </a:r>
          </a:p>
          <a:p>
            <a:r>
              <a:rPr lang="en-US" sz="1400" b="1" dirty="0" err="1" smtClean="0"/>
              <a:t>XGBRegressor</a:t>
            </a:r>
            <a:r>
              <a:rPr lang="en-US" sz="1400" b="1" dirty="0" smtClean="0"/>
              <a:t>()</a:t>
            </a:r>
          </a:p>
          <a:p>
            <a:r>
              <a:rPr lang="en-US" sz="1400" b="1" dirty="0" err="1" smtClean="0"/>
              <a:t>RandomForestRegressor</a:t>
            </a:r>
            <a:r>
              <a:rPr lang="en-US" sz="1400" b="1" dirty="0" smtClean="0"/>
              <a:t>()</a:t>
            </a:r>
          </a:p>
          <a:p>
            <a:r>
              <a:rPr lang="en-US" sz="1400" b="1" dirty="0" err="1" smtClean="0"/>
              <a:t>DecisionTreeRegressor</a:t>
            </a:r>
            <a:r>
              <a:rPr lang="en-US" sz="1400" b="1" dirty="0" smtClean="0"/>
              <a:t>()</a:t>
            </a:r>
          </a:p>
        </p:txBody>
      </p:sp>
    </p:spTree>
    <p:extLst>
      <p:ext uri="{BB962C8B-B14F-4D97-AF65-F5344CB8AC3E}">
        <p14:creationId xmlns:p14="http://schemas.microsoft.com/office/powerpoint/2010/main" val="21176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a:bodyPr>
          <a:lstStyle/>
          <a:p>
            <a:r>
              <a:rPr lang="en-IN" sz="1800" dirty="0" smtClean="0"/>
              <a:t>We fit all the models with </a:t>
            </a:r>
            <a:r>
              <a:rPr lang="en-IN" sz="1800" dirty="0" err="1" smtClean="0"/>
              <a:t>x_train</a:t>
            </a:r>
            <a:r>
              <a:rPr lang="en-IN" sz="1800" dirty="0" smtClean="0"/>
              <a:t> and </a:t>
            </a:r>
            <a:r>
              <a:rPr lang="en-IN" sz="1800" dirty="0" err="1" smtClean="0"/>
              <a:t>y_train</a:t>
            </a:r>
            <a:r>
              <a:rPr lang="en-IN" sz="1800" dirty="0" smtClean="0"/>
              <a:t> data.</a:t>
            </a:r>
          </a:p>
          <a:p>
            <a:r>
              <a:rPr lang="en-IN" sz="1800" dirty="0" smtClean="0"/>
              <a:t>We find the score of all models and we find that </a:t>
            </a:r>
            <a:r>
              <a:rPr lang="en-US" sz="1800" dirty="0" err="1" smtClean="0"/>
              <a:t>DecisionTreeRegressor</a:t>
            </a:r>
            <a:r>
              <a:rPr lang="en-US" sz="1800" dirty="0"/>
              <a:t> </a:t>
            </a:r>
            <a:r>
              <a:rPr lang="en-US" sz="1800" dirty="0" smtClean="0"/>
              <a:t>gave the best result.</a:t>
            </a:r>
          </a:p>
          <a:p>
            <a:r>
              <a:rPr lang="en-US" sz="1800" dirty="0" smtClean="0"/>
              <a:t>We find R2_score with the datasets .</a:t>
            </a:r>
          </a:p>
          <a:p>
            <a:r>
              <a:rPr lang="en-US" sz="1800" dirty="0" smtClean="0"/>
              <a:t>We Find Mean square error and Square root of mean square error.</a:t>
            </a:r>
          </a:p>
          <a:p>
            <a:r>
              <a:rPr lang="en-US" sz="1800" dirty="0" smtClean="0"/>
              <a:t>We create the </a:t>
            </a:r>
            <a:r>
              <a:rPr lang="en-US" sz="1800" dirty="0" err="1" smtClean="0"/>
              <a:t>dist</a:t>
            </a:r>
            <a:r>
              <a:rPr lang="en-US" sz="1800" dirty="0" smtClean="0"/>
              <a:t> plot with the difference of </a:t>
            </a:r>
            <a:r>
              <a:rPr lang="en-US" sz="1800" dirty="0" err="1" smtClean="0"/>
              <a:t>y_test</a:t>
            </a:r>
            <a:r>
              <a:rPr lang="en-US" sz="1800" dirty="0" smtClean="0"/>
              <a:t> and </a:t>
            </a:r>
            <a:r>
              <a:rPr lang="en-US" sz="1800" dirty="0" err="1" smtClean="0"/>
              <a:t>Y_pred</a:t>
            </a:r>
            <a:r>
              <a:rPr lang="en-US" sz="1800" dirty="0" smtClean="0"/>
              <a:t> data for all the models.</a:t>
            </a:r>
          </a:p>
          <a:p>
            <a:r>
              <a:rPr lang="en-US" sz="1800" dirty="0" smtClean="0"/>
              <a:t>We did </a:t>
            </a:r>
            <a:r>
              <a:rPr lang="en-US" sz="1800" dirty="0" err="1" smtClean="0"/>
              <a:t>hyperperameter</a:t>
            </a:r>
            <a:r>
              <a:rPr lang="en-US" sz="1800" dirty="0" smtClean="0"/>
              <a:t> </a:t>
            </a:r>
            <a:r>
              <a:rPr lang="en-US" sz="1800" dirty="0" err="1" smtClean="0"/>
              <a:t>tuining</a:t>
            </a:r>
            <a:r>
              <a:rPr lang="en-US" sz="1800" dirty="0" smtClean="0"/>
              <a:t> with </a:t>
            </a:r>
            <a:r>
              <a:rPr lang="en-US" sz="1800" dirty="0" err="1" smtClean="0"/>
              <a:t>RandomizedSearchCV</a:t>
            </a:r>
            <a:r>
              <a:rPr lang="en-US" sz="1800" dirty="0" smtClean="0"/>
              <a:t> for increase the score’s of models.</a:t>
            </a:r>
          </a:p>
          <a:p>
            <a:r>
              <a:rPr lang="en-US" sz="1800" dirty="0"/>
              <a:t>We got a slight improvement with </a:t>
            </a:r>
            <a:r>
              <a:rPr lang="en-US" sz="1800" dirty="0" err="1"/>
              <a:t>hyperparameter</a:t>
            </a:r>
            <a:r>
              <a:rPr lang="en-US" sz="1800" dirty="0"/>
              <a:t> </a:t>
            </a:r>
            <a:r>
              <a:rPr lang="en-US" sz="1800" dirty="0" smtClean="0"/>
              <a:t>tuning</a:t>
            </a:r>
          </a:p>
          <a:p>
            <a:r>
              <a:rPr lang="en-US" sz="1800" dirty="0" err="1" smtClean="0"/>
              <a:t>Finaly</a:t>
            </a:r>
            <a:r>
              <a:rPr lang="en-US" sz="1800" dirty="0" smtClean="0"/>
              <a:t> we find that the </a:t>
            </a:r>
            <a:r>
              <a:rPr lang="en-US" sz="1800" dirty="0" err="1" smtClean="0"/>
              <a:t>DecisionTreeRegressor</a:t>
            </a:r>
            <a:r>
              <a:rPr lang="en-US" sz="1800" dirty="0" smtClean="0"/>
              <a:t> is the best fit model for our dataset.</a:t>
            </a:r>
          </a:p>
          <a:p>
            <a:r>
              <a:rPr lang="en-US" sz="1800" dirty="0" smtClean="0"/>
              <a:t>We save are model with </a:t>
            </a:r>
            <a:r>
              <a:rPr lang="en-US" sz="1800" dirty="0" err="1" smtClean="0"/>
              <a:t>DecisionTreeRegressor</a:t>
            </a:r>
            <a:r>
              <a:rPr lang="en-US" sz="1800" dirty="0" smtClean="0"/>
              <a:t> .</a:t>
            </a:r>
          </a:p>
          <a:p>
            <a:endParaRPr lang="en-US" sz="1600" b="1" dirty="0" smtClean="0"/>
          </a:p>
        </p:txBody>
      </p:sp>
    </p:spTree>
    <p:extLst>
      <p:ext uri="{BB962C8B-B14F-4D97-AF65-F5344CB8AC3E}">
        <p14:creationId xmlns:p14="http://schemas.microsoft.com/office/powerpoint/2010/main" val="2525478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771</Words>
  <Application>Microsoft Office PowerPoint</Application>
  <PresentationFormat>On-screen Show (4:3)</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Housing Project</vt:lpstr>
      <vt:lpstr>Problem Statement:</vt:lpstr>
      <vt:lpstr>Projects steps</vt:lpstr>
      <vt:lpstr>Details</vt:lpstr>
      <vt:lpstr>Details</vt:lpstr>
      <vt:lpstr>Details</vt:lpstr>
      <vt:lpstr>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dc:creator>star</dc:creator>
  <cp:lastModifiedBy>star</cp:lastModifiedBy>
  <cp:revision>5</cp:revision>
  <dcterms:created xsi:type="dcterms:W3CDTF">2022-07-07T18:41:20Z</dcterms:created>
  <dcterms:modified xsi:type="dcterms:W3CDTF">2022-07-07T19:36:46Z</dcterms:modified>
</cp:coreProperties>
</file>