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7" r:id="rId2"/>
    <p:sldId id="258" r:id="rId3"/>
    <p:sldId id="259" r:id="rId4"/>
    <p:sldId id="260" r:id="rId5"/>
    <p:sldId id="261" r:id="rId6"/>
    <p:sldId id="262" r:id="rId7"/>
    <p:sldId id="263" r:id="rId8"/>
    <p:sldId id="264" r:id="rId9"/>
    <p:sldId id="265" r:id="rId10"/>
    <p:sldId id="266" r:id="rId11"/>
    <p:sldId id="269" r:id="rId12"/>
    <p:sldId id="271" r:id="rId13"/>
    <p:sldId id="287" r:id="rId14"/>
    <p:sldId id="288" r:id="rId15"/>
    <p:sldId id="275" r:id="rId16"/>
    <p:sldId id="276" r:id="rId17"/>
    <p:sldId id="277" r:id="rId18"/>
    <p:sldId id="278" r:id="rId19"/>
    <p:sldId id="279" r:id="rId20"/>
    <p:sldId id="280" r:id="rId21"/>
    <p:sldId id="281" r:id="rId22"/>
    <p:sldId id="282" r:id="rId23"/>
    <p:sldId id="283" r:id="rId24"/>
    <p:sldId id="284" r:id="rId25"/>
    <p:sldId id="28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6" d="100"/>
          <a:sy n="86"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87FA4F-D67C-450B-84FB-97D70D2A18E3}"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4164788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87FA4F-D67C-450B-84FB-97D70D2A18E3}" type="datetimeFigureOut">
              <a:rPr lang="en-IN" smtClean="0"/>
              <a:t>01-04-2022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076139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387FA4F-D67C-450B-84FB-97D70D2A18E3}"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2838082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387FA4F-D67C-450B-84FB-97D70D2A18E3}"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42963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87FA4F-D67C-450B-84FB-97D70D2A18E3}"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1780229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387FA4F-D67C-450B-84FB-97D70D2A18E3}" type="datetimeFigureOut">
              <a:rPr lang="en-IN" smtClean="0"/>
              <a:t>01-04-2022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099317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387FA4F-D67C-450B-84FB-97D70D2A18E3}" type="datetimeFigureOut">
              <a:rPr lang="en-IN" smtClean="0"/>
              <a:t>01-04-2022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271981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87FA4F-D67C-450B-84FB-97D70D2A18E3}"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1490810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87FA4F-D67C-450B-84FB-97D70D2A18E3}"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62340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87FA4F-D67C-450B-84FB-97D70D2A18E3}"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1875183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87FA4F-D67C-450B-84FB-97D70D2A18E3}"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416541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87FA4F-D67C-450B-84FB-97D70D2A18E3}" type="datetimeFigureOut">
              <a:rPr lang="en-IN" smtClean="0"/>
              <a:t>01-04-2022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76048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87FA4F-D67C-450B-84FB-97D70D2A18E3}" type="datetimeFigureOut">
              <a:rPr lang="en-IN" smtClean="0"/>
              <a:t>01-04-2022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838121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387FA4F-D67C-450B-84FB-97D70D2A18E3}" type="datetimeFigureOut">
              <a:rPr lang="en-IN" smtClean="0"/>
              <a:t>01-04-2022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919696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387FA4F-D67C-450B-84FB-97D70D2A18E3}" type="datetimeFigureOut">
              <a:rPr lang="en-IN" smtClean="0"/>
              <a:t>01-04-2022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791402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387FA4F-D67C-450B-84FB-97D70D2A18E3}" type="datetimeFigureOut">
              <a:rPr lang="en-IN" smtClean="0"/>
              <a:t>01-04-2022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645394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87FA4F-D67C-450B-84FB-97D70D2A18E3}" type="datetimeFigureOut">
              <a:rPr lang="en-IN" smtClean="0"/>
              <a:t>01-04-2022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982356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387FA4F-D67C-450B-84FB-97D70D2A18E3}" type="datetimeFigureOut">
              <a:rPr lang="en-IN" smtClean="0"/>
              <a:t>01-04-2022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FE734C-A105-4959-A9DB-18E01E2F6CB2}" type="slidenum">
              <a:rPr lang="en-IN" smtClean="0"/>
              <a:t>‹#›</a:t>
            </a:fld>
            <a:endParaRPr lang="en-IN"/>
          </a:p>
        </p:txBody>
      </p:sp>
    </p:spTree>
    <p:extLst>
      <p:ext uri="{BB962C8B-B14F-4D97-AF65-F5344CB8AC3E}">
        <p14:creationId xmlns:p14="http://schemas.microsoft.com/office/powerpoint/2010/main" val="2215301522"/>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B8F0-C9EF-4D33-A17F-94A21AED9FC6}"/>
              </a:ext>
            </a:extLst>
          </p:cNvPr>
          <p:cNvSpPr>
            <a:spLocks noGrp="1"/>
          </p:cNvSpPr>
          <p:nvPr>
            <p:ph type="title"/>
          </p:nvPr>
        </p:nvSpPr>
        <p:spPr/>
        <p:txBody>
          <a:bodyPr/>
          <a:lstStyle/>
          <a:p>
            <a:r>
              <a:rPr lang="en-IN" b="1" dirty="0">
                <a:solidFill>
                  <a:schemeClr val="accent6">
                    <a:lumMod val="40000"/>
                    <a:lumOff val="60000"/>
                  </a:schemeClr>
                </a:solidFill>
              </a:rPr>
              <a:t>                Project Report on :</a:t>
            </a:r>
            <a:br>
              <a:rPr lang="en-IN" b="1" dirty="0">
                <a:solidFill>
                  <a:schemeClr val="accent6">
                    <a:lumMod val="40000"/>
                    <a:lumOff val="60000"/>
                  </a:schemeClr>
                </a:solidFill>
              </a:rPr>
            </a:br>
            <a:r>
              <a:rPr lang="en-IN" b="1" dirty="0">
                <a:solidFill>
                  <a:schemeClr val="accent6">
                    <a:lumMod val="40000"/>
                    <a:lumOff val="60000"/>
                  </a:schemeClr>
                </a:solidFill>
              </a:rPr>
              <a:t>           </a:t>
            </a:r>
            <a:r>
              <a:rPr lang="en-IN" b="1" u="sng" dirty="0">
                <a:solidFill>
                  <a:schemeClr val="accent6">
                    <a:lumMod val="40000"/>
                    <a:lumOff val="60000"/>
                  </a:schemeClr>
                </a:solidFill>
              </a:rPr>
              <a:t>Used Car Price Prediction</a:t>
            </a:r>
          </a:p>
        </p:txBody>
      </p:sp>
      <p:sp>
        <p:nvSpPr>
          <p:cNvPr id="3" name="Content Placeholder 2">
            <a:extLst>
              <a:ext uri="{FF2B5EF4-FFF2-40B4-BE49-F238E27FC236}">
                <a16:creationId xmlns:a16="http://schemas.microsoft.com/office/drawing/2014/main" id="{4E1D02EA-132F-4E8C-8CF3-9AF068A750FA}"/>
              </a:ext>
            </a:extLst>
          </p:cNvPr>
          <p:cNvSpPr>
            <a:spLocks noGrp="1"/>
          </p:cNvSpPr>
          <p:nvPr>
            <p:ph idx="1"/>
          </p:nvPr>
        </p:nvSpPr>
        <p:spPr/>
        <p:txBody>
          <a:bodyPr>
            <a:normAutofit/>
          </a:bodyPr>
          <a:lstStyle/>
          <a:p>
            <a:pPr marL="0" indent="0">
              <a:buNone/>
            </a:pPr>
            <a:r>
              <a:rPr lang="en-IN" sz="2400" b="1" dirty="0"/>
              <a:t>                                        PRESENTED BY:</a:t>
            </a:r>
          </a:p>
          <a:p>
            <a:pPr marL="0" indent="0">
              <a:buNone/>
            </a:pPr>
            <a:r>
              <a:rPr lang="en-IN" sz="2400" b="1" dirty="0"/>
              <a:t>                                      VISHAL LAKHERA</a:t>
            </a:r>
          </a:p>
          <a:p>
            <a:pPr marL="0" indent="0">
              <a:buNone/>
            </a:pPr>
            <a:endParaRPr lang="en-IN" sz="2400" b="1" dirty="0"/>
          </a:p>
          <a:p>
            <a:pPr marL="0" indent="0">
              <a:buNone/>
            </a:pPr>
            <a:endParaRPr lang="en-IN" sz="2400" b="1" dirty="0"/>
          </a:p>
        </p:txBody>
      </p:sp>
      <p:pic>
        <p:nvPicPr>
          <p:cNvPr id="5" name="Picture 4">
            <a:extLst>
              <a:ext uri="{FF2B5EF4-FFF2-40B4-BE49-F238E27FC236}">
                <a16:creationId xmlns:a16="http://schemas.microsoft.com/office/drawing/2014/main" id="{0A93BF84-BECE-4D46-BAA2-9D9E8DD12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371" y="3312064"/>
            <a:ext cx="4467878" cy="2864397"/>
          </a:xfrm>
          <a:prstGeom prst="rect">
            <a:avLst/>
          </a:prstGeom>
        </p:spPr>
      </p:pic>
    </p:spTree>
    <p:extLst>
      <p:ext uri="{BB962C8B-B14F-4D97-AF65-F5344CB8AC3E}">
        <p14:creationId xmlns:p14="http://schemas.microsoft.com/office/powerpoint/2010/main" val="3288757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1F8F-19D7-4080-B9E8-79220C24E37B}"/>
              </a:ext>
            </a:extLst>
          </p:cNvPr>
          <p:cNvSpPr>
            <a:spLocks noGrp="1"/>
          </p:cNvSpPr>
          <p:nvPr>
            <p:ph type="title"/>
          </p:nvPr>
        </p:nvSpPr>
        <p:spPr>
          <a:xfrm>
            <a:off x="639193" y="452718"/>
            <a:ext cx="9411642" cy="843422"/>
          </a:xfrm>
        </p:spPr>
        <p:txBody>
          <a:bodyPr>
            <a:normAutofit fontScale="90000"/>
          </a:bodyPr>
          <a:lstStyle/>
          <a:p>
            <a:r>
              <a:rPr lang="en-IN" dirty="0">
                <a:solidFill>
                  <a:schemeClr val="accent6">
                    <a:lumMod val="60000"/>
                    <a:lumOff val="40000"/>
                  </a:schemeClr>
                </a:solidFill>
                <a:latin typeface="Book Antiqua" panose="02040602050305030304" pitchFamily="18" charset="0"/>
              </a:rPr>
              <a:t>Visualization of numerical columns</a:t>
            </a:r>
            <a:br>
              <a:rPr lang="en-IN" dirty="0">
                <a:latin typeface="Book Antiqua" panose="02040602050305030304" pitchFamily="18" charset="0"/>
              </a:rPr>
            </a:br>
            <a:endParaRPr lang="en-IN" dirty="0"/>
          </a:p>
        </p:txBody>
      </p:sp>
      <p:sp>
        <p:nvSpPr>
          <p:cNvPr id="3" name="Content Placeholder 2">
            <a:extLst>
              <a:ext uri="{FF2B5EF4-FFF2-40B4-BE49-F238E27FC236}">
                <a16:creationId xmlns:a16="http://schemas.microsoft.com/office/drawing/2014/main" id="{A6EFE5B9-A8A1-47ED-989B-DE76A82ADEB8}"/>
              </a:ext>
            </a:extLst>
          </p:cNvPr>
          <p:cNvSpPr>
            <a:spLocks noGrp="1"/>
          </p:cNvSpPr>
          <p:nvPr>
            <p:ph idx="1"/>
          </p:nvPr>
        </p:nvSpPr>
        <p:spPr>
          <a:xfrm>
            <a:off x="1322773" y="3091785"/>
            <a:ext cx="8218602" cy="3584223"/>
          </a:xfrm>
        </p:spPr>
        <p:txBody>
          <a:bodyPr>
            <a:normAutofit/>
          </a:bodyPr>
          <a:lstStyle/>
          <a:p>
            <a:r>
              <a:rPr lang="en-IN" b="1" dirty="0" err="1">
                <a:latin typeface="Algerian" panose="04020705040A02060702" pitchFamily="82" charset="0"/>
              </a:rPr>
              <a:t>Dist</a:t>
            </a:r>
            <a:r>
              <a:rPr lang="en-IN" b="1" dirty="0">
                <a:latin typeface="Algerian" panose="04020705040A02060702" pitchFamily="82" charset="0"/>
              </a:rPr>
              <a:t> plot</a:t>
            </a:r>
          </a:p>
          <a:p>
            <a:endParaRPr lang="en-IN" b="1" dirty="0">
              <a:latin typeface="Algerian" panose="04020705040A02060702" pitchFamily="82" charset="0"/>
            </a:endParaRPr>
          </a:p>
          <a:p>
            <a:pPr marL="0" indent="0">
              <a:buNone/>
            </a:pPr>
            <a:endParaRPr lang="en-IN" b="1" dirty="0">
              <a:latin typeface="Algerian" panose="04020705040A02060702" pitchFamily="82" charset="0"/>
            </a:endParaRPr>
          </a:p>
          <a:p>
            <a:pPr marL="0" indent="0">
              <a:buNone/>
            </a:pPr>
            <a:endParaRPr lang="en-IN" b="1" dirty="0">
              <a:latin typeface="Algerian" panose="04020705040A02060702" pitchFamily="82" charset="0"/>
            </a:endParaRPr>
          </a:p>
          <a:p>
            <a:pPr marL="0" indent="0">
              <a:buNone/>
            </a:pPr>
            <a:endParaRPr lang="en-IN" b="1" dirty="0">
              <a:latin typeface="Algerian" panose="04020705040A02060702" pitchFamily="82" charset="0"/>
            </a:endParaRPr>
          </a:p>
          <a:p>
            <a:pPr marL="0" indent="0">
              <a:buNone/>
            </a:pPr>
            <a:endParaRPr lang="en-IN" b="1" dirty="0">
              <a:latin typeface="Algerian" panose="04020705040A02060702" pitchFamily="82" charset="0"/>
            </a:endParaRPr>
          </a:p>
          <a:p>
            <a:pPr marL="0" indent="0">
              <a:buNone/>
            </a:pPr>
            <a:endParaRPr lang="en-IN" b="1" dirty="0">
              <a:latin typeface="Algerian" panose="04020705040A02060702" pitchFamily="82" charset="0"/>
            </a:endParaRPr>
          </a:p>
          <a:p>
            <a:pPr marL="0" indent="0">
              <a:buNone/>
            </a:pPr>
            <a:r>
              <a:rPr lang="en-US" sz="1400" b="1" dirty="0">
                <a:solidFill>
                  <a:schemeClr val="accent3">
                    <a:lumMod val="40000"/>
                    <a:lumOff val="60000"/>
                  </a:schemeClr>
                </a:solidFill>
                <a:latin typeface="Arial" panose="020B0604020202020204" pitchFamily="34" charset="0"/>
                <a:cs typeface="Arial" panose="020B0604020202020204" pitchFamily="34" charset="0"/>
              </a:rPr>
              <a:t>All Column are </a:t>
            </a:r>
            <a:r>
              <a:rPr lang="en-US" sz="1400" b="1" dirty="0" err="1">
                <a:solidFill>
                  <a:schemeClr val="accent3">
                    <a:lumMod val="40000"/>
                    <a:lumOff val="60000"/>
                  </a:schemeClr>
                </a:solidFill>
                <a:latin typeface="Arial" panose="020B0604020202020204" pitchFamily="34" charset="0"/>
                <a:cs typeface="Arial" panose="020B0604020202020204" pitchFamily="34" charset="0"/>
              </a:rPr>
              <a:t>skewd</a:t>
            </a:r>
            <a:r>
              <a:rPr lang="en-US" sz="1400" b="1" dirty="0">
                <a:solidFill>
                  <a:schemeClr val="accent3">
                    <a:lumMod val="40000"/>
                    <a:lumOff val="60000"/>
                  </a:schemeClr>
                </a:solidFill>
                <a:latin typeface="Arial" panose="020B0604020202020204" pitchFamily="34" charset="0"/>
                <a:cs typeface="Arial" panose="020B0604020202020204" pitchFamily="34" charset="0"/>
              </a:rPr>
              <a:t> and are higher for lower value except 'year old ' column which is </a:t>
            </a:r>
            <a:r>
              <a:rPr lang="en-US" sz="1400" b="1" dirty="0" err="1">
                <a:solidFill>
                  <a:schemeClr val="accent3">
                    <a:lumMod val="40000"/>
                    <a:lumOff val="60000"/>
                  </a:schemeClr>
                </a:solidFill>
                <a:latin typeface="Arial" panose="020B0604020202020204" pitchFamily="34" charset="0"/>
                <a:cs typeface="Arial" panose="020B0604020202020204" pitchFamily="34" charset="0"/>
              </a:rPr>
              <a:t>uniformaly</a:t>
            </a:r>
            <a:r>
              <a:rPr lang="en-US" sz="1400" b="1" dirty="0">
                <a:solidFill>
                  <a:schemeClr val="accent3">
                    <a:lumMod val="40000"/>
                    <a:lumOff val="60000"/>
                  </a:schemeClr>
                </a:solidFill>
                <a:latin typeface="Arial" panose="020B0604020202020204" pitchFamily="34" charset="0"/>
                <a:cs typeface="Arial" panose="020B0604020202020204" pitchFamily="34" charset="0"/>
              </a:rPr>
              <a:t> distributed.</a:t>
            </a:r>
            <a:endParaRPr lang="en-IN" sz="1400" b="1" dirty="0">
              <a:solidFill>
                <a:schemeClr val="accent3">
                  <a:lumMod val="40000"/>
                  <a:lumOff val="60000"/>
                </a:schemeClr>
              </a:solidFill>
              <a:latin typeface="Arial" panose="020B0604020202020204" pitchFamily="34" charset="0"/>
              <a:cs typeface="Arial" panose="020B0604020202020204" pitchFamily="34" charset="0"/>
            </a:endParaRPr>
          </a:p>
        </p:txBody>
      </p:sp>
      <p:pic>
        <p:nvPicPr>
          <p:cNvPr id="1030" name="Picture 6">
            <a:extLst>
              <a:ext uri="{FF2B5EF4-FFF2-40B4-BE49-F238E27FC236}">
                <a16:creationId xmlns:a16="http://schemas.microsoft.com/office/drawing/2014/main" id="{DF6D2AC0-5160-4CCB-A7F6-00C107DAC6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9945" y="1169486"/>
            <a:ext cx="5592933" cy="4461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835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2762-6676-4E9B-BF71-1B03C17086C4}"/>
              </a:ext>
            </a:extLst>
          </p:cNvPr>
          <p:cNvSpPr>
            <a:spLocks noGrp="1"/>
          </p:cNvSpPr>
          <p:nvPr>
            <p:ph type="title"/>
          </p:nvPr>
        </p:nvSpPr>
        <p:spPr>
          <a:xfrm>
            <a:off x="701336" y="452718"/>
            <a:ext cx="9349498" cy="754645"/>
          </a:xfrm>
        </p:spPr>
        <p:txBody>
          <a:bodyPr>
            <a:normAutofit/>
          </a:bodyPr>
          <a:lstStyle/>
          <a:p>
            <a:r>
              <a:rPr lang="en-IN" sz="4000" dirty="0" err="1">
                <a:solidFill>
                  <a:schemeClr val="accent6">
                    <a:lumMod val="60000"/>
                    <a:lumOff val="40000"/>
                  </a:schemeClr>
                </a:solidFill>
                <a:latin typeface="Book Antiqua" panose="02040602050305030304" pitchFamily="18" charset="0"/>
              </a:rPr>
              <a:t>Vizualization</a:t>
            </a:r>
            <a:r>
              <a:rPr lang="en-IN" sz="4000" dirty="0">
                <a:solidFill>
                  <a:schemeClr val="accent6">
                    <a:lumMod val="60000"/>
                    <a:lumOff val="40000"/>
                  </a:schemeClr>
                </a:solidFill>
                <a:latin typeface="Book Antiqua" panose="02040602050305030304" pitchFamily="18" charset="0"/>
              </a:rPr>
              <a:t> of categorical columns</a:t>
            </a:r>
          </a:p>
        </p:txBody>
      </p:sp>
      <p:sp>
        <p:nvSpPr>
          <p:cNvPr id="7" name="Content Placeholder 6">
            <a:extLst>
              <a:ext uri="{FF2B5EF4-FFF2-40B4-BE49-F238E27FC236}">
                <a16:creationId xmlns:a16="http://schemas.microsoft.com/office/drawing/2014/main" id="{057D204F-373C-4849-B1B9-F71E08BDB5AD}"/>
              </a:ext>
            </a:extLst>
          </p:cNvPr>
          <p:cNvSpPr>
            <a:spLocks noGrp="1"/>
          </p:cNvSpPr>
          <p:nvPr>
            <p:ph idx="1"/>
          </p:nvPr>
        </p:nvSpPr>
        <p:spPr>
          <a:xfrm>
            <a:off x="603682" y="1207364"/>
            <a:ext cx="11052699" cy="5104660"/>
          </a:xfrm>
        </p:spPr>
        <p:txBody>
          <a:bodyPr/>
          <a:lstStyle/>
          <a:p>
            <a:r>
              <a:rPr lang="en-IN" b="1" dirty="0">
                <a:latin typeface="Algerian" panose="04020705040A02060702" pitchFamily="82" charset="0"/>
              </a:rPr>
              <a:t>Count Plot</a:t>
            </a:r>
          </a:p>
          <a:p>
            <a:endParaRPr lang="en-IN" b="1" dirty="0">
              <a:latin typeface="Algerian" panose="04020705040A02060702" pitchFamily="82" charset="0"/>
            </a:endParaRPr>
          </a:p>
          <a:p>
            <a:endParaRPr lang="en-IN" b="1" dirty="0">
              <a:latin typeface="Algerian" panose="04020705040A02060702" pitchFamily="82" charset="0"/>
            </a:endParaRPr>
          </a:p>
        </p:txBody>
      </p:sp>
      <p:pic>
        <p:nvPicPr>
          <p:cNvPr id="2050" name="Picture 2">
            <a:extLst>
              <a:ext uri="{FF2B5EF4-FFF2-40B4-BE49-F238E27FC236}">
                <a16:creationId xmlns:a16="http://schemas.microsoft.com/office/drawing/2014/main" id="{095831F2-C083-45A7-A1D1-1DFB4E4CFB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480" y="1767073"/>
            <a:ext cx="9410330" cy="4381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288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122F-15F5-40A7-B174-20ACA60292C9}"/>
              </a:ext>
            </a:extLst>
          </p:cNvPr>
          <p:cNvSpPr>
            <a:spLocks noGrp="1"/>
          </p:cNvSpPr>
          <p:nvPr>
            <p:ph type="title"/>
          </p:nvPr>
        </p:nvSpPr>
        <p:spPr>
          <a:xfrm>
            <a:off x="639193" y="452718"/>
            <a:ext cx="9411642" cy="630358"/>
          </a:xfrm>
        </p:spPr>
        <p:txBody>
          <a:bodyPr>
            <a:normAutofit fontScale="90000"/>
          </a:bodyPr>
          <a:lstStyle/>
          <a:p>
            <a:r>
              <a:rPr lang="en-IN" dirty="0">
                <a:solidFill>
                  <a:schemeClr val="accent6">
                    <a:lumMod val="60000"/>
                    <a:lumOff val="40000"/>
                  </a:schemeClr>
                </a:solidFill>
                <a:latin typeface="Book Antiqua" panose="02040602050305030304" pitchFamily="18" charset="0"/>
              </a:rPr>
              <a:t>Observations</a:t>
            </a:r>
            <a:endParaRPr lang="en-IN" dirty="0"/>
          </a:p>
        </p:txBody>
      </p:sp>
      <p:sp>
        <p:nvSpPr>
          <p:cNvPr id="3" name="Content Placeholder 2">
            <a:extLst>
              <a:ext uri="{FF2B5EF4-FFF2-40B4-BE49-F238E27FC236}">
                <a16:creationId xmlns:a16="http://schemas.microsoft.com/office/drawing/2014/main" id="{B7D66C08-2A52-41A3-83D2-24301C4F370E}"/>
              </a:ext>
            </a:extLst>
          </p:cNvPr>
          <p:cNvSpPr>
            <a:spLocks noGrp="1"/>
          </p:cNvSpPr>
          <p:nvPr>
            <p:ph idx="1"/>
          </p:nvPr>
        </p:nvSpPr>
        <p:spPr>
          <a:xfrm>
            <a:off x="638211" y="1198486"/>
            <a:ext cx="10858371" cy="5406500"/>
          </a:xfrm>
        </p:spPr>
        <p:txBody>
          <a:bodyPr>
            <a:normAutofit/>
          </a:bodyPr>
          <a:lstStyle/>
          <a:p>
            <a:pPr algn="l"/>
            <a:r>
              <a:rPr lang="en-US" b="0" i="0" dirty="0">
                <a:solidFill>
                  <a:srgbClr val="000000"/>
                </a:solidFill>
                <a:effectLst/>
                <a:latin typeface="Helvetica Neue"/>
              </a:rPr>
              <a:t> </a:t>
            </a:r>
            <a:r>
              <a:rPr lang="en-US" sz="1800" b="0" i="0" dirty="0">
                <a:effectLst/>
                <a:latin typeface="Georgia" panose="02040502050405020303" pitchFamily="18" charset="0"/>
              </a:rPr>
              <a:t>Noida have maximum no of used car on sale.</a:t>
            </a:r>
          </a:p>
          <a:p>
            <a:pPr algn="l"/>
            <a:r>
              <a:rPr lang="en-US" sz="1800" b="0" i="0" dirty="0">
                <a:effectLst/>
                <a:latin typeface="Georgia" panose="02040502050405020303" pitchFamily="18" charset="0"/>
              </a:rPr>
              <a:t> Most of the car falls into category '1st owner' </a:t>
            </a:r>
            <a:r>
              <a:rPr lang="en-US" sz="1800" b="0" i="0" dirty="0" err="1">
                <a:effectLst/>
                <a:latin typeface="Georgia" panose="02040502050405020303" pitchFamily="18" charset="0"/>
              </a:rPr>
              <a:t>i.e</a:t>
            </a:r>
            <a:r>
              <a:rPr lang="en-US" sz="1800" b="0" i="0" dirty="0">
                <a:effectLst/>
                <a:latin typeface="Georgia" panose="02040502050405020303" pitchFamily="18" charset="0"/>
              </a:rPr>
              <a:t> single user before selling.</a:t>
            </a:r>
          </a:p>
          <a:p>
            <a:pPr algn="l"/>
            <a:r>
              <a:rPr lang="en-US" sz="1800" b="0" i="0" dirty="0">
                <a:effectLst/>
                <a:latin typeface="Georgia" panose="02040502050405020303" pitchFamily="18" charset="0"/>
              </a:rPr>
              <a:t> Car with Petrol as </a:t>
            </a:r>
            <a:r>
              <a:rPr lang="en-US" sz="1800" b="0" i="0" dirty="0" err="1">
                <a:effectLst/>
                <a:latin typeface="Georgia" panose="02040502050405020303" pitchFamily="18" charset="0"/>
              </a:rPr>
              <a:t>Fule</a:t>
            </a:r>
            <a:r>
              <a:rPr lang="en-US" sz="1800" b="0" i="0" dirty="0">
                <a:effectLst/>
                <a:latin typeface="Georgia" panose="02040502050405020303" pitchFamily="18" charset="0"/>
              </a:rPr>
              <a:t> Type are more in numbers , which indicates that maybe customer usually prefer petrol car.</a:t>
            </a:r>
          </a:p>
          <a:p>
            <a:pPr algn="l"/>
            <a:r>
              <a:rPr lang="en-US" sz="1800" b="0" i="0" dirty="0">
                <a:effectLst/>
                <a:latin typeface="Georgia" panose="02040502050405020303" pitchFamily="18" charset="0"/>
              </a:rPr>
              <a:t> Most of the car which are on sale are </a:t>
            </a:r>
            <a:r>
              <a:rPr lang="en-US" sz="1800" b="0" i="0" dirty="0" err="1">
                <a:effectLst/>
                <a:latin typeface="Georgia" panose="02040502050405020303" pitchFamily="18" charset="0"/>
              </a:rPr>
              <a:t>Mannualy</a:t>
            </a:r>
            <a:r>
              <a:rPr lang="en-US" sz="1800" b="0" i="0" dirty="0">
                <a:effectLst/>
                <a:latin typeface="Georgia" panose="02040502050405020303" pitchFamily="18" charset="0"/>
              </a:rPr>
              <a:t> operated one ,automatic car are usually expensive.</a:t>
            </a:r>
          </a:p>
          <a:p>
            <a:pPr algn="l"/>
            <a:r>
              <a:rPr lang="en-US" sz="1800" b="0" i="0" dirty="0">
                <a:effectLst/>
                <a:latin typeface="Georgia" panose="02040502050405020303" pitchFamily="18" charset="0"/>
              </a:rPr>
              <a:t> Most of the car have been </a:t>
            </a:r>
            <a:r>
              <a:rPr lang="en-US" sz="1800" b="0" i="0" dirty="0" err="1">
                <a:effectLst/>
                <a:latin typeface="Georgia" panose="02040502050405020303" pitchFamily="18" charset="0"/>
              </a:rPr>
              <a:t>insuared</a:t>
            </a:r>
            <a:r>
              <a:rPr lang="en-US" sz="1800" b="0" i="0" dirty="0">
                <a:effectLst/>
                <a:latin typeface="Georgia" panose="02040502050405020303" pitchFamily="18" charset="0"/>
              </a:rPr>
              <a:t> </a:t>
            </a:r>
            <a:r>
              <a:rPr lang="en-US" sz="1800" b="0" i="0" dirty="0" err="1">
                <a:effectLst/>
                <a:latin typeface="Georgia" panose="02040502050405020303" pitchFamily="18" charset="0"/>
              </a:rPr>
              <a:t>upto</a:t>
            </a:r>
            <a:r>
              <a:rPr lang="en-US" sz="1800" b="0" i="0" dirty="0">
                <a:effectLst/>
                <a:latin typeface="Georgia" panose="02040502050405020303" pitchFamily="18" charset="0"/>
              </a:rPr>
              <a:t> march 2023</a:t>
            </a:r>
          </a:p>
          <a:p>
            <a:pPr algn="l"/>
            <a:r>
              <a:rPr lang="en-US" sz="1800" b="0" i="0" dirty="0">
                <a:effectLst/>
                <a:latin typeface="Georgia" panose="02040502050405020303" pitchFamily="18" charset="0"/>
              </a:rPr>
              <a:t> Most No. of car have 3rd party </a:t>
            </a:r>
            <a:r>
              <a:rPr lang="en-US" sz="1800" b="0" i="0" dirty="0" err="1">
                <a:effectLst/>
                <a:latin typeface="Georgia" panose="02040502050405020303" pitchFamily="18" charset="0"/>
              </a:rPr>
              <a:t>insuarance</a:t>
            </a:r>
            <a:r>
              <a:rPr lang="en-US" sz="1800" b="0" i="0" dirty="0">
                <a:effectLst/>
                <a:latin typeface="Georgia" panose="02040502050405020303" pitchFamily="18" charset="0"/>
              </a:rPr>
              <a:t>.</a:t>
            </a:r>
          </a:p>
          <a:p>
            <a:pPr marL="0" indent="0">
              <a:buNone/>
            </a:pPr>
            <a:endParaRPr lang="en-IN" dirty="0"/>
          </a:p>
        </p:txBody>
      </p:sp>
    </p:spTree>
    <p:extLst>
      <p:ext uri="{BB962C8B-B14F-4D97-AF65-F5344CB8AC3E}">
        <p14:creationId xmlns:p14="http://schemas.microsoft.com/office/powerpoint/2010/main" val="1140369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537EB-DFCF-4820-9186-4E35CD0C1B8B}"/>
              </a:ext>
            </a:extLst>
          </p:cNvPr>
          <p:cNvSpPr>
            <a:spLocks noGrp="1"/>
          </p:cNvSpPr>
          <p:nvPr>
            <p:ph type="title"/>
          </p:nvPr>
        </p:nvSpPr>
        <p:spPr>
          <a:xfrm>
            <a:off x="878888" y="452718"/>
            <a:ext cx="9171945" cy="710257"/>
          </a:xfrm>
        </p:spPr>
        <p:txBody>
          <a:bodyPr>
            <a:normAutofit/>
          </a:bodyPr>
          <a:lstStyle/>
          <a:p>
            <a:r>
              <a:rPr lang="en-IN" sz="2800" b="1" dirty="0">
                <a:solidFill>
                  <a:schemeClr val="accent6">
                    <a:lumMod val="60000"/>
                    <a:lumOff val="40000"/>
                  </a:schemeClr>
                </a:solidFill>
                <a:latin typeface="Bodoni MT" panose="02070603080606020203" pitchFamily="18" charset="0"/>
                <a:cs typeface="Arial" panose="020B0604020202020204" pitchFamily="34" charset="0"/>
              </a:rPr>
              <a:t>Comparison Between feature and Target(</a:t>
            </a:r>
            <a:r>
              <a:rPr lang="en-IN" sz="2800" b="1" dirty="0" err="1">
                <a:solidFill>
                  <a:schemeClr val="accent6">
                    <a:lumMod val="60000"/>
                    <a:lumOff val="40000"/>
                  </a:schemeClr>
                </a:solidFill>
                <a:latin typeface="Bodoni MT" panose="02070603080606020203" pitchFamily="18" charset="0"/>
                <a:cs typeface="Arial" panose="020B0604020202020204" pitchFamily="34" charset="0"/>
              </a:rPr>
              <a:t>Barplot</a:t>
            </a:r>
            <a:r>
              <a:rPr lang="en-IN" sz="2800" b="1" dirty="0">
                <a:solidFill>
                  <a:schemeClr val="accent6">
                    <a:lumMod val="60000"/>
                    <a:lumOff val="40000"/>
                  </a:schemeClr>
                </a:solidFill>
                <a:latin typeface="Bodoni MT" panose="02070603080606020203" pitchFamily="18" charset="0"/>
                <a:cs typeface="Arial" panose="020B0604020202020204" pitchFamily="34" charset="0"/>
              </a:rPr>
              <a:t>)</a:t>
            </a:r>
          </a:p>
        </p:txBody>
      </p:sp>
      <p:pic>
        <p:nvPicPr>
          <p:cNvPr id="3076" name="Picture 4">
            <a:extLst>
              <a:ext uri="{FF2B5EF4-FFF2-40B4-BE49-F238E27FC236}">
                <a16:creationId xmlns:a16="http://schemas.microsoft.com/office/drawing/2014/main" id="{7EFA52A9-542E-4362-BBEA-E761A34E22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56974" y="2052638"/>
            <a:ext cx="5039827"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073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28F8F-5CD6-442A-A38E-2249D1B36247}"/>
              </a:ext>
            </a:extLst>
          </p:cNvPr>
          <p:cNvSpPr>
            <a:spLocks noGrp="1"/>
          </p:cNvSpPr>
          <p:nvPr>
            <p:ph type="title"/>
          </p:nvPr>
        </p:nvSpPr>
        <p:spPr>
          <a:xfrm>
            <a:off x="790113" y="452718"/>
            <a:ext cx="9260721" cy="594847"/>
          </a:xfrm>
        </p:spPr>
        <p:txBody>
          <a:bodyPr/>
          <a:lstStyle/>
          <a:p>
            <a:r>
              <a:rPr lang="en-IN" sz="3200" b="1" dirty="0">
                <a:solidFill>
                  <a:schemeClr val="accent6">
                    <a:lumMod val="60000"/>
                    <a:lumOff val="40000"/>
                  </a:schemeClr>
                </a:solidFill>
              </a:rPr>
              <a:t>Observation</a:t>
            </a:r>
          </a:p>
        </p:txBody>
      </p:sp>
      <p:sp>
        <p:nvSpPr>
          <p:cNvPr id="3" name="Content Placeholder 2">
            <a:extLst>
              <a:ext uri="{FF2B5EF4-FFF2-40B4-BE49-F238E27FC236}">
                <a16:creationId xmlns:a16="http://schemas.microsoft.com/office/drawing/2014/main" id="{3838D1D8-A726-40BE-BAB7-7C329F161183}"/>
              </a:ext>
            </a:extLst>
          </p:cNvPr>
          <p:cNvSpPr>
            <a:spLocks noGrp="1"/>
          </p:cNvSpPr>
          <p:nvPr>
            <p:ph idx="1"/>
          </p:nvPr>
        </p:nvSpPr>
        <p:spPr>
          <a:xfrm>
            <a:off x="852256" y="1216242"/>
            <a:ext cx="9197597" cy="5032158"/>
          </a:xfrm>
        </p:spPr>
        <p:txBody>
          <a:bodyPr/>
          <a:lstStyle/>
          <a:p>
            <a:pPr algn="l"/>
            <a:r>
              <a:rPr lang="en-US" b="0" i="0" dirty="0">
                <a:effectLst/>
                <a:latin typeface="Gadugi" panose="020B0502040204020203" pitchFamily="34" charset="0"/>
                <a:ea typeface="Gadugi" panose="020B0502040204020203" pitchFamily="34" charset="0"/>
              </a:rPr>
              <a:t>Cars manufactured in </a:t>
            </a:r>
            <a:r>
              <a:rPr lang="en-US" b="0" i="0" dirty="0" err="1">
                <a:effectLst/>
                <a:latin typeface="Gadugi" panose="020B0502040204020203" pitchFamily="34" charset="0"/>
                <a:ea typeface="Gadugi" panose="020B0502040204020203" pitchFamily="34" charset="0"/>
              </a:rPr>
              <a:t>mumbai</a:t>
            </a:r>
            <a:r>
              <a:rPr lang="en-US" b="0" i="0" dirty="0">
                <a:effectLst/>
                <a:latin typeface="Gadugi" panose="020B0502040204020203" pitchFamily="34" charset="0"/>
                <a:ea typeface="Gadugi" panose="020B0502040204020203" pitchFamily="34" charset="0"/>
              </a:rPr>
              <a:t> have higher price then other, whereas in </a:t>
            </a:r>
            <a:r>
              <a:rPr lang="en-US" b="0" i="0" dirty="0" err="1">
                <a:effectLst/>
                <a:latin typeface="Gadugi" panose="020B0502040204020203" pitchFamily="34" charset="0"/>
                <a:ea typeface="Gadugi" panose="020B0502040204020203" pitchFamily="34" charset="0"/>
              </a:rPr>
              <a:t>kolkata</a:t>
            </a:r>
            <a:r>
              <a:rPr lang="en-US" b="0" i="0" dirty="0">
                <a:effectLst/>
                <a:latin typeface="Gadugi" panose="020B0502040204020203" pitchFamily="34" charset="0"/>
                <a:ea typeface="Gadugi" panose="020B0502040204020203" pitchFamily="34" charset="0"/>
              </a:rPr>
              <a:t> price is cheapest.</a:t>
            </a:r>
          </a:p>
          <a:p>
            <a:pPr algn="l"/>
            <a:r>
              <a:rPr lang="en-US" b="0" i="0" dirty="0">
                <a:effectLst/>
                <a:latin typeface="Gadugi" panose="020B0502040204020203" pitchFamily="34" charset="0"/>
                <a:ea typeface="Gadugi" panose="020B0502040204020203" pitchFamily="34" charset="0"/>
              </a:rPr>
              <a:t>Car who have 1st or 2nd owner have higher price as they are well maintained.</a:t>
            </a:r>
          </a:p>
          <a:p>
            <a:pPr algn="l"/>
            <a:r>
              <a:rPr lang="en-US" b="0" i="0" dirty="0">
                <a:effectLst/>
                <a:latin typeface="Gadugi" panose="020B0502040204020203" pitchFamily="34" charset="0"/>
                <a:ea typeface="Gadugi" panose="020B0502040204020203" pitchFamily="34" charset="0"/>
              </a:rPr>
              <a:t>Car having </a:t>
            </a:r>
            <a:r>
              <a:rPr lang="en-US" b="0" i="0" dirty="0" err="1">
                <a:effectLst/>
                <a:latin typeface="Gadugi" panose="020B0502040204020203" pitchFamily="34" charset="0"/>
                <a:ea typeface="Gadugi" panose="020B0502040204020203" pitchFamily="34" charset="0"/>
              </a:rPr>
              <a:t>fule</a:t>
            </a:r>
            <a:r>
              <a:rPr lang="en-US" b="0" i="0" dirty="0">
                <a:effectLst/>
                <a:latin typeface="Gadugi" panose="020B0502040204020203" pitchFamily="34" charset="0"/>
                <a:ea typeface="Gadugi" panose="020B0502040204020203" pitchFamily="34" charset="0"/>
              </a:rPr>
              <a:t> type as diesel have higher price.</a:t>
            </a:r>
          </a:p>
          <a:p>
            <a:pPr algn="l"/>
            <a:r>
              <a:rPr lang="en-US" b="0" i="0" dirty="0">
                <a:effectLst/>
                <a:latin typeface="Gadugi" panose="020B0502040204020203" pitchFamily="34" charset="0"/>
                <a:ea typeface="Gadugi" panose="020B0502040204020203" pitchFamily="34" charset="0"/>
              </a:rPr>
              <a:t>Automatic cars are costlier than other.</a:t>
            </a:r>
          </a:p>
          <a:p>
            <a:pPr algn="l"/>
            <a:r>
              <a:rPr lang="en-US" b="0" i="0" dirty="0">
                <a:effectLst/>
                <a:latin typeface="Gadugi" panose="020B0502040204020203" pitchFamily="34" charset="0"/>
                <a:ea typeface="Gadugi" panose="020B0502040204020203" pitchFamily="34" charset="0"/>
              </a:rPr>
              <a:t>Cars which have been </a:t>
            </a:r>
            <a:r>
              <a:rPr lang="en-US" b="0" i="0" dirty="0" err="1">
                <a:effectLst/>
                <a:latin typeface="Gadugi" panose="020B0502040204020203" pitchFamily="34" charset="0"/>
                <a:ea typeface="Gadugi" panose="020B0502040204020203" pitchFamily="34" charset="0"/>
              </a:rPr>
              <a:t>insuared</a:t>
            </a:r>
            <a:r>
              <a:rPr lang="en-US" b="0" i="0" dirty="0">
                <a:effectLst/>
                <a:latin typeface="Gadugi" panose="020B0502040204020203" pitchFamily="34" charset="0"/>
                <a:ea typeface="Gadugi" panose="020B0502040204020203" pitchFamily="34" charset="0"/>
              </a:rPr>
              <a:t> </a:t>
            </a:r>
            <a:r>
              <a:rPr lang="en-US" b="0" i="0" dirty="0" err="1">
                <a:effectLst/>
                <a:latin typeface="Gadugi" panose="020B0502040204020203" pitchFamily="34" charset="0"/>
                <a:ea typeface="Gadugi" panose="020B0502040204020203" pitchFamily="34" charset="0"/>
              </a:rPr>
              <a:t>upto</a:t>
            </a:r>
            <a:r>
              <a:rPr lang="en-US" b="0" i="0" dirty="0">
                <a:effectLst/>
                <a:latin typeface="Gadugi" panose="020B0502040204020203" pitchFamily="34" charset="0"/>
                <a:ea typeface="Gadugi" panose="020B0502040204020203" pitchFamily="34" charset="0"/>
              </a:rPr>
              <a:t> May 2018 have higher price.</a:t>
            </a:r>
          </a:p>
          <a:p>
            <a:pPr algn="l"/>
            <a:r>
              <a:rPr lang="en-US" b="0" i="0" dirty="0">
                <a:effectLst/>
                <a:latin typeface="Gadugi" panose="020B0502040204020203" pitchFamily="34" charset="0"/>
                <a:ea typeface="Gadugi" panose="020B0502040204020203" pitchFamily="34" charset="0"/>
              </a:rPr>
              <a:t>Cars having </a:t>
            </a:r>
            <a:r>
              <a:rPr lang="en-US" b="0" i="0" dirty="0" err="1">
                <a:effectLst/>
                <a:latin typeface="Gadugi" panose="020B0502040204020203" pitchFamily="34" charset="0"/>
                <a:ea typeface="Gadugi" panose="020B0502040204020203" pitchFamily="34" charset="0"/>
              </a:rPr>
              <a:t>insuarance</a:t>
            </a:r>
            <a:r>
              <a:rPr lang="en-US" b="0" i="0" dirty="0">
                <a:effectLst/>
                <a:latin typeface="Gadugi" panose="020B0502040204020203" pitchFamily="34" charset="0"/>
                <a:ea typeface="Gadugi" panose="020B0502040204020203" pitchFamily="34" charset="0"/>
              </a:rPr>
              <a:t> type as "Zero </a:t>
            </a:r>
            <a:r>
              <a:rPr lang="en-US" b="0" i="0" dirty="0" err="1">
                <a:effectLst/>
                <a:latin typeface="Gadugi" panose="020B0502040204020203" pitchFamily="34" charset="0"/>
                <a:ea typeface="Gadugi" panose="020B0502040204020203" pitchFamily="34" charset="0"/>
              </a:rPr>
              <a:t>Depriciation</a:t>
            </a:r>
            <a:r>
              <a:rPr lang="en-US" b="0" i="0" dirty="0">
                <a:effectLst/>
                <a:latin typeface="Gadugi" panose="020B0502040204020203" pitchFamily="34" charset="0"/>
                <a:ea typeface="Gadugi" panose="020B0502040204020203" pitchFamily="34" charset="0"/>
              </a:rPr>
              <a:t>" have higher price.</a:t>
            </a:r>
          </a:p>
          <a:p>
            <a:pPr algn="l"/>
            <a:r>
              <a:rPr lang="en-US" b="0" i="0" dirty="0">
                <a:effectLst/>
                <a:latin typeface="Gadugi" panose="020B0502040204020203" pitchFamily="34" charset="0"/>
                <a:ea typeface="Gadugi" panose="020B0502040204020203" pitchFamily="34" charset="0"/>
              </a:rPr>
              <a:t>New cars have higher Price</a:t>
            </a:r>
            <a:r>
              <a:rPr lang="en-US" b="0" i="0" dirty="0">
                <a:solidFill>
                  <a:srgbClr val="000000"/>
                </a:solidFill>
                <a:effectLst/>
                <a:latin typeface="Helvetica Neue"/>
              </a:rPr>
              <a:t>.</a:t>
            </a:r>
          </a:p>
          <a:p>
            <a:endParaRPr lang="en-IN" dirty="0"/>
          </a:p>
        </p:txBody>
      </p:sp>
    </p:spTree>
    <p:extLst>
      <p:ext uri="{BB962C8B-B14F-4D97-AF65-F5344CB8AC3E}">
        <p14:creationId xmlns:p14="http://schemas.microsoft.com/office/powerpoint/2010/main" val="582381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DF993-D51D-4B75-A7EB-1BD126BB41A4}"/>
              </a:ext>
            </a:extLst>
          </p:cNvPr>
          <p:cNvSpPr>
            <a:spLocks noGrp="1"/>
          </p:cNvSpPr>
          <p:nvPr>
            <p:ph type="title"/>
          </p:nvPr>
        </p:nvSpPr>
        <p:spPr>
          <a:xfrm>
            <a:off x="674703" y="452718"/>
            <a:ext cx="9376131" cy="1091997"/>
          </a:xfrm>
        </p:spPr>
        <p:txBody>
          <a:bodyPr/>
          <a:lstStyle/>
          <a:p>
            <a:r>
              <a:rPr lang="en-IN" dirty="0">
                <a:solidFill>
                  <a:schemeClr val="accent6">
                    <a:lumMod val="60000"/>
                    <a:lumOff val="40000"/>
                  </a:schemeClr>
                </a:solidFill>
                <a:latin typeface="Book Antiqua" panose="02040602050305030304" pitchFamily="18" charset="0"/>
              </a:rPr>
              <a:t>Analysis</a:t>
            </a:r>
          </a:p>
        </p:txBody>
      </p:sp>
      <p:sp>
        <p:nvSpPr>
          <p:cNvPr id="3" name="Content Placeholder 2">
            <a:extLst>
              <a:ext uri="{FF2B5EF4-FFF2-40B4-BE49-F238E27FC236}">
                <a16:creationId xmlns:a16="http://schemas.microsoft.com/office/drawing/2014/main" id="{EEA2745A-2CE9-4F4D-98A2-2FB2E1CF211E}"/>
              </a:ext>
            </a:extLst>
          </p:cNvPr>
          <p:cNvSpPr>
            <a:spLocks noGrp="1"/>
          </p:cNvSpPr>
          <p:nvPr>
            <p:ph idx="1"/>
          </p:nvPr>
        </p:nvSpPr>
        <p:spPr>
          <a:xfrm>
            <a:off x="673724" y="1544716"/>
            <a:ext cx="9376130" cy="4703684"/>
          </a:xfrm>
        </p:spPr>
        <p:txBody>
          <a:bodyPr/>
          <a:lstStyle/>
          <a:p>
            <a:pPr marL="342900" lvl="0" indent="-342900">
              <a:lnSpc>
                <a:spcPct val="107000"/>
              </a:lnSpc>
              <a:buFont typeface="Wingdings" panose="05000000000000000000" pitchFamily="2" charset="2"/>
              <a:buChar char=""/>
            </a:pPr>
            <a:r>
              <a:rPr lang="en-IN" sz="2000" dirty="0">
                <a:latin typeface="Century" panose="02040604050505020304" pitchFamily="18" charset="0"/>
              </a:rPr>
              <a:t> </a:t>
            </a:r>
            <a:r>
              <a:rPr lang="en-IN" sz="2000" dirty="0">
                <a:effectLst/>
                <a:latin typeface="Century" panose="02040604050505020304" pitchFamily="18" charset="0"/>
                <a:ea typeface="Calibri" panose="020F0502020204030204" pitchFamily="34" charset="0"/>
                <a:cs typeface="Times New Roman" panose="02020603050405020304" pitchFamily="18" charset="0"/>
              </a:rPr>
              <a:t>I have used count plot for each pair of categorical features that shows the relation with the sale price.</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also for continuous numerical variables I have used bar plot to show the relationship between continuous numerical variable and target variable.</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I found that there is a linear relationship between continuous numerical variable and Price.</a:t>
            </a:r>
            <a:endParaRPr lang="en-IN" sz="2000" dirty="0">
              <a:latin typeface="Century" panose="02040604050505020304" pitchFamily="18" charset="0"/>
            </a:endParaRPr>
          </a:p>
          <a:p>
            <a:pPr marL="0" indent="0">
              <a:buNone/>
            </a:pPr>
            <a:endParaRPr lang="en-IN" dirty="0"/>
          </a:p>
        </p:txBody>
      </p:sp>
    </p:spTree>
    <p:extLst>
      <p:ext uri="{BB962C8B-B14F-4D97-AF65-F5344CB8AC3E}">
        <p14:creationId xmlns:p14="http://schemas.microsoft.com/office/powerpoint/2010/main" val="2419433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E9B34-4FE7-4D4A-98AA-BDAE89F5E09B}"/>
              </a:ext>
            </a:extLst>
          </p:cNvPr>
          <p:cNvSpPr>
            <a:spLocks noGrp="1"/>
          </p:cNvSpPr>
          <p:nvPr>
            <p:ph type="title"/>
          </p:nvPr>
        </p:nvSpPr>
        <p:spPr>
          <a:xfrm>
            <a:off x="674703" y="452718"/>
            <a:ext cx="9376131" cy="878932"/>
          </a:xfrm>
        </p:spPr>
        <p:txBody>
          <a:bodyPr/>
          <a:lstStyle/>
          <a:p>
            <a:r>
              <a:rPr lang="en-IN" dirty="0">
                <a:solidFill>
                  <a:schemeClr val="accent6">
                    <a:lumMod val="60000"/>
                    <a:lumOff val="40000"/>
                  </a:schemeClr>
                </a:solidFill>
                <a:latin typeface="Book Antiqua" panose="02040602050305030304" pitchFamily="18" charset="0"/>
              </a:rPr>
              <a:t>Data Cleaning Steps</a:t>
            </a:r>
          </a:p>
        </p:txBody>
      </p:sp>
      <p:sp>
        <p:nvSpPr>
          <p:cNvPr id="3" name="Content Placeholder 2">
            <a:extLst>
              <a:ext uri="{FF2B5EF4-FFF2-40B4-BE49-F238E27FC236}">
                <a16:creationId xmlns:a16="http://schemas.microsoft.com/office/drawing/2014/main" id="{F30BCA98-A731-4315-8150-440846E50E5A}"/>
              </a:ext>
            </a:extLst>
          </p:cNvPr>
          <p:cNvSpPr>
            <a:spLocks noGrp="1"/>
          </p:cNvSpPr>
          <p:nvPr>
            <p:ph idx="1"/>
          </p:nvPr>
        </p:nvSpPr>
        <p:spPr>
          <a:xfrm>
            <a:off x="673724" y="1331650"/>
            <a:ext cx="9376130" cy="4916749"/>
          </a:xfrm>
        </p:spPr>
        <p:txBody>
          <a:bodyPr/>
          <a:lstStyle/>
          <a:p>
            <a:pPr>
              <a:buFont typeface="Wingdings" panose="05000000000000000000" pitchFamily="2" charset="2"/>
              <a:buChar char="ü"/>
            </a:pPr>
            <a:r>
              <a:rPr lang="en-IN" sz="2000" dirty="0">
                <a:latin typeface="Century" panose="02040604050505020304" pitchFamily="18" charset="0"/>
              </a:rPr>
              <a:t>In my datasets I found null values, outliers and also skewness.</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I have used imputation method to replace null values. To remove outliers I have used z-score method. And to remove skewness I have used yeo-</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johnson</a:t>
            </a:r>
            <a:r>
              <a:rPr lang="en-IN" sz="2000" dirty="0">
                <a:effectLst/>
                <a:latin typeface="Century" panose="02040604050505020304" pitchFamily="18" charset="0"/>
                <a:ea typeface="Calibri" panose="020F0502020204030204" pitchFamily="34" charset="0"/>
                <a:cs typeface="Times New Roman" panose="02020603050405020304" pitchFamily="18" charset="0"/>
              </a:rPr>
              <a:t> method.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To encode the categorical columns I have use </a:t>
            </a:r>
            <a:r>
              <a:rPr lang="en-IN" dirty="0">
                <a:latin typeface="Century" panose="02040604050505020304" pitchFamily="18" charset="0"/>
                <a:ea typeface="Calibri" panose="020F0502020204030204" pitchFamily="34" charset="0"/>
                <a:cs typeface="Times New Roman" panose="02020603050405020304" pitchFamily="18" charset="0"/>
              </a:rPr>
              <a:t>Label</a:t>
            </a:r>
            <a:r>
              <a:rPr lang="en-IN" sz="2000" dirty="0">
                <a:effectLst/>
                <a:latin typeface="Century" panose="02040604050505020304" pitchFamily="18" charset="0"/>
                <a:ea typeface="Calibri" panose="020F0502020204030204" pitchFamily="34" charset="0"/>
                <a:cs typeface="Times New Roman" panose="02020603050405020304" pitchFamily="18" charset="0"/>
              </a:rPr>
              <a:t> Encoding.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Also I have used standardization. Then followed by model building with all regression algorithms.</a:t>
            </a:r>
            <a:endParaRPr lang="en-IN" sz="2000" dirty="0">
              <a:latin typeface="Century" panose="02040604050505020304" pitchFamily="18" charset="0"/>
            </a:endParaRPr>
          </a:p>
          <a:p>
            <a:pPr marL="0" indent="0">
              <a:buNone/>
            </a:pPr>
            <a:endParaRPr lang="en-IN" dirty="0"/>
          </a:p>
        </p:txBody>
      </p:sp>
    </p:spTree>
    <p:extLst>
      <p:ext uri="{BB962C8B-B14F-4D97-AF65-F5344CB8AC3E}">
        <p14:creationId xmlns:p14="http://schemas.microsoft.com/office/powerpoint/2010/main" val="3450961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8EF7-91AC-426D-AE49-778905A8A23D}"/>
              </a:ext>
            </a:extLst>
          </p:cNvPr>
          <p:cNvSpPr>
            <a:spLocks noGrp="1"/>
          </p:cNvSpPr>
          <p:nvPr>
            <p:ph type="title"/>
          </p:nvPr>
        </p:nvSpPr>
        <p:spPr>
          <a:xfrm>
            <a:off x="523783" y="452718"/>
            <a:ext cx="9527051" cy="967709"/>
          </a:xfrm>
        </p:spPr>
        <p:txBody>
          <a:bodyPr/>
          <a:lstStyle/>
          <a:p>
            <a:r>
              <a:rPr lang="en-IN" dirty="0">
                <a:solidFill>
                  <a:schemeClr val="accent6">
                    <a:lumMod val="60000"/>
                    <a:lumOff val="40000"/>
                  </a:schemeClr>
                </a:solidFill>
                <a:latin typeface="Book Antiqua" panose="02040602050305030304" pitchFamily="18" charset="0"/>
              </a:rPr>
              <a:t>Model Building</a:t>
            </a:r>
          </a:p>
        </p:txBody>
      </p:sp>
      <p:sp>
        <p:nvSpPr>
          <p:cNvPr id="3" name="Content Placeholder 2">
            <a:extLst>
              <a:ext uri="{FF2B5EF4-FFF2-40B4-BE49-F238E27FC236}">
                <a16:creationId xmlns:a16="http://schemas.microsoft.com/office/drawing/2014/main" id="{0A3621B8-9098-4B4B-B43D-F8FAA31C9BC1}"/>
              </a:ext>
            </a:extLst>
          </p:cNvPr>
          <p:cNvSpPr>
            <a:spLocks noGrp="1"/>
          </p:cNvSpPr>
          <p:nvPr>
            <p:ph idx="1"/>
          </p:nvPr>
        </p:nvSpPr>
        <p:spPr>
          <a:xfrm>
            <a:off x="522804" y="1420428"/>
            <a:ext cx="9527050" cy="4827972"/>
          </a:xfrm>
        </p:spPr>
        <p:txBody>
          <a:bodyPr/>
          <a:lstStyle/>
          <a:p>
            <a:pPr marL="0" indent="0">
              <a:buNone/>
            </a:pPr>
            <a:r>
              <a:rPr lang="en-IN" sz="2000" dirty="0">
                <a:effectLst/>
                <a:latin typeface="Century" panose="02040604050505020304" pitchFamily="18" charset="0"/>
                <a:ea typeface="Calibri" panose="020F0502020204030204" pitchFamily="34" charset="0"/>
                <a:cs typeface="Times New Roman" panose="02020603050405020304" pitchFamily="18" charset="0"/>
              </a:rPr>
              <a:t>Since Price was my target and it was a continuous column so this </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perticular</a:t>
            </a:r>
            <a:r>
              <a:rPr lang="en-IN" sz="2000" dirty="0">
                <a:effectLst/>
                <a:latin typeface="Century" panose="02040604050505020304" pitchFamily="18" charset="0"/>
                <a:ea typeface="Calibri" panose="020F0502020204030204" pitchFamily="34" charset="0"/>
                <a:cs typeface="Times New Roman" panose="02020603050405020304" pitchFamily="18" charset="0"/>
              </a:rPr>
              <a:t> problem was regression problem. And I have used all regression algorithms to build my model. By looking into the difference of r2 score and cross validation score I found </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GradientBoostingRegressor</a:t>
            </a:r>
            <a:r>
              <a:rPr lang="en-IN" sz="2000" dirty="0">
                <a:effectLst/>
                <a:latin typeface="Century" panose="02040604050505020304" pitchFamily="18" charset="0"/>
                <a:ea typeface="Calibri" panose="020F0502020204030204" pitchFamily="34" charset="0"/>
                <a:cs typeface="Times New Roman" panose="02020603050405020304" pitchFamily="18" charset="0"/>
              </a:rPr>
              <a:t> as a best model with least difference. Also to get the best model we have to run through multiple models and to avoid the confusion of overfitting we have go through cross validation. </a:t>
            </a:r>
          </a:p>
          <a:p>
            <a:pPr marL="0" indent="0">
              <a:buNone/>
            </a:pPr>
            <a:endParaRPr lang="en-IN" dirty="0"/>
          </a:p>
        </p:txBody>
      </p:sp>
      <p:sp>
        <p:nvSpPr>
          <p:cNvPr id="4" name="AutoShape 2">
            <a:extLst>
              <a:ext uri="{FF2B5EF4-FFF2-40B4-BE49-F238E27FC236}">
                <a16:creationId xmlns:a16="http://schemas.microsoft.com/office/drawing/2014/main" id="{50D5307F-F8E8-49BE-8921-85E1CB24939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3C3C7B85-FB3B-4B43-9B3F-A5EE8D3BB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102" y="3354031"/>
            <a:ext cx="4726241" cy="3429000"/>
          </a:xfrm>
          <a:prstGeom prst="rect">
            <a:avLst/>
          </a:prstGeom>
        </p:spPr>
      </p:pic>
    </p:spTree>
    <p:extLst>
      <p:ext uri="{BB962C8B-B14F-4D97-AF65-F5344CB8AC3E}">
        <p14:creationId xmlns:p14="http://schemas.microsoft.com/office/powerpoint/2010/main" val="2070791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03B563-C21B-4757-9BCC-56D7F58FB715}"/>
              </a:ext>
            </a:extLst>
          </p:cNvPr>
          <p:cNvSpPr>
            <a:spLocks noGrp="1"/>
          </p:cNvSpPr>
          <p:nvPr>
            <p:ph idx="1"/>
          </p:nvPr>
        </p:nvSpPr>
        <p:spPr>
          <a:xfrm>
            <a:off x="781236" y="1313896"/>
            <a:ext cx="9268618" cy="4934504"/>
          </a:xfrm>
        </p:spPr>
        <p:txBody>
          <a:bodyPr/>
          <a:lstStyle/>
          <a:p>
            <a:pPr marL="0" indent="0">
              <a:lnSpc>
                <a:spcPct val="107000"/>
              </a:lnSpc>
              <a:spcAft>
                <a:spcPts val="800"/>
              </a:spcAft>
              <a:buNone/>
            </a:pPr>
            <a:r>
              <a:rPr lang="en-IN" sz="2000" dirty="0">
                <a:effectLst/>
                <a:latin typeface="Century" panose="02040604050505020304" pitchFamily="18" charset="0"/>
                <a:ea typeface="Calibri" panose="020F0502020204030204" pitchFamily="34" charset="0"/>
                <a:cs typeface="Times New Roman" panose="02020603050405020304" pitchFamily="18" charset="0"/>
              </a:rPr>
              <a:t> Below are the list of regression algorithms I have used in my project.</a:t>
            </a:r>
          </a:p>
          <a:p>
            <a:pPr marL="342900" lvl="0" indent="-342900">
              <a:lnSpc>
                <a:spcPct val="107000"/>
              </a:lnSpc>
              <a:spcBef>
                <a:spcPts val="300"/>
              </a:spcBef>
              <a:spcAft>
                <a:spcPts val="300"/>
              </a:spcAft>
              <a:buFont typeface="Wingdings" panose="05000000000000000000" pitchFamily="2" charset="2"/>
              <a:buChar char=""/>
            </a:pPr>
            <a:r>
              <a:rPr lang="en-IN" sz="2000" dirty="0" err="1">
                <a:solidFill>
                  <a:schemeClr val="tx1">
                    <a:lumMod val="65000"/>
                  </a:schemeClr>
                </a:solidFill>
                <a:effectLst/>
                <a:latin typeface="Century" panose="02040604050505020304" pitchFamily="18" charset="0"/>
                <a:ea typeface="Calibri" panose="020F0502020204030204" pitchFamily="34" charset="0"/>
                <a:cs typeface="Times New Roman" panose="02020603050405020304" pitchFamily="18" charset="0"/>
              </a:rPr>
              <a:t>RandomForestRegressor</a:t>
            </a:r>
            <a:endParaRPr lang="en-IN" sz="2000" dirty="0">
              <a:solidFill>
                <a:schemeClr val="tx1">
                  <a:lumMod val="6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2000" dirty="0" err="1">
                <a:solidFill>
                  <a:schemeClr val="tx1">
                    <a:lumMod val="65000"/>
                  </a:schemeClr>
                </a:solidFill>
                <a:effectLst/>
                <a:latin typeface="Century" panose="02040604050505020304" pitchFamily="18" charset="0"/>
                <a:ea typeface="Calibri" panose="020F0502020204030204" pitchFamily="34" charset="0"/>
                <a:cs typeface="Times New Roman" panose="02020603050405020304" pitchFamily="18" charset="0"/>
              </a:rPr>
              <a:t>XGBRegressor</a:t>
            </a:r>
            <a:endParaRPr lang="en-IN" sz="2000" dirty="0">
              <a:solidFill>
                <a:schemeClr val="tx1">
                  <a:lumMod val="6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2000" dirty="0" err="1">
                <a:solidFill>
                  <a:schemeClr val="tx1">
                    <a:lumMod val="65000"/>
                  </a:schemeClr>
                </a:solidFill>
                <a:effectLst/>
                <a:latin typeface="Century" panose="02040604050505020304" pitchFamily="18" charset="0"/>
                <a:ea typeface="Calibri" panose="020F0502020204030204" pitchFamily="34" charset="0"/>
                <a:cs typeface="Times New Roman" panose="02020603050405020304" pitchFamily="18" charset="0"/>
              </a:rPr>
              <a:t>ExtraTreesRegressor</a:t>
            </a:r>
            <a:endParaRPr lang="en-IN" sz="2000" dirty="0">
              <a:solidFill>
                <a:schemeClr val="tx1">
                  <a:lumMod val="6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2000" dirty="0" err="1">
                <a:solidFill>
                  <a:schemeClr val="tx1">
                    <a:lumMod val="65000"/>
                  </a:schemeClr>
                </a:solidFill>
                <a:effectLst/>
                <a:latin typeface="Century" panose="02040604050505020304" pitchFamily="18" charset="0"/>
                <a:ea typeface="Calibri" panose="020F0502020204030204" pitchFamily="34" charset="0"/>
                <a:cs typeface="Times New Roman" panose="02020603050405020304" pitchFamily="18" charset="0"/>
              </a:rPr>
              <a:t>GradientBoostingRegressor</a:t>
            </a:r>
            <a:endParaRPr lang="en-IN" sz="2000" dirty="0">
              <a:solidFill>
                <a:schemeClr val="tx1">
                  <a:lumMod val="65000"/>
                </a:schemeClr>
              </a:solidFill>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2000" dirty="0" err="1">
                <a:solidFill>
                  <a:schemeClr val="tx1">
                    <a:lumMod val="65000"/>
                  </a:schemeClr>
                </a:solidFill>
                <a:effectLst/>
                <a:latin typeface="Century" panose="02040604050505020304" pitchFamily="18" charset="0"/>
                <a:ea typeface="Calibri" panose="020F0502020204030204" pitchFamily="34" charset="0"/>
                <a:cs typeface="Times New Roman" panose="02020603050405020304" pitchFamily="18" charset="0"/>
              </a:rPr>
              <a:t>DecisionTreeRegressor</a:t>
            </a:r>
            <a:endParaRPr lang="en-IN" dirty="0">
              <a:solidFill>
                <a:schemeClr val="tx1">
                  <a:lumMod val="65000"/>
                </a:schemeClr>
              </a:solidFill>
            </a:endParaRPr>
          </a:p>
        </p:txBody>
      </p:sp>
    </p:spTree>
    <p:extLst>
      <p:ext uri="{BB962C8B-B14F-4D97-AF65-F5344CB8AC3E}">
        <p14:creationId xmlns:p14="http://schemas.microsoft.com/office/powerpoint/2010/main" val="1249885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5854-28F0-4CBE-8B9C-A747F6CDEA60}"/>
              </a:ext>
            </a:extLst>
          </p:cNvPr>
          <p:cNvSpPr>
            <a:spLocks noGrp="1"/>
          </p:cNvSpPr>
          <p:nvPr>
            <p:ph type="title"/>
          </p:nvPr>
        </p:nvSpPr>
        <p:spPr>
          <a:xfrm>
            <a:off x="646111" y="452718"/>
            <a:ext cx="8391357" cy="728012"/>
          </a:xfrm>
        </p:spPr>
        <p:txBody>
          <a:bodyPr/>
          <a:lstStyle/>
          <a:p>
            <a:r>
              <a:rPr lang="en-IN" dirty="0">
                <a:solidFill>
                  <a:schemeClr val="accent6">
                    <a:lumMod val="60000"/>
                    <a:lumOff val="40000"/>
                  </a:schemeClr>
                </a:solidFill>
                <a:latin typeface="Book Antiqua" panose="02040602050305030304" pitchFamily="18" charset="0"/>
              </a:rPr>
              <a:t>Different Model Performance:</a:t>
            </a:r>
          </a:p>
        </p:txBody>
      </p:sp>
      <p:pic>
        <p:nvPicPr>
          <p:cNvPr id="10" name="Content Placeholder 9">
            <a:extLst>
              <a:ext uri="{FF2B5EF4-FFF2-40B4-BE49-F238E27FC236}">
                <a16:creationId xmlns:a16="http://schemas.microsoft.com/office/drawing/2014/main" id="{99043090-86DC-4D46-A5B4-395F069244A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03313" y="2416729"/>
            <a:ext cx="4395787" cy="3483454"/>
          </a:xfrm>
        </p:spPr>
      </p:pic>
      <p:pic>
        <p:nvPicPr>
          <p:cNvPr id="12" name="Content Placeholder 11">
            <a:extLst>
              <a:ext uri="{FF2B5EF4-FFF2-40B4-BE49-F238E27FC236}">
                <a16:creationId xmlns:a16="http://schemas.microsoft.com/office/drawing/2014/main" id="{68C207E0-C8FB-45C5-B386-E248196FC0A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54675" y="2507655"/>
            <a:ext cx="4395788" cy="3296841"/>
          </a:xfrm>
        </p:spPr>
      </p:pic>
    </p:spTree>
    <p:extLst>
      <p:ext uri="{BB962C8B-B14F-4D97-AF65-F5344CB8AC3E}">
        <p14:creationId xmlns:p14="http://schemas.microsoft.com/office/powerpoint/2010/main" val="2355073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9FFE-39C3-4D1B-A936-000EFDE3F473}"/>
              </a:ext>
            </a:extLst>
          </p:cNvPr>
          <p:cNvSpPr>
            <a:spLocks noGrp="1"/>
          </p:cNvSpPr>
          <p:nvPr>
            <p:ph type="title"/>
          </p:nvPr>
        </p:nvSpPr>
        <p:spPr>
          <a:xfrm>
            <a:off x="577049" y="452718"/>
            <a:ext cx="9473785" cy="683624"/>
          </a:xfrm>
        </p:spPr>
        <p:txBody>
          <a:bodyPr>
            <a:normAutofit fontScale="90000"/>
          </a:bodyPr>
          <a:lstStyle/>
          <a:p>
            <a:r>
              <a:rPr lang="en-IN" b="1" dirty="0">
                <a:solidFill>
                  <a:schemeClr val="accent6">
                    <a:lumMod val="60000"/>
                    <a:lumOff val="40000"/>
                  </a:schemeClr>
                </a:solidFill>
                <a:latin typeface="Book Antiqua" panose="02040602050305030304" pitchFamily="18" charset="0"/>
              </a:rPr>
              <a:t>Content</a:t>
            </a:r>
          </a:p>
        </p:txBody>
      </p:sp>
      <p:sp>
        <p:nvSpPr>
          <p:cNvPr id="3" name="Content Placeholder 2">
            <a:extLst>
              <a:ext uri="{FF2B5EF4-FFF2-40B4-BE49-F238E27FC236}">
                <a16:creationId xmlns:a16="http://schemas.microsoft.com/office/drawing/2014/main" id="{45DBA4A4-E95D-486E-8DE9-2E536F27EC6F}"/>
              </a:ext>
            </a:extLst>
          </p:cNvPr>
          <p:cNvSpPr>
            <a:spLocks noGrp="1"/>
          </p:cNvSpPr>
          <p:nvPr>
            <p:ph idx="1"/>
          </p:nvPr>
        </p:nvSpPr>
        <p:spPr>
          <a:xfrm>
            <a:off x="576068" y="1455938"/>
            <a:ext cx="9473785" cy="4792461"/>
          </a:xfrm>
        </p:spPr>
        <p:txBody>
          <a:bodyPr>
            <a:normAutofit fontScale="92500" lnSpcReduction="10000"/>
          </a:bodyPr>
          <a:lstStyle/>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Overview.</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Problem Statement.</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Problem Understanding.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What is Car Price Prediction?</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Importance of Car price prediction.</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Exploratory data analysis.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Visualizations.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Analysis.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Data cleaning steps.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Model Building.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Saving the model and predictions from saved best model.</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Conclusion.</a:t>
            </a:r>
          </a:p>
        </p:txBody>
      </p:sp>
    </p:spTree>
    <p:extLst>
      <p:ext uri="{BB962C8B-B14F-4D97-AF65-F5344CB8AC3E}">
        <p14:creationId xmlns:p14="http://schemas.microsoft.com/office/powerpoint/2010/main" val="386276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arn(inVertic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barn(inVertical)">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barn(inVertical)">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barn(inVertical)">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barn(inVertical)">
                                      <p:cBhvr>
                                        <p:cTn id="6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0E131BEB-1110-4665-9F42-10D57394EB6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03313" y="2498547"/>
            <a:ext cx="4395787" cy="3319819"/>
          </a:xfrm>
        </p:spPr>
      </p:pic>
    </p:spTree>
    <p:extLst>
      <p:ext uri="{BB962C8B-B14F-4D97-AF65-F5344CB8AC3E}">
        <p14:creationId xmlns:p14="http://schemas.microsoft.com/office/powerpoint/2010/main" val="2384395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1384BEB-5C2E-49FC-AD8F-119D4DAFCB1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03313" y="2460335"/>
            <a:ext cx="4395787" cy="3396242"/>
          </a:xfrm>
        </p:spPr>
      </p:pic>
      <p:pic>
        <p:nvPicPr>
          <p:cNvPr id="11" name="Content Placeholder 10">
            <a:extLst>
              <a:ext uri="{FF2B5EF4-FFF2-40B4-BE49-F238E27FC236}">
                <a16:creationId xmlns:a16="http://schemas.microsoft.com/office/drawing/2014/main" id="{2E08B5B2-0E04-4637-8115-7D270A3962F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54675" y="2480981"/>
            <a:ext cx="4395788" cy="3350188"/>
          </a:xfrm>
        </p:spPr>
      </p:pic>
    </p:spTree>
    <p:extLst>
      <p:ext uri="{BB962C8B-B14F-4D97-AF65-F5344CB8AC3E}">
        <p14:creationId xmlns:p14="http://schemas.microsoft.com/office/powerpoint/2010/main" val="1783980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21105D-ED43-4F9E-BF0E-F9CA97038F7D}"/>
              </a:ext>
            </a:extLst>
          </p:cNvPr>
          <p:cNvSpPr>
            <a:spLocks noGrp="1"/>
          </p:cNvSpPr>
          <p:nvPr>
            <p:ph type="title"/>
          </p:nvPr>
        </p:nvSpPr>
        <p:spPr>
          <a:xfrm>
            <a:off x="639193" y="452718"/>
            <a:ext cx="9411642" cy="1198529"/>
          </a:xfrm>
        </p:spPr>
        <p:txBody>
          <a:bodyPr>
            <a:normAutofit fontScale="90000"/>
          </a:bodyPr>
          <a:lstStyle/>
          <a:p>
            <a:r>
              <a:rPr lang="en-IN" sz="4000" dirty="0">
                <a:solidFill>
                  <a:schemeClr val="accent6">
                    <a:lumMod val="60000"/>
                    <a:lumOff val="40000"/>
                  </a:schemeClr>
                </a:solidFill>
                <a:latin typeface="Book Antiqua" panose="02040602050305030304" pitchFamily="18" charset="0"/>
              </a:rPr>
              <a:t>Saving the model and predictions using saved model</a:t>
            </a:r>
          </a:p>
        </p:txBody>
      </p:sp>
      <p:sp>
        <p:nvSpPr>
          <p:cNvPr id="6" name="Content Placeholder 5">
            <a:extLst>
              <a:ext uri="{FF2B5EF4-FFF2-40B4-BE49-F238E27FC236}">
                <a16:creationId xmlns:a16="http://schemas.microsoft.com/office/drawing/2014/main" id="{FEE59A3E-DCBF-495D-9A43-E2876752DB4E}"/>
              </a:ext>
            </a:extLst>
          </p:cNvPr>
          <p:cNvSpPr>
            <a:spLocks noGrp="1"/>
          </p:cNvSpPr>
          <p:nvPr>
            <p:ph idx="1"/>
          </p:nvPr>
        </p:nvSpPr>
        <p:spPr>
          <a:xfrm>
            <a:off x="638212" y="1855434"/>
            <a:ext cx="9411642" cy="4401844"/>
          </a:xfrm>
        </p:spPr>
        <p:txBody>
          <a:bodyPr/>
          <a:lstStyle/>
          <a:p>
            <a:pPr>
              <a:spcBef>
                <a:spcPts val="300"/>
              </a:spcBef>
              <a:spcAft>
                <a:spcPts val="300"/>
              </a:spcAft>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I have saved my best model using .</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2000" dirty="0">
                <a:effectLst/>
                <a:latin typeface="Century" panose="02040604050505020304" pitchFamily="18" charset="0"/>
                <a:ea typeface="Calibri" panose="020F0502020204030204" pitchFamily="34" charset="0"/>
                <a:cs typeface="Times New Roman" panose="02020603050405020304" pitchFamily="18" charset="0"/>
              </a:rPr>
              <a:t> as follows</a:t>
            </a:r>
            <a:r>
              <a:rPr lang="en-IN" sz="2000" b="1" dirty="0">
                <a:effectLst/>
                <a:latin typeface="Century" panose="02040604050505020304" pitchFamily="18" charset="0"/>
                <a:ea typeface="Calibri" panose="020F0502020204030204" pitchFamily="34" charset="0"/>
                <a:cs typeface="Times New Roman" panose="02020603050405020304" pitchFamily="18" charset="0"/>
              </a:rPr>
              <a:t>.</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Now after saving the best model, loading my saved model and predicting the test values.</a:t>
            </a:r>
          </a:p>
          <a:p>
            <a:pPr marL="0" indent="0">
              <a:buNone/>
            </a:pPr>
            <a:endParaRPr lang="en-IN" dirty="0"/>
          </a:p>
        </p:txBody>
      </p:sp>
      <p:pic>
        <p:nvPicPr>
          <p:cNvPr id="3" name="Picture 2">
            <a:extLst>
              <a:ext uri="{FF2B5EF4-FFF2-40B4-BE49-F238E27FC236}">
                <a16:creationId xmlns:a16="http://schemas.microsoft.com/office/drawing/2014/main" id="{669EC62F-F9E2-402B-BE23-785E8EEB9A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7030" y="2689934"/>
            <a:ext cx="7874547" cy="3955002"/>
          </a:xfrm>
          <a:prstGeom prst="rect">
            <a:avLst/>
          </a:prstGeom>
        </p:spPr>
      </p:pic>
    </p:spTree>
    <p:extLst>
      <p:ext uri="{BB962C8B-B14F-4D97-AF65-F5344CB8AC3E}">
        <p14:creationId xmlns:p14="http://schemas.microsoft.com/office/powerpoint/2010/main" val="1457160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6E552D-6D8A-4521-9F25-7C1E66C09BA7}"/>
              </a:ext>
            </a:extLst>
          </p:cNvPr>
          <p:cNvSpPr>
            <a:spLocks noGrp="1"/>
          </p:cNvSpPr>
          <p:nvPr>
            <p:ph idx="1"/>
          </p:nvPr>
        </p:nvSpPr>
        <p:spPr>
          <a:xfrm>
            <a:off x="577050" y="1402672"/>
            <a:ext cx="9472804" cy="4845727"/>
          </a:xfrm>
        </p:spPr>
        <p:txBody>
          <a:bodyPr/>
          <a:lstStyle/>
          <a:p>
            <a:pPr marL="0" indent="0">
              <a:buNone/>
            </a:pPr>
            <a:r>
              <a:rPr lang="en-IN" sz="2000" b="1" dirty="0">
                <a:effectLst/>
                <a:latin typeface="Calibri" panose="020F0502020204030204" pitchFamily="34" charset="0"/>
                <a:ea typeface="Calibri" panose="020F0502020204030204" pitchFamily="34" charset="0"/>
                <a:cs typeface="Calibri" panose="020F0502020204030204" pitchFamily="34" charset="0"/>
              </a:rPr>
              <a:t>I have predicted the </a:t>
            </a:r>
            <a:r>
              <a:rPr lang="en-IN" sz="2000" b="1" dirty="0" err="1">
                <a:effectLst/>
                <a:latin typeface="Calibri" panose="020F0502020204030204" pitchFamily="34" charset="0"/>
                <a:ea typeface="Calibri" panose="020F0502020204030204" pitchFamily="34" charset="0"/>
                <a:cs typeface="Calibri" panose="020F0502020204030204" pitchFamily="34" charset="0"/>
              </a:rPr>
              <a:t>SalePrice</a:t>
            </a:r>
            <a:r>
              <a:rPr lang="en-IN" sz="2000" b="1" dirty="0">
                <a:effectLst/>
                <a:latin typeface="Calibri" panose="020F0502020204030204" pitchFamily="34" charset="0"/>
                <a:ea typeface="Calibri" panose="020F0502020204030204" pitchFamily="34" charset="0"/>
                <a:cs typeface="Calibri" panose="020F0502020204030204" pitchFamily="34" charset="0"/>
              </a:rPr>
              <a:t> for test dataset using saved model of train dataset, and the predictions look good. </a:t>
            </a:r>
            <a:endParaRPr lang="en-IN" dirty="0"/>
          </a:p>
        </p:txBody>
      </p:sp>
      <p:pic>
        <p:nvPicPr>
          <p:cNvPr id="4" name="Picture 3">
            <a:extLst>
              <a:ext uri="{FF2B5EF4-FFF2-40B4-BE49-F238E27FC236}">
                <a16:creationId xmlns:a16="http://schemas.microsoft.com/office/drawing/2014/main" id="{7019659E-9B0F-4578-B699-5B4C0B85A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6301" y="2144295"/>
            <a:ext cx="7053021" cy="4006449"/>
          </a:xfrm>
          <a:prstGeom prst="rect">
            <a:avLst/>
          </a:prstGeom>
        </p:spPr>
      </p:pic>
    </p:spTree>
    <p:extLst>
      <p:ext uri="{BB962C8B-B14F-4D97-AF65-F5344CB8AC3E}">
        <p14:creationId xmlns:p14="http://schemas.microsoft.com/office/powerpoint/2010/main" val="12845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3FD1D-4154-4AC4-BDF7-F4CAFA9EA13B}"/>
              </a:ext>
            </a:extLst>
          </p:cNvPr>
          <p:cNvSpPr>
            <a:spLocks noGrp="1"/>
          </p:cNvSpPr>
          <p:nvPr>
            <p:ph type="title"/>
          </p:nvPr>
        </p:nvSpPr>
        <p:spPr>
          <a:xfrm>
            <a:off x="630315" y="452718"/>
            <a:ext cx="9420519" cy="941076"/>
          </a:xfrm>
        </p:spPr>
        <p:txBody>
          <a:bodyPr/>
          <a:lstStyle/>
          <a:p>
            <a:r>
              <a:rPr lang="en-IN" dirty="0">
                <a:solidFill>
                  <a:schemeClr val="accent6">
                    <a:lumMod val="60000"/>
                    <a:lumOff val="40000"/>
                  </a:schemeClr>
                </a:solidFill>
                <a:latin typeface="Book Antiqua" panose="02040602050305030304" pitchFamily="18" charset="0"/>
              </a:rPr>
              <a:t>Conclusion</a:t>
            </a:r>
          </a:p>
        </p:txBody>
      </p:sp>
      <p:sp>
        <p:nvSpPr>
          <p:cNvPr id="3" name="Content Placeholder 2">
            <a:extLst>
              <a:ext uri="{FF2B5EF4-FFF2-40B4-BE49-F238E27FC236}">
                <a16:creationId xmlns:a16="http://schemas.microsoft.com/office/drawing/2014/main" id="{0861433B-E2A1-437A-BFD9-FBF8C8338478}"/>
              </a:ext>
            </a:extLst>
          </p:cNvPr>
          <p:cNvSpPr>
            <a:spLocks noGrp="1"/>
          </p:cNvSpPr>
          <p:nvPr>
            <p:ph idx="1"/>
          </p:nvPr>
        </p:nvSpPr>
        <p:spPr>
          <a:xfrm>
            <a:off x="630314" y="1269507"/>
            <a:ext cx="10653203" cy="5273335"/>
          </a:xfrm>
        </p:spPr>
        <p:txBody>
          <a:bodyPr>
            <a:normAutofit/>
          </a:bodyPr>
          <a:lstStyle/>
          <a:p>
            <a:r>
              <a:rPr lang="en-IN" sz="2000" dirty="0">
                <a:solidFill>
                  <a:schemeClr val="accent1">
                    <a:lumMod val="40000"/>
                    <a:lumOff val="60000"/>
                  </a:schemeClr>
                </a:solidFill>
                <a:effectLst/>
                <a:latin typeface="Bahnschrift Light" panose="020B0502040204020203" pitchFamily="34" charset="0"/>
                <a:ea typeface="Calibri" panose="020F0502020204030204" pitchFamily="34" charset="0"/>
                <a:cs typeface="Times New Roman" panose="02020603050405020304" pitchFamily="18" charset="0"/>
              </a:rPr>
              <a:t>In this project report, we have used machine learning algorithms to predict the Car prices.</a:t>
            </a:r>
            <a:endParaRPr lang="en-US" dirty="0">
              <a:solidFill>
                <a:schemeClr val="accent1">
                  <a:lumMod val="40000"/>
                  <a:lumOff val="60000"/>
                </a:schemeClr>
              </a:solidFill>
              <a:latin typeface="Bahnschrift Light" panose="020B0502040204020203" pitchFamily="34" charset="0"/>
            </a:endParaRPr>
          </a:p>
          <a:p>
            <a:r>
              <a:rPr lang="en-IN" sz="2000" dirty="0">
                <a:solidFill>
                  <a:schemeClr val="accent1">
                    <a:lumMod val="40000"/>
                    <a:lumOff val="60000"/>
                  </a:schemeClr>
                </a:solidFill>
                <a:effectLst/>
                <a:latin typeface="Bahnschrift Light" panose="020B0502040204020203" pitchFamily="34" charset="0"/>
                <a:ea typeface="Calibri" panose="020F0502020204030204" pitchFamily="34" charset="0"/>
                <a:cs typeface="Times New Roman" panose="02020603050405020304" pitchFamily="18" charset="0"/>
              </a:rPr>
              <a:t>We have mentioned the step by step procedure to </a:t>
            </a:r>
            <a:r>
              <a:rPr lang="en-IN" sz="2000" dirty="0" err="1">
                <a:solidFill>
                  <a:schemeClr val="accent1">
                    <a:lumMod val="40000"/>
                    <a:lumOff val="60000"/>
                  </a:schemeClr>
                </a:solidFill>
                <a:effectLst/>
                <a:latin typeface="Bahnschrift Light" panose="020B0502040204020203" pitchFamily="34" charset="0"/>
                <a:ea typeface="Calibri" panose="020F0502020204030204" pitchFamily="34" charset="0"/>
                <a:cs typeface="Times New Roman" panose="02020603050405020304" pitchFamily="18" charset="0"/>
              </a:rPr>
              <a:t>analyze</a:t>
            </a:r>
            <a:r>
              <a:rPr lang="en-IN" sz="2000" dirty="0">
                <a:solidFill>
                  <a:schemeClr val="accent1">
                    <a:lumMod val="40000"/>
                    <a:lumOff val="60000"/>
                  </a:schemeClr>
                </a:solidFill>
                <a:effectLst/>
                <a:latin typeface="Bahnschrift Light" panose="020B0502040204020203" pitchFamily="34" charset="0"/>
                <a:ea typeface="Calibri" panose="020F0502020204030204" pitchFamily="34" charset="0"/>
                <a:cs typeface="Times New Roman" panose="02020603050405020304" pitchFamily="18" charset="0"/>
              </a:rPr>
              <a:t> the dataset and finding the correlation between the features. Thus we can select the features which are not correlated to each other and are independent in nature. </a:t>
            </a:r>
          </a:p>
          <a:p>
            <a:r>
              <a:rPr lang="en-IN" dirty="0">
                <a:solidFill>
                  <a:schemeClr val="accent1">
                    <a:lumMod val="40000"/>
                    <a:lumOff val="60000"/>
                  </a:schemeClr>
                </a:solidFill>
                <a:latin typeface="Bahnschrift Light" panose="020B0502040204020203" pitchFamily="34" charset="0"/>
                <a:ea typeface="Calibri" panose="020F0502020204030204" pitchFamily="34" charset="0"/>
                <a:cs typeface="Times New Roman" panose="02020603050405020304" pitchFamily="18" charset="0"/>
              </a:rPr>
              <a:t>W</a:t>
            </a:r>
            <a:r>
              <a:rPr lang="en-IN" sz="2000" dirty="0">
                <a:solidFill>
                  <a:schemeClr val="accent1">
                    <a:lumMod val="40000"/>
                    <a:lumOff val="60000"/>
                  </a:schemeClr>
                </a:solidFill>
                <a:effectLst/>
                <a:latin typeface="Bahnschrift Light" panose="020B0502040204020203" pitchFamily="34" charset="0"/>
                <a:ea typeface="Calibri" panose="020F0502020204030204" pitchFamily="34" charset="0"/>
                <a:cs typeface="Times New Roman" panose="02020603050405020304" pitchFamily="18" charset="0"/>
              </a:rPr>
              <a:t>e calculated the performance of each model using different performance metrics and compared them based on these metrics.</a:t>
            </a:r>
          </a:p>
          <a:p>
            <a:r>
              <a:rPr lang="en-US">
                <a:solidFill>
                  <a:schemeClr val="accent1">
                    <a:lumMod val="40000"/>
                    <a:lumOff val="60000"/>
                  </a:schemeClr>
                </a:solidFill>
                <a:latin typeface="Bahnschrift Light" panose="020B0502040204020203" pitchFamily="34" charset="0"/>
              </a:rPr>
              <a:t>After </a:t>
            </a:r>
            <a:r>
              <a:rPr lang="en-US" dirty="0">
                <a:solidFill>
                  <a:schemeClr val="accent1">
                    <a:lumMod val="40000"/>
                    <a:lumOff val="60000"/>
                  </a:schemeClr>
                </a:solidFill>
                <a:latin typeface="Bahnschrift Light" panose="020B0502040204020203" pitchFamily="34" charset="0"/>
              </a:rPr>
              <a:t>applying different algorithm I found Gradient boosting regressor to be best fit model.</a:t>
            </a:r>
          </a:p>
          <a:p>
            <a:r>
              <a:rPr lang="en-US" b="0" i="0" dirty="0">
                <a:solidFill>
                  <a:schemeClr val="accent1">
                    <a:lumMod val="40000"/>
                    <a:lumOff val="60000"/>
                  </a:schemeClr>
                </a:solidFill>
                <a:effectLst/>
                <a:latin typeface="Bahnschrift Light" panose="020B0502040204020203" pitchFamily="34" charset="0"/>
              </a:rPr>
              <a:t>This model will help </a:t>
            </a:r>
            <a:r>
              <a:rPr lang="en-US" dirty="0">
                <a:solidFill>
                  <a:schemeClr val="accent1">
                    <a:lumMod val="40000"/>
                    <a:lumOff val="60000"/>
                  </a:schemeClr>
                </a:solidFill>
                <a:latin typeface="Bahnschrift Light" panose="020B0502040204020203" pitchFamily="34" charset="0"/>
              </a:rPr>
              <a:t>buyer, user and dealer to get better understanding of car market and predict the price for different cars.</a:t>
            </a:r>
            <a:endParaRPr lang="en-US" b="0" i="0" dirty="0">
              <a:solidFill>
                <a:schemeClr val="accent1">
                  <a:lumMod val="40000"/>
                  <a:lumOff val="60000"/>
                </a:schemeClr>
              </a:solidFill>
              <a:effectLst/>
              <a:latin typeface="Bahnschrift Light" panose="020B0502040204020203" pitchFamily="34" charset="0"/>
            </a:endParaRPr>
          </a:p>
          <a:p>
            <a:pPr marL="0" indent="0">
              <a:buNone/>
            </a:pPr>
            <a:r>
              <a:rPr lang="en-US" b="0" i="0" dirty="0">
                <a:solidFill>
                  <a:srgbClr val="000000"/>
                </a:solidFill>
                <a:effectLst/>
                <a:latin typeface="Helvetica Neue"/>
              </a:rPr>
              <a:t>  </a:t>
            </a:r>
          </a:p>
          <a:p>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59807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594CBC5-83A2-41A4-A759-E85C5C30C3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0924" y="2052638"/>
            <a:ext cx="7991927" cy="4195762"/>
          </a:xfrm>
        </p:spPr>
      </p:pic>
    </p:spTree>
    <p:extLst>
      <p:ext uri="{BB962C8B-B14F-4D97-AF65-F5344CB8AC3E}">
        <p14:creationId xmlns:p14="http://schemas.microsoft.com/office/powerpoint/2010/main" val="4066145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B142-7EE8-4AFD-93FB-15E3F4F432F6}"/>
              </a:ext>
            </a:extLst>
          </p:cNvPr>
          <p:cNvSpPr>
            <a:spLocks noGrp="1"/>
          </p:cNvSpPr>
          <p:nvPr>
            <p:ph type="title"/>
          </p:nvPr>
        </p:nvSpPr>
        <p:spPr>
          <a:xfrm>
            <a:off x="594805" y="452718"/>
            <a:ext cx="9456030" cy="728012"/>
          </a:xfrm>
        </p:spPr>
        <p:txBody>
          <a:bodyPr/>
          <a:lstStyle/>
          <a:p>
            <a:r>
              <a:rPr lang="en-IN" dirty="0" err="1">
                <a:solidFill>
                  <a:schemeClr val="accent6">
                    <a:lumMod val="60000"/>
                    <a:lumOff val="40000"/>
                  </a:schemeClr>
                </a:solidFill>
                <a:latin typeface="Book Antiqua" panose="02040602050305030304" pitchFamily="18" charset="0"/>
              </a:rPr>
              <a:t>OverView</a:t>
            </a:r>
            <a:endParaRPr lang="en-IN" dirty="0">
              <a:solidFill>
                <a:schemeClr val="accent6">
                  <a:lumMod val="60000"/>
                  <a:lumOff val="40000"/>
                </a:schemeClr>
              </a:solidFill>
              <a:latin typeface="Book Antiqua" panose="02040602050305030304" pitchFamily="18" charset="0"/>
            </a:endParaRPr>
          </a:p>
        </p:txBody>
      </p:sp>
      <p:sp>
        <p:nvSpPr>
          <p:cNvPr id="3" name="Content Placeholder 2">
            <a:extLst>
              <a:ext uri="{FF2B5EF4-FFF2-40B4-BE49-F238E27FC236}">
                <a16:creationId xmlns:a16="http://schemas.microsoft.com/office/drawing/2014/main" id="{2755D065-0AB3-4C13-BCAE-FDB60767BBA6}"/>
              </a:ext>
            </a:extLst>
          </p:cNvPr>
          <p:cNvSpPr>
            <a:spLocks noGrp="1"/>
          </p:cNvSpPr>
          <p:nvPr>
            <p:ph idx="1"/>
          </p:nvPr>
        </p:nvSpPr>
        <p:spPr>
          <a:xfrm>
            <a:off x="606165" y="1484748"/>
            <a:ext cx="8901820" cy="4037163"/>
          </a:xfrm>
        </p:spPr>
        <p:txBody>
          <a:bodyPr/>
          <a:lstStyle/>
          <a:p>
            <a:pPr>
              <a:buFont typeface="Wingdings" panose="05000000000000000000" pitchFamily="2" charset="2"/>
              <a:buChar char="ü"/>
            </a:pPr>
            <a:r>
              <a:rPr lang="en-US" sz="2400" dirty="0">
                <a:solidFill>
                  <a:schemeClr val="tx2"/>
                </a:solidFill>
                <a:latin typeface="Century" panose="02040604050505020304" pitchFamily="18" charset="0"/>
              </a:rPr>
              <a:t>In this particular presentation we will be looking on:</a:t>
            </a:r>
          </a:p>
          <a:p>
            <a:pPr lvl="1"/>
            <a:r>
              <a:rPr lang="en-US" dirty="0">
                <a:solidFill>
                  <a:schemeClr val="tx2"/>
                </a:solidFill>
                <a:latin typeface="Century" panose="02040604050505020304" pitchFamily="18" charset="0"/>
              </a:rPr>
              <a:t>How to analyze the dataset of Car Price Prediction.</a:t>
            </a:r>
          </a:p>
          <a:p>
            <a:pPr lvl="1"/>
            <a:r>
              <a:rPr lang="en-US" dirty="0">
                <a:solidFill>
                  <a:schemeClr val="tx2"/>
                </a:solidFill>
                <a:latin typeface="Century" panose="02040604050505020304" pitchFamily="18" charset="0"/>
              </a:rPr>
              <a:t>What are the EDA steps in cleaning the dataset.</a:t>
            </a:r>
          </a:p>
          <a:p>
            <a:pPr lvl="1"/>
            <a:r>
              <a:rPr lang="en-US" dirty="0">
                <a:solidFill>
                  <a:schemeClr val="tx2"/>
                </a:solidFill>
                <a:latin typeface="Century" panose="02040604050505020304" pitchFamily="18" charset="0"/>
              </a:rPr>
              <a:t>Overall analysis on the problem.</a:t>
            </a:r>
          </a:p>
          <a:p>
            <a:pPr lvl="1"/>
            <a:r>
              <a:rPr lang="en-US" dirty="0">
                <a:solidFill>
                  <a:schemeClr val="tx2"/>
                </a:solidFill>
                <a:latin typeface="Century" panose="02040604050505020304" pitchFamily="18" charset="0"/>
              </a:rPr>
              <a:t>Model building from train section.</a:t>
            </a:r>
          </a:p>
          <a:p>
            <a:pPr lvl="1"/>
            <a:r>
              <a:rPr lang="en-US" dirty="0">
                <a:solidFill>
                  <a:schemeClr val="tx2"/>
                </a:solidFill>
                <a:latin typeface="Century" panose="02040604050505020304" pitchFamily="18" charset="0"/>
              </a:rPr>
              <a:t>Predicting Car Price for test section.</a:t>
            </a:r>
            <a:endParaRPr lang="en-IN" dirty="0"/>
          </a:p>
        </p:txBody>
      </p:sp>
    </p:spTree>
    <p:extLst>
      <p:ext uri="{BB962C8B-B14F-4D97-AF65-F5344CB8AC3E}">
        <p14:creationId xmlns:p14="http://schemas.microsoft.com/office/powerpoint/2010/main" val="258342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CA75-F758-484C-848E-2319E884CB9E}"/>
              </a:ext>
            </a:extLst>
          </p:cNvPr>
          <p:cNvSpPr>
            <a:spLocks noGrp="1"/>
          </p:cNvSpPr>
          <p:nvPr>
            <p:ph type="title"/>
          </p:nvPr>
        </p:nvSpPr>
        <p:spPr>
          <a:xfrm>
            <a:off x="550417" y="452718"/>
            <a:ext cx="9500418" cy="825666"/>
          </a:xfrm>
        </p:spPr>
        <p:txBody>
          <a:bodyPr/>
          <a:lstStyle/>
          <a:p>
            <a:r>
              <a:rPr lang="en-IN" dirty="0">
                <a:solidFill>
                  <a:schemeClr val="accent6">
                    <a:lumMod val="60000"/>
                    <a:lumOff val="40000"/>
                  </a:schemeClr>
                </a:solidFill>
                <a:latin typeface="Book Antiqua" panose="02040602050305030304" pitchFamily="18" charset="0"/>
              </a:rPr>
              <a:t>Problem Statement:</a:t>
            </a:r>
          </a:p>
        </p:txBody>
      </p:sp>
      <p:sp>
        <p:nvSpPr>
          <p:cNvPr id="3" name="Content Placeholder 2">
            <a:extLst>
              <a:ext uri="{FF2B5EF4-FFF2-40B4-BE49-F238E27FC236}">
                <a16:creationId xmlns:a16="http://schemas.microsoft.com/office/drawing/2014/main" id="{65462165-574C-46CB-8E92-C4230B3D39A2}"/>
              </a:ext>
            </a:extLst>
          </p:cNvPr>
          <p:cNvSpPr>
            <a:spLocks noGrp="1"/>
          </p:cNvSpPr>
          <p:nvPr>
            <p:ph idx="1"/>
          </p:nvPr>
        </p:nvSpPr>
        <p:spPr>
          <a:xfrm>
            <a:off x="452762" y="1624614"/>
            <a:ext cx="9597092" cy="4623785"/>
          </a:xfrm>
        </p:spPr>
        <p:txBody>
          <a:bodyPr/>
          <a:lstStyle/>
          <a:p>
            <a:pPr marL="0" indent="0">
              <a:buNone/>
            </a:pPr>
            <a:r>
              <a:rPr lang="en-US" sz="2000" dirty="0">
                <a:latin typeface="Century" panose="020406040505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a:t>
            </a:r>
            <a:endParaRPr lang="en-IN" sz="2000" dirty="0">
              <a:latin typeface="Century" panose="02040604050505020304" pitchFamily="18" charset="0"/>
            </a:endParaRPr>
          </a:p>
        </p:txBody>
      </p:sp>
    </p:spTree>
    <p:extLst>
      <p:ext uri="{BB962C8B-B14F-4D97-AF65-F5344CB8AC3E}">
        <p14:creationId xmlns:p14="http://schemas.microsoft.com/office/powerpoint/2010/main" val="166219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FB7B-B139-488D-B7B0-CF05F4A9CF11}"/>
              </a:ext>
            </a:extLst>
          </p:cNvPr>
          <p:cNvSpPr>
            <a:spLocks noGrp="1"/>
          </p:cNvSpPr>
          <p:nvPr>
            <p:ph type="title"/>
          </p:nvPr>
        </p:nvSpPr>
        <p:spPr>
          <a:xfrm>
            <a:off x="781235" y="452718"/>
            <a:ext cx="9269599" cy="825666"/>
          </a:xfrm>
        </p:spPr>
        <p:txBody>
          <a:bodyPr/>
          <a:lstStyle/>
          <a:p>
            <a:r>
              <a:rPr lang="en-IN" dirty="0">
                <a:solidFill>
                  <a:schemeClr val="accent6">
                    <a:lumMod val="60000"/>
                    <a:lumOff val="40000"/>
                  </a:schemeClr>
                </a:solidFill>
                <a:latin typeface="Book Antiqua" panose="02040602050305030304" pitchFamily="18" charset="0"/>
              </a:rPr>
              <a:t>Problem Understanding</a:t>
            </a:r>
          </a:p>
        </p:txBody>
      </p:sp>
      <p:sp>
        <p:nvSpPr>
          <p:cNvPr id="3" name="Content Placeholder 2">
            <a:extLst>
              <a:ext uri="{FF2B5EF4-FFF2-40B4-BE49-F238E27FC236}">
                <a16:creationId xmlns:a16="http://schemas.microsoft.com/office/drawing/2014/main" id="{7A3BEDC6-C8B0-47B7-B08A-DC49013D2F43}"/>
              </a:ext>
            </a:extLst>
          </p:cNvPr>
          <p:cNvSpPr>
            <a:spLocks noGrp="1"/>
          </p:cNvSpPr>
          <p:nvPr>
            <p:ph idx="1"/>
          </p:nvPr>
        </p:nvSpPr>
        <p:spPr>
          <a:xfrm>
            <a:off x="683582" y="2432482"/>
            <a:ext cx="9366272" cy="3815918"/>
          </a:xfrm>
        </p:spPr>
        <p:txBody>
          <a:bodyPr>
            <a:normAutofit/>
          </a:bodyPr>
          <a:lstStyle/>
          <a:p>
            <a:pPr marL="0" indent="0" algn="l">
              <a:buNone/>
            </a:pPr>
            <a:r>
              <a:rPr lang="en-US" sz="1800" b="0" i="0" dirty="0">
                <a:effectLst/>
              </a:rPr>
              <a:t>We are about to deploy an ML model for car selling price prediction and analysis. This kind of system becomes handy for many </a:t>
            </a:r>
            <a:r>
              <a:rPr lang="en-US" sz="1800" b="0" i="0" dirty="0" err="1">
                <a:effectLst/>
              </a:rPr>
              <a:t>people.Imagine</a:t>
            </a:r>
            <a:r>
              <a:rPr lang="en-US" sz="1800" b="0" i="0" dirty="0">
                <a:effectLst/>
              </a:rPr>
              <a:t> a situation where you have an old car and want to sell it. You may of course approach an agent for this and find the market price, but later may have to pay pocket money for his service in selling your car. But what if you can know your car selling price without the intervention of an agent. Or if you are an agent, definitely this will make your work easier.</a:t>
            </a:r>
          </a:p>
        </p:txBody>
      </p:sp>
    </p:spTree>
    <p:extLst>
      <p:ext uri="{BB962C8B-B14F-4D97-AF65-F5344CB8AC3E}">
        <p14:creationId xmlns:p14="http://schemas.microsoft.com/office/powerpoint/2010/main" val="3018106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D8F823-C218-4954-836F-CDB758901271}"/>
              </a:ext>
            </a:extLst>
          </p:cNvPr>
          <p:cNvSpPr>
            <a:spLocks noGrp="1"/>
          </p:cNvSpPr>
          <p:nvPr>
            <p:ph type="title"/>
          </p:nvPr>
        </p:nvSpPr>
        <p:spPr>
          <a:xfrm>
            <a:off x="1154953" y="1447800"/>
            <a:ext cx="3401063" cy="993559"/>
          </a:xfrm>
        </p:spPr>
        <p:txBody>
          <a:bodyPr>
            <a:normAutofit fontScale="90000"/>
          </a:bodyPr>
          <a:lstStyle/>
          <a:p>
            <a:r>
              <a:rPr lang="en-IN" sz="3200" b="1" dirty="0">
                <a:solidFill>
                  <a:schemeClr val="accent6">
                    <a:lumMod val="60000"/>
                    <a:lumOff val="40000"/>
                  </a:schemeClr>
                </a:solidFill>
                <a:latin typeface="Book Antiqua" panose="02040602050305030304" pitchFamily="18" charset="0"/>
              </a:rPr>
              <a:t>What Is Price Prediction ?</a:t>
            </a:r>
          </a:p>
        </p:txBody>
      </p:sp>
      <p:pic>
        <p:nvPicPr>
          <p:cNvPr id="10" name="Content Placeholder 9">
            <a:extLst>
              <a:ext uri="{FF2B5EF4-FFF2-40B4-BE49-F238E27FC236}">
                <a16:creationId xmlns:a16="http://schemas.microsoft.com/office/drawing/2014/main" id="{AB1014E7-5D61-405A-93CC-5FA849DF28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72981" y="2862262"/>
            <a:ext cx="2619375" cy="1743075"/>
          </a:xfrm>
        </p:spPr>
      </p:pic>
      <p:sp>
        <p:nvSpPr>
          <p:cNvPr id="6" name="Text Placeholder 5">
            <a:extLst>
              <a:ext uri="{FF2B5EF4-FFF2-40B4-BE49-F238E27FC236}">
                <a16:creationId xmlns:a16="http://schemas.microsoft.com/office/drawing/2014/main" id="{73D34D7F-B957-4F6C-9F52-FF2F6D764204}"/>
              </a:ext>
            </a:extLst>
          </p:cNvPr>
          <p:cNvSpPr>
            <a:spLocks noGrp="1"/>
          </p:cNvSpPr>
          <p:nvPr>
            <p:ph type="body" sz="half" idx="2"/>
          </p:nvPr>
        </p:nvSpPr>
        <p:spPr>
          <a:xfrm>
            <a:off x="781235" y="2565646"/>
            <a:ext cx="3774781" cy="3459233"/>
          </a:xfrm>
        </p:spPr>
        <p:txBody>
          <a:bodyPr>
            <a:normAutofit/>
          </a:bodyPr>
          <a:lstStyle/>
          <a:p>
            <a:r>
              <a:rPr lang="en-US" sz="2000" b="0" i="0" dirty="0">
                <a:effectLst/>
                <a:latin typeface="Century" panose="02040604050505020304" pitchFamily="18" charset="0"/>
              </a:rPr>
              <a:t>Prediction car prices are </a:t>
            </a:r>
            <a:r>
              <a:rPr lang="en-US" sz="2000" b="1" i="0" dirty="0">
                <a:effectLst/>
                <a:latin typeface="Century" panose="02040604050505020304" pitchFamily="18" charset="0"/>
              </a:rPr>
              <a:t>expected to help people who plan to buy a car</a:t>
            </a:r>
            <a:r>
              <a:rPr lang="en-US" sz="2000" b="0" i="0" dirty="0">
                <a:effectLst/>
                <a:latin typeface="Century" panose="02040604050505020304" pitchFamily="18" charset="0"/>
              </a:rPr>
              <a:t> so they can know the price range in the future, then they can plan their finance well. In addition, car price predictions are also beneficial dealers to know the trend of car prices.</a:t>
            </a:r>
            <a:endParaRPr lang="en-IN" sz="2000" dirty="0">
              <a:latin typeface="Century" panose="02040604050505020304" pitchFamily="18" charset="0"/>
            </a:endParaRPr>
          </a:p>
          <a:p>
            <a:endParaRPr lang="en-IN" dirty="0"/>
          </a:p>
        </p:txBody>
      </p:sp>
    </p:spTree>
    <p:extLst>
      <p:ext uri="{BB962C8B-B14F-4D97-AF65-F5344CB8AC3E}">
        <p14:creationId xmlns:p14="http://schemas.microsoft.com/office/powerpoint/2010/main" val="861689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427E7-A72E-4C35-A964-C6DF66B15D7C}"/>
              </a:ext>
            </a:extLst>
          </p:cNvPr>
          <p:cNvSpPr>
            <a:spLocks noGrp="1"/>
          </p:cNvSpPr>
          <p:nvPr>
            <p:ph type="title"/>
          </p:nvPr>
        </p:nvSpPr>
        <p:spPr>
          <a:xfrm>
            <a:off x="645133" y="452718"/>
            <a:ext cx="9405702" cy="914443"/>
          </a:xfrm>
        </p:spPr>
        <p:txBody>
          <a:bodyPr>
            <a:normAutofit/>
          </a:bodyPr>
          <a:lstStyle/>
          <a:p>
            <a:r>
              <a:rPr lang="en-IN" dirty="0">
                <a:solidFill>
                  <a:schemeClr val="accent6">
                    <a:lumMod val="60000"/>
                    <a:lumOff val="40000"/>
                  </a:schemeClr>
                </a:solidFill>
                <a:latin typeface="Book Antiqua" panose="02040602050305030304" pitchFamily="18" charset="0"/>
              </a:rPr>
              <a:t>Importance of House Price Prediction</a:t>
            </a:r>
          </a:p>
        </p:txBody>
      </p:sp>
      <p:sp>
        <p:nvSpPr>
          <p:cNvPr id="3" name="Content Placeholder 2">
            <a:extLst>
              <a:ext uri="{FF2B5EF4-FFF2-40B4-BE49-F238E27FC236}">
                <a16:creationId xmlns:a16="http://schemas.microsoft.com/office/drawing/2014/main" id="{4791455F-BC27-40D1-A254-CC8D347E687C}"/>
              </a:ext>
            </a:extLst>
          </p:cNvPr>
          <p:cNvSpPr>
            <a:spLocks noGrp="1"/>
          </p:cNvSpPr>
          <p:nvPr>
            <p:ph idx="1"/>
          </p:nvPr>
        </p:nvSpPr>
        <p:spPr>
          <a:xfrm>
            <a:off x="559293" y="1606858"/>
            <a:ext cx="9490561" cy="4641541"/>
          </a:xfrm>
        </p:spPr>
        <p:txBody>
          <a:bodyPr/>
          <a:lstStyle/>
          <a:p>
            <a:pPr marL="0" indent="0">
              <a:buNone/>
            </a:pPr>
            <a:r>
              <a:rPr lang="en-US" b="0" i="0" dirty="0">
                <a:effectLst/>
                <a:latin typeface="Bahnschrift Light SemiCondensed" panose="020B0502040204020203" pitchFamily="34" charset="0"/>
              </a:rPr>
              <a:t>Car Price prediction, is important </a:t>
            </a:r>
            <a:r>
              <a:rPr lang="en-US" b="1" i="0" dirty="0">
                <a:effectLst/>
                <a:latin typeface="Bahnschrift Light SemiCondensed" panose="020B0502040204020203" pitchFamily="34" charset="0"/>
              </a:rPr>
              <a:t>for both buyer and dealer</a:t>
            </a:r>
            <a:r>
              <a:rPr lang="en-US" b="0" i="0" dirty="0">
                <a:effectLst/>
                <a:latin typeface="Bahnschrift Light SemiCondensed" panose="020B0502040204020203" pitchFamily="34" charset="0"/>
              </a:rPr>
              <a:t>. As it is important for both to determine the price to keep up with the market ,since fluctuations in market are very hard to </a:t>
            </a:r>
            <a:r>
              <a:rPr lang="en-US" b="0" i="0" dirty="0" err="1">
                <a:effectLst/>
                <a:latin typeface="Bahnschrift Light SemiCondensed" panose="020B0502040204020203" pitchFamily="34" charset="0"/>
              </a:rPr>
              <a:t>preict</a:t>
            </a:r>
            <a:r>
              <a:rPr lang="en-US" b="0" i="0" dirty="0">
                <a:effectLst/>
                <a:latin typeface="Bahnschrift Light SemiCondensed" panose="020B0502040204020203" pitchFamily="34" charset="0"/>
              </a:rPr>
              <a:t> this model will help both in better understanding of car market.</a:t>
            </a:r>
          </a:p>
          <a:p>
            <a:pPr marL="0" indent="0">
              <a:buNone/>
            </a:pPr>
            <a:endParaRPr lang="en-US" dirty="0">
              <a:latin typeface="arial" panose="020B0604020202020204" pitchFamily="34" charset="0"/>
            </a:endParaRPr>
          </a:p>
          <a:p>
            <a:pPr marL="0" indent="0">
              <a:buNone/>
            </a:pPr>
            <a:endParaRPr lang="en-IN" dirty="0"/>
          </a:p>
        </p:txBody>
      </p:sp>
      <p:pic>
        <p:nvPicPr>
          <p:cNvPr id="8" name="Picture 7">
            <a:extLst>
              <a:ext uri="{FF2B5EF4-FFF2-40B4-BE49-F238E27FC236}">
                <a16:creationId xmlns:a16="http://schemas.microsoft.com/office/drawing/2014/main" id="{F05E0849-FB6C-44EA-B772-AE2E47163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328" y="3511119"/>
            <a:ext cx="3923930" cy="2190101"/>
          </a:xfrm>
          <a:prstGeom prst="rect">
            <a:avLst/>
          </a:prstGeom>
        </p:spPr>
      </p:pic>
    </p:spTree>
    <p:extLst>
      <p:ext uri="{BB962C8B-B14F-4D97-AF65-F5344CB8AC3E}">
        <p14:creationId xmlns:p14="http://schemas.microsoft.com/office/powerpoint/2010/main" val="1516798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350D3-9CEF-4DCD-870C-7E0794F2A09A}"/>
              </a:ext>
            </a:extLst>
          </p:cNvPr>
          <p:cNvSpPr>
            <a:spLocks noGrp="1"/>
          </p:cNvSpPr>
          <p:nvPr>
            <p:ph type="title"/>
          </p:nvPr>
        </p:nvSpPr>
        <p:spPr>
          <a:xfrm>
            <a:off x="656948" y="452718"/>
            <a:ext cx="9393886" cy="976587"/>
          </a:xfrm>
        </p:spPr>
        <p:txBody>
          <a:bodyPr/>
          <a:lstStyle/>
          <a:p>
            <a:r>
              <a:rPr lang="en-IN" dirty="0">
                <a:solidFill>
                  <a:schemeClr val="accent6">
                    <a:lumMod val="60000"/>
                    <a:lumOff val="40000"/>
                  </a:schemeClr>
                </a:solidFill>
                <a:latin typeface="Book Antiqua" panose="02040602050305030304" pitchFamily="18" charset="0"/>
              </a:rPr>
              <a:t>Exploratory Data Analysis</a:t>
            </a:r>
          </a:p>
        </p:txBody>
      </p:sp>
      <p:sp>
        <p:nvSpPr>
          <p:cNvPr id="3" name="Content Placeholder 2">
            <a:extLst>
              <a:ext uri="{FF2B5EF4-FFF2-40B4-BE49-F238E27FC236}">
                <a16:creationId xmlns:a16="http://schemas.microsoft.com/office/drawing/2014/main" id="{15D95EDF-5AAB-4172-B269-9DF4B3E1D7B4}"/>
              </a:ext>
            </a:extLst>
          </p:cNvPr>
          <p:cNvSpPr>
            <a:spLocks noGrp="1"/>
          </p:cNvSpPr>
          <p:nvPr>
            <p:ph idx="1"/>
          </p:nvPr>
        </p:nvSpPr>
        <p:spPr>
          <a:xfrm>
            <a:off x="514906" y="1704514"/>
            <a:ext cx="9534948" cy="4543886"/>
          </a:xfrm>
        </p:spPr>
        <p:txBody>
          <a:bodyPr>
            <a:normAutofit/>
          </a:bodyPr>
          <a:lstStyle/>
          <a:p>
            <a:pPr marL="342900" lvl="0" indent="-342900">
              <a:lnSpc>
                <a:spcPct val="107000"/>
              </a:lnSpc>
              <a:buFont typeface="Wingdings" panose="05000000000000000000" pitchFamily="2" charset="2"/>
              <a:buChar char=""/>
            </a:pPr>
            <a:r>
              <a:rPr lang="en-IN" sz="2000" dirty="0">
                <a:latin typeface="Century" panose="02040604050505020304" pitchFamily="18" charset="0"/>
                <a:cs typeface="Calibri" panose="020F0502020204030204" pitchFamily="34" charset="0"/>
              </a:rPr>
              <a:t> </a:t>
            </a:r>
            <a:r>
              <a:rPr lang="en-IN" sz="2000" dirty="0">
                <a:effectLst/>
                <a:latin typeface="Century" panose="02040604050505020304" pitchFamily="18" charset="0"/>
                <a:ea typeface="Calibri" panose="020F0502020204030204" pitchFamily="34" charset="0"/>
                <a:cs typeface="Times New Roman" panose="02020603050405020304" pitchFamily="18" charset="0"/>
              </a:rPr>
              <a:t>As a first step I have imported required libraries and I have imported both the datasets which I extracted using selenium. </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Then I did all th</a:t>
            </a:r>
            <a:r>
              <a:rPr lang="en-IN" sz="2000" dirty="0">
                <a:effectLst/>
                <a:latin typeface="Century" panose="02040604050505020304" pitchFamily="18" charset="0"/>
                <a:ea typeface="Calibri" panose="020F0502020204030204" pitchFamily="34" charset="0"/>
                <a:cs typeface="Calibri" panose="020F0502020204030204" pitchFamily="34" charset="0"/>
              </a:rPr>
              <a:t>e  statistical analysis like checking shape, </a:t>
            </a:r>
            <a:r>
              <a:rPr lang="en-IN" sz="2000" dirty="0" err="1">
                <a:effectLst/>
                <a:latin typeface="Century" panose="02040604050505020304" pitchFamily="18" charset="0"/>
                <a:ea typeface="Calibri" panose="020F0502020204030204" pitchFamily="34" charset="0"/>
                <a:cs typeface="Calibri" panose="020F0502020204030204" pitchFamily="34" charset="0"/>
              </a:rPr>
              <a:t>nunique</a:t>
            </a:r>
            <a:r>
              <a:rPr lang="en-IN" sz="2000" dirty="0">
                <a:effectLst/>
                <a:latin typeface="Century" panose="02040604050505020304" pitchFamily="18" charset="0"/>
                <a:ea typeface="Calibri" panose="020F0502020204030204" pitchFamily="34" charset="0"/>
                <a:cs typeface="Calibri" panose="020F0502020204030204" pitchFamily="34" charset="0"/>
              </a:rPr>
              <a:t>(unique value each column contains), value counts, info etc….. </a:t>
            </a:r>
          </a:p>
          <a:p>
            <a:pPr marL="342900" lvl="0" indent="-342900">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Calibri" panose="020F0502020204030204" pitchFamily="34" charset="0"/>
              </a:rPr>
              <a:t>Remove all the </a:t>
            </a:r>
            <a:r>
              <a:rPr lang="en-IN" dirty="0" err="1">
                <a:latin typeface="Century" panose="02040604050505020304" pitchFamily="18" charset="0"/>
                <a:ea typeface="Calibri" panose="020F0502020204030204" pitchFamily="34" charset="0"/>
                <a:cs typeface="Calibri" panose="020F0502020204030204" pitchFamily="34" charset="0"/>
              </a:rPr>
              <a:t>unneccesary</a:t>
            </a:r>
            <a:r>
              <a:rPr lang="en-IN" dirty="0">
                <a:latin typeface="Century" panose="02040604050505020304" pitchFamily="18" charset="0"/>
                <a:ea typeface="Calibri" panose="020F0502020204030204" pitchFamily="34" charset="0"/>
                <a:cs typeface="Calibri" panose="020F0502020204030204" pitchFamily="34" charset="0"/>
              </a:rPr>
              <a:t> data.</a:t>
            </a:r>
          </a:p>
          <a:p>
            <a:pPr marL="342900" lvl="0" indent="-342900">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Calibri" panose="020F0502020204030204" pitchFamily="34" charset="0"/>
              </a:rPr>
              <a:t>Did Data </a:t>
            </a:r>
            <a:r>
              <a:rPr lang="en-IN" dirty="0" err="1">
                <a:latin typeface="Century" panose="02040604050505020304" pitchFamily="18" charset="0"/>
                <a:ea typeface="Calibri" panose="020F0502020204030204" pitchFamily="34" charset="0"/>
                <a:cs typeface="Calibri" panose="020F0502020204030204" pitchFamily="34" charset="0"/>
              </a:rPr>
              <a:t>cleaning,like</a:t>
            </a:r>
            <a:r>
              <a:rPr lang="en-IN" dirty="0">
                <a:latin typeface="Century" panose="02040604050505020304" pitchFamily="18" charset="0"/>
                <a:ea typeface="Calibri" panose="020F0502020204030204" pitchFamily="34" charset="0"/>
                <a:cs typeface="Calibri" panose="020F0502020204030204" pitchFamily="34" charset="0"/>
              </a:rPr>
              <a:t> removing nan value, </a:t>
            </a:r>
            <a:r>
              <a:rPr lang="en-IN" dirty="0" err="1">
                <a:latin typeface="Century" panose="02040604050505020304" pitchFamily="18" charset="0"/>
                <a:ea typeface="Calibri" panose="020F0502020204030204" pitchFamily="34" charset="0"/>
                <a:cs typeface="Calibri" panose="020F0502020204030204" pitchFamily="34" charset="0"/>
              </a:rPr>
              <a:t>outlier,etc</a:t>
            </a:r>
            <a:endParaRPr lang="en-IN" dirty="0">
              <a:latin typeface="Century" panose="02040604050505020304" pitchFamily="18" charset="0"/>
              <a:ea typeface="Calibri" panose="020F0502020204030204" pitchFamily="34" charset="0"/>
              <a:cs typeface="Calibri" panose="020F0502020204030204" pitchFamily="34" charset="0"/>
            </a:endParaRP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Did feature </a:t>
            </a:r>
            <a:r>
              <a:rPr lang="en-IN" sz="2000" dirty="0" err="1">
                <a:effectLst/>
                <a:latin typeface="Century" panose="02040604050505020304" pitchFamily="18" charset="0"/>
                <a:ea typeface="Calibri" panose="020F0502020204030204" pitchFamily="34" charset="0"/>
                <a:cs typeface="Calibri" panose="020F0502020204030204" pitchFamily="34" charset="0"/>
              </a:rPr>
              <a:t>engineeringwhereever</a:t>
            </a:r>
            <a:r>
              <a:rPr lang="en-IN" sz="2000" dirty="0">
                <a:effectLst/>
                <a:latin typeface="Century" panose="02040604050505020304" pitchFamily="18" charset="0"/>
                <a:ea typeface="Calibri" panose="020F0502020204030204" pitchFamily="34" charset="0"/>
                <a:cs typeface="Calibri" panose="020F0502020204030204" pitchFamily="34" charset="0"/>
              </a:rPr>
              <a:t> require</a:t>
            </a:r>
            <a:r>
              <a:rPr lang="en-IN" dirty="0">
                <a:latin typeface="Century" panose="02040604050505020304" pitchFamily="18" charset="0"/>
                <a:ea typeface="Calibri" panose="020F0502020204030204" pitchFamily="34" charset="0"/>
                <a:cs typeface="Calibri" panose="020F0502020204030204" pitchFamily="34" charset="0"/>
              </a:rPr>
              <a:t>d.</a:t>
            </a:r>
          </a:p>
          <a:p>
            <a:pPr marL="0" lvl="0" indent="0">
              <a:lnSpc>
                <a:spcPct val="107000"/>
              </a:lnSpc>
              <a:buNone/>
            </a:pP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17570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A3AB5-26DC-4062-8D83-73CFC6EF83C7}"/>
              </a:ext>
            </a:extLst>
          </p:cNvPr>
          <p:cNvSpPr>
            <a:spLocks noGrp="1"/>
          </p:cNvSpPr>
          <p:nvPr>
            <p:ph type="title"/>
          </p:nvPr>
        </p:nvSpPr>
        <p:spPr>
          <a:xfrm>
            <a:off x="710214" y="452718"/>
            <a:ext cx="9340620" cy="692501"/>
          </a:xfrm>
        </p:spPr>
        <p:txBody>
          <a:bodyPr>
            <a:normAutofit fontScale="90000"/>
          </a:bodyPr>
          <a:lstStyle/>
          <a:p>
            <a:r>
              <a:rPr lang="en-IN" dirty="0">
                <a:solidFill>
                  <a:schemeClr val="accent6">
                    <a:lumMod val="60000"/>
                    <a:lumOff val="40000"/>
                  </a:schemeClr>
                </a:solidFill>
                <a:latin typeface="Book Antiqua" panose="02040602050305030304" pitchFamily="18" charset="0"/>
              </a:rPr>
              <a:t>Exploratory Data Analysis</a:t>
            </a:r>
            <a:endParaRPr lang="en-IN" dirty="0"/>
          </a:p>
        </p:txBody>
      </p:sp>
      <p:sp>
        <p:nvSpPr>
          <p:cNvPr id="3" name="Content Placeholder 2">
            <a:extLst>
              <a:ext uri="{FF2B5EF4-FFF2-40B4-BE49-F238E27FC236}">
                <a16:creationId xmlns:a16="http://schemas.microsoft.com/office/drawing/2014/main" id="{B9D6D088-9AA1-4D0B-937A-58C64BDF30CD}"/>
              </a:ext>
            </a:extLst>
          </p:cNvPr>
          <p:cNvSpPr>
            <a:spLocks noGrp="1"/>
          </p:cNvSpPr>
          <p:nvPr>
            <p:ph idx="1"/>
          </p:nvPr>
        </p:nvSpPr>
        <p:spPr>
          <a:xfrm>
            <a:off x="709233" y="1653423"/>
            <a:ext cx="9517843" cy="4418903"/>
          </a:xfrm>
        </p:spPr>
        <p:txBody>
          <a:bodyPr>
            <a:normAutofit/>
          </a:bodyPr>
          <a:lstStyle/>
          <a:p>
            <a:pPr marL="342900" lvl="0" indent="-342900">
              <a:lnSpc>
                <a:spcPct val="107000"/>
              </a:lnSpc>
              <a:buFont typeface="Wingdings" panose="05000000000000000000" pitchFamily="2" charset="2"/>
              <a:buChar char=""/>
            </a:pPr>
            <a:r>
              <a:rPr lang="en-IN" sz="1600" dirty="0">
                <a:latin typeface="Century" panose="02040604050505020304" pitchFamily="18" charset="0"/>
              </a:rPr>
              <a:t> </a:t>
            </a:r>
            <a:r>
              <a:rPr lang="en-IN" sz="2000" dirty="0">
                <a:effectLst/>
                <a:latin typeface="Calibri" panose="020F0502020204030204" pitchFamily="34" charset="0"/>
                <a:ea typeface="Calibri" panose="020F0502020204030204" pitchFamily="34" charset="0"/>
                <a:cs typeface="Calibri" panose="020F0502020204030204" pitchFamily="34" charset="0"/>
              </a:rPr>
              <a:t>While checking for null values I found null values in most of the columns and I have used imputation method to replace those null values (mode for categorical column and mean for numerical columns).</a:t>
            </a:r>
          </a:p>
          <a:p>
            <a:pPr marL="342900" lvl="0" indent="-34290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In Id and Utilities column the unique counts were 1168 and 1 respectively, which means all the entries in Id column are unique and ID is the identity number given for </a:t>
            </a:r>
            <a:r>
              <a:rPr lang="en-IN" sz="2000" dirty="0" err="1">
                <a:effectLst/>
                <a:latin typeface="Calibri" panose="020F0502020204030204" pitchFamily="34" charset="0"/>
                <a:ea typeface="Calibri" panose="020F0502020204030204" pitchFamily="34" charset="0"/>
                <a:cs typeface="Calibri" panose="020F0502020204030204" pitchFamily="34" charset="0"/>
              </a:rPr>
              <a:t>perticular</a:t>
            </a:r>
            <a:r>
              <a:rPr lang="en-IN" sz="2000" dirty="0">
                <a:effectLst/>
                <a:latin typeface="Calibri" panose="020F0502020204030204" pitchFamily="34" charset="0"/>
                <a:ea typeface="Calibri" panose="020F0502020204030204" pitchFamily="34" charset="0"/>
                <a:cs typeface="Calibri" panose="020F0502020204030204" pitchFamily="34" charset="0"/>
              </a:rPr>
              <a:t> asset and all the entries in Utilities column were same so these two column will not help us in model building. So I decided to drop those columns.</a:t>
            </a:r>
          </a:p>
          <a:p>
            <a:pPr marL="342900" lvl="0" indent="-342900">
              <a:lnSpc>
                <a:spcPct val="107000"/>
              </a:lnSpc>
              <a:spcAft>
                <a:spcPts val="800"/>
              </a:spcAft>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Next as a part of feature extraction I converted all the year columns to there respective age. Thinking that age will help us more than year.</a:t>
            </a:r>
          </a:p>
          <a:p>
            <a:pPr marL="342900" lvl="0" indent="-342900">
              <a:lnSpc>
                <a:spcPct val="107000"/>
              </a:lnSpc>
              <a:spcAft>
                <a:spcPts val="800"/>
              </a:spcAft>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And all these steps were performed to both train and test datasets separately and simultaneously.</a:t>
            </a:r>
            <a:endParaRPr lang="en-IN" sz="20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0265168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174</TotalTime>
  <Words>1305</Words>
  <Application>Microsoft Office PowerPoint</Application>
  <PresentationFormat>Widescreen</PresentationFormat>
  <Paragraphs>100</Paragraphs>
  <Slides>25</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25</vt:i4>
      </vt:variant>
    </vt:vector>
  </HeadingPairs>
  <TitlesOfParts>
    <vt:vector size="41" baseType="lpstr">
      <vt:lpstr>Algerian</vt:lpstr>
      <vt:lpstr>Arial</vt:lpstr>
      <vt:lpstr>Arial</vt:lpstr>
      <vt:lpstr>Bahnschrift Light</vt:lpstr>
      <vt:lpstr>Bahnschrift Light SemiCondensed</vt:lpstr>
      <vt:lpstr>Bodoni MT</vt:lpstr>
      <vt:lpstr>Book Antiqua</vt:lpstr>
      <vt:lpstr>Calibri</vt:lpstr>
      <vt:lpstr>Century</vt:lpstr>
      <vt:lpstr>Century Gothic</vt:lpstr>
      <vt:lpstr>Gadugi</vt:lpstr>
      <vt:lpstr>Georgia</vt:lpstr>
      <vt:lpstr>Helvetica Neue</vt:lpstr>
      <vt:lpstr>Wingdings</vt:lpstr>
      <vt:lpstr>Wingdings 3</vt:lpstr>
      <vt:lpstr>Ion</vt:lpstr>
      <vt:lpstr>                Project Report on :            Used Car Price Prediction</vt:lpstr>
      <vt:lpstr>Content</vt:lpstr>
      <vt:lpstr>OverView</vt:lpstr>
      <vt:lpstr>Problem Statement:</vt:lpstr>
      <vt:lpstr>Problem Understanding</vt:lpstr>
      <vt:lpstr>What Is Price Prediction ?</vt:lpstr>
      <vt:lpstr>Importance of House Price Prediction</vt:lpstr>
      <vt:lpstr>Exploratory Data Analysis</vt:lpstr>
      <vt:lpstr>Exploratory Data Analysis</vt:lpstr>
      <vt:lpstr>Visualization of numerical columns </vt:lpstr>
      <vt:lpstr>Vizualization of categorical columns</vt:lpstr>
      <vt:lpstr>Observations</vt:lpstr>
      <vt:lpstr>Comparison Between feature and Target(Barplot)</vt:lpstr>
      <vt:lpstr>Observation</vt:lpstr>
      <vt:lpstr>Analysis</vt:lpstr>
      <vt:lpstr>Data Cleaning Steps</vt:lpstr>
      <vt:lpstr>Model Building</vt:lpstr>
      <vt:lpstr>PowerPoint Presentation</vt:lpstr>
      <vt:lpstr>Different Model Performance:</vt:lpstr>
      <vt:lpstr>PowerPoint Presentation</vt:lpstr>
      <vt:lpstr>PowerPoint Presentation</vt:lpstr>
      <vt:lpstr>Saving the model and predictions using saved model</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               House Price Prediction</dc:title>
  <dc:creator>vishal lakhera</dc:creator>
  <cp:lastModifiedBy>vishal lakhera</cp:lastModifiedBy>
  <cp:revision>3</cp:revision>
  <dcterms:created xsi:type="dcterms:W3CDTF">2022-03-16T05:47:49Z</dcterms:created>
  <dcterms:modified xsi:type="dcterms:W3CDTF">2022-04-01T04:53:34Z</dcterms:modified>
</cp:coreProperties>
</file>