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7243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78957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353703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131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81554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58236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09435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020927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33822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77413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76740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62466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16-03-2022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75428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23611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38772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87FA4F-D67C-450B-84FB-97D70D2A18E3}" type="datetimeFigureOut">
              <a:rPr lang="en-IN" smtClean="0"/>
              <a:t>16-03-2022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2952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42919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87FA4F-D67C-450B-84FB-97D70D2A18E3}" type="datetimeFigureOut">
              <a:rPr lang="en-IN" smtClean="0"/>
              <a:t>16-03-2022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7982936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p:txBody>
          <a:bodyPr/>
          <a:lstStyle/>
          <a:p>
            <a:r>
              <a:rPr lang="en-IN" b="1" dirty="0">
                <a:solidFill>
                  <a:schemeClr val="accent6">
                    <a:lumMod val="40000"/>
                    <a:lumOff val="60000"/>
                  </a:schemeClr>
                </a:solidFill>
              </a:rPr>
              <a:t>                Project Report on :</a:t>
            </a:r>
            <a:br>
              <a:rPr lang="en-IN" b="1" dirty="0">
                <a:solidFill>
                  <a:schemeClr val="accent6">
                    <a:lumMod val="40000"/>
                    <a:lumOff val="60000"/>
                  </a:schemeClr>
                </a:solidFill>
              </a:rPr>
            </a:br>
            <a:r>
              <a:rPr lang="en-IN" b="1" dirty="0">
                <a:solidFill>
                  <a:schemeClr val="accent6">
                    <a:lumMod val="40000"/>
                    <a:lumOff val="60000"/>
                  </a:schemeClr>
                </a:solidFill>
              </a:rPr>
              <a:t>              </a:t>
            </a:r>
            <a:r>
              <a:rPr lang="en-IN" b="1" u="sng" dirty="0">
                <a:solidFill>
                  <a:schemeClr val="accent6">
                    <a:lumMod val="40000"/>
                    <a:lumOff val="60000"/>
                  </a:schemeClr>
                </a:solidFill>
              </a:rPr>
              <a:t>House Price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p:txBody>
          <a:bodyPr>
            <a:normAutofit/>
          </a:bodyPr>
          <a:lstStyle/>
          <a:p>
            <a:pPr marL="0" indent="0">
              <a:buNone/>
            </a:pPr>
            <a:r>
              <a:rPr lang="en-IN" sz="2400" b="1" dirty="0"/>
              <a:t>                                   PRESENTED BY:</a:t>
            </a:r>
          </a:p>
          <a:p>
            <a:pPr marL="0" indent="0">
              <a:buNone/>
            </a:pPr>
            <a:r>
              <a:rPr lang="en-IN" sz="2400" b="1" dirty="0"/>
              <a:t>                                 VISHAL LAKHERA</a:t>
            </a:r>
          </a:p>
          <a:p>
            <a:pPr marL="0" indent="0">
              <a:buNone/>
            </a:pPr>
            <a:endParaRPr lang="en-IN" sz="2400" b="1" dirty="0"/>
          </a:p>
          <a:p>
            <a:pPr marL="0" indent="0">
              <a:buNone/>
            </a:pPr>
            <a:endParaRPr lang="en-IN" sz="2400" b="1" dirty="0"/>
          </a:p>
        </p:txBody>
      </p:sp>
      <p:pic>
        <p:nvPicPr>
          <p:cNvPr id="5" name="Picture 4">
            <a:extLst>
              <a:ext uri="{FF2B5EF4-FFF2-40B4-BE49-F238E27FC236}">
                <a16:creationId xmlns:a16="http://schemas.microsoft.com/office/drawing/2014/main" id="{4AE1FD3F-860D-4372-BB14-CE4B00B8E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365" y="3530307"/>
            <a:ext cx="5370990" cy="2917762"/>
          </a:xfrm>
          <a:prstGeom prst="rect">
            <a:avLst/>
          </a:prstGeom>
        </p:spPr>
      </p:pic>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843422"/>
          </a:xfrm>
        </p:spPr>
        <p:txBody>
          <a:bodyPr/>
          <a:lstStyle/>
          <a:p>
            <a:r>
              <a:rPr lang="en-IN" dirty="0">
                <a:solidFill>
                  <a:schemeClr val="accent6">
                    <a:lumMod val="60000"/>
                    <a:lumOff val="40000"/>
                  </a:schemeClr>
                </a:solidFill>
                <a:latin typeface="Book Antiqua" panose="02040602050305030304" pitchFamily="18" charset="0"/>
              </a:rPr>
              <a:t>Visualization of numerical columns</a:t>
            </a:r>
            <a:br>
              <a:rPr lang="en-IN" dirty="0">
                <a:latin typeface="Book Antiqua" panose="02040602050305030304" pitchFamily="18" charset="0"/>
              </a:rPr>
            </a:br>
            <a:endParaRPr lang="en-IN" dirty="0"/>
          </a:p>
        </p:txBody>
      </p:sp>
      <p:pic>
        <p:nvPicPr>
          <p:cNvPr id="2050" name="Picture 2">
            <a:extLst>
              <a:ext uri="{FF2B5EF4-FFF2-40B4-BE49-F238E27FC236}">
                <a16:creationId xmlns:a16="http://schemas.microsoft.com/office/drawing/2014/main" id="{EF525BFB-9400-4D21-8D00-19EF7DDD1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3706431" y="-1478131"/>
            <a:ext cx="4776182" cy="1050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3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CB9D-3455-4DB7-831D-57D3728A74E9}"/>
              </a:ext>
            </a:extLst>
          </p:cNvPr>
          <p:cNvSpPr>
            <a:spLocks noGrp="1"/>
          </p:cNvSpPr>
          <p:nvPr>
            <p:ph type="title"/>
          </p:nvPr>
        </p:nvSpPr>
        <p:spPr>
          <a:xfrm>
            <a:off x="630315" y="452718"/>
            <a:ext cx="9420519" cy="639235"/>
          </a:xfrm>
        </p:spPr>
        <p:txBody>
          <a:bodyPr/>
          <a:lstStyle/>
          <a:p>
            <a:r>
              <a:rPr lang="en-IN" dirty="0">
                <a:solidFill>
                  <a:schemeClr val="accent6">
                    <a:lumMod val="60000"/>
                    <a:lumOff val="40000"/>
                  </a:schemeClr>
                </a:solidFill>
                <a:latin typeface="Book Antiqua" panose="02040602050305030304" pitchFamily="18" charset="0"/>
              </a:rPr>
              <a:t>Observations</a:t>
            </a:r>
          </a:p>
        </p:txBody>
      </p:sp>
      <p:sp>
        <p:nvSpPr>
          <p:cNvPr id="3" name="Content Placeholder 2">
            <a:extLst>
              <a:ext uri="{FF2B5EF4-FFF2-40B4-BE49-F238E27FC236}">
                <a16:creationId xmlns:a16="http://schemas.microsoft.com/office/drawing/2014/main" id="{C021826C-B99D-40F0-BCE1-0D13752C84ED}"/>
              </a:ext>
            </a:extLst>
          </p:cNvPr>
          <p:cNvSpPr>
            <a:spLocks noGrp="1"/>
          </p:cNvSpPr>
          <p:nvPr>
            <p:ph idx="1"/>
          </p:nvPr>
        </p:nvSpPr>
        <p:spPr>
          <a:xfrm>
            <a:off x="629335" y="1260630"/>
            <a:ext cx="9713149" cy="5362112"/>
          </a:xfrm>
        </p:spPr>
        <p:txBody>
          <a:bodyPr>
            <a:normAutofit lnSpcReduction="10000"/>
          </a:bodyPr>
          <a:lstStyle/>
          <a:p>
            <a:r>
              <a:rPr lang="en-US" sz="1800" dirty="0"/>
              <a:t>1.As Linear feet of street connected to property(</a:t>
            </a:r>
            <a:r>
              <a:rPr lang="en-US" sz="1800" dirty="0" err="1"/>
              <a:t>LotFrontage</a:t>
            </a:r>
            <a:r>
              <a:rPr lang="en-US" sz="1800" dirty="0"/>
              <a:t>) is </a:t>
            </a:r>
            <a:r>
              <a:rPr lang="en-US" sz="1800" dirty="0" err="1"/>
              <a:t>increseing</a:t>
            </a:r>
            <a:r>
              <a:rPr lang="en-US" sz="1800" dirty="0"/>
              <a:t> sales is decreasing and the </a:t>
            </a:r>
            <a:r>
              <a:rPr lang="en-US" sz="1800" dirty="0" err="1"/>
              <a:t>SalePrice</a:t>
            </a:r>
            <a:r>
              <a:rPr lang="en-US" sz="1800" dirty="0"/>
              <a:t> is </a:t>
            </a:r>
            <a:r>
              <a:rPr lang="en-US" sz="1800" dirty="0" err="1"/>
              <a:t>rangeing</a:t>
            </a:r>
            <a:r>
              <a:rPr lang="en-US" sz="1800" dirty="0"/>
              <a:t> between 0-3 lakhs.</a:t>
            </a:r>
          </a:p>
          <a:p>
            <a:r>
              <a:rPr lang="en-US" sz="1800" dirty="0"/>
              <a:t>2.As Lot size in square feet(</a:t>
            </a:r>
            <a:r>
              <a:rPr lang="en-US" sz="1800" dirty="0" err="1"/>
              <a:t>LotArea</a:t>
            </a:r>
            <a:r>
              <a:rPr lang="en-US" sz="1800" dirty="0"/>
              <a:t>) is </a:t>
            </a:r>
            <a:r>
              <a:rPr lang="en-US" sz="1800" dirty="0" err="1"/>
              <a:t>increseing</a:t>
            </a:r>
            <a:r>
              <a:rPr lang="en-US" sz="1800" dirty="0"/>
              <a:t> sales is decreasing and the </a:t>
            </a:r>
            <a:r>
              <a:rPr lang="en-US" sz="1800" dirty="0" err="1"/>
              <a:t>saleprice</a:t>
            </a:r>
            <a:r>
              <a:rPr lang="en-US" sz="1800" dirty="0"/>
              <a:t> is in between 0-4 lakhs.</a:t>
            </a:r>
          </a:p>
          <a:p>
            <a:r>
              <a:rPr lang="en-US" sz="1800" dirty="0"/>
              <a:t>3.As Masonry veneer area in square feet(</a:t>
            </a:r>
            <a:r>
              <a:rPr lang="en-US" sz="1800" dirty="0" err="1"/>
              <a:t>MasVnrArea</a:t>
            </a:r>
            <a:r>
              <a:rPr lang="en-US" sz="1800" dirty="0"/>
              <a:t>) is increasing sales is decreasing and </a:t>
            </a:r>
            <a:r>
              <a:rPr lang="en-US" sz="1800" dirty="0" err="1"/>
              <a:t>saleprice</a:t>
            </a:r>
            <a:r>
              <a:rPr lang="en-US" sz="1800" dirty="0"/>
              <a:t> is </a:t>
            </a:r>
            <a:r>
              <a:rPr lang="en-US" sz="1800" dirty="0" err="1"/>
              <a:t>rangeing</a:t>
            </a:r>
            <a:r>
              <a:rPr lang="en-US" sz="1800" dirty="0"/>
              <a:t> between 0-4 lakhs.</a:t>
            </a:r>
          </a:p>
          <a:p>
            <a:r>
              <a:rPr lang="en-US" sz="1800" dirty="0"/>
              <a:t>4.As Type 1 finished square feet(BsmtFinSF1) is </a:t>
            </a:r>
            <a:r>
              <a:rPr lang="en-US" sz="1800" dirty="0" err="1"/>
              <a:t>increseing</a:t>
            </a:r>
            <a:r>
              <a:rPr lang="en-US" sz="1800" dirty="0"/>
              <a:t> sales is decreasing and the </a:t>
            </a:r>
            <a:r>
              <a:rPr lang="en-US" sz="1800" dirty="0" err="1"/>
              <a:t>saleprice</a:t>
            </a:r>
            <a:r>
              <a:rPr lang="en-US" sz="1800" dirty="0"/>
              <a:t> is in between 0-4 lakhs.</a:t>
            </a:r>
          </a:p>
          <a:p>
            <a:r>
              <a:rPr lang="en-US" sz="1800" dirty="0"/>
              <a:t>5.As Unfinished square feet of basement area(</a:t>
            </a:r>
            <a:r>
              <a:rPr lang="en-US" sz="1800" dirty="0" err="1"/>
              <a:t>BsmtUnfSF</a:t>
            </a:r>
            <a:r>
              <a:rPr lang="en-US" sz="1800" dirty="0"/>
              <a:t>) is </a:t>
            </a:r>
            <a:r>
              <a:rPr lang="en-US" sz="1800" dirty="0" err="1"/>
              <a:t>increseing</a:t>
            </a:r>
            <a:r>
              <a:rPr lang="en-US" sz="1800" dirty="0"/>
              <a:t> sales is decreasing and the </a:t>
            </a:r>
            <a:r>
              <a:rPr lang="en-US" sz="1800" dirty="0" err="1"/>
              <a:t>saleprice</a:t>
            </a:r>
            <a:r>
              <a:rPr lang="en-US" sz="1800" dirty="0"/>
              <a:t> is in between 0-4 lakhs. There are some outliers also.</a:t>
            </a:r>
          </a:p>
          <a:p>
            <a:r>
              <a:rPr lang="en-US" sz="1800" dirty="0"/>
              <a:t>6.As Total square feet of basement area(</a:t>
            </a:r>
            <a:r>
              <a:rPr lang="en-US" sz="1800" dirty="0" err="1"/>
              <a:t>TotalBsmtSF</a:t>
            </a:r>
            <a:r>
              <a:rPr lang="en-US" sz="1800" dirty="0"/>
              <a:t>) is </a:t>
            </a:r>
            <a:r>
              <a:rPr lang="en-US" sz="1800" dirty="0" err="1"/>
              <a:t>increseing</a:t>
            </a:r>
            <a:r>
              <a:rPr lang="en-US" sz="1800" dirty="0"/>
              <a:t> sales is decreasing and the </a:t>
            </a:r>
            <a:r>
              <a:rPr lang="en-US" sz="1800" dirty="0" err="1"/>
              <a:t>saleprice</a:t>
            </a:r>
            <a:r>
              <a:rPr lang="en-US" sz="1800" dirty="0"/>
              <a:t> is in between 0-4 lakhs.</a:t>
            </a:r>
          </a:p>
          <a:p>
            <a:r>
              <a:rPr lang="en-US" sz="1800" dirty="0"/>
              <a:t>7.As First Floor square feet(1stFlrSF) is </a:t>
            </a:r>
            <a:r>
              <a:rPr lang="en-US" sz="1800" dirty="0" err="1"/>
              <a:t>increseing</a:t>
            </a:r>
            <a:r>
              <a:rPr lang="en-US" sz="1800" dirty="0"/>
              <a:t> sales is decreasing and the </a:t>
            </a:r>
            <a:r>
              <a:rPr lang="en-US" sz="1800" dirty="0" err="1"/>
              <a:t>saleprice</a:t>
            </a:r>
            <a:r>
              <a:rPr lang="en-US" sz="1800" dirty="0"/>
              <a:t> is in between 0-4 lakhs.</a:t>
            </a:r>
          </a:p>
          <a:p>
            <a:r>
              <a:rPr lang="en-US" sz="1800" dirty="0"/>
              <a:t>8.As Second floor square feet(2ndFlrSF) is </a:t>
            </a:r>
            <a:r>
              <a:rPr lang="en-US" sz="1800" dirty="0" err="1"/>
              <a:t>increseing</a:t>
            </a:r>
            <a:r>
              <a:rPr lang="en-US" sz="1800" dirty="0"/>
              <a:t> sales is increasing in the range 500-1000 and the </a:t>
            </a:r>
            <a:r>
              <a:rPr lang="en-US" sz="1800" dirty="0" err="1"/>
              <a:t>saleprice</a:t>
            </a:r>
            <a:r>
              <a:rPr lang="en-US" sz="1800" dirty="0"/>
              <a:t> is in between 0-4 lakhs.</a:t>
            </a:r>
          </a:p>
        </p:txBody>
      </p:sp>
    </p:spTree>
    <p:extLst>
      <p:ext uri="{BB962C8B-B14F-4D97-AF65-F5344CB8AC3E}">
        <p14:creationId xmlns:p14="http://schemas.microsoft.com/office/powerpoint/2010/main" val="103987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214-4E70-4210-A34B-33DF1550C33D}"/>
              </a:ext>
            </a:extLst>
          </p:cNvPr>
          <p:cNvSpPr>
            <a:spLocks noGrp="1"/>
          </p:cNvSpPr>
          <p:nvPr>
            <p:ph type="title"/>
          </p:nvPr>
        </p:nvSpPr>
        <p:spPr>
          <a:xfrm>
            <a:off x="674703" y="452718"/>
            <a:ext cx="9376131" cy="728012"/>
          </a:xfrm>
        </p:spPr>
        <p:txBody>
          <a:bodyPr/>
          <a:lstStyle/>
          <a:p>
            <a:r>
              <a:rPr lang="en-IN" dirty="0">
                <a:solidFill>
                  <a:schemeClr val="accent6">
                    <a:lumMod val="60000"/>
                    <a:lumOff val="40000"/>
                  </a:schemeClr>
                </a:solidFill>
                <a:latin typeface="Book Antiqua" panose="02040602050305030304" pitchFamily="18" charset="0"/>
              </a:rPr>
              <a:t>Observations</a:t>
            </a:r>
            <a:endParaRPr lang="en-IN" dirty="0"/>
          </a:p>
        </p:txBody>
      </p:sp>
      <p:sp>
        <p:nvSpPr>
          <p:cNvPr id="3" name="Content Placeholder 2">
            <a:extLst>
              <a:ext uri="{FF2B5EF4-FFF2-40B4-BE49-F238E27FC236}">
                <a16:creationId xmlns:a16="http://schemas.microsoft.com/office/drawing/2014/main" id="{D5A98B84-694C-4BE3-8D25-6F11169E9577}"/>
              </a:ext>
            </a:extLst>
          </p:cNvPr>
          <p:cNvSpPr>
            <a:spLocks noGrp="1"/>
          </p:cNvSpPr>
          <p:nvPr>
            <p:ph idx="1"/>
          </p:nvPr>
        </p:nvSpPr>
        <p:spPr>
          <a:xfrm>
            <a:off x="603682" y="1251752"/>
            <a:ext cx="9446171" cy="4996648"/>
          </a:xfrm>
        </p:spPr>
        <p:txBody>
          <a:bodyPr>
            <a:normAutofit fontScale="92500" lnSpcReduction="20000"/>
          </a:bodyPr>
          <a:lstStyle/>
          <a:p>
            <a:endParaRPr lang="en-US" sz="2000" dirty="0"/>
          </a:p>
          <a:p>
            <a:r>
              <a:rPr lang="en-US" sz="2200" dirty="0"/>
              <a:t>9.As Above grade (ground) living area square feet(</a:t>
            </a:r>
            <a:r>
              <a:rPr lang="en-US" sz="2200" dirty="0" err="1"/>
              <a:t>GrLivArea</a:t>
            </a:r>
            <a:r>
              <a:rPr lang="en-US" sz="2200" dirty="0"/>
              <a:t>) is </a:t>
            </a:r>
            <a:r>
              <a:rPr lang="en-US" sz="2200" dirty="0" err="1"/>
              <a:t>increseing</a:t>
            </a:r>
            <a:r>
              <a:rPr lang="en-US" sz="2200" dirty="0"/>
              <a:t> sales is decreasing and the </a:t>
            </a:r>
            <a:r>
              <a:rPr lang="en-US" sz="2200" dirty="0" err="1"/>
              <a:t>saleprice</a:t>
            </a:r>
            <a:r>
              <a:rPr lang="en-US" sz="2200" dirty="0"/>
              <a:t> is in between 0-4 lakhs.</a:t>
            </a:r>
          </a:p>
          <a:p>
            <a:r>
              <a:rPr lang="en-US" sz="2200" dirty="0"/>
              <a:t>10.As Size of garage in square feet(</a:t>
            </a:r>
            <a:r>
              <a:rPr lang="en-US" sz="2200" dirty="0" err="1"/>
              <a:t>GarageArea</a:t>
            </a:r>
            <a:r>
              <a:rPr lang="en-US" sz="2200" dirty="0"/>
              <a:t>) is </a:t>
            </a:r>
            <a:r>
              <a:rPr lang="en-US" sz="2200" dirty="0" err="1"/>
              <a:t>increseing</a:t>
            </a:r>
            <a:r>
              <a:rPr lang="en-US" sz="2200" dirty="0"/>
              <a:t> sales is </a:t>
            </a:r>
            <a:r>
              <a:rPr lang="en-US" sz="2200" dirty="0" err="1"/>
              <a:t>increseing</a:t>
            </a:r>
            <a:r>
              <a:rPr lang="en-US" sz="2200" dirty="0"/>
              <a:t> and the </a:t>
            </a:r>
            <a:r>
              <a:rPr lang="en-US" sz="2200" dirty="0" err="1"/>
              <a:t>saleprice</a:t>
            </a:r>
            <a:r>
              <a:rPr lang="en-US" sz="2200" dirty="0"/>
              <a:t> is in between 0-4 lakhs.</a:t>
            </a:r>
          </a:p>
          <a:p>
            <a:r>
              <a:rPr lang="en-US" sz="2200" dirty="0"/>
              <a:t>11.As Wood deck area in square feet(</a:t>
            </a:r>
            <a:r>
              <a:rPr lang="en-US" sz="2200" dirty="0" err="1"/>
              <a:t>WoodDeckSF</a:t>
            </a:r>
            <a:r>
              <a:rPr lang="en-US" sz="2200" dirty="0"/>
              <a:t>) is </a:t>
            </a:r>
            <a:r>
              <a:rPr lang="en-US" sz="2200" dirty="0" err="1"/>
              <a:t>increseing</a:t>
            </a:r>
            <a:r>
              <a:rPr lang="en-US" sz="2200" dirty="0"/>
              <a:t> sales is decreasing and the </a:t>
            </a:r>
            <a:r>
              <a:rPr lang="en-US" sz="2200" dirty="0" err="1"/>
              <a:t>saleprice</a:t>
            </a:r>
            <a:r>
              <a:rPr lang="en-US" sz="2200" dirty="0"/>
              <a:t> is in between 0-4 lakhs.</a:t>
            </a:r>
          </a:p>
          <a:p>
            <a:r>
              <a:rPr lang="en-US" sz="2200" dirty="0"/>
              <a:t>12.As Open porch area in square feet(</a:t>
            </a:r>
            <a:r>
              <a:rPr lang="en-US" sz="2200" dirty="0" err="1"/>
              <a:t>OpenPorchSF</a:t>
            </a:r>
            <a:r>
              <a:rPr lang="en-US" sz="2200" dirty="0"/>
              <a:t>) is </a:t>
            </a:r>
            <a:r>
              <a:rPr lang="en-US" sz="2200" dirty="0" err="1"/>
              <a:t>increseing</a:t>
            </a:r>
            <a:r>
              <a:rPr lang="en-US" sz="2200" dirty="0"/>
              <a:t> sales is decreasing and the </a:t>
            </a:r>
            <a:r>
              <a:rPr lang="en-US" sz="2200" dirty="0" err="1"/>
              <a:t>saleprice</a:t>
            </a:r>
            <a:r>
              <a:rPr lang="en-US" sz="2200" dirty="0"/>
              <a:t> is in between 0-4 lakhs.</a:t>
            </a:r>
          </a:p>
          <a:p>
            <a:r>
              <a:rPr lang="en-US" sz="2200" dirty="0"/>
              <a:t>13.As </a:t>
            </a:r>
            <a:r>
              <a:rPr lang="en-US" sz="2200" dirty="0" err="1"/>
              <a:t>Year_SinceBuilt</a:t>
            </a:r>
            <a:r>
              <a:rPr lang="en-US" sz="2200" dirty="0"/>
              <a:t> is </a:t>
            </a:r>
            <a:r>
              <a:rPr lang="en-US" sz="2200" dirty="0" err="1"/>
              <a:t>increseing</a:t>
            </a:r>
            <a:r>
              <a:rPr lang="en-US" sz="2200" dirty="0"/>
              <a:t> sales is decreasing and the </a:t>
            </a:r>
            <a:r>
              <a:rPr lang="en-US" sz="2200" dirty="0" err="1"/>
              <a:t>saleprice</a:t>
            </a:r>
            <a:r>
              <a:rPr lang="en-US" sz="2200" dirty="0"/>
              <a:t> is high for newly built building and the sales price is in between 0-4 lakhs.</a:t>
            </a:r>
          </a:p>
          <a:p>
            <a:r>
              <a:rPr lang="en-US" sz="2200" dirty="0"/>
              <a:t>14.As Since Remodel date (same as construction date if no remodeling or additions)(</a:t>
            </a:r>
            <a:r>
              <a:rPr lang="en-US" sz="2200" dirty="0" err="1"/>
              <a:t>Year_SinceRemodAdded</a:t>
            </a:r>
            <a:r>
              <a:rPr lang="en-US" sz="2200" dirty="0"/>
              <a:t>) is </a:t>
            </a:r>
            <a:r>
              <a:rPr lang="en-US" sz="2200" dirty="0" err="1"/>
              <a:t>increseing</a:t>
            </a:r>
            <a:r>
              <a:rPr lang="en-US" sz="2200" dirty="0"/>
              <a:t> sales is decreasing and the </a:t>
            </a:r>
            <a:r>
              <a:rPr lang="en-US" sz="2200" dirty="0" err="1"/>
              <a:t>saleprice</a:t>
            </a:r>
            <a:r>
              <a:rPr lang="en-US" sz="2200" dirty="0"/>
              <a:t> is in between 1-4 lakhs.</a:t>
            </a:r>
          </a:p>
          <a:p>
            <a:r>
              <a:rPr lang="en-US" sz="2200" dirty="0"/>
              <a:t>15.As Since Year garage was built(</a:t>
            </a:r>
            <a:r>
              <a:rPr lang="en-US" sz="2200" dirty="0" err="1"/>
              <a:t>GarageAge</a:t>
            </a:r>
            <a:r>
              <a:rPr lang="en-US" sz="2200" dirty="0"/>
              <a:t>) is </a:t>
            </a:r>
            <a:r>
              <a:rPr lang="en-US" sz="2200" dirty="0" err="1"/>
              <a:t>increseing</a:t>
            </a:r>
            <a:r>
              <a:rPr lang="en-US" sz="2200" dirty="0"/>
              <a:t> sales is decreasing and the </a:t>
            </a:r>
            <a:r>
              <a:rPr lang="en-US" sz="2200" dirty="0" err="1"/>
              <a:t>saleprice</a:t>
            </a:r>
            <a:r>
              <a:rPr lang="en-US" sz="2200" dirty="0"/>
              <a:t> is in between 0-4 lakhs.</a:t>
            </a:r>
            <a:endParaRPr lang="en-IN" sz="2200" dirty="0"/>
          </a:p>
          <a:p>
            <a:endParaRPr lang="en-IN" dirty="0"/>
          </a:p>
        </p:txBody>
      </p:sp>
    </p:spTree>
    <p:extLst>
      <p:ext uri="{BB962C8B-B14F-4D97-AF65-F5344CB8AC3E}">
        <p14:creationId xmlns:p14="http://schemas.microsoft.com/office/powerpoint/2010/main" val="238646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2762-6676-4E9B-BF71-1B03C17086C4}"/>
              </a:ext>
            </a:extLst>
          </p:cNvPr>
          <p:cNvSpPr>
            <a:spLocks noGrp="1"/>
          </p:cNvSpPr>
          <p:nvPr>
            <p:ph type="title"/>
          </p:nvPr>
        </p:nvSpPr>
        <p:spPr>
          <a:xfrm>
            <a:off x="745724" y="452718"/>
            <a:ext cx="9305110" cy="710257"/>
          </a:xfrm>
        </p:spPr>
        <p:txBody>
          <a:bodyPr/>
          <a:lstStyle/>
          <a:p>
            <a:r>
              <a:rPr lang="en-IN" sz="4000" dirty="0" err="1">
                <a:solidFill>
                  <a:schemeClr val="accent6">
                    <a:lumMod val="60000"/>
                    <a:lumOff val="40000"/>
                  </a:schemeClr>
                </a:solidFill>
                <a:latin typeface="Book Antiqua" panose="02040602050305030304" pitchFamily="18" charset="0"/>
              </a:rPr>
              <a:t>Vizualization</a:t>
            </a:r>
            <a:r>
              <a:rPr lang="en-IN" sz="4000" dirty="0">
                <a:solidFill>
                  <a:schemeClr val="accent6">
                    <a:lumMod val="60000"/>
                    <a:lumOff val="40000"/>
                  </a:schemeClr>
                </a:solidFill>
                <a:latin typeface="Book Antiqua" panose="02040602050305030304" pitchFamily="18" charset="0"/>
              </a:rPr>
              <a:t> of categorical columns</a:t>
            </a:r>
          </a:p>
        </p:txBody>
      </p:sp>
      <p:pic>
        <p:nvPicPr>
          <p:cNvPr id="14" name="Content Placeholder 13">
            <a:extLst>
              <a:ext uri="{FF2B5EF4-FFF2-40B4-BE49-F238E27FC236}">
                <a16:creationId xmlns:a16="http://schemas.microsoft.com/office/drawing/2014/main" id="{8C91F94E-476B-4B84-BBAF-5E290DF504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3860" y="1644650"/>
            <a:ext cx="5127801" cy="4463187"/>
          </a:xfrm>
        </p:spPr>
      </p:pic>
      <p:pic>
        <p:nvPicPr>
          <p:cNvPr id="16" name="Content Placeholder 15">
            <a:extLst>
              <a:ext uri="{FF2B5EF4-FFF2-40B4-BE49-F238E27FC236}">
                <a16:creationId xmlns:a16="http://schemas.microsoft.com/office/drawing/2014/main" id="{FD0737CC-636E-4FBD-9CBD-08C09C579B5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3788" y="2361461"/>
            <a:ext cx="5134352" cy="4371064"/>
          </a:xfrm>
        </p:spPr>
      </p:pic>
    </p:spTree>
    <p:extLst>
      <p:ext uri="{BB962C8B-B14F-4D97-AF65-F5344CB8AC3E}">
        <p14:creationId xmlns:p14="http://schemas.microsoft.com/office/powerpoint/2010/main" val="113828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A598800-7D6A-4027-9223-0B373947B86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9250" y="865443"/>
            <a:ext cx="5367338" cy="4501638"/>
          </a:xfrm>
        </p:spPr>
      </p:pic>
      <p:pic>
        <p:nvPicPr>
          <p:cNvPr id="8" name="Content Placeholder 7">
            <a:extLst>
              <a:ext uri="{FF2B5EF4-FFF2-40B4-BE49-F238E27FC236}">
                <a16:creationId xmlns:a16="http://schemas.microsoft.com/office/drawing/2014/main" id="{C51E2BF9-171C-4612-B1DD-E37FC4211E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5438" y="1831389"/>
            <a:ext cx="5026025" cy="4165184"/>
          </a:xfrm>
        </p:spPr>
      </p:pic>
    </p:spTree>
    <p:extLst>
      <p:ext uri="{BB962C8B-B14F-4D97-AF65-F5344CB8AC3E}">
        <p14:creationId xmlns:p14="http://schemas.microsoft.com/office/powerpoint/2010/main" val="112998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122F-15F5-40A7-B174-20ACA60292C9}"/>
              </a:ext>
            </a:extLst>
          </p:cNvPr>
          <p:cNvSpPr>
            <a:spLocks noGrp="1"/>
          </p:cNvSpPr>
          <p:nvPr>
            <p:ph type="title"/>
          </p:nvPr>
        </p:nvSpPr>
        <p:spPr>
          <a:xfrm>
            <a:off x="639193" y="452718"/>
            <a:ext cx="9411642" cy="630358"/>
          </a:xfrm>
        </p:spPr>
        <p:txBody>
          <a:bodyPr/>
          <a:lstStyle/>
          <a:p>
            <a:r>
              <a:rPr lang="en-IN" dirty="0">
                <a:solidFill>
                  <a:schemeClr val="accent6">
                    <a:lumMod val="60000"/>
                    <a:lumOff val="40000"/>
                  </a:schemeClr>
                </a:solidFill>
                <a:latin typeface="Book Antiqua" panose="02040602050305030304" pitchFamily="18" charset="0"/>
              </a:rPr>
              <a:t>Observations</a:t>
            </a:r>
            <a:endParaRPr lang="en-IN" dirty="0"/>
          </a:p>
        </p:txBody>
      </p:sp>
      <p:sp>
        <p:nvSpPr>
          <p:cNvPr id="3" name="Content Placeholder 2">
            <a:extLst>
              <a:ext uri="{FF2B5EF4-FFF2-40B4-BE49-F238E27FC236}">
                <a16:creationId xmlns:a16="http://schemas.microsoft.com/office/drawing/2014/main" id="{B7D66C08-2A52-41A3-83D2-24301C4F370E}"/>
              </a:ext>
            </a:extLst>
          </p:cNvPr>
          <p:cNvSpPr>
            <a:spLocks noGrp="1"/>
          </p:cNvSpPr>
          <p:nvPr>
            <p:ph idx="1"/>
          </p:nvPr>
        </p:nvSpPr>
        <p:spPr>
          <a:xfrm>
            <a:off x="638211" y="1198486"/>
            <a:ext cx="10858371" cy="5406500"/>
          </a:xfrm>
        </p:spPr>
        <p:txBody>
          <a:bodyPr>
            <a:normAutofit fontScale="85000" lnSpcReduction="20000"/>
          </a:bodyPr>
          <a:lstStyle/>
          <a:p>
            <a:pPr algn="l"/>
            <a:r>
              <a:rPr lang="en-US" sz="2200" b="0" i="0" dirty="0">
                <a:effectLst/>
                <a:latin typeface="Helvetica Neue"/>
              </a:rPr>
              <a:t>1) For Floating Village Residential(FV) and Residential Low Density(RL) zoning classification of the sale(</a:t>
            </a:r>
            <a:r>
              <a:rPr lang="en-US" sz="2200" b="0" i="0" dirty="0" err="1">
                <a:effectLst/>
                <a:latin typeface="Helvetica Neue"/>
              </a:rPr>
              <a:t>MSZoning</a:t>
            </a:r>
            <a:r>
              <a:rPr lang="en-US" sz="2200" b="0" i="0" dirty="0">
                <a:effectLst/>
                <a:latin typeface="Helvetica Neue"/>
              </a:rPr>
              <a:t>) the </a:t>
            </a:r>
            <a:r>
              <a:rPr lang="en-US" sz="2200" b="0" i="0" dirty="0" err="1">
                <a:effectLst/>
                <a:latin typeface="Helvetica Neue"/>
              </a:rPr>
              <a:t>saleprice</a:t>
            </a:r>
            <a:r>
              <a:rPr lang="en-US" sz="2200" b="0" i="0" dirty="0">
                <a:effectLst/>
                <a:latin typeface="Helvetica Neue"/>
              </a:rPr>
              <a:t> is high.</a:t>
            </a:r>
          </a:p>
          <a:p>
            <a:pPr algn="l"/>
            <a:r>
              <a:rPr lang="en-US" sz="2200" b="0" i="0" dirty="0">
                <a:effectLst/>
                <a:latin typeface="Helvetica Neue"/>
              </a:rPr>
              <a:t>2) For paved type of road access to property(Street) the </a:t>
            </a:r>
            <a:r>
              <a:rPr lang="en-US" sz="2200" b="0" i="0" dirty="0" err="1">
                <a:effectLst/>
                <a:latin typeface="Helvetica Neue"/>
              </a:rPr>
              <a:t>SalePrice</a:t>
            </a:r>
            <a:r>
              <a:rPr lang="en-US" sz="2200" b="0" i="0" dirty="0">
                <a:effectLst/>
                <a:latin typeface="Helvetica Neue"/>
              </a:rPr>
              <a:t> is high.</a:t>
            </a:r>
          </a:p>
          <a:p>
            <a:pPr algn="l"/>
            <a:r>
              <a:rPr lang="en-US" sz="2200" b="0" i="0" dirty="0">
                <a:effectLst/>
                <a:latin typeface="Helvetica Neue"/>
              </a:rPr>
              <a:t>3) For Slightly irregular(IR1), Moderately Irregular(IR2) and Irregular(IR3) shape of property(</a:t>
            </a:r>
            <a:r>
              <a:rPr lang="en-US" sz="2200" b="0" i="0" dirty="0" err="1">
                <a:effectLst/>
                <a:latin typeface="Helvetica Neue"/>
              </a:rPr>
              <a:t>LotShape</a:t>
            </a:r>
            <a:r>
              <a:rPr lang="en-US" sz="2200" b="0" i="0" dirty="0">
                <a:effectLst/>
                <a:latin typeface="Helvetica Neue"/>
              </a:rPr>
              <a:t>) the </a:t>
            </a:r>
            <a:r>
              <a:rPr lang="en-US" sz="2200" b="0" i="0" dirty="0" err="1">
                <a:effectLst/>
                <a:latin typeface="Helvetica Neue"/>
              </a:rPr>
              <a:t>SalePrice</a:t>
            </a:r>
            <a:r>
              <a:rPr lang="en-US" sz="2200" b="0" i="0" dirty="0">
                <a:effectLst/>
                <a:latin typeface="Helvetica Neue"/>
              </a:rPr>
              <a:t> is high.</a:t>
            </a:r>
          </a:p>
          <a:p>
            <a:pPr algn="l"/>
            <a:r>
              <a:rPr lang="en-US" sz="2200" b="0" i="0" dirty="0">
                <a:effectLst/>
                <a:latin typeface="Helvetica Neue"/>
              </a:rPr>
              <a:t>4) For Hillside - Significant slope from side to side(HLS) in Flatness of the property(</a:t>
            </a:r>
            <a:r>
              <a:rPr lang="en-US" sz="2200" b="0" i="0" dirty="0" err="1">
                <a:effectLst/>
                <a:latin typeface="Helvetica Neue"/>
              </a:rPr>
              <a:t>LandContour</a:t>
            </a:r>
            <a:r>
              <a:rPr lang="en-US" sz="2200" b="0" i="0" dirty="0">
                <a:effectLst/>
                <a:latin typeface="Helvetica Neue"/>
              </a:rPr>
              <a:t>) the </a:t>
            </a:r>
            <a:r>
              <a:rPr lang="en-US" sz="2200" b="0" i="0" dirty="0" err="1">
                <a:effectLst/>
                <a:latin typeface="Helvetica Neue"/>
              </a:rPr>
              <a:t>SalePrice</a:t>
            </a:r>
            <a:r>
              <a:rPr lang="en-US" sz="2200" b="0" i="0" dirty="0">
                <a:effectLst/>
                <a:latin typeface="Helvetica Neue"/>
              </a:rPr>
              <a:t> is High.</a:t>
            </a:r>
          </a:p>
          <a:p>
            <a:pPr algn="l"/>
            <a:r>
              <a:rPr lang="en-US" sz="2200" b="0" i="0" dirty="0">
                <a:effectLst/>
                <a:latin typeface="Helvetica Neue"/>
              </a:rPr>
              <a:t>5) For Cul-de-sac(</a:t>
            </a:r>
            <a:r>
              <a:rPr lang="en-US" sz="2200" b="0" i="0" dirty="0" err="1">
                <a:effectLst/>
                <a:latin typeface="Helvetica Neue"/>
              </a:rPr>
              <a:t>CulDSac</a:t>
            </a:r>
            <a:r>
              <a:rPr lang="en-US" sz="2200" b="0" i="0" dirty="0">
                <a:effectLst/>
                <a:latin typeface="Helvetica Neue"/>
              </a:rPr>
              <a:t>) Lot configuration(</a:t>
            </a:r>
            <a:r>
              <a:rPr lang="en-US" sz="2200" b="0" i="0" dirty="0" err="1">
                <a:effectLst/>
                <a:latin typeface="Helvetica Neue"/>
              </a:rPr>
              <a:t>LotConfig</a:t>
            </a:r>
            <a:r>
              <a:rPr lang="en-US" sz="2200" b="0" i="0" dirty="0">
                <a:effectLst/>
                <a:latin typeface="Helvetica Neue"/>
              </a:rPr>
              <a:t>) the </a:t>
            </a:r>
            <a:r>
              <a:rPr lang="en-US" sz="2200" b="0" i="0" dirty="0" err="1">
                <a:effectLst/>
                <a:latin typeface="Helvetica Neue"/>
              </a:rPr>
              <a:t>SalePrice</a:t>
            </a:r>
            <a:r>
              <a:rPr lang="en-US" sz="2200" b="0" i="0" dirty="0">
                <a:effectLst/>
                <a:latin typeface="Helvetica Neue"/>
              </a:rPr>
              <a:t> is High.</a:t>
            </a:r>
          </a:p>
          <a:p>
            <a:pPr algn="l"/>
            <a:r>
              <a:rPr lang="en-US" sz="2200" b="0" i="0" dirty="0">
                <a:effectLst/>
                <a:latin typeface="Helvetica Neue"/>
              </a:rPr>
              <a:t>6) For all types of Slope of property(</a:t>
            </a:r>
            <a:r>
              <a:rPr lang="en-US" sz="2200" b="0" i="0" dirty="0" err="1">
                <a:effectLst/>
                <a:latin typeface="Helvetica Neue"/>
              </a:rPr>
              <a:t>LandSlope</a:t>
            </a:r>
            <a:r>
              <a:rPr lang="en-US" sz="2200" b="0" i="0" dirty="0">
                <a:effectLst/>
                <a:latin typeface="Helvetica Neue"/>
              </a:rPr>
              <a:t>) </a:t>
            </a:r>
            <a:r>
              <a:rPr lang="en-US" sz="2200" b="0" i="0" dirty="0" err="1">
                <a:effectLst/>
                <a:latin typeface="Helvetica Neue"/>
              </a:rPr>
              <a:t>i.e.,Gentle</a:t>
            </a:r>
            <a:r>
              <a:rPr lang="en-US" sz="2200" b="0" i="0" dirty="0">
                <a:effectLst/>
                <a:latin typeface="Helvetica Neue"/>
              </a:rPr>
              <a:t> slope(</a:t>
            </a:r>
            <a:r>
              <a:rPr lang="en-US" sz="2200" b="0" i="0" dirty="0" err="1">
                <a:effectLst/>
                <a:latin typeface="Helvetica Neue"/>
              </a:rPr>
              <a:t>Gtl</a:t>
            </a:r>
            <a:r>
              <a:rPr lang="en-US" sz="2200" b="0" i="0" dirty="0">
                <a:effectLst/>
                <a:latin typeface="Helvetica Neue"/>
              </a:rPr>
              <a:t>), Moderate Slope(Mod) and Severe Slope(</a:t>
            </a:r>
            <a:r>
              <a:rPr lang="en-US" sz="2200" b="0" i="0" dirty="0" err="1">
                <a:effectLst/>
                <a:latin typeface="Helvetica Neue"/>
              </a:rPr>
              <a:t>Sev</a:t>
            </a:r>
            <a:r>
              <a:rPr lang="en-US" sz="2200" b="0" i="0" dirty="0">
                <a:effectLst/>
                <a:latin typeface="Helvetica Neue"/>
              </a:rPr>
              <a:t>) the </a:t>
            </a:r>
            <a:r>
              <a:rPr lang="en-US" sz="2200" b="0" i="0" dirty="0" err="1">
                <a:effectLst/>
                <a:latin typeface="Helvetica Neue"/>
              </a:rPr>
              <a:t>SalePrice</a:t>
            </a:r>
            <a:r>
              <a:rPr lang="en-US" sz="2200" b="0" i="0" dirty="0">
                <a:effectLst/>
                <a:latin typeface="Helvetica Neue"/>
              </a:rPr>
              <a:t> is Equally High.</a:t>
            </a:r>
          </a:p>
          <a:p>
            <a:pPr algn="l"/>
            <a:r>
              <a:rPr lang="en-US" sz="2200" b="0" i="0" dirty="0">
                <a:effectLst/>
                <a:latin typeface="Helvetica Neue"/>
              </a:rPr>
              <a:t>7) For Northridge(</a:t>
            </a:r>
            <a:r>
              <a:rPr lang="en-US" sz="2200" b="0" i="0" dirty="0" err="1">
                <a:effectLst/>
                <a:latin typeface="Helvetica Neue"/>
              </a:rPr>
              <a:t>NoRidge</a:t>
            </a:r>
            <a:r>
              <a:rPr lang="en-US" sz="2200" b="0" i="0" dirty="0">
                <a:effectLst/>
                <a:latin typeface="Helvetica Neue"/>
              </a:rPr>
              <a:t>) locations within Ames city limits(Neighborhood) the </a:t>
            </a:r>
            <a:r>
              <a:rPr lang="en-US" sz="2200" b="0" i="0" dirty="0" err="1">
                <a:effectLst/>
                <a:latin typeface="Helvetica Neue"/>
              </a:rPr>
              <a:t>SalePrice</a:t>
            </a:r>
            <a:r>
              <a:rPr lang="en-US" sz="2200" b="0" i="0" dirty="0">
                <a:effectLst/>
                <a:latin typeface="Helvetica Neue"/>
              </a:rPr>
              <a:t> is High.</a:t>
            </a:r>
          </a:p>
          <a:p>
            <a:pPr algn="l"/>
            <a:r>
              <a:rPr lang="en-US" sz="2200" b="0" i="0" dirty="0">
                <a:effectLst/>
                <a:latin typeface="Helvetica Neue"/>
              </a:rPr>
              <a:t>8) For Within 200' of North-South Railroad(</a:t>
            </a:r>
            <a:r>
              <a:rPr lang="en-US" sz="2200" b="0" i="0" dirty="0" err="1">
                <a:effectLst/>
                <a:latin typeface="Helvetica Neue"/>
              </a:rPr>
              <a:t>RRNn</a:t>
            </a:r>
            <a:r>
              <a:rPr lang="en-US" sz="2200" b="0" i="0" dirty="0">
                <a:effectLst/>
                <a:latin typeface="Helvetica Neue"/>
              </a:rPr>
              <a:t>), Adjacent to </a:t>
            </a:r>
            <a:r>
              <a:rPr lang="en-US" sz="2200" b="0" i="0" dirty="0" err="1">
                <a:effectLst/>
                <a:latin typeface="Helvetica Neue"/>
              </a:rPr>
              <a:t>postive</a:t>
            </a:r>
            <a:r>
              <a:rPr lang="en-US" sz="2200" b="0" i="0" dirty="0">
                <a:effectLst/>
                <a:latin typeface="Helvetica Neue"/>
              </a:rPr>
              <a:t> off-site feature(</a:t>
            </a:r>
            <a:r>
              <a:rPr lang="en-US" sz="2200" b="0" i="0" dirty="0" err="1">
                <a:effectLst/>
                <a:latin typeface="Helvetica Neue"/>
              </a:rPr>
              <a:t>PosA</a:t>
            </a:r>
            <a:r>
              <a:rPr lang="en-US" sz="2200" b="0" i="0" dirty="0">
                <a:effectLst/>
                <a:latin typeface="Helvetica Neue"/>
              </a:rPr>
              <a:t>) and Near positive off-site feature--park, greenbelt, etc.(</a:t>
            </a:r>
            <a:r>
              <a:rPr lang="en-US" sz="2200" b="0" i="0" dirty="0" err="1">
                <a:effectLst/>
                <a:latin typeface="Helvetica Neue"/>
              </a:rPr>
              <a:t>PosN</a:t>
            </a:r>
            <a:r>
              <a:rPr lang="en-US" sz="2200" b="0" i="0" dirty="0">
                <a:effectLst/>
                <a:latin typeface="Helvetica Neue"/>
              </a:rPr>
              <a:t>) Proximity to various conditions(Condition1) has the maximum </a:t>
            </a:r>
            <a:r>
              <a:rPr lang="en-US" sz="2200" b="0" i="0" dirty="0" err="1">
                <a:effectLst/>
                <a:latin typeface="Helvetica Neue"/>
              </a:rPr>
              <a:t>SalePrice</a:t>
            </a:r>
            <a:r>
              <a:rPr lang="en-US" sz="2200" b="0" i="0" dirty="0">
                <a:effectLst/>
                <a:latin typeface="Helvetica Neue"/>
              </a:rPr>
              <a:t>.</a:t>
            </a:r>
          </a:p>
          <a:p>
            <a:pPr algn="l"/>
            <a:r>
              <a:rPr lang="en-US" sz="2200" b="0" i="0" dirty="0">
                <a:effectLst/>
                <a:latin typeface="Helvetica Neue"/>
              </a:rPr>
              <a:t>9) For Adjacent to </a:t>
            </a:r>
            <a:r>
              <a:rPr lang="en-US" sz="2200" b="0" i="0" dirty="0" err="1">
                <a:effectLst/>
                <a:latin typeface="Helvetica Neue"/>
              </a:rPr>
              <a:t>postive</a:t>
            </a:r>
            <a:r>
              <a:rPr lang="en-US" sz="2200" b="0" i="0" dirty="0">
                <a:effectLst/>
                <a:latin typeface="Helvetica Neue"/>
              </a:rPr>
              <a:t> off-site feature(</a:t>
            </a:r>
            <a:r>
              <a:rPr lang="en-US" sz="2200" b="0" i="0" dirty="0" err="1">
                <a:effectLst/>
                <a:latin typeface="Helvetica Neue"/>
              </a:rPr>
              <a:t>PosA</a:t>
            </a:r>
            <a:r>
              <a:rPr lang="en-US" sz="2200" b="0" i="0" dirty="0">
                <a:effectLst/>
                <a:latin typeface="Helvetica Neue"/>
              </a:rPr>
              <a:t>) and Near positive off-site feature--park, greenbelt, etc.(</a:t>
            </a:r>
            <a:r>
              <a:rPr lang="en-US" sz="2200" b="0" i="0" dirty="0" err="1">
                <a:effectLst/>
                <a:latin typeface="Helvetica Neue"/>
              </a:rPr>
              <a:t>PosN</a:t>
            </a:r>
            <a:r>
              <a:rPr lang="en-US" sz="2200" b="0" i="0" dirty="0">
                <a:effectLst/>
                <a:latin typeface="Helvetica Neue"/>
              </a:rPr>
              <a:t>) Proximity to various conditions (if more than one is present)(Condition2) has maximum </a:t>
            </a:r>
            <a:r>
              <a:rPr lang="en-US" sz="2200" b="0" i="0" dirty="0" err="1">
                <a:effectLst/>
                <a:latin typeface="Helvetica Neue"/>
              </a:rPr>
              <a:t>SalePrice</a:t>
            </a:r>
            <a:r>
              <a:rPr lang="en-US" sz="2200" b="0" i="0" dirty="0">
                <a:effectLst/>
                <a:latin typeface="Helvetica Neue"/>
              </a:rPr>
              <a:t>.</a:t>
            </a:r>
          </a:p>
          <a:p>
            <a:endParaRPr lang="en-IN" dirty="0"/>
          </a:p>
        </p:txBody>
      </p:sp>
    </p:spTree>
    <p:extLst>
      <p:ext uri="{BB962C8B-B14F-4D97-AF65-F5344CB8AC3E}">
        <p14:creationId xmlns:p14="http://schemas.microsoft.com/office/powerpoint/2010/main" val="114036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F7DC-6545-4A2F-98D1-84DB685B470C}"/>
              </a:ext>
            </a:extLst>
          </p:cNvPr>
          <p:cNvSpPr>
            <a:spLocks noGrp="1"/>
          </p:cNvSpPr>
          <p:nvPr>
            <p:ph type="title"/>
          </p:nvPr>
        </p:nvSpPr>
        <p:spPr>
          <a:xfrm>
            <a:off x="630315" y="452718"/>
            <a:ext cx="9420519" cy="656991"/>
          </a:xfrm>
        </p:spPr>
        <p:txBody>
          <a:bodyPr/>
          <a:lstStyle/>
          <a:p>
            <a:r>
              <a:rPr lang="en-IN" dirty="0">
                <a:solidFill>
                  <a:schemeClr val="accent6">
                    <a:lumMod val="60000"/>
                    <a:lumOff val="40000"/>
                  </a:schemeClr>
                </a:solidFill>
                <a:latin typeface="Book Antiqua" panose="02040602050305030304" pitchFamily="18" charset="0"/>
              </a:rPr>
              <a:t>Observations</a:t>
            </a:r>
            <a:endParaRPr lang="en-IN" dirty="0"/>
          </a:p>
        </p:txBody>
      </p:sp>
      <p:sp>
        <p:nvSpPr>
          <p:cNvPr id="3" name="Content Placeholder 2">
            <a:extLst>
              <a:ext uri="{FF2B5EF4-FFF2-40B4-BE49-F238E27FC236}">
                <a16:creationId xmlns:a16="http://schemas.microsoft.com/office/drawing/2014/main" id="{62F83182-95B3-458E-97F2-E8A470B82AFA}"/>
              </a:ext>
            </a:extLst>
          </p:cNvPr>
          <p:cNvSpPr>
            <a:spLocks noGrp="1"/>
          </p:cNvSpPr>
          <p:nvPr>
            <p:ph idx="1"/>
          </p:nvPr>
        </p:nvSpPr>
        <p:spPr>
          <a:xfrm>
            <a:off x="630315" y="1109709"/>
            <a:ext cx="10502282" cy="5388745"/>
          </a:xfrm>
        </p:spPr>
        <p:txBody>
          <a:bodyPr>
            <a:normAutofit lnSpcReduction="10000"/>
          </a:bodyPr>
          <a:lstStyle/>
          <a:p>
            <a:pPr algn="l"/>
            <a:r>
              <a:rPr lang="en-US" b="0" i="0" dirty="0">
                <a:effectLst/>
                <a:latin typeface="Helvetica Neue"/>
              </a:rPr>
              <a:t>10) For Single-family Detached(1Fam) and Townhouse End Unit(</a:t>
            </a:r>
            <a:r>
              <a:rPr lang="en-US" b="0" i="0" dirty="0" err="1">
                <a:effectLst/>
                <a:latin typeface="Helvetica Neue"/>
              </a:rPr>
              <a:t>TwnhsE</a:t>
            </a:r>
            <a:r>
              <a:rPr lang="en-US" b="0" i="0" dirty="0">
                <a:effectLst/>
                <a:latin typeface="Helvetica Neue"/>
              </a:rPr>
              <a:t>) type of dwelling(</a:t>
            </a:r>
            <a:r>
              <a:rPr lang="en-US" b="0" i="0" dirty="0" err="1">
                <a:effectLst/>
                <a:latin typeface="Helvetica Neue"/>
              </a:rPr>
              <a:t>BldgType</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11) For 2Story and Two and one-half story: 2nd level finished(2.5Fin) Style of dwelling(</a:t>
            </a:r>
            <a:r>
              <a:rPr lang="en-US" b="0" i="0" dirty="0" err="1">
                <a:effectLst/>
                <a:latin typeface="Helvetica Neue"/>
              </a:rPr>
              <a:t>HouseStyle</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12) For Shed Type of roof(</a:t>
            </a:r>
            <a:r>
              <a:rPr lang="en-US" b="0" i="0" dirty="0" err="1">
                <a:effectLst/>
                <a:latin typeface="Helvetica Neue"/>
              </a:rPr>
              <a:t>RoofStyle</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13) For Wood Shingles(</a:t>
            </a:r>
            <a:r>
              <a:rPr lang="en-US" b="0" i="0" dirty="0" err="1">
                <a:effectLst/>
                <a:latin typeface="Helvetica Neue"/>
              </a:rPr>
              <a:t>WdShngl</a:t>
            </a:r>
            <a:r>
              <a:rPr lang="en-US" b="0" i="0" dirty="0">
                <a:effectLst/>
                <a:latin typeface="Helvetica Neue"/>
              </a:rPr>
              <a:t>) Roof material(RoofMat1)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14) For Cement Board(</a:t>
            </a:r>
            <a:r>
              <a:rPr lang="en-US" b="0" i="0" dirty="0" err="1">
                <a:effectLst/>
                <a:latin typeface="Helvetica Neue"/>
              </a:rPr>
              <a:t>CemntBd</a:t>
            </a:r>
            <a:r>
              <a:rPr lang="en-US" b="0" i="0" dirty="0">
                <a:effectLst/>
                <a:latin typeface="Helvetica Neue"/>
              </a:rPr>
              <a:t>), Imitation Stucco(</a:t>
            </a:r>
            <a:r>
              <a:rPr lang="en-US" b="0" i="0" dirty="0" err="1">
                <a:effectLst/>
                <a:latin typeface="Helvetica Neue"/>
              </a:rPr>
              <a:t>ImStucc</a:t>
            </a:r>
            <a:r>
              <a:rPr lang="en-US" b="0" i="0" dirty="0">
                <a:effectLst/>
                <a:latin typeface="Helvetica Neue"/>
              </a:rPr>
              <a:t>) and Stone type of Exterior covering on house(Exterior1st)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15) For Cement Board(</a:t>
            </a:r>
            <a:r>
              <a:rPr lang="en-US" b="0" i="0" dirty="0" err="1">
                <a:effectLst/>
                <a:latin typeface="Helvetica Neue"/>
              </a:rPr>
              <a:t>CemntBd</a:t>
            </a:r>
            <a:r>
              <a:rPr lang="en-US" b="0" i="0" dirty="0">
                <a:effectLst/>
                <a:latin typeface="Helvetica Neue"/>
              </a:rPr>
              <a:t>), Imitation Stucco(</a:t>
            </a:r>
            <a:r>
              <a:rPr lang="en-US" b="0" i="0" dirty="0" err="1">
                <a:effectLst/>
                <a:latin typeface="Helvetica Neue"/>
              </a:rPr>
              <a:t>ImStucc</a:t>
            </a:r>
            <a:r>
              <a:rPr lang="en-US" b="0" i="0" dirty="0">
                <a:effectLst/>
                <a:latin typeface="Helvetica Neue"/>
              </a:rPr>
              <a:t>) and other Exterior covering on house (if more than one material)(Exterior2) has maximum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16) For Stone Masonry veneer type(</a:t>
            </a:r>
            <a:r>
              <a:rPr lang="en-US" b="0" i="0" dirty="0" err="1">
                <a:effectLst/>
                <a:latin typeface="Helvetica Neue"/>
              </a:rPr>
              <a:t>MasvnrType</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17) For Excellent(Ex) quality of the material on the exterior(</a:t>
            </a:r>
            <a:r>
              <a:rPr lang="en-US" b="0" i="0" dirty="0" err="1">
                <a:effectLst/>
                <a:latin typeface="Helvetica Neue"/>
              </a:rPr>
              <a:t>ExterQual</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18) For Excellent(Ex) present condition of the material on the exterior(</a:t>
            </a:r>
            <a:r>
              <a:rPr lang="en-US" b="0" i="0" dirty="0" err="1">
                <a:effectLst/>
                <a:latin typeface="Helvetica Neue"/>
              </a:rPr>
              <a:t>ExterCond</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endParaRPr lang="en-IN" dirty="0"/>
          </a:p>
        </p:txBody>
      </p:sp>
    </p:spTree>
    <p:extLst>
      <p:ext uri="{BB962C8B-B14F-4D97-AF65-F5344CB8AC3E}">
        <p14:creationId xmlns:p14="http://schemas.microsoft.com/office/powerpoint/2010/main" val="223523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F55D-2144-4073-B127-2A56847084A1}"/>
              </a:ext>
            </a:extLst>
          </p:cNvPr>
          <p:cNvSpPr>
            <a:spLocks noGrp="1"/>
          </p:cNvSpPr>
          <p:nvPr>
            <p:ph type="title"/>
          </p:nvPr>
        </p:nvSpPr>
        <p:spPr>
          <a:xfrm>
            <a:off x="665825" y="452718"/>
            <a:ext cx="9385009" cy="612602"/>
          </a:xfrm>
        </p:spPr>
        <p:txBody>
          <a:bodyPr/>
          <a:lstStyle/>
          <a:p>
            <a:r>
              <a:rPr lang="en-IN" dirty="0">
                <a:solidFill>
                  <a:schemeClr val="accent6">
                    <a:lumMod val="60000"/>
                    <a:lumOff val="40000"/>
                  </a:schemeClr>
                </a:solidFill>
                <a:latin typeface="Book Antiqua" panose="02040602050305030304" pitchFamily="18" charset="0"/>
              </a:rPr>
              <a:t>Observations</a:t>
            </a:r>
            <a:endParaRPr lang="en-IN" dirty="0"/>
          </a:p>
        </p:txBody>
      </p:sp>
      <p:sp>
        <p:nvSpPr>
          <p:cNvPr id="3" name="Content Placeholder 2">
            <a:extLst>
              <a:ext uri="{FF2B5EF4-FFF2-40B4-BE49-F238E27FC236}">
                <a16:creationId xmlns:a16="http://schemas.microsoft.com/office/drawing/2014/main" id="{B0BFA3C2-E54C-4886-B079-9BEE7E3EF052}"/>
              </a:ext>
            </a:extLst>
          </p:cNvPr>
          <p:cNvSpPr>
            <a:spLocks noGrp="1"/>
          </p:cNvSpPr>
          <p:nvPr>
            <p:ph idx="1"/>
          </p:nvPr>
        </p:nvSpPr>
        <p:spPr>
          <a:xfrm>
            <a:off x="664844" y="1216242"/>
            <a:ext cx="11231234" cy="5641758"/>
          </a:xfrm>
        </p:spPr>
        <p:txBody>
          <a:bodyPr>
            <a:normAutofit lnSpcReduction="10000"/>
          </a:bodyPr>
          <a:lstStyle/>
          <a:p>
            <a:pPr algn="l"/>
            <a:r>
              <a:rPr lang="en-US" b="0" i="0" dirty="0">
                <a:effectLst/>
                <a:latin typeface="Helvetica Neue"/>
              </a:rPr>
              <a:t>19) For Poured </a:t>
            </a:r>
            <a:r>
              <a:rPr lang="en-US" b="0" i="0" dirty="0" err="1">
                <a:effectLst/>
                <a:latin typeface="Helvetica Neue"/>
              </a:rPr>
              <a:t>Contrete</a:t>
            </a:r>
            <a:r>
              <a:rPr lang="en-US" b="0" i="0" dirty="0">
                <a:effectLst/>
                <a:latin typeface="Helvetica Neue"/>
              </a:rPr>
              <a:t>(</a:t>
            </a:r>
            <a:r>
              <a:rPr lang="en-US" b="0" i="0" dirty="0" err="1">
                <a:effectLst/>
                <a:latin typeface="Helvetica Neue"/>
              </a:rPr>
              <a:t>PConc</a:t>
            </a:r>
            <a:r>
              <a:rPr lang="en-US" b="0" i="0" dirty="0">
                <a:effectLst/>
                <a:latin typeface="Helvetica Neue"/>
              </a:rPr>
              <a:t>) Type of foundation(Foundation)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20) For Excellent(100+ inches)(Ex) height of the basement(</a:t>
            </a:r>
            <a:r>
              <a:rPr lang="en-US" b="0" i="0" dirty="0" err="1">
                <a:effectLst/>
                <a:latin typeface="Helvetica Neue"/>
              </a:rPr>
              <a:t>BsmtQual</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21) For Good(Gd) general condition of the basement(</a:t>
            </a:r>
            <a:r>
              <a:rPr lang="en-US" b="0" i="0" dirty="0" err="1">
                <a:effectLst/>
                <a:latin typeface="Helvetica Neue"/>
              </a:rPr>
              <a:t>BsmtCond</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22) For Good Exposure(Gd) of walkout or garden level walls(</a:t>
            </a:r>
            <a:r>
              <a:rPr lang="en-US" b="0" i="0" dirty="0" err="1">
                <a:effectLst/>
                <a:latin typeface="Helvetica Neue"/>
              </a:rPr>
              <a:t>BsmtExposure</a:t>
            </a:r>
            <a:r>
              <a:rPr lang="en-US" b="0" i="0" dirty="0">
                <a:effectLst/>
                <a:latin typeface="Helvetica Neue"/>
              </a:rPr>
              <a:t>) has maximum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23) For Good Living Quarters(GLQ) of basement finished area(BsmtFinType1) has maximum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24) For Good Living Quarters(GLQ) and Average Living Quarters(ALQ) of basement finished area (if multiple types)(BsmtFinType2) has maximum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25) For Gas forced warm air furnace(</a:t>
            </a:r>
            <a:r>
              <a:rPr lang="en-US" b="0" i="0" dirty="0" err="1">
                <a:effectLst/>
                <a:latin typeface="Helvetica Neue"/>
              </a:rPr>
              <a:t>GasA</a:t>
            </a:r>
            <a:r>
              <a:rPr lang="en-US" b="0" i="0" dirty="0">
                <a:effectLst/>
                <a:latin typeface="Helvetica Neue"/>
              </a:rPr>
              <a:t>) and Gas hot water or steam heat(</a:t>
            </a:r>
            <a:r>
              <a:rPr lang="en-US" b="0" i="0" dirty="0" err="1">
                <a:effectLst/>
                <a:latin typeface="Helvetica Neue"/>
              </a:rPr>
              <a:t>GasW</a:t>
            </a:r>
            <a:r>
              <a:rPr lang="en-US" b="0" i="0" dirty="0">
                <a:effectLst/>
                <a:latin typeface="Helvetica Neue"/>
              </a:rPr>
              <a:t>) Type of heating(Heating) has high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26) For Excellent(Ex) Heating quality and condition(</a:t>
            </a:r>
            <a:r>
              <a:rPr lang="en-US" b="0" i="0" dirty="0" err="1">
                <a:effectLst/>
                <a:latin typeface="Helvetica Neue"/>
              </a:rPr>
              <a:t>HeatingQC</a:t>
            </a:r>
            <a:r>
              <a:rPr lang="en-US" b="0" i="0" dirty="0">
                <a:effectLst/>
                <a:latin typeface="Helvetica Neue"/>
              </a:rPr>
              <a:t>) the </a:t>
            </a:r>
            <a:r>
              <a:rPr lang="en-US" b="0" i="0" dirty="0" err="1">
                <a:effectLst/>
                <a:latin typeface="Helvetica Neue"/>
              </a:rPr>
              <a:t>SalePriceis</a:t>
            </a:r>
            <a:r>
              <a:rPr lang="en-US" b="0" i="0" dirty="0">
                <a:effectLst/>
                <a:latin typeface="Helvetica Neue"/>
              </a:rPr>
              <a:t> high.</a:t>
            </a:r>
          </a:p>
          <a:p>
            <a:pPr algn="l"/>
            <a:r>
              <a:rPr lang="en-US" b="0" i="0" dirty="0">
                <a:effectLst/>
                <a:latin typeface="Helvetica Neue"/>
              </a:rPr>
              <a:t>27) For building having Central air conditioning(</a:t>
            </a:r>
            <a:r>
              <a:rPr lang="en-US" b="0" i="0" dirty="0" err="1">
                <a:effectLst/>
                <a:latin typeface="Helvetica Neue"/>
              </a:rPr>
              <a:t>CentralAir</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28) For Standard Circuit Breakers &amp; Romex(</a:t>
            </a:r>
            <a:r>
              <a:rPr lang="en-US" b="0" i="0" dirty="0" err="1">
                <a:effectLst/>
                <a:latin typeface="Helvetica Neue"/>
              </a:rPr>
              <a:t>Sbrkr</a:t>
            </a:r>
            <a:r>
              <a:rPr lang="en-US" b="0" i="0" dirty="0">
                <a:effectLst/>
                <a:latin typeface="Helvetica Neue"/>
              </a:rPr>
              <a:t>) of Electrical system(Electrical) the </a:t>
            </a:r>
            <a:r>
              <a:rPr lang="en-US" b="0" i="0" dirty="0" err="1">
                <a:effectLst/>
                <a:latin typeface="Helvetica Neue"/>
              </a:rPr>
              <a:t>SalePrice</a:t>
            </a:r>
            <a:r>
              <a:rPr lang="en-US" b="0" i="0" dirty="0">
                <a:effectLst/>
                <a:latin typeface="Helvetica Neue"/>
              </a:rPr>
              <a:t> is Maximum.</a:t>
            </a:r>
          </a:p>
          <a:p>
            <a:endParaRPr lang="en-IN" dirty="0"/>
          </a:p>
        </p:txBody>
      </p:sp>
    </p:spTree>
    <p:extLst>
      <p:ext uri="{BB962C8B-B14F-4D97-AF65-F5344CB8AC3E}">
        <p14:creationId xmlns:p14="http://schemas.microsoft.com/office/powerpoint/2010/main" val="81539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A2C0-A259-4B33-BA50-EA0132F6CBA1}"/>
              </a:ext>
            </a:extLst>
          </p:cNvPr>
          <p:cNvSpPr>
            <a:spLocks noGrp="1"/>
          </p:cNvSpPr>
          <p:nvPr>
            <p:ph type="title"/>
          </p:nvPr>
        </p:nvSpPr>
        <p:spPr>
          <a:xfrm>
            <a:off x="656948" y="452718"/>
            <a:ext cx="9393886" cy="665868"/>
          </a:xfrm>
        </p:spPr>
        <p:txBody>
          <a:bodyPr/>
          <a:lstStyle/>
          <a:p>
            <a:r>
              <a:rPr lang="en-IN" dirty="0">
                <a:solidFill>
                  <a:schemeClr val="accent6">
                    <a:lumMod val="60000"/>
                    <a:lumOff val="40000"/>
                  </a:schemeClr>
                </a:solidFill>
                <a:latin typeface="Book Antiqua" panose="02040602050305030304" pitchFamily="18" charset="0"/>
              </a:rPr>
              <a:t>Observations</a:t>
            </a:r>
            <a:endParaRPr lang="en-IN" dirty="0"/>
          </a:p>
        </p:txBody>
      </p:sp>
      <p:sp>
        <p:nvSpPr>
          <p:cNvPr id="3" name="Content Placeholder 2">
            <a:extLst>
              <a:ext uri="{FF2B5EF4-FFF2-40B4-BE49-F238E27FC236}">
                <a16:creationId xmlns:a16="http://schemas.microsoft.com/office/drawing/2014/main" id="{2E998953-7C4B-417F-896C-AB965805A5E4}"/>
              </a:ext>
            </a:extLst>
          </p:cNvPr>
          <p:cNvSpPr>
            <a:spLocks noGrp="1"/>
          </p:cNvSpPr>
          <p:nvPr>
            <p:ph idx="1"/>
          </p:nvPr>
        </p:nvSpPr>
        <p:spPr>
          <a:xfrm>
            <a:off x="656948" y="1118586"/>
            <a:ext cx="11292396" cy="5601810"/>
          </a:xfrm>
        </p:spPr>
        <p:txBody>
          <a:bodyPr>
            <a:normAutofit fontScale="92500"/>
          </a:bodyPr>
          <a:lstStyle/>
          <a:p>
            <a:pPr algn="l"/>
            <a:r>
              <a:rPr lang="en-US" b="0" i="0" dirty="0">
                <a:effectLst/>
                <a:latin typeface="Helvetica Neue"/>
              </a:rPr>
              <a:t>29) For Excellent(Ex) Kitchen quality(</a:t>
            </a:r>
            <a:r>
              <a:rPr lang="en-US" b="0" i="0" dirty="0" err="1">
                <a:effectLst/>
                <a:latin typeface="Helvetica Neue"/>
              </a:rPr>
              <a:t>KitchenQual</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30) For Typical Functionality(</a:t>
            </a:r>
            <a:r>
              <a:rPr lang="en-US" b="0" i="0" dirty="0" err="1">
                <a:effectLst/>
                <a:latin typeface="Helvetica Neue"/>
              </a:rPr>
              <a:t>Typ</a:t>
            </a:r>
            <a:r>
              <a:rPr lang="en-US" b="0" i="0" dirty="0">
                <a:effectLst/>
                <a:latin typeface="Helvetica Neue"/>
              </a:rPr>
              <a:t>) type of Home functionality (Assume typical unless deductions are warranted)(Functional)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31) For Excellent - Exceptional Masonry Fireplace(Ex) of Fireplace quality(</a:t>
            </a:r>
            <a:r>
              <a:rPr lang="en-US" b="0" i="0" dirty="0" err="1">
                <a:effectLst/>
                <a:latin typeface="Helvetica Neue"/>
              </a:rPr>
              <a:t>FireplaceQual</a:t>
            </a:r>
            <a:r>
              <a:rPr lang="en-US" b="0" i="0" dirty="0">
                <a:effectLst/>
                <a:latin typeface="Helvetica Neue"/>
              </a:rPr>
              <a:t>) has highest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32) For Built-In (Garage part of house - typically has room above garage)(</a:t>
            </a:r>
            <a:r>
              <a:rPr lang="en-US" b="0" i="0" dirty="0" err="1">
                <a:effectLst/>
                <a:latin typeface="Helvetica Neue"/>
              </a:rPr>
              <a:t>BuiltIn</a:t>
            </a:r>
            <a:r>
              <a:rPr lang="en-US" b="0" i="0" dirty="0">
                <a:effectLst/>
                <a:latin typeface="Helvetica Neue"/>
              </a:rPr>
              <a:t>) Garage location(</a:t>
            </a:r>
            <a:r>
              <a:rPr lang="en-US" b="0" i="0" dirty="0" err="1">
                <a:effectLst/>
                <a:latin typeface="Helvetica Neue"/>
              </a:rPr>
              <a:t>GarageType</a:t>
            </a:r>
            <a:r>
              <a:rPr lang="en-US" b="0" i="0" dirty="0">
                <a:effectLst/>
                <a:latin typeface="Helvetica Neue"/>
              </a:rPr>
              <a:t>) the </a:t>
            </a:r>
            <a:r>
              <a:rPr lang="en-US" b="0" i="0" dirty="0" err="1">
                <a:effectLst/>
                <a:latin typeface="Helvetica Neue"/>
              </a:rPr>
              <a:t>SalePrice</a:t>
            </a:r>
            <a:r>
              <a:rPr lang="en-US" b="0" i="0" dirty="0">
                <a:effectLst/>
                <a:latin typeface="Helvetica Neue"/>
              </a:rPr>
              <a:t> is maximum.</a:t>
            </a:r>
          </a:p>
          <a:p>
            <a:pPr algn="l"/>
            <a:r>
              <a:rPr lang="en-US" b="0" i="0" dirty="0">
                <a:effectLst/>
                <a:latin typeface="Helvetica Neue"/>
              </a:rPr>
              <a:t>33) For Completely finished(Fin) Interior of the garage(</a:t>
            </a:r>
            <a:r>
              <a:rPr lang="en-US" b="0" i="0" dirty="0" err="1">
                <a:effectLst/>
                <a:latin typeface="Helvetica Neue"/>
              </a:rPr>
              <a:t>GarageFinish</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34) Excellent(Ex) Garage quality(</a:t>
            </a:r>
            <a:r>
              <a:rPr lang="en-US" b="0" i="0" dirty="0" err="1">
                <a:effectLst/>
                <a:latin typeface="Helvetica Neue"/>
              </a:rPr>
              <a:t>GarageQual</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35) For Typical/Average(TA) and Good(Gd) Garage condition(</a:t>
            </a:r>
            <a:r>
              <a:rPr lang="en-US" b="0" i="0" dirty="0" err="1">
                <a:effectLst/>
                <a:latin typeface="Helvetica Neue"/>
              </a:rPr>
              <a:t>GarageCond</a:t>
            </a:r>
            <a:r>
              <a:rPr lang="en-US" b="0" i="0" dirty="0">
                <a:effectLst/>
                <a:latin typeface="Helvetica Neue"/>
              </a:rPr>
              <a:t>) the </a:t>
            </a:r>
            <a:r>
              <a:rPr lang="en-US" b="0" i="0" dirty="0" err="1">
                <a:effectLst/>
                <a:latin typeface="Helvetica Neue"/>
              </a:rPr>
              <a:t>SalePrice</a:t>
            </a:r>
            <a:r>
              <a:rPr lang="en-US" b="0" i="0" dirty="0">
                <a:effectLst/>
                <a:latin typeface="Helvetica Neue"/>
              </a:rPr>
              <a:t> is high.</a:t>
            </a:r>
          </a:p>
          <a:p>
            <a:pPr algn="l"/>
            <a:r>
              <a:rPr lang="en-US" b="0" i="0" dirty="0">
                <a:effectLst/>
                <a:latin typeface="Helvetica Neue"/>
              </a:rPr>
              <a:t>36) For having Paved driveway(</a:t>
            </a:r>
            <a:r>
              <a:rPr lang="en-US" b="0" i="0" dirty="0" err="1">
                <a:effectLst/>
                <a:latin typeface="Helvetica Neue"/>
              </a:rPr>
              <a:t>PavedDrive</a:t>
            </a:r>
            <a:r>
              <a:rPr lang="en-US" b="0" i="0" dirty="0">
                <a:effectLst/>
                <a:latin typeface="Helvetica Neue"/>
              </a:rPr>
              <a:t>) the </a:t>
            </a:r>
            <a:r>
              <a:rPr lang="en-US" b="0" i="0" dirty="0" err="1">
                <a:effectLst/>
                <a:latin typeface="Helvetica Neue"/>
              </a:rPr>
              <a:t>SalePriceis</a:t>
            </a:r>
            <a:r>
              <a:rPr lang="en-US" b="0" i="0" dirty="0">
                <a:effectLst/>
                <a:latin typeface="Helvetica Neue"/>
              </a:rPr>
              <a:t> high.</a:t>
            </a:r>
          </a:p>
          <a:p>
            <a:pPr algn="l"/>
            <a:r>
              <a:rPr lang="en-US" b="0" i="0" dirty="0">
                <a:effectLst/>
                <a:latin typeface="Helvetica Neue"/>
              </a:rPr>
              <a:t>37) For Home just constructed and sold(New) and Contract 15% Down payment regular terms(Con) of type of sale(</a:t>
            </a:r>
            <a:r>
              <a:rPr lang="en-US" b="0" i="0" dirty="0" err="1">
                <a:effectLst/>
                <a:latin typeface="Helvetica Neue"/>
              </a:rPr>
              <a:t>SaleType</a:t>
            </a:r>
            <a:r>
              <a:rPr lang="en-US" b="0" i="0" dirty="0">
                <a:effectLst/>
                <a:latin typeface="Helvetica Neue"/>
              </a:rPr>
              <a:t>) has highest </a:t>
            </a:r>
            <a:r>
              <a:rPr lang="en-US" b="0" i="0" dirty="0" err="1">
                <a:effectLst/>
                <a:latin typeface="Helvetica Neue"/>
              </a:rPr>
              <a:t>SalePrice</a:t>
            </a:r>
            <a:r>
              <a:rPr lang="en-US" b="0" i="0" dirty="0">
                <a:effectLst/>
                <a:latin typeface="Helvetica Neue"/>
              </a:rPr>
              <a:t>.</a:t>
            </a:r>
          </a:p>
          <a:p>
            <a:pPr algn="l"/>
            <a:r>
              <a:rPr lang="en-US" b="0" i="0" dirty="0">
                <a:effectLst/>
                <a:latin typeface="Helvetica Neue"/>
              </a:rPr>
              <a:t>38) For Home was not completed when last assessed (associated with New Homes)(Partial) Condition of sale(</a:t>
            </a:r>
            <a:r>
              <a:rPr lang="en-US" b="0" i="0" dirty="0" err="1">
                <a:effectLst/>
                <a:latin typeface="Helvetica Neue"/>
              </a:rPr>
              <a:t>SalesCondition</a:t>
            </a:r>
            <a:r>
              <a:rPr lang="en-US" b="0" i="0" dirty="0">
                <a:effectLst/>
                <a:latin typeface="Helvetica Neue"/>
              </a:rPr>
              <a:t>) the </a:t>
            </a:r>
            <a:r>
              <a:rPr lang="en-US" b="0" i="0" dirty="0" err="1">
                <a:effectLst/>
                <a:latin typeface="Helvetica Neue"/>
              </a:rPr>
              <a:t>SalePrice</a:t>
            </a:r>
            <a:r>
              <a:rPr lang="en-US" b="0" i="0" dirty="0">
                <a:effectLst/>
                <a:latin typeface="Helvetica Neue"/>
              </a:rPr>
              <a:t> is maximum.</a:t>
            </a:r>
          </a:p>
          <a:p>
            <a:endParaRPr lang="en-IN" dirty="0"/>
          </a:p>
        </p:txBody>
      </p:sp>
    </p:spTree>
    <p:extLst>
      <p:ext uri="{BB962C8B-B14F-4D97-AF65-F5344CB8AC3E}">
        <p14:creationId xmlns:p14="http://schemas.microsoft.com/office/powerpoint/2010/main" val="156943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F993-D51D-4B75-A7EB-1BD126BB41A4}"/>
              </a:ext>
            </a:extLst>
          </p:cNvPr>
          <p:cNvSpPr>
            <a:spLocks noGrp="1"/>
          </p:cNvSpPr>
          <p:nvPr>
            <p:ph type="title"/>
          </p:nvPr>
        </p:nvSpPr>
        <p:spPr>
          <a:xfrm>
            <a:off x="674703" y="452718"/>
            <a:ext cx="9376131" cy="1091997"/>
          </a:xfrm>
        </p:spPr>
        <p:txBody>
          <a:bodyPr/>
          <a:lstStyle/>
          <a:p>
            <a:r>
              <a:rPr lang="en-IN" dirty="0">
                <a:solidFill>
                  <a:schemeClr val="accent6">
                    <a:lumMod val="60000"/>
                    <a:lumOff val="40000"/>
                  </a:schemeClr>
                </a:solidFill>
                <a:latin typeface="Book Antiqua" panose="02040602050305030304" pitchFamily="18" charset="0"/>
              </a:rPr>
              <a:t>Analysis</a:t>
            </a:r>
          </a:p>
        </p:txBody>
      </p:sp>
      <p:sp>
        <p:nvSpPr>
          <p:cNvPr id="3" name="Content Placeholder 2">
            <a:extLst>
              <a:ext uri="{FF2B5EF4-FFF2-40B4-BE49-F238E27FC236}">
                <a16:creationId xmlns:a16="http://schemas.microsoft.com/office/drawing/2014/main" id="{EEA2745A-2CE9-4F4D-98A2-2FB2E1CF211E}"/>
              </a:ext>
            </a:extLst>
          </p:cNvPr>
          <p:cNvSpPr>
            <a:spLocks noGrp="1"/>
          </p:cNvSpPr>
          <p:nvPr>
            <p:ph idx="1"/>
          </p:nvPr>
        </p:nvSpPr>
        <p:spPr>
          <a:xfrm>
            <a:off x="673724" y="1544716"/>
            <a:ext cx="9376130" cy="4703684"/>
          </a:xfrm>
        </p:spPr>
        <p:txBody>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SalePrice</a:t>
            </a:r>
            <a:r>
              <a:rPr lang="en-IN" sz="2000"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24194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77049" y="452718"/>
            <a:ext cx="9473785" cy="683624"/>
          </a:xfrm>
        </p:spPr>
        <p:txBody>
          <a:bodyPr/>
          <a:lstStyle/>
          <a:p>
            <a:r>
              <a:rPr lang="en-IN" b="1" dirty="0">
                <a:solidFill>
                  <a:schemeClr val="accent6">
                    <a:lumMod val="60000"/>
                    <a:lumOff val="40000"/>
                  </a:schemeClr>
                </a:solidFill>
                <a:latin typeface="Book Antiqua" panose="02040602050305030304" pitchFamily="18" charset="0"/>
              </a:rPr>
              <a:t>Content</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576068" y="1455938"/>
            <a:ext cx="9473785" cy="4792461"/>
          </a:xfrm>
        </p:spPr>
        <p:txBody>
          <a:bodyPr>
            <a:normAutofit fontScale="925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barn(inVertical)">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9B34-4FE7-4D4A-98AA-BDAE89F5E09B}"/>
              </a:ext>
            </a:extLst>
          </p:cNvPr>
          <p:cNvSpPr>
            <a:spLocks noGrp="1"/>
          </p:cNvSpPr>
          <p:nvPr>
            <p:ph type="title"/>
          </p:nvPr>
        </p:nvSpPr>
        <p:spPr>
          <a:xfrm>
            <a:off x="674703" y="452718"/>
            <a:ext cx="9376131" cy="878932"/>
          </a:xfrm>
        </p:spPr>
        <p:txBody>
          <a:bodyPr/>
          <a:lstStyle/>
          <a:p>
            <a:r>
              <a:rPr lang="en-IN" dirty="0">
                <a:solidFill>
                  <a:schemeClr val="accent6">
                    <a:lumMod val="60000"/>
                    <a:lumOff val="40000"/>
                  </a:schemeClr>
                </a:solidFill>
                <a:latin typeface="Book Antiqua" panose="02040602050305030304" pitchFamily="18" charset="0"/>
              </a:rPr>
              <a:t>Data Cleaning Steps</a:t>
            </a:r>
          </a:p>
        </p:txBody>
      </p:sp>
      <p:sp>
        <p:nvSpPr>
          <p:cNvPr id="3" name="Content Placeholder 2">
            <a:extLst>
              <a:ext uri="{FF2B5EF4-FFF2-40B4-BE49-F238E27FC236}">
                <a16:creationId xmlns:a16="http://schemas.microsoft.com/office/drawing/2014/main" id="{F30BCA98-A731-4315-8150-440846E50E5A}"/>
              </a:ext>
            </a:extLst>
          </p:cNvPr>
          <p:cNvSpPr>
            <a:spLocks noGrp="1"/>
          </p:cNvSpPr>
          <p:nvPr>
            <p:ph idx="1"/>
          </p:nvPr>
        </p:nvSpPr>
        <p:spPr>
          <a:xfrm>
            <a:off x="673724" y="1331650"/>
            <a:ext cx="9376130" cy="4916749"/>
          </a:xfrm>
        </p:spPr>
        <p:txBody>
          <a:bodyPr/>
          <a:lstStyle/>
          <a:p>
            <a:pPr>
              <a:buFont typeface="Wingdings" panose="05000000000000000000" pitchFamily="2" charset="2"/>
              <a:buChar char="ü"/>
            </a:pPr>
            <a:r>
              <a:rPr lang="en-IN" sz="2000" dirty="0">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345096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8EF7-91AC-426D-AE49-778905A8A23D}"/>
              </a:ext>
            </a:extLst>
          </p:cNvPr>
          <p:cNvSpPr>
            <a:spLocks noGrp="1"/>
          </p:cNvSpPr>
          <p:nvPr>
            <p:ph type="title"/>
          </p:nvPr>
        </p:nvSpPr>
        <p:spPr>
          <a:xfrm>
            <a:off x="523783" y="452718"/>
            <a:ext cx="9527051" cy="967709"/>
          </a:xfrm>
        </p:spPr>
        <p:txBody>
          <a:bodyPr/>
          <a:lstStyle/>
          <a:p>
            <a:r>
              <a:rPr lang="en-IN" dirty="0">
                <a:solidFill>
                  <a:schemeClr val="accent6">
                    <a:lumMod val="60000"/>
                    <a:lumOff val="40000"/>
                  </a:schemeClr>
                </a:solidFill>
                <a:latin typeface="Book Antiqua" panose="02040602050305030304" pitchFamily="18" charset="0"/>
              </a:rPr>
              <a:t>Model Building</a:t>
            </a:r>
          </a:p>
        </p:txBody>
      </p:sp>
      <p:sp>
        <p:nvSpPr>
          <p:cNvPr id="3" name="Content Placeholder 2">
            <a:extLst>
              <a:ext uri="{FF2B5EF4-FFF2-40B4-BE49-F238E27FC236}">
                <a16:creationId xmlns:a16="http://schemas.microsoft.com/office/drawing/2014/main" id="{0A3621B8-9098-4B4B-B43D-F8FAA31C9BC1}"/>
              </a:ext>
            </a:extLst>
          </p:cNvPr>
          <p:cNvSpPr>
            <a:spLocks noGrp="1"/>
          </p:cNvSpPr>
          <p:nvPr>
            <p:ph idx="1"/>
          </p:nvPr>
        </p:nvSpPr>
        <p:spPr>
          <a:xfrm>
            <a:off x="522804" y="1420428"/>
            <a:ext cx="9527050" cy="4827972"/>
          </a:xfrm>
        </p:spPr>
        <p:txBody>
          <a:bodyPr/>
          <a:lstStyle/>
          <a:p>
            <a:pPr marL="0" indent="0">
              <a:buNone/>
            </a:pPr>
            <a:r>
              <a:rPr lang="en-IN" sz="20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SalePrice</a:t>
            </a:r>
            <a:r>
              <a:rPr lang="en-IN" sz="2000" dirty="0">
                <a:effectLst/>
                <a:latin typeface="Century" panose="02040604050505020304" pitchFamily="18" charset="0"/>
                <a:ea typeface="Calibri" panose="020F0502020204030204" pitchFamily="34" charset="0"/>
                <a:cs typeface="Times New Roman" panose="02020603050405020304" pitchFamily="18" charset="0"/>
              </a:rPr>
              <a:t> was my target and it was a continuous column so this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perticular</a:t>
            </a:r>
            <a:r>
              <a:rPr lang="en-IN" sz="2000" dirty="0">
                <a:effectLst/>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ExtraTreesRegressor</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a:t>
            </a:r>
          </a:p>
          <a:p>
            <a:pPr marL="0" indent="0">
              <a:buNone/>
            </a:pPr>
            <a:endParaRPr lang="en-IN" dirty="0"/>
          </a:p>
        </p:txBody>
      </p:sp>
      <p:sp>
        <p:nvSpPr>
          <p:cNvPr id="4" name="AutoShape 2">
            <a:extLst>
              <a:ext uri="{FF2B5EF4-FFF2-40B4-BE49-F238E27FC236}">
                <a16:creationId xmlns:a16="http://schemas.microsoft.com/office/drawing/2014/main" id="{50D5307F-F8E8-49BE-8921-85E1CB2493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3C3C7B85-FB3B-4B43-9B3F-A5EE8D3BB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02" y="3354031"/>
            <a:ext cx="4726241" cy="3429000"/>
          </a:xfrm>
          <a:prstGeom prst="rect">
            <a:avLst/>
          </a:prstGeom>
        </p:spPr>
      </p:pic>
    </p:spTree>
    <p:extLst>
      <p:ext uri="{BB962C8B-B14F-4D97-AF65-F5344CB8AC3E}">
        <p14:creationId xmlns:p14="http://schemas.microsoft.com/office/powerpoint/2010/main" val="2070791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3B563-C21B-4757-9BCC-56D7F58FB715}"/>
              </a:ext>
            </a:extLst>
          </p:cNvPr>
          <p:cNvSpPr>
            <a:spLocks noGrp="1"/>
          </p:cNvSpPr>
          <p:nvPr>
            <p:ph idx="1"/>
          </p:nvPr>
        </p:nvSpPr>
        <p:spPr>
          <a:xfrm>
            <a:off x="781236" y="1313896"/>
            <a:ext cx="9268618" cy="4934504"/>
          </a:xfrm>
        </p:spPr>
        <p:txBody>
          <a:bodyPr/>
          <a:lstStyle/>
          <a:p>
            <a:pPr marL="0" indent="0">
              <a:lnSpc>
                <a:spcPct val="107000"/>
              </a:lnSpc>
              <a:spcAft>
                <a:spcPts val="800"/>
              </a:spcAft>
              <a:buNone/>
            </a:pPr>
            <a:r>
              <a:rPr lang="en-IN" sz="2000" dirty="0">
                <a:effectLst/>
                <a:latin typeface="Century" panose="02040604050505020304" pitchFamily="18" charset="0"/>
                <a:ea typeface="Calibri" panose="020F0502020204030204" pitchFamily="34" charset="0"/>
                <a:cs typeface="Times New Roman" panose="02020603050405020304" pitchFamily="18" charset="0"/>
              </a:rPr>
              <a:t>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rPr>
              <a:t>RandomForestRegressor</a:t>
            </a:r>
            <a:endParaRPr lang="en-IN" sz="2000" dirty="0">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rPr>
              <a:t>XGBRegressor</a:t>
            </a:r>
            <a:endParaRPr lang="en-IN" sz="2000" dirty="0">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rPr>
              <a:t>ExtraTreesRegressor</a:t>
            </a:r>
            <a:endParaRPr lang="en-IN" sz="2000" dirty="0">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2000" dirty="0">
              <a:solidFill>
                <a:schemeClr val="accent1">
                  <a:lumMod val="60000"/>
                  <a:lumOff val="4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accent1">
                    <a:lumMod val="60000"/>
                    <a:lumOff val="40000"/>
                  </a:schemeClr>
                </a:solidFill>
                <a:effectLst/>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24988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lstStyle/>
          <a:p>
            <a:r>
              <a:rPr lang="en-IN" dirty="0">
                <a:solidFill>
                  <a:schemeClr val="accent6">
                    <a:lumMod val="60000"/>
                    <a:lumOff val="40000"/>
                  </a:schemeClr>
                </a:solidFill>
                <a:latin typeface="Book Antiqua" panose="02040602050305030304" pitchFamily="18" charset="0"/>
              </a:rPr>
              <a:t>Different Model Performance:</a:t>
            </a:r>
          </a:p>
        </p:txBody>
      </p:sp>
      <p:pic>
        <p:nvPicPr>
          <p:cNvPr id="6" name="Content Placeholder 5">
            <a:extLst>
              <a:ext uri="{FF2B5EF4-FFF2-40B4-BE49-F238E27FC236}">
                <a16:creationId xmlns:a16="http://schemas.microsoft.com/office/drawing/2014/main" id="{86D8E2F8-75C7-4094-A306-9B712804D3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1338" y="1313895"/>
            <a:ext cx="4170470" cy="4669655"/>
          </a:xfrm>
        </p:spPr>
      </p:pic>
      <p:pic>
        <p:nvPicPr>
          <p:cNvPr id="8" name="Content Placeholder 7">
            <a:extLst>
              <a:ext uri="{FF2B5EF4-FFF2-40B4-BE49-F238E27FC236}">
                <a16:creationId xmlns:a16="http://schemas.microsoft.com/office/drawing/2014/main" id="{D142EE45-00A6-4D40-9E01-A4F98C75391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3851" y="1899821"/>
            <a:ext cx="4412973" cy="4669654"/>
          </a:xfrm>
        </p:spPr>
      </p:pic>
    </p:spTree>
    <p:extLst>
      <p:ext uri="{BB962C8B-B14F-4D97-AF65-F5344CB8AC3E}">
        <p14:creationId xmlns:p14="http://schemas.microsoft.com/office/powerpoint/2010/main" val="235507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61DFFDE-01A2-4CB2-8C67-7EEB33C798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651" y="674703"/>
            <a:ext cx="4402450" cy="5016930"/>
          </a:xfrm>
        </p:spPr>
      </p:pic>
      <p:pic>
        <p:nvPicPr>
          <p:cNvPr id="8" name="Content Placeholder 7">
            <a:extLst>
              <a:ext uri="{FF2B5EF4-FFF2-40B4-BE49-F238E27FC236}">
                <a16:creationId xmlns:a16="http://schemas.microsoft.com/office/drawing/2014/main" id="{C9BF9DB6-5CCE-462F-A215-D5EDA2B2C0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1864311"/>
            <a:ext cx="4395788" cy="4829452"/>
          </a:xfrm>
        </p:spPr>
      </p:pic>
    </p:spTree>
    <p:extLst>
      <p:ext uri="{BB962C8B-B14F-4D97-AF65-F5344CB8AC3E}">
        <p14:creationId xmlns:p14="http://schemas.microsoft.com/office/powerpoint/2010/main" val="238439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36D6CBF-9239-4444-8936-AD4C0A6810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2078" y="239698"/>
            <a:ext cx="4395787" cy="5458069"/>
          </a:xfrm>
        </p:spPr>
      </p:pic>
      <p:pic>
        <p:nvPicPr>
          <p:cNvPr id="8" name="Content Placeholder 7">
            <a:extLst>
              <a:ext uri="{FF2B5EF4-FFF2-40B4-BE49-F238E27FC236}">
                <a16:creationId xmlns:a16="http://schemas.microsoft.com/office/drawing/2014/main" id="{EAFF53D8-05A8-4DC2-AF88-1148B349B4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42517" y="239698"/>
            <a:ext cx="5592931" cy="6369728"/>
          </a:xfrm>
        </p:spPr>
      </p:pic>
    </p:spTree>
    <p:extLst>
      <p:ext uri="{BB962C8B-B14F-4D97-AF65-F5344CB8AC3E}">
        <p14:creationId xmlns:p14="http://schemas.microsoft.com/office/powerpoint/2010/main" val="178398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452718"/>
            <a:ext cx="9411642" cy="1198529"/>
          </a:xfrm>
        </p:spPr>
        <p:txBody>
          <a:bodyPr/>
          <a:lstStyle/>
          <a:p>
            <a:r>
              <a:rPr lang="en-IN" sz="4000" dirty="0">
                <a:solidFill>
                  <a:schemeClr val="accent6">
                    <a:lumMod val="60000"/>
                    <a:lumOff val="40000"/>
                  </a:schemeClr>
                </a:solidFill>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638212" y="1855434"/>
            <a:ext cx="9411642" cy="4401844"/>
          </a:xfrm>
        </p:spPr>
        <p:txBody>
          <a:bodyPr/>
          <a:lstStyle/>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20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dirty="0"/>
          </a:p>
        </p:txBody>
      </p:sp>
      <p:pic>
        <p:nvPicPr>
          <p:cNvPr id="8" name="Picture 7">
            <a:extLst>
              <a:ext uri="{FF2B5EF4-FFF2-40B4-BE49-F238E27FC236}">
                <a16:creationId xmlns:a16="http://schemas.microsoft.com/office/drawing/2014/main" id="{9B5797E2-983D-4A18-906B-FAEA016F7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181" y="2713605"/>
            <a:ext cx="6251659" cy="3846993"/>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E552D-6D8A-4521-9F25-7C1E66C09BA7}"/>
              </a:ext>
            </a:extLst>
          </p:cNvPr>
          <p:cNvSpPr>
            <a:spLocks noGrp="1"/>
          </p:cNvSpPr>
          <p:nvPr>
            <p:ph idx="1"/>
          </p:nvPr>
        </p:nvSpPr>
        <p:spPr>
          <a:xfrm>
            <a:off x="577050" y="1402672"/>
            <a:ext cx="9472804" cy="4845727"/>
          </a:xfrm>
        </p:spPr>
        <p:txBody>
          <a:bodyPr/>
          <a:lstStyle/>
          <a:p>
            <a:pPr marL="0" indent="0">
              <a:buNone/>
            </a:pPr>
            <a:r>
              <a:rPr lang="en-IN" sz="20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sz="2000" b="1" dirty="0" err="1">
                <a:effectLst/>
                <a:latin typeface="Calibri" panose="020F0502020204030204" pitchFamily="34" charset="0"/>
                <a:ea typeface="Calibri" panose="020F0502020204030204" pitchFamily="34" charset="0"/>
                <a:cs typeface="Calibri" panose="020F0502020204030204" pitchFamily="34" charset="0"/>
              </a:rPr>
              <a:t>SalePrice</a:t>
            </a:r>
            <a:r>
              <a:rPr lang="en-IN" sz="2000" b="1" dirty="0">
                <a:effectLst/>
                <a:latin typeface="Calibri" panose="020F0502020204030204" pitchFamily="34" charset="0"/>
                <a:ea typeface="Calibri" panose="020F0502020204030204" pitchFamily="34" charset="0"/>
                <a:cs typeface="Calibri" panose="020F0502020204030204" pitchFamily="34" charset="0"/>
              </a:rPr>
              <a:t> for test dataset using saved model of train dataset, and the predictions look good. </a:t>
            </a:r>
            <a:endParaRPr lang="en-IN" dirty="0"/>
          </a:p>
        </p:txBody>
      </p:sp>
      <p:pic>
        <p:nvPicPr>
          <p:cNvPr id="7" name="Picture 6">
            <a:extLst>
              <a:ext uri="{FF2B5EF4-FFF2-40B4-BE49-F238E27FC236}">
                <a16:creationId xmlns:a16="http://schemas.microsoft.com/office/drawing/2014/main" id="{A99C0655-789F-4521-A138-6616F2528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271" y="1874914"/>
            <a:ext cx="6434258" cy="4548080"/>
          </a:xfrm>
          <a:prstGeom prst="rect">
            <a:avLst/>
          </a:prstGeom>
        </p:spPr>
      </p:pic>
    </p:spTree>
    <p:extLst>
      <p:ext uri="{BB962C8B-B14F-4D97-AF65-F5344CB8AC3E}">
        <p14:creationId xmlns:p14="http://schemas.microsoft.com/office/powerpoint/2010/main" val="12845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FD1D-4154-4AC4-BDF7-F4CAFA9EA13B}"/>
              </a:ext>
            </a:extLst>
          </p:cNvPr>
          <p:cNvSpPr>
            <a:spLocks noGrp="1"/>
          </p:cNvSpPr>
          <p:nvPr>
            <p:ph type="title"/>
          </p:nvPr>
        </p:nvSpPr>
        <p:spPr>
          <a:xfrm>
            <a:off x="630315" y="452718"/>
            <a:ext cx="9420519" cy="941076"/>
          </a:xfrm>
        </p:spPr>
        <p:txBody>
          <a:bodyPr/>
          <a:lstStyle/>
          <a:p>
            <a:r>
              <a:rPr lang="en-IN" dirty="0">
                <a:solidFill>
                  <a:schemeClr val="accent6">
                    <a:lumMod val="60000"/>
                    <a:lumOff val="40000"/>
                  </a:schemeClr>
                </a:solidFill>
                <a:latin typeface="Book Antiqua" panose="02040602050305030304" pitchFamily="18" charset="0"/>
              </a:rPr>
              <a:t>Conclusion</a:t>
            </a:r>
          </a:p>
        </p:txBody>
      </p:sp>
      <p:sp>
        <p:nvSpPr>
          <p:cNvPr id="3" name="Content Placeholder 2">
            <a:extLst>
              <a:ext uri="{FF2B5EF4-FFF2-40B4-BE49-F238E27FC236}">
                <a16:creationId xmlns:a16="http://schemas.microsoft.com/office/drawing/2014/main" id="{0861433B-E2A1-437A-BFD9-FBF8C8338478}"/>
              </a:ext>
            </a:extLst>
          </p:cNvPr>
          <p:cNvSpPr>
            <a:spLocks noGrp="1"/>
          </p:cNvSpPr>
          <p:nvPr>
            <p:ph idx="1"/>
          </p:nvPr>
        </p:nvSpPr>
        <p:spPr>
          <a:xfrm>
            <a:off x="630314" y="1269507"/>
            <a:ext cx="10653203" cy="5273335"/>
          </a:xfrm>
        </p:spPr>
        <p:txBody>
          <a:bodyPr>
            <a:normAutofit/>
          </a:bodyPr>
          <a:lstStyle/>
          <a:p>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In this project report, we have used machine learning algorithms to predict the house prices.</a:t>
            </a:r>
            <a:endParaRPr lang="en-US" dirty="0">
              <a:solidFill>
                <a:schemeClr val="accent1">
                  <a:lumMod val="40000"/>
                  <a:lumOff val="60000"/>
                </a:schemeClr>
              </a:solidFill>
              <a:latin typeface="Bahnschrift Light" panose="020B0502040204020203" pitchFamily="34" charset="0"/>
            </a:endParaRPr>
          </a:p>
          <a:p>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We have mentioned the step by step procedure to </a:t>
            </a:r>
            <a:r>
              <a:rPr lang="en-IN" sz="2000" dirty="0" err="1">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analyze</a:t>
            </a:r>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 the dataset and finding the correlation between the </a:t>
            </a:r>
            <a:r>
              <a:rPr lang="en-IN" sz="2000" dirty="0" err="1">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featuers</a:t>
            </a:r>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r>
              <a:rPr lang="en-IN" dirty="0">
                <a:solidFill>
                  <a:schemeClr val="accent1">
                    <a:lumMod val="40000"/>
                    <a:lumOff val="60000"/>
                  </a:schemeClr>
                </a:solidFill>
                <a:latin typeface="Bahnschrift Light" panose="020B0502040204020203" pitchFamily="34" charset="0"/>
                <a:ea typeface="Calibri" panose="020F0502020204030204" pitchFamily="34" charset="0"/>
                <a:cs typeface="Times New Roman" panose="02020603050405020304" pitchFamily="18" charset="0"/>
              </a:rPr>
              <a:t>W</a:t>
            </a:r>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e calculated the performance of each model using different performance metrics and compared them based on these metrics.</a:t>
            </a:r>
          </a:p>
          <a:p>
            <a:r>
              <a:rPr lang="en-US" b="0" i="0" dirty="0">
                <a:solidFill>
                  <a:schemeClr val="accent1">
                    <a:lumMod val="40000"/>
                    <a:lumOff val="60000"/>
                  </a:schemeClr>
                </a:solidFill>
                <a:effectLst/>
                <a:latin typeface="Bahnschrift Light" panose="020B0502040204020203" pitchFamily="34" charset="0"/>
              </a:rPr>
              <a:t>There were large no. of feature present in our </a:t>
            </a:r>
            <a:r>
              <a:rPr lang="en-US" b="0" i="0" dirty="0" err="1">
                <a:solidFill>
                  <a:schemeClr val="accent1">
                    <a:lumMod val="40000"/>
                    <a:lumOff val="60000"/>
                  </a:schemeClr>
                </a:solidFill>
                <a:effectLst/>
                <a:latin typeface="Bahnschrift Light" panose="020B0502040204020203" pitchFamily="34" charset="0"/>
              </a:rPr>
              <a:t>datasset</a:t>
            </a:r>
            <a:r>
              <a:rPr lang="en-US" b="0" i="0" dirty="0">
                <a:solidFill>
                  <a:schemeClr val="accent1">
                    <a:lumMod val="40000"/>
                    <a:lumOff val="60000"/>
                  </a:schemeClr>
                </a:solidFill>
                <a:effectLst/>
                <a:latin typeface="Bahnschrift Light" panose="020B0502040204020203" pitchFamily="34" charset="0"/>
              </a:rPr>
              <a:t>, </a:t>
            </a:r>
            <a:r>
              <a:rPr lang="en-US" b="0" i="0" dirty="0" err="1">
                <a:solidFill>
                  <a:schemeClr val="accent1">
                    <a:lumMod val="40000"/>
                    <a:lumOff val="60000"/>
                  </a:schemeClr>
                </a:solidFill>
                <a:effectLst/>
                <a:latin typeface="Bahnschrift Light" panose="020B0502040204020203" pitchFamily="34" charset="0"/>
              </a:rPr>
              <a:t>i</a:t>
            </a:r>
            <a:r>
              <a:rPr lang="en-US" b="0" i="0" dirty="0">
                <a:solidFill>
                  <a:schemeClr val="accent1">
                    <a:lumMod val="40000"/>
                    <a:lumOff val="60000"/>
                  </a:schemeClr>
                </a:solidFill>
                <a:effectLst/>
                <a:latin typeface="Bahnschrift Light" panose="020B0502040204020203" pitchFamily="34" charset="0"/>
              </a:rPr>
              <a:t> </a:t>
            </a:r>
            <a:r>
              <a:rPr lang="en-US" b="0" i="0" dirty="0" err="1">
                <a:solidFill>
                  <a:schemeClr val="accent1">
                    <a:lumMod val="40000"/>
                    <a:lumOff val="60000"/>
                  </a:schemeClr>
                </a:solidFill>
                <a:effectLst/>
                <a:latin typeface="Bahnschrift Light" panose="020B0502040204020203" pitchFamily="34" charset="0"/>
              </a:rPr>
              <a:t>anlyse</a:t>
            </a:r>
            <a:r>
              <a:rPr lang="en-US" b="0" i="0" dirty="0">
                <a:solidFill>
                  <a:schemeClr val="accent1">
                    <a:lumMod val="40000"/>
                    <a:lumOff val="60000"/>
                  </a:schemeClr>
                </a:solidFill>
                <a:effectLst/>
                <a:latin typeface="Bahnschrift Light" panose="020B0502040204020203" pitchFamily="34" charset="0"/>
              </a:rPr>
              <a:t> the data and </a:t>
            </a:r>
            <a:r>
              <a:rPr lang="en-US" b="0" i="0" dirty="0" err="1">
                <a:solidFill>
                  <a:schemeClr val="accent1">
                    <a:lumMod val="40000"/>
                    <a:lumOff val="60000"/>
                  </a:schemeClr>
                </a:solidFill>
                <a:effectLst/>
                <a:latin typeface="Bahnschrift Light" panose="020B0502040204020203" pitchFamily="34" charset="0"/>
              </a:rPr>
              <a:t>droped</a:t>
            </a:r>
            <a:r>
              <a:rPr lang="en-US" b="0" i="0" dirty="0">
                <a:solidFill>
                  <a:schemeClr val="accent1">
                    <a:lumMod val="40000"/>
                    <a:lumOff val="60000"/>
                  </a:schemeClr>
                </a:solidFill>
                <a:effectLst/>
                <a:latin typeface="Bahnschrift Light" panose="020B0502040204020203" pitchFamily="34" charset="0"/>
              </a:rPr>
              <a:t> all the </a:t>
            </a:r>
            <a:r>
              <a:rPr lang="en-US" b="0" i="0" dirty="0" err="1">
                <a:solidFill>
                  <a:schemeClr val="accent1">
                    <a:lumMod val="40000"/>
                    <a:lumOff val="60000"/>
                  </a:schemeClr>
                </a:solidFill>
                <a:effectLst/>
                <a:latin typeface="Bahnschrift Light" panose="020B0502040204020203" pitchFamily="34" charset="0"/>
              </a:rPr>
              <a:t>unneccessary</a:t>
            </a:r>
            <a:r>
              <a:rPr lang="en-US" b="0" i="0" dirty="0">
                <a:solidFill>
                  <a:schemeClr val="accent1">
                    <a:lumMod val="40000"/>
                    <a:lumOff val="60000"/>
                  </a:schemeClr>
                </a:solidFill>
                <a:effectLst/>
                <a:latin typeface="Bahnschrift Light" panose="020B0502040204020203" pitchFamily="34" charset="0"/>
              </a:rPr>
              <a:t> feature.</a:t>
            </a:r>
          </a:p>
          <a:p>
            <a:r>
              <a:rPr lang="en-US" b="0" i="0" dirty="0">
                <a:solidFill>
                  <a:schemeClr val="accent1">
                    <a:lumMod val="40000"/>
                    <a:lumOff val="60000"/>
                  </a:schemeClr>
                </a:solidFill>
                <a:effectLst/>
                <a:latin typeface="Bahnschrift Light" panose="020B0502040204020203" pitchFamily="34" charset="0"/>
              </a:rPr>
              <a:t>From overall analysis and visualization </a:t>
            </a:r>
            <a:r>
              <a:rPr lang="en-US" b="0" i="0" dirty="0" err="1">
                <a:solidFill>
                  <a:schemeClr val="accent1">
                    <a:lumMod val="40000"/>
                    <a:lumOff val="60000"/>
                  </a:schemeClr>
                </a:solidFill>
                <a:effectLst/>
                <a:latin typeface="Bahnschrift Light" panose="020B0502040204020203" pitchFamily="34" charset="0"/>
              </a:rPr>
              <a:t>i</a:t>
            </a:r>
            <a:r>
              <a:rPr lang="en-US" b="0" i="0" dirty="0">
                <a:solidFill>
                  <a:schemeClr val="accent1">
                    <a:lumMod val="40000"/>
                    <a:lumOff val="60000"/>
                  </a:schemeClr>
                </a:solidFill>
                <a:effectLst/>
                <a:latin typeface="Bahnschrift Light" panose="020B0502040204020203" pitchFamily="34" charset="0"/>
              </a:rPr>
              <a:t> come into conclusion that , the feature that most effect the sales price of a property are:</a:t>
            </a:r>
          </a:p>
          <a:p>
            <a:pPr marL="0" indent="0">
              <a:buNone/>
            </a:pPr>
            <a:r>
              <a:rPr lang="en-US" b="0" i="0" dirty="0">
                <a:solidFill>
                  <a:schemeClr val="accent3">
                    <a:lumMod val="60000"/>
                    <a:lumOff val="40000"/>
                  </a:schemeClr>
                </a:solidFill>
                <a:effectLst/>
                <a:latin typeface="Bahnschrift Light" panose="020B0502040204020203" pitchFamily="34" charset="0"/>
              </a:rPr>
              <a:t>    [ </a:t>
            </a:r>
            <a:r>
              <a:rPr lang="en-US" b="0" i="0" dirty="0" err="1">
                <a:solidFill>
                  <a:schemeClr val="accent3">
                    <a:lumMod val="60000"/>
                    <a:lumOff val="40000"/>
                  </a:schemeClr>
                </a:solidFill>
                <a:effectLst/>
                <a:latin typeface="Bahnschrift Light" panose="020B0502040204020203" pitchFamily="34" charset="0"/>
              </a:rPr>
              <a:t>OverallQual</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GrLiveArea</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ExterQual</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KitchenQual</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BsmtQual</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GarageCars</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GarageArea</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TotalBsmtSF</a:t>
            </a:r>
            <a:r>
              <a:rPr lang="en-US" b="0" i="0" dirty="0">
                <a:solidFill>
                  <a:schemeClr val="accent3">
                    <a:lumMod val="60000"/>
                    <a:lumOff val="40000"/>
                  </a:schemeClr>
                </a:solidFill>
                <a:effectLst/>
                <a:latin typeface="Bahnschrift Light" panose="020B0502040204020203" pitchFamily="34" charset="0"/>
              </a:rPr>
              <a:t>, 1stFirSF, </a:t>
            </a:r>
            <a:r>
              <a:rPr lang="en-US" b="0" i="0" dirty="0" err="1">
                <a:solidFill>
                  <a:schemeClr val="accent3">
                    <a:lumMod val="60000"/>
                    <a:lumOff val="40000"/>
                  </a:schemeClr>
                </a:solidFill>
                <a:effectLst/>
                <a:latin typeface="Bahnschrift Light" panose="020B0502040204020203" pitchFamily="34" charset="0"/>
              </a:rPr>
              <a:t>FullBath</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KitchenAbvGr</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GarageFinish</a:t>
            </a:r>
            <a:r>
              <a:rPr lang="en-US" b="0" i="0" dirty="0">
                <a:solidFill>
                  <a:schemeClr val="accent3">
                    <a:lumMod val="60000"/>
                    <a:lumOff val="40000"/>
                  </a:schemeClr>
                </a:solidFill>
                <a:effectLst/>
                <a:latin typeface="Bahnschrift Light" panose="020B0502040204020203" pitchFamily="34" charset="0"/>
              </a:rPr>
              <a:t>, </a:t>
            </a:r>
            <a:r>
              <a:rPr lang="en-US" b="0" i="0" dirty="0" err="1">
                <a:solidFill>
                  <a:schemeClr val="accent3">
                    <a:lumMod val="60000"/>
                    <a:lumOff val="40000"/>
                  </a:schemeClr>
                </a:solidFill>
                <a:effectLst/>
                <a:latin typeface="Bahnschrift Light" panose="020B0502040204020203" pitchFamily="34" charset="0"/>
              </a:rPr>
              <a:t>Year_SinceBuilt</a:t>
            </a:r>
            <a:r>
              <a:rPr lang="en-US" b="0" i="0" dirty="0">
                <a:solidFill>
                  <a:schemeClr val="accent3">
                    <a:lumMod val="60000"/>
                    <a:lumOff val="40000"/>
                  </a:schemeClr>
                </a:solidFill>
                <a:effectLst/>
                <a:latin typeface="Bahnschrift Light" panose="020B0502040204020203" pitchFamily="34" charset="0"/>
              </a:rPr>
              <a:t> ]</a:t>
            </a:r>
          </a:p>
          <a:p>
            <a:pPr marL="0" indent="0">
              <a:buNone/>
            </a:pPr>
            <a:r>
              <a:rPr lang="en-US" b="0" i="0" dirty="0">
                <a:solidFill>
                  <a:srgbClr val="000000"/>
                </a:solidFill>
                <a:effectLst/>
                <a:latin typeface="Helvetica Neue"/>
              </a:rPr>
              <a:t>  </a:t>
            </a:r>
          </a:p>
          <a:p>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9807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FD1D-4154-4AC4-BDF7-F4CAFA9EA13B}"/>
              </a:ext>
            </a:extLst>
          </p:cNvPr>
          <p:cNvSpPr>
            <a:spLocks noGrp="1"/>
          </p:cNvSpPr>
          <p:nvPr>
            <p:ph type="title"/>
          </p:nvPr>
        </p:nvSpPr>
        <p:spPr>
          <a:xfrm>
            <a:off x="630315" y="452718"/>
            <a:ext cx="9420519" cy="941076"/>
          </a:xfrm>
        </p:spPr>
        <p:txBody>
          <a:bodyPr/>
          <a:lstStyle/>
          <a:p>
            <a:r>
              <a:rPr lang="en-IN" dirty="0">
                <a:solidFill>
                  <a:schemeClr val="accent6">
                    <a:lumMod val="60000"/>
                    <a:lumOff val="40000"/>
                  </a:schemeClr>
                </a:solidFill>
                <a:latin typeface="Book Antiqua" panose="02040602050305030304" pitchFamily="18" charset="0"/>
              </a:rPr>
              <a:t>Conclusion</a:t>
            </a:r>
          </a:p>
        </p:txBody>
      </p:sp>
      <p:sp>
        <p:nvSpPr>
          <p:cNvPr id="3" name="Content Placeholder 2">
            <a:extLst>
              <a:ext uri="{FF2B5EF4-FFF2-40B4-BE49-F238E27FC236}">
                <a16:creationId xmlns:a16="http://schemas.microsoft.com/office/drawing/2014/main" id="{0861433B-E2A1-437A-BFD9-FBF8C8338478}"/>
              </a:ext>
            </a:extLst>
          </p:cNvPr>
          <p:cNvSpPr>
            <a:spLocks noGrp="1"/>
          </p:cNvSpPr>
          <p:nvPr>
            <p:ph idx="1"/>
          </p:nvPr>
        </p:nvSpPr>
        <p:spPr>
          <a:xfrm>
            <a:off x="630314" y="1269507"/>
            <a:ext cx="10653203" cy="5273335"/>
          </a:xfrm>
        </p:spPr>
        <p:txBody>
          <a:bodyPr>
            <a:normAutofit/>
          </a:bodyPr>
          <a:lstStyle/>
          <a:p>
            <a:pPr algn="l"/>
            <a:r>
              <a:rPr lang="en-US" b="0" i="0" dirty="0">
                <a:solidFill>
                  <a:schemeClr val="accent1">
                    <a:lumMod val="40000"/>
                    <a:lumOff val="60000"/>
                  </a:schemeClr>
                </a:solidFill>
                <a:effectLst/>
                <a:latin typeface="Bahnschrift Light" panose="020B0502040204020203" pitchFamily="34" charset="0"/>
              </a:rPr>
              <a:t>I've increased the </a:t>
            </a:r>
            <a:r>
              <a:rPr lang="en-US" b="0" i="0" dirty="0" err="1">
                <a:solidFill>
                  <a:schemeClr val="accent1">
                    <a:lumMod val="40000"/>
                    <a:lumOff val="60000"/>
                  </a:schemeClr>
                </a:solidFill>
                <a:effectLst/>
                <a:latin typeface="Bahnschrift Light" panose="020B0502040204020203" pitchFamily="34" charset="0"/>
              </a:rPr>
              <a:t>accuray</a:t>
            </a:r>
            <a:r>
              <a:rPr lang="en-US" b="0" i="0" dirty="0">
                <a:solidFill>
                  <a:schemeClr val="accent1">
                    <a:lumMod val="40000"/>
                    <a:lumOff val="60000"/>
                  </a:schemeClr>
                </a:solidFill>
                <a:effectLst/>
                <a:latin typeface="Bahnschrift Light" panose="020B0502040204020203" pitchFamily="34" charset="0"/>
              </a:rPr>
              <a:t> of best fit model(</a:t>
            </a:r>
            <a:r>
              <a:rPr lang="en-US" b="0" i="0" dirty="0" err="1">
                <a:solidFill>
                  <a:schemeClr val="accent1">
                    <a:lumMod val="40000"/>
                    <a:lumOff val="60000"/>
                  </a:schemeClr>
                </a:solidFill>
                <a:effectLst/>
                <a:latin typeface="Bahnschrift Light" panose="020B0502040204020203" pitchFamily="34" charset="0"/>
              </a:rPr>
              <a:t>ExtraTree</a:t>
            </a:r>
            <a:r>
              <a:rPr lang="en-US" b="0" i="0" dirty="0">
                <a:solidFill>
                  <a:schemeClr val="accent1">
                    <a:lumMod val="40000"/>
                    <a:lumOff val="60000"/>
                  </a:schemeClr>
                </a:solidFill>
                <a:effectLst/>
                <a:latin typeface="Bahnschrift Light" panose="020B0502040204020203" pitchFamily="34" charset="0"/>
              </a:rPr>
              <a:t> Regressor) using Hyper Parameter Tuning from 88.6 to 89.21, a Model With 89.21 % </a:t>
            </a:r>
            <a:r>
              <a:rPr lang="en-US" b="0" i="0" dirty="0" err="1">
                <a:solidFill>
                  <a:schemeClr val="accent1">
                    <a:lumMod val="40000"/>
                    <a:lumOff val="60000"/>
                  </a:schemeClr>
                </a:solidFill>
                <a:effectLst/>
                <a:latin typeface="Bahnschrift Light" panose="020B0502040204020203" pitchFamily="34" charset="0"/>
              </a:rPr>
              <a:t>accuray</a:t>
            </a:r>
            <a:r>
              <a:rPr lang="en-US" b="0" i="0" dirty="0">
                <a:solidFill>
                  <a:schemeClr val="accent1">
                    <a:lumMod val="40000"/>
                    <a:lumOff val="60000"/>
                  </a:schemeClr>
                </a:solidFill>
                <a:effectLst/>
                <a:latin typeface="Bahnschrift Light" panose="020B0502040204020203" pitchFamily="34" charset="0"/>
              </a:rPr>
              <a:t> is quite a good model , and will be a great help in predicting nearly correct prices.</a:t>
            </a:r>
          </a:p>
          <a:p>
            <a:r>
              <a:rPr lang="en-US" b="0" i="0" dirty="0">
                <a:solidFill>
                  <a:schemeClr val="accent1">
                    <a:lumMod val="40000"/>
                    <a:lumOff val="60000"/>
                  </a:schemeClr>
                </a:solidFill>
                <a:effectLst/>
                <a:latin typeface="Bahnschrift Light" panose="020B0502040204020203" pitchFamily="34" charset="0"/>
              </a:rPr>
              <a:t>I hope this model will help companies to predict the actual value of the prospective properties and decide whether to invest in them or not.</a:t>
            </a:r>
          </a:p>
          <a:p>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endParaRPr>
          </a:p>
          <a:p>
            <a:endPar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Calibri" panose="020F0502020204030204" pitchFamily="34" charset="0"/>
            </a:endParaRPr>
          </a:p>
          <a:p>
            <a:pPr marL="0" indent="0">
              <a:buNone/>
            </a:pPr>
            <a:endParaRPr lang="en-US" b="0" i="0" dirty="0">
              <a:solidFill>
                <a:srgbClr val="000000"/>
              </a:solidFill>
              <a:effectLst/>
              <a:latin typeface="Helvetica Neue"/>
            </a:endParaRPr>
          </a:p>
          <a:p>
            <a:endParaRPr lang="en-US" b="0" i="0" dirty="0">
              <a:solidFill>
                <a:srgbClr val="000000"/>
              </a:solidFill>
              <a:effectLst/>
              <a:latin typeface="Helvetica Neue"/>
            </a:endParaRPr>
          </a:p>
          <a:p>
            <a:pPr algn="l"/>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365456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452718"/>
            <a:ext cx="9456030" cy="728012"/>
          </a:xfrm>
        </p:spPr>
        <p:txBody>
          <a:bodyPr/>
          <a:lstStyle/>
          <a:p>
            <a:r>
              <a:rPr lang="en-IN" dirty="0" err="1">
                <a:solidFill>
                  <a:schemeClr val="accent6">
                    <a:lumMod val="60000"/>
                    <a:lumOff val="40000"/>
                  </a:schemeClr>
                </a:solidFill>
                <a:latin typeface="Book Antiqua" panose="02040602050305030304" pitchFamily="18" charset="0"/>
              </a:rPr>
              <a:t>OverView</a:t>
            </a:r>
            <a:endParaRPr lang="en-IN" dirty="0">
              <a:solidFill>
                <a:schemeClr val="accent6">
                  <a:lumMod val="60000"/>
                  <a:lumOff val="4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606165" y="1484748"/>
            <a:ext cx="8901820" cy="4037163"/>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Housing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train dataset.</a:t>
            </a:r>
          </a:p>
          <a:p>
            <a:pPr lvl="1"/>
            <a:r>
              <a:rPr lang="en-US" dirty="0">
                <a:solidFill>
                  <a:schemeClr val="tx2"/>
                </a:solidFill>
                <a:latin typeface="Century" panose="02040604050505020304" pitchFamily="18" charset="0"/>
              </a:rPr>
              <a:t>Predicting Housing Price for test dataset</a:t>
            </a:r>
            <a:endParaRPr lang="en-IN" dirty="0"/>
          </a:p>
        </p:txBody>
      </p:sp>
    </p:spTree>
    <p:extLst>
      <p:ext uri="{BB962C8B-B14F-4D97-AF65-F5344CB8AC3E}">
        <p14:creationId xmlns:p14="http://schemas.microsoft.com/office/powerpoint/2010/main" val="25834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94CBC5-83A2-41A4-A759-E85C5C30C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00" y="1170007"/>
            <a:ext cx="9491663" cy="4983123"/>
          </a:xfrm>
        </p:spPr>
      </p:pic>
    </p:spTree>
    <p:extLst>
      <p:ext uri="{BB962C8B-B14F-4D97-AF65-F5344CB8AC3E}">
        <p14:creationId xmlns:p14="http://schemas.microsoft.com/office/powerpoint/2010/main" val="40661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50417" y="452718"/>
            <a:ext cx="9500418" cy="825666"/>
          </a:xfrm>
        </p:spPr>
        <p:txBody>
          <a:bodyPr/>
          <a:lstStyle/>
          <a:p>
            <a:r>
              <a:rPr lang="en-IN" dirty="0">
                <a:solidFill>
                  <a:schemeClr val="accent6">
                    <a:lumMod val="60000"/>
                    <a:lumOff val="40000"/>
                  </a:schemeClr>
                </a:solidFill>
                <a:latin typeface="Book Antiqua" panose="02040602050305030304" pitchFamily="18" charset="0"/>
              </a:rPr>
              <a:t>Problem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452762" y="1624614"/>
            <a:ext cx="9597092" cy="4623785"/>
          </a:xfrm>
        </p:spPr>
        <p:txBody>
          <a:bodyPr/>
          <a:lstStyle/>
          <a:p>
            <a:pPr marL="0" indent="0">
              <a:buNone/>
            </a:pPr>
            <a:r>
              <a:rPr lang="en-US" sz="2000" dirty="0">
                <a:latin typeface="Century" panose="020406040505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2000" dirty="0">
                <a:latin typeface="Century" panose="020406040505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sz="2000" dirty="0">
                <a:latin typeface="Century" panose="02040604050505020304" pitchFamily="18" charset="0"/>
              </a:rPr>
              <a:t>• Which variables are important to predict the price of variable? </a:t>
            </a:r>
          </a:p>
          <a:p>
            <a:pPr marL="0" indent="0">
              <a:buNone/>
            </a:pPr>
            <a:r>
              <a:rPr lang="en-US" sz="2000" dirty="0">
                <a:latin typeface="Century" panose="02040604050505020304" pitchFamily="18" charset="0"/>
              </a:rPr>
              <a:t>• How do these variables describe the price of the house?</a:t>
            </a:r>
            <a:endParaRPr lang="en-IN" sz="20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lstStyle/>
          <a:p>
            <a:r>
              <a:rPr lang="en-IN" dirty="0">
                <a:solidFill>
                  <a:schemeClr val="accent6">
                    <a:lumMod val="60000"/>
                    <a:lumOff val="40000"/>
                  </a:schemeClr>
                </a:solidFill>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780254" y="1953088"/>
            <a:ext cx="9269599" cy="4295312"/>
          </a:xfrm>
        </p:spPr>
        <p:txBody>
          <a:bodyPr/>
          <a:lstStyle/>
          <a:p>
            <a:r>
              <a:rPr lang="en-IN" sz="2000" dirty="0">
                <a:effectLst/>
                <a:latin typeface="Century" panose="02040604050505020304" pitchFamily="18" charset="0"/>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r>
              <a:rPr lang="en-IN" sz="2000" dirty="0">
                <a:effectLst/>
                <a:latin typeface="Century" panose="02040604050505020304" pitchFamily="18" charset="0"/>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a:t>
            </a:r>
            <a:r>
              <a:rPr lang="en-IN" sz="2000" dirty="0" err="1">
                <a:effectLst/>
                <a:latin typeface="Century" panose="02040604050505020304" pitchFamily="18" charset="0"/>
                <a:ea typeface="Calibri" panose="020F0502020204030204" pitchFamily="34" charset="0"/>
                <a:cs typeface="Calibri" panose="020F0502020204030204" pitchFamily="34" charset="0"/>
              </a:rPr>
              <a:t>considered.</a:t>
            </a:r>
            <a:r>
              <a:rPr lang="en-IN" sz="2000" dirty="0" err="1">
                <a:effectLst/>
                <a:latin typeface="Century" panose="02040604050505020304" pitchFamily="18" charset="0"/>
                <a:ea typeface="Calibri" panose="020F0502020204030204" pitchFamily="34" charset="0"/>
              </a:rPr>
              <a:t>Now</a:t>
            </a:r>
            <a:r>
              <a:rPr lang="en-IN" sz="2000" dirty="0">
                <a:effectLst/>
                <a:latin typeface="Century" panose="02040604050505020304" pitchFamily="18" charset="0"/>
                <a:ea typeface="Calibri" panose="020F0502020204030204" pitchFamily="34" charset="0"/>
              </a:rPr>
              <a:t> as a data scientist our work is to analyse the dataset and apply our skills towards predicting house price.</a:t>
            </a:r>
            <a:endParaRPr lang="en-IN" dirty="0"/>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D8F823-C218-4954-836F-CDB758901271}"/>
              </a:ext>
            </a:extLst>
          </p:cNvPr>
          <p:cNvSpPr>
            <a:spLocks noGrp="1"/>
          </p:cNvSpPr>
          <p:nvPr>
            <p:ph type="title"/>
          </p:nvPr>
        </p:nvSpPr>
        <p:spPr>
          <a:xfrm>
            <a:off x="1154953" y="1447800"/>
            <a:ext cx="3401063" cy="993559"/>
          </a:xfrm>
        </p:spPr>
        <p:txBody>
          <a:bodyPr/>
          <a:lstStyle/>
          <a:p>
            <a:r>
              <a:rPr lang="en-IN" sz="3200" b="1" dirty="0">
                <a:solidFill>
                  <a:schemeClr val="accent6">
                    <a:lumMod val="60000"/>
                    <a:lumOff val="40000"/>
                  </a:schemeClr>
                </a:solidFill>
                <a:latin typeface="Book Antiqua" panose="02040602050305030304" pitchFamily="18" charset="0"/>
              </a:rPr>
              <a:t>What Is Price Prediction ?</a:t>
            </a:r>
          </a:p>
        </p:txBody>
      </p:sp>
      <p:sp>
        <p:nvSpPr>
          <p:cNvPr id="6" name="Text Placeholder 5">
            <a:extLst>
              <a:ext uri="{FF2B5EF4-FFF2-40B4-BE49-F238E27FC236}">
                <a16:creationId xmlns:a16="http://schemas.microsoft.com/office/drawing/2014/main" id="{73D34D7F-B957-4F6C-9F52-FF2F6D764204}"/>
              </a:ext>
            </a:extLst>
          </p:cNvPr>
          <p:cNvSpPr>
            <a:spLocks noGrp="1"/>
          </p:cNvSpPr>
          <p:nvPr>
            <p:ph type="body" sz="half" idx="2"/>
          </p:nvPr>
        </p:nvSpPr>
        <p:spPr>
          <a:xfrm>
            <a:off x="781235" y="2565646"/>
            <a:ext cx="3774781" cy="3459233"/>
          </a:xfrm>
        </p:spPr>
        <p:txBody>
          <a:bodyPr/>
          <a:lstStyle/>
          <a:p>
            <a:r>
              <a:rPr lang="en-US" sz="2000" b="0" i="0" dirty="0">
                <a:effectLst/>
                <a:latin typeface="Century" panose="02040604050505020304" pitchFamily="18" charset="0"/>
              </a:rPr>
              <a:t>Prediction house prices are </a:t>
            </a:r>
            <a:r>
              <a:rPr lang="en-US" sz="2000" b="1" i="0" dirty="0">
                <a:effectLst/>
                <a:latin typeface="Century" panose="02040604050505020304" pitchFamily="18" charset="0"/>
              </a:rPr>
              <a:t>expected to help people who plan to buy a house</a:t>
            </a:r>
            <a:r>
              <a:rPr lang="en-US" sz="2000" b="0" i="0" dirty="0">
                <a:effectLst/>
                <a:latin typeface="Century" panose="02040604050505020304" pitchFamily="18" charset="0"/>
              </a:rPr>
              <a:t> so they can know the price range in the future, then they can plan their finance well. In addition, house price predictions are also beneficial for property investors to know the trend of housing prices in a certain location.</a:t>
            </a:r>
            <a:endParaRPr lang="en-IN" sz="2000" dirty="0">
              <a:latin typeface="Century" panose="02040604050505020304" pitchFamily="18" charset="0"/>
            </a:endParaRPr>
          </a:p>
          <a:p>
            <a:endParaRPr lang="en-IN" dirty="0"/>
          </a:p>
        </p:txBody>
      </p:sp>
      <p:pic>
        <p:nvPicPr>
          <p:cNvPr id="15" name="Content Placeholder 14">
            <a:extLst>
              <a:ext uri="{FF2B5EF4-FFF2-40B4-BE49-F238E27FC236}">
                <a16:creationId xmlns:a16="http://schemas.microsoft.com/office/drawing/2014/main" id="{52B9EE22-92FC-493B-960F-D559E07809E5}"/>
              </a:ext>
            </a:extLst>
          </p:cNvPr>
          <p:cNvPicPr>
            <a:picLocks noGrp="1" noChangeAspect="1"/>
          </p:cNvPicPr>
          <p:nvPr>
            <p:ph idx="1"/>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bwMode="auto">
          <a:xfrm>
            <a:off x="4882379" y="2487967"/>
            <a:ext cx="5195888" cy="334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8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27E7-A72E-4C35-A964-C6DF66B15D7C}"/>
              </a:ext>
            </a:extLst>
          </p:cNvPr>
          <p:cNvSpPr>
            <a:spLocks noGrp="1"/>
          </p:cNvSpPr>
          <p:nvPr>
            <p:ph type="title"/>
          </p:nvPr>
        </p:nvSpPr>
        <p:spPr>
          <a:xfrm>
            <a:off x="645133" y="452718"/>
            <a:ext cx="9405702" cy="914443"/>
          </a:xfrm>
        </p:spPr>
        <p:txBody>
          <a:bodyPr/>
          <a:lstStyle/>
          <a:p>
            <a:r>
              <a:rPr lang="en-IN" dirty="0">
                <a:solidFill>
                  <a:schemeClr val="accent6">
                    <a:lumMod val="60000"/>
                    <a:lumOff val="40000"/>
                  </a:schemeClr>
                </a:solidFill>
                <a:latin typeface="Book Antiqua" panose="02040602050305030304" pitchFamily="18" charset="0"/>
              </a:rPr>
              <a:t>Importance of House Price Prediction</a:t>
            </a:r>
          </a:p>
        </p:txBody>
      </p:sp>
      <p:sp>
        <p:nvSpPr>
          <p:cNvPr id="3" name="Content Placeholder 2">
            <a:extLst>
              <a:ext uri="{FF2B5EF4-FFF2-40B4-BE49-F238E27FC236}">
                <a16:creationId xmlns:a16="http://schemas.microsoft.com/office/drawing/2014/main" id="{4791455F-BC27-40D1-A254-CC8D347E687C}"/>
              </a:ext>
            </a:extLst>
          </p:cNvPr>
          <p:cNvSpPr>
            <a:spLocks noGrp="1"/>
          </p:cNvSpPr>
          <p:nvPr>
            <p:ph idx="1"/>
          </p:nvPr>
        </p:nvSpPr>
        <p:spPr>
          <a:xfrm>
            <a:off x="559293" y="1606858"/>
            <a:ext cx="9490561" cy="4641541"/>
          </a:xfrm>
        </p:spPr>
        <p:txBody>
          <a:bodyPr/>
          <a:lstStyle/>
          <a:p>
            <a:pPr marL="0" indent="0">
              <a:buNone/>
            </a:pPr>
            <a:r>
              <a:rPr lang="en-US" b="0" i="0" dirty="0">
                <a:effectLst/>
                <a:latin typeface="arial" panose="020B0604020202020204" pitchFamily="34" charset="0"/>
              </a:rPr>
              <a:t>House Price prediction, is important </a:t>
            </a:r>
            <a:r>
              <a:rPr lang="en-US" b="1" i="0" dirty="0">
                <a:effectLst/>
                <a:latin typeface="arial" panose="020B0604020202020204" pitchFamily="34" charset="0"/>
              </a:rPr>
              <a:t>to drive Real Estate efficiency</a:t>
            </a:r>
            <a:r>
              <a:rPr lang="en-US" b="0" i="0" dirty="0">
                <a:effectLst/>
                <a:latin typeface="arial" panose="020B0604020202020204" pitchFamily="34" charset="0"/>
              </a:rPr>
              <a:t>. As earlier, House prices were determined by calculating the acquiring and selling price in a locality. Therefore, the House Price prediction model is very essential in filling the information gap and improve Real Estate efficiency</a:t>
            </a:r>
          </a:p>
          <a:p>
            <a:pPr marL="0" indent="0">
              <a:buNone/>
            </a:pPr>
            <a:endParaRPr lang="en-US" dirty="0">
              <a:latin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61358D06-E771-42B3-B978-11A4987A533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4255641" y="3336292"/>
            <a:ext cx="5571940" cy="2929762"/>
          </a:xfrm>
          <a:prstGeom prst="rect">
            <a:avLst/>
          </a:prstGeom>
        </p:spPr>
      </p:pic>
    </p:spTree>
    <p:extLst>
      <p:ext uri="{BB962C8B-B14F-4D97-AF65-F5344CB8AC3E}">
        <p14:creationId xmlns:p14="http://schemas.microsoft.com/office/powerpoint/2010/main" val="151679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452718"/>
            <a:ext cx="9393886" cy="976587"/>
          </a:xfrm>
        </p:spPr>
        <p:txBody>
          <a:bodyPr/>
          <a:lstStyle/>
          <a:p>
            <a:r>
              <a:rPr lang="en-IN" dirty="0">
                <a:solidFill>
                  <a:schemeClr val="accent6">
                    <a:lumMod val="60000"/>
                    <a:lumOff val="40000"/>
                  </a:schemeClr>
                </a:solidFill>
                <a:latin typeface="Book Antiqua" panose="02040602050305030304" pitchFamily="18" charset="0"/>
              </a:rPr>
              <a:t>Exploratory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9534948" cy="4543886"/>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cs typeface="Calibri" panose="020F0502020204030204" pitchFamily="34"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both the datasets( i.e. Train and Test) which were in csv format.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0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000" dirty="0" err="1">
                <a:effectLst/>
                <a:latin typeface="Century" panose="02040604050505020304" pitchFamily="18" charset="0"/>
                <a:ea typeface="Calibri" panose="020F0502020204030204" pitchFamily="34" charset="0"/>
                <a:cs typeface="Calibri" panose="020F0502020204030204" pitchFamily="34" charset="0"/>
              </a:rPr>
              <a:t>nunique</a:t>
            </a:r>
            <a:r>
              <a:rPr lang="en-IN" sz="20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since it seem to me as unnecessary.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3AB5-26DC-4062-8D83-73CFC6EF83C7}"/>
              </a:ext>
            </a:extLst>
          </p:cNvPr>
          <p:cNvSpPr>
            <a:spLocks noGrp="1"/>
          </p:cNvSpPr>
          <p:nvPr>
            <p:ph type="title"/>
          </p:nvPr>
        </p:nvSpPr>
        <p:spPr>
          <a:xfrm>
            <a:off x="710214" y="452718"/>
            <a:ext cx="9340620" cy="692501"/>
          </a:xfrm>
        </p:spPr>
        <p:txBody>
          <a:bodyPr/>
          <a:lstStyle/>
          <a:p>
            <a:r>
              <a:rPr lang="en-IN" dirty="0">
                <a:solidFill>
                  <a:schemeClr val="accent6">
                    <a:lumMod val="60000"/>
                    <a:lumOff val="40000"/>
                  </a:schemeClr>
                </a:solidFill>
                <a:latin typeface="Book Antiqua" panose="02040602050305030304" pitchFamily="18" charset="0"/>
              </a:rPr>
              <a:t>Exploratory Data Analysis</a:t>
            </a:r>
            <a:endParaRPr lang="en-IN" dirty="0"/>
          </a:p>
        </p:txBody>
      </p:sp>
      <p:sp>
        <p:nvSpPr>
          <p:cNvPr id="3" name="Content Placeholder 2">
            <a:extLst>
              <a:ext uri="{FF2B5EF4-FFF2-40B4-BE49-F238E27FC236}">
                <a16:creationId xmlns:a16="http://schemas.microsoft.com/office/drawing/2014/main" id="{B9D6D088-9AA1-4D0B-937A-58C64BDF30CD}"/>
              </a:ext>
            </a:extLst>
          </p:cNvPr>
          <p:cNvSpPr>
            <a:spLocks noGrp="1"/>
          </p:cNvSpPr>
          <p:nvPr>
            <p:ph idx="1"/>
          </p:nvPr>
        </p:nvSpPr>
        <p:spPr>
          <a:xfrm>
            <a:off x="709233" y="1653423"/>
            <a:ext cx="9517843" cy="4418903"/>
          </a:xfrm>
        </p:spPr>
        <p:txBody>
          <a:bodyPr>
            <a:normAutofit lnSpcReduction="10000"/>
          </a:bodyPr>
          <a:lstStyle/>
          <a:p>
            <a:pPr marL="342900" lvl="0" indent="-342900">
              <a:lnSpc>
                <a:spcPct val="107000"/>
              </a:lnSpc>
              <a:buFont typeface="Wingdings" panose="05000000000000000000" pitchFamily="2" charset="2"/>
              <a:buChar char=""/>
            </a:pPr>
            <a:r>
              <a:rPr lang="en-IN" sz="16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ID is the identity number given for </a:t>
            </a:r>
            <a:r>
              <a:rPr lang="en-IN" sz="2000" dirty="0" err="1">
                <a:effectLst/>
                <a:latin typeface="Century" panose="02040604050505020304" pitchFamily="18" charset="0"/>
                <a:ea typeface="Calibri" panose="020F0502020204030204" pitchFamily="34" charset="0"/>
                <a:cs typeface="Calibri" panose="020F0502020204030204" pitchFamily="34" charset="0"/>
              </a:rPr>
              <a:t>perticular</a:t>
            </a:r>
            <a:r>
              <a:rPr lang="en-IN" sz="2000" dirty="0">
                <a:effectLst/>
                <a:latin typeface="Century" panose="02040604050505020304" pitchFamily="18" charset="0"/>
                <a:ea typeface="Calibri" panose="020F0502020204030204" pitchFamily="34" charset="0"/>
                <a:cs typeface="Calibri" panose="020F0502020204030204" pitchFamily="34" charset="0"/>
              </a:rPr>
              <a:t> asset and all the entries in Utilities column were same so these two column will not help us in model building. So I decided to drop those columns.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rPr>
              <a:t>And all these steps were performed to both train and test datasets separately and simultaneously.</a:t>
            </a:r>
            <a:endParaRPr lang="en-IN" sz="2000" dirty="0">
              <a:latin typeface="Century" panose="020406040505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2026516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2809</Words>
  <Application>Microsoft Office PowerPoint</Application>
  <PresentationFormat>Widescreen</PresentationFormat>
  <Paragraphs>147</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vt:lpstr>
      <vt:lpstr>Bahnschrift Light</vt:lpstr>
      <vt:lpstr>Book Antiqua</vt:lpstr>
      <vt:lpstr>Calibri</vt:lpstr>
      <vt:lpstr>Century</vt:lpstr>
      <vt:lpstr>Century Gothic</vt:lpstr>
      <vt:lpstr>Helvetica Neue</vt:lpstr>
      <vt:lpstr>Wingdings</vt:lpstr>
      <vt:lpstr>Wingdings 3</vt:lpstr>
      <vt:lpstr>Ion</vt:lpstr>
      <vt:lpstr>                Project Report on :               House Price Prediction</vt:lpstr>
      <vt:lpstr>Content</vt:lpstr>
      <vt:lpstr>OverView</vt:lpstr>
      <vt:lpstr>Problem Statement:</vt:lpstr>
      <vt:lpstr>Problem Understanding</vt:lpstr>
      <vt:lpstr>What Is Price Prediction ?</vt:lpstr>
      <vt:lpstr>Importance of House Price Prediction</vt:lpstr>
      <vt:lpstr>Exploratory Data Analysis</vt:lpstr>
      <vt:lpstr>Exploratory Data Analysis</vt:lpstr>
      <vt:lpstr>Visualization of numerical columns </vt:lpstr>
      <vt:lpstr>Observations</vt:lpstr>
      <vt:lpstr>Observations</vt:lpstr>
      <vt:lpstr>Vizualization of categorical columns</vt:lpstr>
      <vt:lpstr>PowerPoint Presentation</vt:lpstr>
      <vt:lpstr>Observations</vt:lpstr>
      <vt:lpstr>Observations</vt:lpstr>
      <vt:lpstr>Observations</vt:lpstr>
      <vt:lpstr>Observations</vt:lpstr>
      <vt:lpstr>Analysis</vt:lpstr>
      <vt:lpstr>Data Cleaning Steps</vt:lpstr>
      <vt:lpstr>Model Building</vt:lpstr>
      <vt:lpstr>PowerPoint Presentation</vt:lpstr>
      <vt:lpstr>Different Model Performance:</vt:lpstr>
      <vt:lpstr>PowerPoint Presentation</vt:lpstr>
      <vt:lpstr>PowerPoint Presentation</vt:lpstr>
      <vt:lpstr>Saving the model and predictions using saved model</vt:lpstr>
      <vt:lpstr>PowerPoint Presentation</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               House Price Prediction</dc:title>
  <dc:creator>vishal lakhera</dc:creator>
  <cp:lastModifiedBy>vishal lakhera</cp:lastModifiedBy>
  <cp:revision>1</cp:revision>
  <dcterms:created xsi:type="dcterms:W3CDTF">2022-03-16T05:47:49Z</dcterms:created>
  <dcterms:modified xsi:type="dcterms:W3CDTF">2022-03-16T07:40:35Z</dcterms:modified>
</cp:coreProperties>
</file>