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309" r:id="rId9"/>
    <p:sldId id="311" r:id="rId10"/>
    <p:sldId id="312" r:id="rId11"/>
    <p:sldId id="313" r:id="rId12"/>
    <p:sldId id="314" r:id="rId13"/>
    <p:sldId id="263" r:id="rId14"/>
    <p:sldId id="316" r:id="rId15"/>
    <p:sldId id="264" r:id="rId16"/>
    <p:sldId id="303" r:id="rId17"/>
    <p:sldId id="345" r:id="rId18"/>
    <p:sldId id="346" r:id="rId19"/>
    <p:sldId id="347" r:id="rId20"/>
    <p:sldId id="348" r:id="rId21"/>
    <p:sldId id="350" r:id="rId22"/>
    <p:sldId id="349" r:id="rId23"/>
    <p:sldId id="290" r:id="rId24"/>
    <p:sldId id="325" r:id="rId25"/>
    <p:sldId id="351" r:id="rId26"/>
    <p:sldId id="323" r:id="rId27"/>
    <p:sldId id="328" r:id="rId28"/>
    <p:sldId id="329" r:id="rId29"/>
    <p:sldId id="330" r:id="rId30"/>
    <p:sldId id="331" r:id="rId31"/>
    <p:sldId id="326" r:id="rId32"/>
    <p:sldId id="291" r:id="rId33"/>
    <p:sldId id="292" r:id="rId34"/>
    <p:sldId id="293" r:id="rId35"/>
    <p:sldId id="294" r:id="rId36"/>
    <p:sldId id="295" r:id="rId37"/>
    <p:sldId id="308" r:id="rId38"/>
    <p:sldId id="333" r:id="rId39"/>
    <p:sldId id="335" r:id="rId40"/>
    <p:sldId id="344" r:id="rId41"/>
    <p:sldId id="300" r:id="rId42"/>
    <p:sldId id="342" r:id="rId43"/>
    <p:sldId id="343" r:id="rId44"/>
    <p:sldId id="30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FFF6345-D9F2-4AD2-95BF-86AE0484AF96}" type="datetimeFigureOut">
              <a:rPr lang="en-IN" smtClean="0"/>
              <a:t>13-04-2022</a:t>
            </a:fld>
            <a:endParaRPr lang="en-IN"/>
          </a:p>
        </p:txBody>
      </p:sp>
      <p:sp>
        <p:nvSpPr>
          <p:cNvPr id="8" name="Slide Number Placeholder 7"/>
          <p:cNvSpPr>
            <a:spLocks noGrp="1"/>
          </p:cNvSpPr>
          <p:nvPr>
            <p:ph type="sldNum" sz="quarter" idx="11"/>
          </p:nvPr>
        </p:nvSpPr>
        <p:spPr/>
        <p:txBody>
          <a:bodyPr/>
          <a:lstStyle/>
          <a:p>
            <a:fld id="{94F9AB5C-1301-4E2B-8758-75E6B7BD7615}"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FF6345-D9F2-4AD2-95BF-86AE0484AF96}"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FF6345-D9F2-4AD2-95BF-86AE0484AF96}"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FF6345-D9F2-4AD2-95BF-86AE0484AF96}"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FF6345-D9F2-4AD2-95BF-86AE0484AF96}"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F9AB5C-1301-4E2B-8758-75E6B7BD7615}" type="slidenum">
              <a:rPr lang="en-IN" smtClean="0"/>
              <a:t>‹#›</a:t>
            </a:fld>
            <a:endParaRPr lang="en-IN"/>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FF6345-D9F2-4AD2-95BF-86AE0484AF96}"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FFF6345-D9F2-4AD2-95BF-86AE0484AF96}" type="datetimeFigureOut">
              <a:rPr lang="en-IN" smtClean="0"/>
              <a:t>13-04-2022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F9AB5C-1301-4E2B-8758-75E6B7BD7615}" type="slidenum">
              <a:rPr lang="en-IN" smtClean="0"/>
              <a:t>‹#›</a:t>
            </a:fld>
            <a:endParaRPr lang="en-IN"/>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FF6345-D9F2-4AD2-95BF-86AE0484AF96}" type="datetimeFigureOut">
              <a:rPr lang="en-IN" smtClean="0"/>
              <a:t>13-04-2022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F6345-D9F2-4AD2-95BF-86AE0484AF96}" type="datetimeFigureOut">
              <a:rPr lang="en-IN" smtClean="0"/>
              <a:t>13-04-2022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FF6345-D9F2-4AD2-95BF-86AE0484AF96}"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FF6345-D9F2-4AD2-95BF-86AE0484AF96}"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F9AB5C-1301-4E2B-8758-75E6B7BD761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5FFF6345-D9F2-4AD2-95BF-86AE0484AF96}" type="datetimeFigureOut">
              <a:rPr lang="en-IN" smtClean="0"/>
              <a:t>13-04-2022</a:t>
            </a:fld>
            <a:endParaRPr lang="en-IN"/>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94F9AB5C-1301-4E2B-8758-75E6B7BD7615}" type="slidenum">
              <a:rPr lang="en-IN" smtClean="0"/>
              <a:t>‹#›</a:t>
            </a:fld>
            <a:endParaRPr lang="en-IN"/>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7869" y="581321"/>
            <a:ext cx="10839158" cy="1443422"/>
          </a:xfrm>
        </p:spPr>
        <p:txBody>
          <a:bodyPr/>
          <a:lstStyle/>
          <a:p>
            <a:r>
              <a:rPr lang="en-IN" b="1" i="1" dirty="0">
                <a:solidFill>
                  <a:schemeClr val="tx2">
                    <a:lumMod val="50000"/>
                  </a:schemeClr>
                </a:solidFill>
                <a:effectLst/>
                <a:latin typeface="Agency FB" panose="020B0503020202020204" pitchFamily="34" charset="0"/>
              </a:rPr>
              <a:t>Micro Credit Defaulters</a:t>
            </a:r>
          </a:p>
        </p:txBody>
      </p:sp>
      <p:sp>
        <p:nvSpPr>
          <p:cNvPr id="3" name="Subtitle 2"/>
          <p:cNvSpPr>
            <a:spLocks noGrp="1"/>
          </p:cNvSpPr>
          <p:nvPr>
            <p:ph type="subTitle" idx="1"/>
          </p:nvPr>
        </p:nvSpPr>
        <p:spPr>
          <a:xfrm>
            <a:off x="5400185" y="5207726"/>
            <a:ext cx="7135368" cy="551688"/>
          </a:xfrm>
        </p:spPr>
        <p:txBody>
          <a:bodyPr>
            <a:noAutofit/>
          </a:bodyPr>
          <a:lstStyle/>
          <a:p>
            <a:r>
              <a:rPr lang="en-IN" sz="1800" dirty="0">
                <a:solidFill>
                  <a:schemeClr val="accent2">
                    <a:lumMod val="60000"/>
                    <a:lumOff val="40000"/>
                  </a:schemeClr>
                </a:solidFill>
                <a:latin typeface="Arial Black" panose="020B0A04020102020204" pitchFamily="34" charset="0"/>
              </a:rPr>
              <a:t>A Presentation by:- </a:t>
            </a:r>
          </a:p>
          <a:p>
            <a:r>
              <a:rPr lang="en-IN" sz="1800" dirty="0">
                <a:solidFill>
                  <a:schemeClr val="accent2">
                    <a:lumMod val="60000"/>
                    <a:lumOff val="40000"/>
                  </a:schemeClr>
                </a:solidFill>
                <a:latin typeface="Arial Black" panose="020B0A04020102020204" pitchFamily="34" charset="0"/>
              </a:rPr>
              <a:t>Vishal Lakhera</a:t>
            </a:r>
          </a:p>
        </p:txBody>
      </p:sp>
      <p:pic>
        <p:nvPicPr>
          <p:cNvPr id="5" name="Picture 4">
            <a:extLst>
              <a:ext uri="{FF2B5EF4-FFF2-40B4-BE49-F238E27FC236}">
                <a16:creationId xmlns:a16="http://schemas.microsoft.com/office/drawing/2014/main" id="{11487C43-F381-40E5-8901-01E7907F7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565" y="2417500"/>
            <a:ext cx="6362313" cy="3859610"/>
          </a:xfrm>
          <a:prstGeom prst="rect">
            <a:avLst/>
          </a:prstGeom>
        </p:spPr>
      </p:pic>
    </p:spTree>
    <p:extLst>
      <p:ext uri="{BB962C8B-B14F-4D97-AF65-F5344CB8AC3E}">
        <p14:creationId xmlns:p14="http://schemas.microsoft.com/office/powerpoint/2010/main" val="117768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EFF505-7A79-45F0-9A0E-DCC34BDF3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391" y="617561"/>
            <a:ext cx="10759342" cy="5680602"/>
          </a:xfrm>
          <a:prstGeom prst="rect">
            <a:avLst/>
          </a:prstGeom>
        </p:spPr>
      </p:pic>
    </p:spTree>
    <p:extLst>
      <p:ext uri="{BB962C8B-B14F-4D97-AF65-F5344CB8AC3E}">
        <p14:creationId xmlns:p14="http://schemas.microsoft.com/office/powerpoint/2010/main" val="3541256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B1374C-0B90-413D-AD32-755BD88761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20" y="781933"/>
            <a:ext cx="11625943" cy="5516230"/>
          </a:xfrm>
          <a:prstGeom prst="rect">
            <a:avLst/>
          </a:prstGeom>
        </p:spPr>
      </p:pic>
    </p:spTree>
    <p:extLst>
      <p:ext uri="{BB962C8B-B14F-4D97-AF65-F5344CB8AC3E}">
        <p14:creationId xmlns:p14="http://schemas.microsoft.com/office/powerpoint/2010/main" val="373845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10" y="971804"/>
            <a:ext cx="11406971" cy="4103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492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chemeClr val="tx2">
                    <a:lumMod val="50000"/>
                  </a:schemeClr>
                </a:solidFill>
                <a:effectLst/>
                <a:latin typeface="Arial Black" panose="020B0A04020102020204" pitchFamily="34" charset="0"/>
              </a:rPr>
              <a:t>Data Analysis &amp; Visualization</a:t>
            </a:r>
          </a:p>
        </p:txBody>
      </p:sp>
      <p:sp>
        <p:nvSpPr>
          <p:cNvPr id="7" name="Rectangle 6"/>
          <p:cNvSpPr/>
          <p:nvPr/>
        </p:nvSpPr>
        <p:spPr>
          <a:xfrm>
            <a:off x="236679" y="1427464"/>
            <a:ext cx="4256293" cy="400110"/>
          </a:xfrm>
          <a:prstGeom prst="rect">
            <a:avLst/>
          </a:prstGeom>
        </p:spPr>
        <p:txBody>
          <a:bodyPr wrap="none">
            <a:spAutoFit/>
          </a:bodyPr>
          <a:lstStyle/>
          <a:p>
            <a:r>
              <a:rPr lang="en-IN" sz="2000" b="1" dirty="0">
                <a:latin typeface="Arial" panose="020B0604020202020204" pitchFamily="34" charset="0"/>
                <a:cs typeface="Arial" panose="020B0604020202020204" pitchFamily="34" charset="0"/>
              </a:rPr>
              <a:t>Dataset Datatypes are as follows:</a:t>
            </a:r>
            <a:endParaRPr lang="en-US" sz="2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1714404-CE43-4B30-9B28-6F95648FD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045" y="1827574"/>
            <a:ext cx="4063040" cy="4931428"/>
          </a:xfrm>
          <a:prstGeom prst="rect">
            <a:avLst/>
          </a:prstGeom>
        </p:spPr>
      </p:pic>
    </p:spTree>
    <p:extLst>
      <p:ext uri="{BB962C8B-B14F-4D97-AF65-F5344CB8AC3E}">
        <p14:creationId xmlns:p14="http://schemas.microsoft.com/office/powerpoint/2010/main" val="292875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630D23-44FD-4A27-A723-75960413A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 y="774441"/>
            <a:ext cx="10963469" cy="4188711"/>
          </a:xfrm>
          <a:prstGeom prst="rect">
            <a:avLst/>
          </a:prstGeom>
        </p:spPr>
      </p:pic>
    </p:spTree>
    <p:extLst>
      <p:ext uri="{BB962C8B-B14F-4D97-AF65-F5344CB8AC3E}">
        <p14:creationId xmlns:p14="http://schemas.microsoft.com/office/powerpoint/2010/main" val="2568575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423863"/>
            <a:ext cx="7943850" cy="601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999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833438"/>
            <a:ext cx="7848600" cy="519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837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C57722-82D5-4B12-A4E7-3FB554766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1385"/>
            <a:ext cx="12192000" cy="5755230"/>
          </a:xfrm>
          <a:prstGeom prst="rect">
            <a:avLst/>
          </a:prstGeom>
        </p:spPr>
      </p:pic>
    </p:spTree>
    <p:extLst>
      <p:ext uri="{BB962C8B-B14F-4D97-AF65-F5344CB8AC3E}">
        <p14:creationId xmlns:p14="http://schemas.microsoft.com/office/powerpoint/2010/main" val="3765582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BBCEEE-0EA1-43AA-B768-2E2B35DA9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17" y="480601"/>
            <a:ext cx="12107965" cy="5896798"/>
          </a:xfrm>
          <a:prstGeom prst="rect">
            <a:avLst/>
          </a:prstGeom>
        </p:spPr>
      </p:pic>
    </p:spTree>
    <p:extLst>
      <p:ext uri="{BB962C8B-B14F-4D97-AF65-F5344CB8AC3E}">
        <p14:creationId xmlns:p14="http://schemas.microsoft.com/office/powerpoint/2010/main" val="260500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B3BF59-C23C-4F12-90F5-C8CDDAB85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02" y="456785"/>
            <a:ext cx="11793596" cy="5944430"/>
          </a:xfrm>
          <a:prstGeom prst="rect">
            <a:avLst/>
          </a:prstGeom>
        </p:spPr>
      </p:pic>
    </p:spTree>
    <p:extLst>
      <p:ext uri="{BB962C8B-B14F-4D97-AF65-F5344CB8AC3E}">
        <p14:creationId xmlns:p14="http://schemas.microsoft.com/office/powerpoint/2010/main" val="354436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chemeClr val="tx2">
                    <a:lumMod val="50000"/>
                  </a:schemeClr>
                </a:solidFill>
                <a:effectLst/>
                <a:latin typeface="Arial Black" panose="020B0A04020102020204" pitchFamily="34" charset="0"/>
              </a:rPr>
              <a:t>Introduction</a:t>
            </a:r>
          </a:p>
        </p:txBody>
      </p:sp>
      <p:sp>
        <p:nvSpPr>
          <p:cNvPr id="3" name="Content Placeholder 2"/>
          <p:cNvSpPr>
            <a:spLocks noGrp="1"/>
          </p:cNvSpPr>
          <p:nvPr>
            <p:ph idx="1"/>
          </p:nvPr>
        </p:nvSpPr>
        <p:spPr/>
        <p:txBody>
          <a:bodyPr/>
          <a:lstStyle/>
          <a:p>
            <a:r>
              <a:rPr lang="en-IN" dirty="0">
                <a:solidFill>
                  <a:schemeClr val="tx1"/>
                </a:solidFill>
                <a:latin typeface="Arial" panose="020B0604020202020204" pitchFamily="34" charset="0"/>
                <a:cs typeface="Arial" panose="020B0604020202020204" pitchFamily="34" charset="0"/>
              </a:rPr>
              <a:t>Loans of value 6 &amp; 12 rupees are provided by our client (telecom operator) in collaboration with a Microfinance Institute (MFI).</a:t>
            </a:r>
          </a:p>
          <a:p>
            <a:r>
              <a:rPr lang="en-IN" dirty="0">
                <a:solidFill>
                  <a:schemeClr val="tx1"/>
                </a:solidFill>
                <a:latin typeface="Arial" panose="020B0604020202020204" pitchFamily="34" charset="0"/>
                <a:cs typeface="Arial" panose="020B0604020202020204" pitchFamily="34" charset="0"/>
              </a:rPr>
              <a:t>High return (20% return within 5 days) as well as High risk venture (high risk of default as loan is being provided to low income populations)</a:t>
            </a:r>
          </a:p>
          <a:p>
            <a:r>
              <a:rPr lang="en-IN" dirty="0">
                <a:solidFill>
                  <a:schemeClr val="tx1"/>
                </a:solidFill>
                <a:latin typeface="Arial" panose="020B0604020202020204" pitchFamily="34" charset="0"/>
                <a:cs typeface="Arial" panose="020B0604020202020204" pitchFamily="34" charset="0"/>
              </a:rPr>
              <a:t>Objective is to study the behaviour of defaulters as well as prepare a machine learning model to classify all defaulters using the sample dataset provided by the client</a:t>
            </a:r>
          </a:p>
          <a:p>
            <a:r>
              <a:rPr lang="en-IN" dirty="0">
                <a:solidFill>
                  <a:schemeClr val="tx1"/>
                </a:solidFill>
                <a:latin typeface="Arial" panose="020B0604020202020204" pitchFamily="34" charset="0"/>
                <a:cs typeface="Arial" panose="020B0604020202020204" pitchFamily="34" charset="0"/>
              </a:rPr>
              <a:t>We’ll also test multiple classifier algorithms with multiple evaluation metrics and select the best model based on proper metric, perform </a:t>
            </a:r>
            <a:r>
              <a:rPr lang="en-IN" dirty="0" err="1">
                <a:solidFill>
                  <a:schemeClr val="tx1"/>
                </a:solidFill>
                <a:latin typeface="Arial" panose="020B0604020202020204" pitchFamily="34" charset="0"/>
                <a:cs typeface="Arial" panose="020B0604020202020204" pitchFamily="34" charset="0"/>
              </a:rPr>
              <a:t>GridSearchCV</a:t>
            </a:r>
            <a:r>
              <a:rPr lang="en-IN" dirty="0">
                <a:solidFill>
                  <a:schemeClr val="tx1"/>
                </a:solidFill>
                <a:latin typeface="Arial" panose="020B0604020202020204" pitchFamily="34" charset="0"/>
                <a:cs typeface="Arial" panose="020B0604020202020204" pitchFamily="34" charset="0"/>
              </a:rPr>
              <a:t> for best parameter settings</a:t>
            </a:r>
          </a:p>
        </p:txBody>
      </p:sp>
    </p:spTree>
    <p:extLst>
      <p:ext uri="{BB962C8B-B14F-4D97-AF65-F5344CB8AC3E}">
        <p14:creationId xmlns:p14="http://schemas.microsoft.com/office/powerpoint/2010/main" val="1210924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519E57-96AC-4DCD-AB1D-EB35C4D10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12" y="480601"/>
            <a:ext cx="11641175" cy="5896798"/>
          </a:xfrm>
          <a:prstGeom prst="rect">
            <a:avLst/>
          </a:prstGeom>
        </p:spPr>
      </p:pic>
    </p:spTree>
    <p:extLst>
      <p:ext uri="{BB962C8B-B14F-4D97-AF65-F5344CB8AC3E}">
        <p14:creationId xmlns:p14="http://schemas.microsoft.com/office/powerpoint/2010/main" val="12108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51F30F-F909-469A-8368-9E6BC7569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360" y="447259"/>
            <a:ext cx="11679280" cy="5963482"/>
          </a:xfrm>
          <a:prstGeom prst="rect">
            <a:avLst/>
          </a:prstGeom>
        </p:spPr>
      </p:pic>
    </p:spTree>
    <p:extLst>
      <p:ext uri="{BB962C8B-B14F-4D97-AF65-F5344CB8AC3E}">
        <p14:creationId xmlns:p14="http://schemas.microsoft.com/office/powerpoint/2010/main" val="2882638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34A9A3-B891-4999-8495-B1E25774A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259" y="1323681"/>
            <a:ext cx="5239481" cy="4210638"/>
          </a:xfrm>
          <a:prstGeom prst="rect">
            <a:avLst/>
          </a:prstGeom>
        </p:spPr>
      </p:pic>
    </p:spTree>
    <p:extLst>
      <p:ext uri="{BB962C8B-B14F-4D97-AF65-F5344CB8AC3E}">
        <p14:creationId xmlns:p14="http://schemas.microsoft.com/office/powerpoint/2010/main" val="421212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246888"/>
            <a:ext cx="10972800" cy="1600200"/>
          </a:xfrm>
        </p:spPr>
        <p:txBody>
          <a:bodyPr/>
          <a:lstStyle/>
          <a:p>
            <a:r>
              <a:rPr lang="en-IN" b="1" i="1" dirty="0">
                <a:solidFill>
                  <a:schemeClr val="tx2">
                    <a:lumMod val="50000"/>
                  </a:schemeClr>
                </a:solidFill>
                <a:effectLst/>
                <a:latin typeface="Arial Black" panose="020B0A04020102020204" pitchFamily="34" charset="0"/>
              </a:rPr>
              <a:t>Model Pre-Processing</a:t>
            </a:r>
          </a:p>
        </p:txBody>
      </p:sp>
      <p:pic>
        <p:nvPicPr>
          <p:cNvPr id="4" name="Picture 3">
            <a:extLst>
              <a:ext uri="{FF2B5EF4-FFF2-40B4-BE49-F238E27FC236}">
                <a16:creationId xmlns:a16="http://schemas.microsoft.com/office/drawing/2014/main" id="{2C6A351A-1341-4768-ABD3-5647B4326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418"/>
            <a:ext cx="12192000" cy="6429164"/>
          </a:xfrm>
          <a:prstGeom prst="rect">
            <a:avLst/>
          </a:prstGeom>
        </p:spPr>
      </p:pic>
    </p:spTree>
    <p:extLst>
      <p:ext uri="{BB962C8B-B14F-4D97-AF65-F5344CB8AC3E}">
        <p14:creationId xmlns:p14="http://schemas.microsoft.com/office/powerpoint/2010/main" val="2730210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DD449E-DB87-42C6-8B85-74E35B23D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1933"/>
            <a:ext cx="12192000" cy="5294134"/>
          </a:xfrm>
          <a:prstGeom prst="rect">
            <a:avLst/>
          </a:prstGeom>
        </p:spPr>
      </p:pic>
    </p:spTree>
    <p:extLst>
      <p:ext uri="{BB962C8B-B14F-4D97-AF65-F5344CB8AC3E}">
        <p14:creationId xmlns:p14="http://schemas.microsoft.com/office/powerpoint/2010/main" val="3605230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43DD73-F8B3-443C-AE49-CEDBBBF22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2396"/>
            <a:ext cx="12192000" cy="4233208"/>
          </a:xfrm>
          <a:prstGeom prst="rect">
            <a:avLst/>
          </a:prstGeom>
        </p:spPr>
      </p:pic>
    </p:spTree>
    <p:extLst>
      <p:ext uri="{BB962C8B-B14F-4D97-AF65-F5344CB8AC3E}">
        <p14:creationId xmlns:p14="http://schemas.microsoft.com/office/powerpoint/2010/main" val="3435376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246888"/>
            <a:ext cx="10972800" cy="1216152"/>
          </a:xfrm>
        </p:spPr>
        <p:txBody>
          <a:bodyPr/>
          <a:lstStyle/>
          <a:p>
            <a:r>
              <a:rPr lang="en-IN" b="1" i="1" dirty="0">
                <a:solidFill>
                  <a:schemeClr val="tx2">
                    <a:lumMod val="50000"/>
                  </a:schemeClr>
                </a:solidFill>
                <a:effectLst/>
                <a:latin typeface="Arial Black" panose="020B0A04020102020204" pitchFamily="34" charset="0"/>
              </a:rPr>
              <a:t>Model Building</a:t>
            </a:r>
          </a:p>
        </p:txBody>
      </p:sp>
      <p:pic>
        <p:nvPicPr>
          <p:cNvPr id="6" name="Picture 5">
            <a:extLst>
              <a:ext uri="{FF2B5EF4-FFF2-40B4-BE49-F238E27FC236}">
                <a16:creationId xmlns:a16="http://schemas.microsoft.com/office/drawing/2014/main" id="{64146C08-4E26-4D51-8E83-36ED81CB14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051" y="2016462"/>
            <a:ext cx="6257639" cy="4841537"/>
          </a:xfrm>
          <a:prstGeom prst="rect">
            <a:avLst/>
          </a:prstGeom>
        </p:spPr>
      </p:pic>
    </p:spTree>
    <p:extLst>
      <p:ext uri="{BB962C8B-B14F-4D97-AF65-F5344CB8AC3E}">
        <p14:creationId xmlns:p14="http://schemas.microsoft.com/office/powerpoint/2010/main" val="1082290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181100"/>
            <a:ext cx="1094422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3921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63" y="773684"/>
            <a:ext cx="10531323" cy="5124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4044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35" y="515059"/>
            <a:ext cx="11187493" cy="6035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195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effectLst/>
                <a:latin typeface="Arial Black" panose="020B0A04020102020204" pitchFamily="34" charset="0"/>
              </a:rPr>
              <a:t>Dataset and Features</a:t>
            </a:r>
          </a:p>
        </p:txBody>
      </p:sp>
      <p:sp>
        <p:nvSpPr>
          <p:cNvPr id="3" name="Content Placeholder 2"/>
          <p:cNvSpPr>
            <a:spLocks noGrp="1"/>
          </p:cNvSpPr>
          <p:nvPr>
            <p:ph idx="1"/>
          </p:nvPr>
        </p:nvSpPr>
        <p:spPr/>
        <p:txBody>
          <a:bodyPr/>
          <a:lstStyle/>
          <a:p>
            <a:r>
              <a:rPr lang="en-IN" dirty="0">
                <a:solidFill>
                  <a:schemeClr val="tx1"/>
                </a:solidFill>
                <a:latin typeface="Arial" panose="020B0604020202020204" pitchFamily="34" charset="0"/>
                <a:cs typeface="Arial" panose="020B0604020202020204" pitchFamily="34" charset="0"/>
              </a:rPr>
              <a:t>The dataset contains default status of users along with associated features.</a:t>
            </a:r>
          </a:p>
          <a:p>
            <a:r>
              <a:rPr lang="en-IN" dirty="0">
                <a:solidFill>
                  <a:schemeClr val="tx1"/>
                </a:solidFill>
                <a:latin typeface="Arial" panose="020B0604020202020204" pitchFamily="34" charset="0"/>
                <a:cs typeface="Arial" panose="020B0604020202020204" pitchFamily="34" charset="0"/>
              </a:rPr>
              <a:t>Let’s also look into what the distribution of a feature means as well as how these features relates with loan defaults</a:t>
            </a:r>
          </a:p>
          <a:p>
            <a:endParaRPr lang="en-IN" dirty="0">
              <a:solidFill>
                <a:schemeClr val="tx1"/>
              </a:solidFill>
              <a:latin typeface="Arial" panose="020B060402020202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0409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180975"/>
            <a:ext cx="9972675" cy="649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5361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2" y="246888"/>
            <a:ext cx="10972800" cy="1600200"/>
          </a:xfrm>
        </p:spPr>
        <p:txBody>
          <a:bodyPr/>
          <a:lstStyle/>
          <a:p>
            <a:r>
              <a:rPr lang="en-IN" b="1" i="1" dirty="0">
                <a:solidFill>
                  <a:schemeClr val="tx2">
                    <a:lumMod val="50000"/>
                  </a:schemeClr>
                </a:solidFill>
                <a:effectLst/>
                <a:latin typeface="Arial Black" panose="020B0A04020102020204" pitchFamily="34" charset="0"/>
              </a:rPr>
              <a:t>Model Development &amp; Evaluation</a:t>
            </a:r>
          </a:p>
        </p:txBody>
      </p:sp>
      <p:sp>
        <p:nvSpPr>
          <p:cNvPr id="3" name="Content Placeholder 2"/>
          <p:cNvSpPr>
            <a:spLocks noGrp="1"/>
          </p:cNvSpPr>
          <p:nvPr>
            <p:ph idx="1"/>
          </p:nvPr>
        </p:nvSpPr>
        <p:spPr>
          <a:xfrm>
            <a:off x="609600" y="1901953"/>
            <a:ext cx="10972800" cy="4525963"/>
          </a:xfrm>
        </p:spPr>
        <p:txBody>
          <a:bodyPr>
            <a:normAutofit/>
          </a:bodyPr>
          <a:lstStyle/>
          <a:p>
            <a:r>
              <a:rPr lang="en-IN" dirty="0">
                <a:solidFill>
                  <a:schemeClr val="tx1"/>
                </a:solidFill>
                <a:latin typeface="Arial" panose="020B0604020202020204" pitchFamily="34" charset="0"/>
                <a:cs typeface="Arial" panose="020B0604020202020204" pitchFamily="34" charset="0"/>
              </a:rPr>
              <a:t>Also after cleaning all the features, the input set of features are standard scaled for modelling</a:t>
            </a:r>
          </a:p>
          <a:p>
            <a:r>
              <a:rPr lang="en-IN" dirty="0">
                <a:solidFill>
                  <a:schemeClr val="tx1"/>
                </a:solidFill>
                <a:latin typeface="Arial" panose="020B0604020202020204" pitchFamily="34" charset="0"/>
                <a:cs typeface="Arial" panose="020B0604020202020204" pitchFamily="34" charset="0"/>
              </a:rPr>
              <a:t>Algorithms tested for classification of defaulters</a:t>
            </a:r>
          </a:p>
          <a:p>
            <a:pPr lvl="1"/>
            <a:r>
              <a:rPr lang="en-IN" sz="2400" dirty="0">
                <a:solidFill>
                  <a:schemeClr val="tx1"/>
                </a:solidFill>
                <a:latin typeface="Arial" panose="020B0604020202020204" pitchFamily="34" charset="0"/>
                <a:cs typeface="Arial" panose="020B0604020202020204" pitchFamily="34" charset="0"/>
              </a:rPr>
              <a:t>Random Forest classifier</a:t>
            </a:r>
          </a:p>
          <a:p>
            <a:pPr lvl="1"/>
            <a:r>
              <a:rPr lang="en-IN" sz="2400" dirty="0" err="1">
                <a:solidFill>
                  <a:schemeClr val="tx1"/>
                </a:solidFill>
                <a:latin typeface="Arial" panose="020B0604020202020204" pitchFamily="34" charset="0"/>
                <a:cs typeface="Arial" panose="020B0604020202020204" pitchFamily="34" charset="0"/>
              </a:rPr>
              <a:t>AdaBoostClassifier</a:t>
            </a:r>
            <a:endParaRPr lang="en-IN" sz="2400" dirty="0">
              <a:solidFill>
                <a:schemeClr val="tx1"/>
              </a:solidFill>
              <a:latin typeface="Arial" panose="020B0604020202020204" pitchFamily="34" charset="0"/>
              <a:cs typeface="Arial" panose="020B0604020202020204" pitchFamily="34" charset="0"/>
            </a:endParaRPr>
          </a:p>
          <a:p>
            <a:pPr lvl="1"/>
            <a:r>
              <a:rPr lang="en-IN" sz="2400" dirty="0" err="1">
                <a:solidFill>
                  <a:schemeClr val="tx1"/>
                </a:solidFill>
                <a:latin typeface="Arial" panose="020B0604020202020204" pitchFamily="34" charset="0"/>
                <a:cs typeface="Arial" panose="020B0604020202020204" pitchFamily="34" charset="0"/>
              </a:rPr>
              <a:t>ExtraTree</a:t>
            </a:r>
            <a:r>
              <a:rPr lang="en-IN" sz="2400" dirty="0">
                <a:solidFill>
                  <a:schemeClr val="tx1"/>
                </a:solidFill>
                <a:latin typeface="Arial" panose="020B0604020202020204" pitchFamily="34" charset="0"/>
                <a:cs typeface="Arial" panose="020B0604020202020204" pitchFamily="34" charset="0"/>
              </a:rPr>
              <a:t> classifier</a:t>
            </a:r>
          </a:p>
          <a:p>
            <a:pPr lvl="1"/>
            <a:r>
              <a:rPr lang="en-IN" sz="2400" dirty="0" err="1">
                <a:solidFill>
                  <a:schemeClr val="tx1"/>
                </a:solidFill>
                <a:latin typeface="Arial" panose="020B0604020202020204" pitchFamily="34" charset="0"/>
                <a:cs typeface="Arial" panose="020B0604020202020204" pitchFamily="34" charset="0"/>
              </a:rPr>
              <a:t>DecisionTree</a:t>
            </a:r>
            <a:r>
              <a:rPr lang="en-IN" sz="2400" dirty="0">
                <a:solidFill>
                  <a:schemeClr val="tx1"/>
                </a:solidFill>
                <a:latin typeface="Arial" panose="020B0604020202020204" pitchFamily="34" charset="0"/>
                <a:cs typeface="Arial" panose="020B0604020202020204" pitchFamily="34" charset="0"/>
              </a:rPr>
              <a:t> classifier</a:t>
            </a:r>
          </a:p>
          <a:p>
            <a:pPr lvl="1"/>
            <a:r>
              <a:rPr lang="en-IN" sz="2400" dirty="0">
                <a:solidFill>
                  <a:schemeClr val="tx1"/>
                </a:solidFill>
                <a:latin typeface="Arial" panose="020B0604020202020204" pitchFamily="34" charset="0"/>
                <a:cs typeface="Arial" panose="020B0604020202020204" pitchFamily="34" charset="0"/>
              </a:rPr>
              <a:t>Logistic Regression</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990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chemeClr val="tx2">
                    <a:lumMod val="50000"/>
                  </a:schemeClr>
                </a:solidFill>
                <a:effectLst/>
                <a:latin typeface="Arial Black" panose="020B0A04020102020204" pitchFamily="34" charset="0"/>
              </a:rPr>
              <a:t>Summary of Results:</a:t>
            </a:r>
          </a:p>
        </p:txBody>
      </p:sp>
      <p:sp>
        <p:nvSpPr>
          <p:cNvPr id="3" name="Content Placeholder 2"/>
          <p:cNvSpPr>
            <a:spLocks noGrp="1"/>
          </p:cNvSpPr>
          <p:nvPr>
            <p:ph idx="1"/>
          </p:nvPr>
        </p:nvSpPr>
        <p:spPr>
          <a:xfrm>
            <a:off x="1176464" y="1538822"/>
            <a:ext cx="8946541" cy="2356522"/>
          </a:xfrm>
        </p:spPr>
        <p:txBody>
          <a:bodyPr>
            <a:normAutofit/>
          </a:bodyPr>
          <a:lstStyle/>
          <a:p>
            <a:pPr marL="0" indent="0">
              <a:buNone/>
            </a:pPr>
            <a:r>
              <a:rPr lang="en-IN" dirty="0">
                <a:solidFill>
                  <a:schemeClr val="tx1"/>
                </a:solidFill>
                <a:latin typeface="Arial" panose="020B0604020202020204" pitchFamily="34" charset="0"/>
                <a:cs typeface="Arial" panose="020B0604020202020204" pitchFamily="34" charset="0"/>
              </a:rPr>
              <a:t>It might appear from the accuracy and cross validation scores that Ensemble methods are performing better but if we look at the confusion matrix and recall scores, we observe that these models are not good at classifying the defaulters.</a:t>
            </a:r>
          </a:p>
        </p:txBody>
      </p:sp>
      <p:pic>
        <p:nvPicPr>
          <p:cNvPr id="5" name="Picture 4">
            <a:extLst>
              <a:ext uri="{FF2B5EF4-FFF2-40B4-BE49-F238E27FC236}">
                <a16:creationId xmlns:a16="http://schemas.microsoft.com/office/drawing/2014/main" id="{8FA1D690-60B7-4269-B1F4-CCC1434F2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609" y="3228951"/>
            <a:ext cx="10926700" cy="3124636"/>
          </a:xfrm>
          <a:prstGeom prst="rect">
            <a:avLst/>
          </a:prstGeom>
        </p:spPr>
      </p:pic>
    </p:spTree>
    <p:extLst>
      <p:ext uri="{BB962C8B-B14F-4D97-AF65-F5344CB8AC3E}">
        <p14:creationId xmlns:p14="http://schemas.microsoft.com/office/powerpoint/2010/main" val="691303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a:solidFill>
                  <a:schemeClr val="tx2">
                    <a:lumMod val="50000"/>
                  </a:schemeClr>
                </a:solidFill>
                <a:effectLst/>
                <a:latin typeface="Arial Black" panose="020B0A04020102020204" pitchFamily="34" charset="0"/>
              </a:rPr>
              <a:t>RandomForestClassifier</a:t>
            </a:r>
            <a:endParaRPr lang="en-IN" b="1" i="1" dirty="0">
              <a:solidFill>
                <a:schemeClr val="tx2">
                  <a:lumMod val="50000"/>
                </a:schemeClr>
              </a:solidFill>
              <a:effectLst/>
              <a:latin typeface="Arial Black" panose="020B0A04020102020204" pitchFamily="34" charset="0"/>
            </a:endParaRPr>
          </a:p>
        </p:txBody>
      </p:sp>
      <p:pic>
        <p:nvPicPr>
          <p:cNvPr id="4" name="Picture 3">
            <a:extLst>
              <a:ext uri="{FF2B5EF4-FFF2-40B4-BE49-F238E27FC236}">
                <a16:creationId xmlns:a16="http://schemas.microsoft.com/office/drawing/2014/main" id="{09CE8CAF-71EB-4490-8636-253D0D44B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100" y="1741693"/>
            <a:ext cx="5407590" cy="4997706"/>
          </a:xfrm>
          <a:prstGeom prst="rect">
            <a:avLst/>
          </a:prstGeom>
        </p:spPr>
      </p:pic>
    </p:spTree>
    <p:extLst>
      <p:ext uri="{BB962C8B-B14F-4D97-AF65-F5344CB8AC3E}">
        <p14:creationId xmlns:p14="http://schemas.microsoft.com/office/powerpoint/2010/main" val="1448346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5082"/>
          </a:xfrm>
        </p:spPr>
        <p:txBody>
          <a:bodyPr/>
          <a:lstStyle/>
          <a:p>
            <a:r>
              <a:rPr lang="en-IN" b="1" i="1" dirty="0" err="1">
                <a:solidFill>
                  <a:schemeClr val="tx2">
                    <a:lumMod val="50000"/>
                  </a:schemeClr>
                </a:solidFill>
                <a:effectLst/>
                <a:latin typeface="Arial Black" panose="020B0A04020102020204" pitchFamily="34" charset="0"/>
              </a:rPr>
              <a:t>AdaBoostClassifier</a:t>
            </a:r>
            <a:endParaRPr lang="en-IN" b="1" i="1" dirty="0">
              <a:solidFill>
                <a:schemeClr val="tx2">
                  <a:lumMod val="50000"/>
                </a:schemeClr>
              </a:solidFill>
              <a:effectLst/>
              <a:latin typeface="Arial Black" panose="020B0A04020102020204" pitchFamily="34" charset="0"/>
            </a:endParaRPr>
          </a:p>
        </p:txBody>
      </p:sp>
      <p:pic>
        <p:nvPicPr>
          <p:cNvPr id="4" name="Picture 3">
            <a:extLst>
              <a:ext uri="{FF2B5EF4-FFF2-40B4-BE49-F238E27FC236}">
                <a16:creationId xmlns:a16="http://schemas.microsoft.com/office/drawing/2014/main" id="{FF6AAD5A-EBAC-4EA1-A28F-8130BFB81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756" y="1919293"/>
            <a:ext cx="6788191" cy="4910606"/>
          </a:xfrm>
          <a:prstGeom prst="rect">
            <a:avLst/>
          </a:prstGeom>
        </p:spPr>
      </p:pic>
    </p:spTree>
    <p:extLst>
      <p:ext uri="{BB962C8B-B14F-4D97-AF65-F5344CB8AC3E}">
        <p14:creationId xmlns:p14="http://schemas.microsoft.com/office/powerpoint/2010/main" val="4232142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a:solidFill>
                  <a:schemeClr val="tx2">
                    <a:lumMod val="50000"/>
                  </a:schemeClr>
                </a:solidFill>
                <a:effectLst/>
                <a:latin typeface="Arial Black" panose="020B0A04020102020204" pitchFamily="34" charset="0"/>
              </a:rPr>
              <a:t>ExtraTreeClassifier</a:t>
            </a:r>
            <a:endParaRPr lang="en-IN" b="1" i="1" dirty="0">
              <a:solidFill>
                <a:schemeClr val="tx2">
                  <a:lumMod val="50000"/>
                </a:schemeClr>
              </a:solidFill>
              <a:effectLst/>
              <a:latin typeface="Arial Black" panose="020B0A04020102020204" pitchFamily="34" charset="0"/>
            </a:endParaRPr>
          </a:p>
        </p:txBody>
      </p:sp>
      <p:pic>
        <p:nvPicPr>
          <p:cNvPr id="4" name="Picture 3">
            <a:extLst>
              <a:ext uri="{FF2B5EF4-FFF2-40B4-BE49-F238E27FC236}">
                <a16:creationId xmlns:a16="http://schemas.microsoft.com/office/drawing/2014/main" id="{E47A064B-C451-439B-9CD4-2F3BD4DBC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178" y="1788557"/>
            <a:ext cx="5943479" cy="5031816"/>
          </a:xfrm>
          <a:prstGeom prst="rect">
            <a:avLst/>
          </a:prstGeom>
        </p:spPr>
      </p:pic>
    </p:spTree>
    <p:extLst>
      <p:ext uri="{BB962C8B-B14F-4D97-AF65-F5344CB8AC3E}">
        <p14:creationId xmlns:p14="http://schemas.microsoft.com/office/powerpoint/2010/main" val="759951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a:solidFill>
                  <a:schemeClr val="tx2">
                    <a:lumMod val="50000"/>
                  </a:schemeClr>
                </a:solidFill>
                <a:effectLst/>
                <a:latin typeface="Arial Black" panose="020B0A04020102020204" pitchFamily="34" charset="0"/>
              </a:rPr>
              <a:t>DecisionTreeClassifier</a:t>
            </a:r>
            <a:endParaRPr lang="en-IN" b="1" i="1" dirty="0">
              <a:solidFill>
                <a:schemeClr val="tx2">
                  <a:lumMod val="50000"/>
                </a:schemeClr>
              </a:solidFill>
              <a:effectLst/>
              <a:latin typeface="Arial Black" panose="020B0A04020102020204" pitchFamily="34" charset="0"/>
            </a:endParaRPr>
          </a:p>
        </p:txBody>
      </p:sp>
      <p:pic>
        <p:nvPicPr>
          <p:cNvPr id="4" name="Picture 3">
            <a:extLst>
              <a:ext uri="{FF2B5EF4-FFF2-40B4-BE49-F238E27FC236}">
                <a16:creationId xmlns:a16="http://schemas.microsoft.com/office/drawing/2014/main" id="{B5B30326-BA4F-4E91-9DF4-0304DE69F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106" y="1937456"/>
            <a:ext cx="5831633" cy="4868628"/>
          </a:xfrm>
          <a:prstGeom prst="rect">
            <a:avLst/>
          </a:prstGeom>
        </p:spPr>
      </p:pic>
    </p:spTree>
    <p:extLst>
      <p:ext uri="{BB962C8B-B14F-4D97-AF65-F5344CB8AC3E}">
        <p14:creationId xmlns:p14="http://schemas.microsoft.com/office/powerpoint/2010/main" val="1654700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err="1">
                <a:solidFill>
                  <a:schemeClr val="tx2">
                    <a:lumMod val="50000"/>
                  </a:schemeClr>
                </a:solidFill>
                <a:effectLst/>
                <a:latin typeface="Arial Black" panose="020B0A04020102020204" pitchFamily="34" charset="0"/>
              </a:rPr>
              <a:t>LogisticRegression</a:t>
            </a:r>
            <a:endParaRPr lang="en-IN" b="1" i="1" dirty="0">
              <a:solidFill>
                <a:schemeClr val="tx2">
                  <a:lumMod val="50000"/>
                </a:schemeClr>
              </a:solidFill>
              <a:effectLst/>
              <a:latin typeface="Arial Black" panose="020B0A04020102020204" pitchFamily="34" charset="0"/>
            </a:endParaRPr>
          </a:p>
        </p:txBody>
      </p:sp>
      <p:pic>
        <p:nvPicPr>
          <p:cNvPr id="4" name="Picture 3">
            <a:extLst>
              <a:ext uri="{FF2B5EF4-FFF2-40B4-BE49-F238E27FC236}">
                <a16:creationId xmlns:a16="http://schemas.microsoft.com/office/drawing/2014/main" id="{958057A6-BB82-4A21-9368-F7D081282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626" y="1615520"/>
            <a:ext cx="6379604" cy="5109590"/>
          </a:xfrm>
          <a:prstGeom prst="rect">
            <a:avLst/>
          </a:prstGeom>
        </p:spPr>
      </p:pic>
    </p:spTree>
    <p:extLst>
      <p:ext uri="{BB962C8B-B14F-4D97-AF65-F5344CB8AC3E}">
        <p14:creationId xmlns:p14="http://schemas.microsoft.com/office/powerpoint/2010/main" val="2082253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264F-AB61-4A8F-B462-4800FCA1D119}"/>
              </a:ext>
            </a:extLst>
          </p:cNvPr>
          <p:cNvSpPr>
            <a:spLocks noGrp="1"/>
          </p:cNvSpPr>
          <p:nvPr>
            <p:ph type="title"/>
          </p:nvPr>
        </p:nvSpPr>
        <p:spPr>
          <a:xfrm>
            <a:off x="963084" y="1371601"/>
            <a:ext cx="10363200" cy="951721"/>
          </a:xfrm>
        </p:spPr>
        <p:txBody>
          <a:bodyPr/>
          <a:lstStyle/>
          <a:p>
            <a:r>
              <a:rPr lang="en-IN" dirty="0">
                <a:solidFill>
                  <a:schemeClr val="tx2">
                    <a:lumMod val="50000"/>
                  </a:schemeClr>
                </a:solidFill>
              </a:rPr>
              <a:t>Hyper </a:t>
            </a:r>
            <a:r>
              <a:rPr lang="en-IN" dirty="0" err="1">
                <a:solidFill>
                  <a:schemeClr val="tx2">
                    <a:lumMod val="50000"/>
                  </a:schemeClr>
                </a:solidFill>
              </a:rPr>
              <a:t>prameter</a:t>
            </a:r>
            <a:r>
              <a:rPr lang="en-IN" dirty="0">
                <a:solidFill>
                  <a:schemeClr val="tx2">
                    <a:lumMod val="50000"/>
                  </a:schemeClr>
                </a:solidFill>
              </a:rPr>
              <a:t> tuning</a:t>
            </a:r>
          </a:p>
        </p:txBody>
      </p:sp>
      <p:sp>
        <p:nvSpPr>
          <p:cNvPr id="3" name="Text Placeholder 2">
            <a:extLst>
              <a:ext uri="{FF2B5EF4-FFF2-40B4-BE49-F238E27FC236}">
                <a16:creationId xmlns:a16="http://schemas.microsoft.com/office/drawing/2014/main" id="{B03F5445-C83F-41A1-A63D-4C0D625E69CE}"/>
              </a:ext>
            </a:extLst>
          </p:cNvPr>
          <p:cNvSpPr>
            <a:spLocks noGrp="1"/>
          </p:cNvSpPr>
          <p:nvPr>
            <p:ph type="body" idx="1"/>
          </p:nvPr>
        </p:nvSpPr>
        <p:spPr>
          <a:xfrm>
            <a:off x="821094" y="2519266"/>
            <a:ext cx="10505190" cy="3965510"/>
          </a:xfrm>
        </p:spPr>
        <p:txBody>
          <a:bodyPr/>
          <a:lstStyle/>
          <a:p>
            <a:endParaRPr lang="en-IN" dirty="0"/>
          </a:p>
        </p:txBody>
      </p:sp>
      <p:pic>
        <p:nvPicPr>
          <p:cNvPr id="5" name="Picture 4">
            <a:extLst>
              <a:ext uri="{FF2B5EF4-FFF2-40B4-BE49-F238E27FC236}">
                <a16:creationId xmlns:a16="http://schemas.microsoft.com/office/drawing/2014/main" id="{9949C6B4-77BF-42E5-9659-279C56BE9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571" y="1004549"/>
            <a:ext cx="10440857" cy="4848902"/>
          </a:xfrm>
          <a:prstGeom prst="rect">
            <a:avLst/>
          </a:prstGeom>
        </p:spPr>
      </p:pic>
    </p:spTree>
    <p:extLst>
      <p:ext uri="{BB962C8B-B14F-4D97-AF65-F5344CB8AC3E}">
        <p14:creationId xmlns:p14="http://schemas.microsoft.com/office/powerpoint/2010/main" val="3483309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421CFA-B1B6-49FA-8E98-07D814C71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769" y="886408"/>
            <a:ext cx="8445841" cy="4571700"/>
          </a:xfrm>
          <a:prstGeom prst="rect">
            <a:avLst/>
          </a:prstGeom>
        </p:spPr>
      </p:pic>
    </p:spTree>
    <p:extLst>
      <p:ext uri="{BB962C8B-B14F-4D97-AF65-F5344CB8AC3E}">
        <p14:creationId xmlns:p14="http://schemas.microsoft.com/office/powerpoint/2010/main" val="3485967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 y="0"/>
            <a:ext cx="10972800" cy="1600200"/>
          </a:xfrm>
        </p:spPr>
        <p:txBody>
          <a:bodyPr/>
          <a:lstStyle/>
          <a:p>
            <a:r>
              <a:rPr lang="en-IN" b="1" i="1" dirty="0">
                <a:solidFill>
                  <a:schemeClr val="tx2">
                    <a:lumMod val="50000"/>
                  </a:schemeClr>
                </a:solidFill>
                <a:effectLst/>
                <a:latin typeface="Arial Black" panose="020B0A04020102020204" pitchFamily="34" charset="0"/>
              </a:rPr>
              <a:t>Description of Features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08335264"/>
              </p:ext>
            </p:extLst>
          </p:nvPr>
        </p:nvGraphicFramePr>
        <p:xfrm>
          <a:off x="1944686" y="1664208"/>
          <a:ext cx="8634921" cy="4636007"/>
        </p:xfrm>
        <a:graphic>
          <a:graphicData uri="http://schemas.openxmlformats.org/drawingml/2006/table">
            <a:tbl>
              <a:tblPr firstRow="1" firstCol="1" bandRow="1">
                <a:tableStyleId>{5C22544A-7EE6-4342-B048-85BDC9FD1C3A}</a:tableStyleId>
              </a:tblPr>
              <a:tblGrid>
                <a:gridCol w="892787">
                  <a:extLst>
                    <a:ext uri="{9D8B030D-6E8A-4147-A177-3AD203B41FA5}">
                      <a16:colId xmlns:a16="http://schemas.microsoft.com/office/drawing/2014/main" val="20000"/>
                    </a:ext>
                  </a:extLst>
                </a:gridCol>
                <a:gridCol w="1994820">
                  <a:extLst>
                    <a:ext uri="{9D8B030D-6E8A-4147-A177-3AD203B41FA5}">
                      <a16:colId xmlns:a16="http://schemas.microsoft.com/office/drawing/2014/main" val="20001"/>
                    </a:ext>
                  </a:extLst>
                </a:gridCol>
                <a:gridCol w="5747314">
                  <a:extLst>
                    <a:ext uri="{9D8B030D-6E8A-4147-A177-3AD203B41FA5}">
                      <a16:colId xmlns:a16="http://schemas.microsoft.com/office/drawing/2014/main" val="20002"/>
                    </a:ext>
                  </a:extLst>
                </a:gridCol>
              </a:tblGrid>
              <a:tr h="344763">
                <a:tc>
                  <a:txBody>
                    <a:bodyPr/>
                    <a:lstStyle/>
                    <a:p>
                      <a:pPr algn="l" fontAlgn="ctr"/>
                      <a:r>
                        <a:rPr lang="en-IN" sz="1200" b="1" u="none" strike="noStrike" dirty="0">
                          <a:solidFill>
                            <a:schemeClr val="tx1"/>
                          </a:solidFill>
                          <a:effectLst/>
                          <a:latin typeface="Arial Black" panose="020B0A04020102020204" pitchFamily="34" charset="0"/>
                        </a:rPr>
                        <a:t>S. No</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Variable</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Definition</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0"/>
                  </a:ext>
                </a:extLst>
              </a:tr>
              <a:tr h="428532">
                <a:tc>
                  <a:txBody>
                    <a:bodyPr/>
                    <a:lstStyle/>
                    <a:p>
                      <a:pPr algn="l" fontAlgn="ctr"/>
                      <a:r>
                        <a:rPr lang="en-IN" sz="1200" b="1" u="none" strike="noStrike">
                          <a:solidFill>
                            <a:schemeClr val="tx1"/>
                          </a:solidFill>
                          <a:effectLst/>
                          <a:latin typeface="Arial Black" panose="020B0A04020102020204" pitchFamily="34" charset="0"/>
                        </a:rPr>
                        <a:t>1</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label</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Flag indicating whether the user paid back the credit amount within 5 days of issuing the loan{1:success, 0:failure}</a:t>
                      </a:r>
                      <a:endParaRPr lang="en-IN" sz="1200" b="1" i="0" u="none" strike="noStrike" dirty="0">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1"/>
                  </a:ext>
                </a:extLst>
              </a:tr>
              <a:tr h="203301">
                <a:tc>
                  <a:txBody>
                    <a:bodyPr/>
                    <a:lstStyle/>
                    <a:p>
                      <a:pPr algn="l" fontAlgn="ctr"/>
                      <a:r>
                        <a:rPr lang="en-IN" sz="1200" b="1" u="none" strike="noStrike" dirty="0">
                          <a:solidFill>
                            <a:schemeClr val="tx1"/>
                          </a:solidFill>
                          <a:effectLst/>
                          <a:latin typeface="Arial Black" panose="020B0A04020102020204" pitchFamily="34" charset="0"/>
                        </a:rPr>
                        <a:t>2</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msisdn</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mobile number of user</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2"/>
                  </a:ext>
                </a:extLst>
              </a:tr>
              <a:tr h="203301">
                <a:tc>
                  <a:txBody>
                    <a:bodyPr/>
                    <a:lstStyle/>
                    <a:p>
                      <a:pPr algn="l" fontAlgn="ctr"/>
                      <a:r>
                        <a:rPr lang="en-IN" sz="1200" b="1" u="none" strike="noStrike">
                          <a:solidFill>
                            <a:schemeClr val="tx1"/>
                          </a:solidFill>
                          <a:effectLst/>
                          <a:latin typeface="Arial Black" panose="020B0A04020102020204" pitchFamily="34" charset="0"/>
                        </a:rPr>
                        <a:t>3</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aon</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age on cellular network in days</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3"/>
                  </a:ext>
                </a:extLst>
              </a:tr>
              <a:tr h="406601">
                <a:tc>
                  <a:txBody>
                    <a:bodyPr/>
                    <a:lstStyle/>
                    <a:p>
                      <a:pPr algn="l" fontAlgn="ctr"/>
                      <a:r>
                        <a:rPr lang="en-IN" sz="1200" b="1" u="none" strike="noStrike">
                          <a:solidFill>
                            <a:schemeClr val="tx1"/>
                          </a:solidFill>
                          <a:effectLst/>
                          <a:latin typeface="Arial Black" panose="020B0A04020102020204" pitchFamily="34" charset="0"/>
                        </a:rPr>
                        <a:t>4</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daily_decr30</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Daily amount spent from main account, averaged over last 30 days (in Indonesian Rupiah)</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4"/>
                  </a:ext>
                </a:extLst>
              </a:tr>
              <a:tr h="406601">
                <a:tc>
                  <a:txBody>
                    <a:bodyPr/>
                    <a:lstStyle/>
                    <a:p>
                      <a:pPr algn="l" fontAlgn="ctr"/>
                      <a:r>
                        <a:rPr lang="en-IN" sz="1200" b="1" u="none" strike="noStrike" dirty="0">
                          <a:solidFill>
                            <a:schemeClr val="tx1"/>
                          </a:solidFill>
                          <a:effectLst/>
                          <a:latin typeface="Arial Black" panose="020B0A04020102020204" pitchFamily="34" charset="0"/>
                        </a:rPr>
                        <a:t>5</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daily_decr90</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Daily amount spent from main account, averaged over last 90 days (in Indonesian Rupiah)</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5"/>
                  </a:ext>
                </a:extLst>
              </a:tr>
              <a:tr h="203301">
                <a:tc>
                  <a:txBody>
                    <a:bodyPr/>
                    <a:lstStyle/>
                    <a:p>
                      <a:pPr algn="l" fontAlgn="ctr"/>
                      <a:r>
                        <a:rPr lang="en-IN" sz="1200" b="1" u="none" strike="noStrike">
                          <a:solidFill>
                            <a:schemeClr val="tx1"/>
                          </a:solidFill>
                          <a:effectLst/>
                          <a:latin typeface="Arial Black" panose="020B0A04020102020204" pitchFamily="34" charset="0"/>
                        </a:rPr>
                        <a:t>6</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rental30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Average main account balance over last 30 days</a:t>
                      </a:r>
                      <a:endParaRPr lang="en-IN" sz="1200" b="1" i="0" u="none" strike="noStrike" dirty="0">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6"/>
                  </a:ext>
                </a:extLst>
              </a:tr>
              <a:tr h="203301">
                <a:tc>
                  <a:txBody>
                    <a:bodyPr/>
                    <a:lstStyle/>
                    <a:p>
                      <a:pPr algn="l" fontAlgn="ctr"/>
                      <a:r>
                        <a:rPr lang="en-IN" sz="1200" b="1" u="none" strike="noStrike">
                          <a:solidFill>
                            <a:schemeClr val="tx1"/>
                          </a:solidFill>
                          <a:effectLst/>
                          <a:latin typeface="Arial Black" panose="020B0A04020102020204" pitchFamily="34" charset="0"/>
                        </a:rPr>
                        <a:t>7</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rental90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Average main account balance over last 90 days</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7"/>
                  </a:ext>
                </a:extLst>
              </a:tr>
              <a:tr h="609902">
                <a:tc>
                  <a:txBody>
                    <a:bodyPr/>
                    <a:lstStyle/>
                    <a:p>
                      <a:pPr algn="l" fontAlgn="ctr"/>
                      <a:r>
                        <a:rPr lang="en-IN" sz="1200" b="1" u="none" strike="noStrike">
                          <a:solidFill>
                            <a:schemeClr val="tx1"/>
                          </a:solidFill>
                          <a:effectLst/>
                          <a:latin typeface="Arial Black" panose="020B0A04020102020204" pitchFamily="34" charset="0"/>
                        </a:rPr>
                        <a:t>8</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last_rech_date_ma</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Number of days till last recharge of main account</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8"/>
                  </a:ext>
                </a:extLst>
              </a:tr>
              <a:tr h="406601">
                <a:tc>
                  <a:txBody>
                    <a:bodyPr/>
                    <a:lstStyle/>
                    <a:p>
                      <a:pPr algn="l" fontAlgn="ctr"/>
                      <a:r>
                        <a:rPr lang="en-IN" sz="1200" b="1" u="none" strike="noStrike">
                          <a:solidFill>
                            <a:schemeClr val="tx1"/>
                          </a:solidFill>
                          <a:effectLst/>
                          <a:latin typeface="Arial Black" panose="020B0A04020102020204" pitchFamily="34" charset="0"/>
                        </a:rPr>
                        <a:t>9</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last_rech_date_da</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Number of days till last recharge of data account</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09"/>
                  </a:ext>
                </a:extLst>
              </a:tr>
              <a:tr h="406601">
                <a:tc>
                  <a:txBody>
                    <a:bodyPr/>
                    <a:lstStyle/>
                    <a:p>
                      <a:pPr algn="l" fontAlgn="ctr"/>
                      <a:r>
                        <a:rPr lang="en-IN" sz="1200" b="1" u="none" strike="noStrike">
                          <a:solidFill>
                            <a:schemeClr val="tx1"/>
                          </a:solidFill>
                          <a:effectLst/>
                          <a:latin typeface="Arial Black" panose="020B0A04020102020204" pitchFamily="34" charset="0"/>
                        </a:rPr>
                        <a:t>10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last_rech_amt_ma</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Amount of last recharge of main account (in Indonesian Rupiah)</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10"/>
                  </a:ext>
                </a:extLst>
              </a:tr>
              <a:tr h="406601">
                <a:tc>
                  <a:txBody>
                    <a:bodyPr/>
                    <a:lstStyle/>
                    <a:p>
                      <a:pPr algn="l" fontAlgn="ctr"/>
                      <a:r>
                        <a:rPr lang="en-IN" sz="1200" b="1" u="none" strike="noStrike">
                          <a:solidFill>
                            <a:schemeClr val="tx1"/>
                          </a:solidFill>
                          <a:effectLst/>
                          <a:latin typeface="Arial Black" panose="020B0A04020102020204" pitchFamily="34" charset="0"/>
                        </a:rPr>
                        <a:t>11</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cnt_ma_rech30</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a:solidFill>
                            <a:schemeClr val="tx1"/>
                          </a:solidFill>
                          <a:effectLst/>
                          <a:latin typeface="Arial Black" panose="020B0A04020102020204" pitchFamily="34" charset="0"/>
                        </a:rPr>
                        <a:t>Number of times main account got recharged in last 30 days</a:t>
                      </a:r>
                      <a:endParaRPr lang="en-IN" sz="1200" b="1" i="0" u="none" strike="noStrike">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11"/>
                  </a:ext>
                </a:extLst>
              </a:tr>
              <a:tr h="406601">
                <a:tc>
                  <a:txBody>
                    <a:bodyPr/>
                    <a:lstStyle/>
                    <a:p>
                      <a:pPr algn="l" fontAlgn="ctr"/>
                      <a:r>
                        <a:rPr lang="en-IN" sz="1200" b="1" u="none" strike="noStrike">
                          <a:solidFill>
                            <a:schemeClr val="tx1"/>
                          </a:solidFill>
                          <a:effectLst/>
                          <a:latin typeface="Arial Black" panose="020B0A04020102020204" pitchFamily="34" charset="0"/>
                        </a:rPr>
                        <a:t>12</a:t>
                      </a:r>
                      <a:endParaRPr lang="en-IN" sz="1200" b="1" i="0" u="none" strike="noStrike">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fr_ma_rech30</a:t>
                      </a:r>
                      <a:endParaRPr lang="en-IN" sz="1200" b="1" i="0" u="none" strike="noStrike" dirty="0">
                        <a:solidFill>
                          <a:schemeClr val="tx1"/>
                        </a:solidFill>
                        <a:effectLst/>
                        <a:latin typeface="Arial Black" panose="020B0A04020102020204" pitchFamily="34" charset="0"/>
                      </a:endParaRPr>
                    </a:p>
                  </a:txBody>
                  <a:tcPr marL="9525" marR="9525" marT="9525" marB="0" anchor="ctr"/>
                </a:tc>
                <a:tc>
                  <a:txBody>
                    <a:bodyPr/>
                    <a:lstStyle/>
                    <a:p>
                      <a:pPr algn="l" fontAlgn="ctr"/>
                      <a:r>
                        <a:rPr lang="en-IN" sz="1200" b="1" u="none" strike="noStrike" dirty="0">
                          <a:solidFill>
                            <a:schemeClr val="tx1"/>
                          </a:solidFill>
                          <a:effectLst/>
                          <a:latin typeface="Arial Black" panose="020B0A04020102020204" pitchFamily="34" charset="0"/>
                        </a:rPr>
                        <a:t>Frequency of main account recharged in last 30 days</a:t>
                      </a:r>
                      <a:endParaRPr lang="en-IN" sz="1200" b="1" i="0" u="none" strike="noStrike" dirty="0">
                        <a:solidFill>
                          <a:schemeClr val="tx1"/>
                        </a:solidFill>
                        <a:effectLst/>
                        <a:latin typeface="Arial Black" panose="020B0A04020102020204" pitchFamily="34" charset="0"/>
                      </a:endParaRPr>
                    </a:p>
                  </a:txBody>
                  <a:tcPr marL="9525" marR="9525" marT="9525"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337884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4432F-B225-4227-A119-A441364D4323}"/>
              </a:ext>
            </a:extLst>
          </p:cNvPr>
          <p:cNvSpPr>
            <a:spLocks noGrp="1"/>
          </p:cNvSpPr>
          <p:nvPr>
            <p:ph type="title"/>
          </p:nvPr>
        </p:nvSpPr>
        <p:spPr/>
        <p:txBody>
          <a:bodyPr/>
          <a:lstStyle/>
          <a:p>
            <a:r>
              <a:rPr lang="en-IN" sz="4800" dirty="0">
                <a:solidFill>
                  <a:schemeClr val="tx2">
                    <a:lumMod val="50000"/>
                  </a:schemeClr>
                </a:solidFill>
              </a:rPr>
              <a:t>Saving model and analysing actual and predicted results</a:t>
            </a:r>
          </a:p>
        </p:txBody>
      </p:sp>
      <p:pic>
        <p:nvPicPr>
          <p:cNvPr id="9" name="Content Placeholder 8">
            <a:extLst>
              <a:ext uri="{FF2B5EF4-FFF2-40B4-BE49-F238E27FC236}">
                <a16:creationId xmlns:a16="http://schemas.microsoft.com/office/drawing/2014/main" id="{B9797CBF-F549-4848-87B0-8C9C6EA4DF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901075"/>
            <a:ext cx="10972800" cy="3924213"/>
          </a:xfrm>
        </p:spPr>
      </p:pic>
    </p:spTree>
    <p:extLst>
      <p:ext uri="{BB962C8B-B14F-4D97-AF65-F5344CB8AC3E}">
        <p14:creationId xmlns:p14="http://schemas.microsoft.com/office/powerpoint/2010/main" val="1954573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951" y="589878"/>
            <a:ext cx="11826305" cy="842682"/>
          </a:xfrm>
        </p:spPr>
        <p:txBody>
          <a:bodyPr/>
          <a:lstStyle/>
          <a:p>
            <a:r>
              <a:rPr lang="en-IN" b="1" i="1" dirty="0">
                <a:solidFill>
                  <a:schemeClr val="tx2">
                    <a:lumMod val="50000"/>
                  </a:schemeClr>
                </a:solidFill>
                <a:effectLst/>
                <a:latin typeface="Arial Black" panose="020B0A04020102020204" pitchFamily="34" charset="0"/>
              </a:rPr>
              <a:t>Conclusion of the Project</a:t>
            </a:r>
          </a:p>
        </p:txBody>
      </p:sp>
      <p:sp>
        <p:nvSpPr>
          <p:cNvPr id="3" name="Content Placeholder 2"/>
          <p:cNvSpPr>
            <a:spLocks noGrp="1"/>
          </p:cNvSpPr>
          <p:nvPr>
            <p:ph idx="1"/>
          </p:nvPr>
        </p:nvSpPr>
        <p:spPr>
          <a:xfrm>
            <a:off x="518096" y="1362038"/>
            <a:ext cx="11341672" cy="4855882"/>
          </a:xfrm>
        </p:spPr>
        <p:txBody>
          <a:bodyPr>
            <a:noAutofit/>
          </a:bodyPr>
          <a:lstStyle/>
          <a:p>
            <a:pPr marL="0" indent="0">
              <a:buNone/>
            </a:pPr>
            <a:r>
              <a:rPr lang="en-US" sz="1800" dirty="0">
                <a:solidFill>
                  <a:schemeClr val="tx1"/>
                </a:solidFill>
                <a:latin typeface="Arial" panose="020B0604020202020204" pitchFamily="34" charset="0"/>
                <a:cs typeface="Arial" panose="020B0604020202020204" pitchFamily="34" charset="0"/>
              </a:rPr>
              <a:t>1) Around 28% users are highly defaulters with a mostly negative or null balance.</a:t>
            </a:r>
          </a:p>
          <a:p>
            <a:pPr marL="0" indent="0">
              <a:buNone/>
            </a:pP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dirty="0">
                <a:solidFill>
                  <a:schemeClr val="tx1"/>
                </a:solidFill>
                <a:latin typeface="Arial" panose="020B0604020202020204" pitchFamily="34" charset="0"/>
                <a:cs typeface="Arial" panose="020B0604020202020204" pitchFamily="34" charset="0"/>
              </a:rPr>
              <a:t>2) Users with high equilibrium and a much lower number are defaulter.</a:t>
            </a:r>
          </a:p>
          <a:p>
            <a:pPr marL="0" indent="0">
              <a:buNone/>
            </a:pP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dirty="0">
                <a:solidFill>
                  <a:schemeClr val="tx1"/>
                </a:solidFill>
                <a:latin typeface="Arial" panose="020B0604020202020204" pitchFamily="34" charset="0"/>
                <a:cs typeface="Arial" panose="020B0604020202020204" pitchFamily="34" charset="0"/>
              </a:rPr>
              <a:t>3) Nonstandard loans (i.e. 98 percent of the category) are paid to users who take up more loans as they pay back the loan within 5 days.</a:t>
            </a:r>
          </a:p>
          <a:p>
            <a:pPr marL="0" indent="0">
              <a:buNone/>
            </a:pP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dirty="0">
                <a:solidFill>
                  <a:schemeClr val="tx1"/>
                </a:solidFill>
                <a:latin typeface="Arial" panose="020B0604020202020204" pitchFamily="34" charset="0"/>
                <a:cs typeface="Arial" panose="020B0604020202020204" pitchFamily="34" charset="0"/>
              </a:rPr>
              <a:t>4) A very low percent of users are defaulters in the Average and Low Balance categories.</a:t>
            </a:r>
          </a:p>
          <a:p>
            <a:pPr marL="0" indent="0">
              <a:buNone/>
            </a:pP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dirty="0">
                <a:solidFill>
                  <a:schemeClr val="tx1"/>
                </a:solidFill>
                <a:latin typeface="Arial" panose="020B0604020202020204" pitchFamily="34" charset="0"/>
                <a:cs typeface="Arial" panose="020B0604020202020204" pitchFamily="34" charset="0"/>
              </a:rPr>
              <a:t>5) Non-defaulting users who have taken no loans.</a:t>
            </a:r>
          </a:p>
          <a:p>
            <a:pPr marL="0" indent="0">
              <a:buNone/>
            </a:pP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dirty="0">
                <a:solidFill>
                  <a:schemeClr val="tx1"/>
                </a:solidFill>
                <a:latin typeface="Arial" panose="020B0604020202020204" pitchFamily="34" charset="0"/>
                <a:cs typeface="Arial" panose="020B0604020202020204" pitchFamily="34" charset="0"/>
              </a:rPr>
              <a:t>6) Around 97% users are taking large loans which fall into non-default categories.</a:t>
            </a:r>
          </a:p>
          <a:p>
            <a:pPr marL="0" indent="0">
              <a:buNone/>
            </a:pP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dirty="0">
                <a:solidFill>
                  <a:schemeClr val="tx1"/>
                </a:solidFill>
                <a:latin typeface="Arial" panose="020B0604020202020204" pitchFamily="34" charset="0"/>
                <a:cs typeface="Arial" panose="020B0604020202020204" pitchFamily="34" charset="0"/>
              </a:rPr>
              <a:t>7) Defaulters include 40 percent of the users that do not have a single recharge in 3 months.</a:t>
            </a:r>
          </a:p>
        </p:txBody>
      </p:sp>
    </p:spTree>
    <p:extLst>
      <p:ext uri="{BB962C8B-B14F-4D97-AF65-F5344CB8AC3E}">
        <p14:creationId xmlns:p14="http://schemas.microsoft.com/office/powerpoint/2010/main" val="4243660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951" y="589878"/>
            <a:ext cx="11826305" cy="842682"/>
          </a:xfrm>
        </p:spPr>
        <p:txBody>
          <a:bodyPr/>
          <a:lstStyle/>
          <a:p>
            <a:r>
              <a:rPr lang="en-IN" b="1" i="1" dirty="0">
                <a:solidFill>
                  <a:schemeClr val="tx2">
                    <a:lumMod val="50000"/>
                  </a:schemeClr>
                </a:solidFill>
                <a:effectLst/>
                <a:latin typeface="Arial Black" panose="020B0A04020102020204" pitchFamily="34" charset="0"/>
              </a:rPr>
              <a:t>Conclusion of the Project</a:t>
            </a:r>
          </a:p>
        </p:txBody>
      </p:sp>
      <p:sp>
        <p:nvSpPr>
          <p:cNvPr id="3" name="Content Placeholder 2"/>
          <p:cNvSpPr>
            <a:spLocks noGrp="1"/>
          </p:cNvSpPr>
          <p:nvPr>
            <p:ph idx="1"/>
          </p:nvPr>
        </p:nvSpPr>
        <p:spPr>
          <a:xfrm>
            <a:off x="827499" y="1692354"/>
            <a:ext cx="10171240" cy="4389538"/>
          </a:xfrm>
        </p:spPr>
        <p:txBody>
          <a:bodyPr>
            <a:noAutofit/>
          </a:bodyPr>
          <a:lstStyle/>
          <a:p>
            <a:pPr marL="0" indent="0">
              <a:buNone/>
            </a:pPr>
            <a:r>
              <a:rPr lang="en-US" sz="1800" dirty="0">
                <a:solidFill>
                  <a:schemeClr val="tx1"/>
                </a:solidFill>
                <a:latin typeface="Arial" panose="020B0604020202020204" pitchFamily="34" charset="0"/>
                <a:cs typeface="Arial" panose="020B0604020202020204" pitchFamily="34" charset="0"/>
              </a:rPr>
              <a:t>8) Around 14 percent of users fall into the category of defaulting loans, on average.</a:t>
            </a:r>
          </a:p>
          <a:p>
            <a:pPr marL="0" indent="0">
              <a:buNone/>
            </a:pP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dirty="0">
                <a:solidFill>
                  <a:schemeClr val="tx1"/>
                </a:solidFill>
                <a:latin typeface="Arial" panose="020B0604020202020204" pitchFamily="34" charset="0"/>
                <a:cs typeface="Arial" panose="020B0604020202020204" pitchFamily="34" charset="0"/>
              </a:rPr>
              <a:t>9) The default is only 40% of users who do not reload in 90 days.</a:t>
            </a:r>
          </a:p>
          <a:p>
            <a:pPr marL="0" indent="0">
              <a:buNone/>
            </a:pP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dirty="0">
                <a:solidFill>
                  <a:schemeClr val="tx1"/>
                </a:solidFill>
                <a:latin typeface="Arial" panose="020B0604020202020204" pitchFamily="34" charset="0"/>
                <a:cs typeface="Arial" panose="020B0604020202020204" pitchFamily="34" charset="0"/>
              </a:rPr>
              <a:t>10) Users who recharge very high pay their loans on time. </a:t>
            </a:r>
          </a:p>
          <a:p>
            <a:pPr marL="0" indent="0">
              <a:buNone/>
            </a:pP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dirty="0">
                <a:solidFill>
                  <a:schemeClr val="tx1"/>
                </a:solidFill>
                <a:latin typeface="Arial" panose="020B0604020202020204" pitchFamily="34" charset="0"/>
                <a:cs typeface="Arial" panose="020B0604020202020204" pitchFamily="34" charset="0"/>
              </a:rPr>
              <a:t>11) defaulting is 34 percent of users who reload less.</a:t>
            </a:r>
          </a:p>
          <a:p>
            <a:pPr marL="0" indent="0">
              <a:buNone/>
            </a:pP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dirty="0">
                <a:solidFill>
                  <a:schemeClr val="tx1"/>
                </a:solidFill>
                <a:latin typeface="Arial" panose="020B0604020202020204" pitchFamily="34" charset="0"/>
                <a:cs typeface="Arial" panose="020B0604020202020204" pitchFamily="34" charset="0"/>
              </a:rPr>
              <a:t>12) Old and largely non default users are trusted</a:t>
            </a:r>
          </a:p>
          <a:p>
            <a:pPr marL="0" indent="0">
              <a:buNone/>
            </a:pP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dirty="0">
                <a:solidFill>
                  <a:schemeClr val="tx1"/>
                </a:solidFill>
                <a:latin typeface="Arial" panose="020B0604020202020204" pitchFamily="34" charset="0"/>
                <a:cs typeface="Arial" panose="020B0604020202020204" pitchFamily="34" charset="0"/>
              </a:rPr>
              <a:t>13) Of users who recharge and pay their loans on time, 99 percent are more in number, which is good news for the company than for any other category.</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9402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013" y="1335786"/>
            <a:ext cx="10450077" cy="431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711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743" y="2531454"/>
            <a:ext cx="9404723" cy="1400530"/>
          </a:xfrm>
        </p:spPr>
        <p:txBody>
          <a:bodyPr/>
          <a:lstStyle/>
          <a:p>
            <a:pPr algn="ctr"/>
            <a:r>
              <a:rPr lang="en-IN" sz="9600" dirty="0">
                <a:latin typeface="Edwardian Script ITC" panose="030303020407070D0804" pitchFamily="66" charset="0"/>
              </a:rPr>
              <a:t>Thank You</a:t>
            </a:r>
          </a:p>
        </p:txBody>
      </p:sp>
    </p:spTree>
    <p:extLst>
      <p:ext uri="{BB962C8B-B14F-4D97-AF65-F5344CB8AC3E}">
        <p14:creationId xmlns:p14="http://schemas.microsoft.com/office/powerpoint/2010/main" val="240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49577021"/>
              </p:ext>
            </p:extLst>
          </p:nvPr>
        </p:nvGraphicFramePr>
        <p:xfrm>
          <a:off x="1154684" y="378460"/>
          <a:ext cx="9543796" cy="6033951"/>
        </p:xfrm>
        <a:graphic>
          <a:graphicData uri="http://schemas.openxmlformats.org/drawingml/2006/table">
            <a:tbl>
              <a:tblPr firstRow="1" firstCol="1" bandRow="1">
                <a:tableStyleId>{5C22544A-7EE6-4342-B048-85BDC9FD1C3A}</a:tableStyleId>
              </a:tblPr>
              <a:tblGrid>
                <a:gridCol w="986758">
                  <a:extLst>
                    <a:ext uri="{9D8B030D-6E8A-4147-A177-3AD203B41FA5}">
                      <a16:colId xmlns:a16="http://schemas.microsoft.com/office/drawing/2014/main" val="20000"/>
                    </a:ext>
                  </a:extLst>
                </a:gridCol>
                <a:gridCol w="2204788">
                  <a:extLst>
                    <a:ext uri="{9D8B030D-6E8A-4147-A177-3AD203B41FA5}">
                      <a16:colId xmlns:a16="http://schemas.microsoft.com/office/drawing/2014/main" val="20001"/>
                    </a:ext>
                  </a:extLst>
                </a:gridCol>
                <a:gridCol w="6352250">
                  <a:extLst>
                    <a:ext uri="{9D8B030D-6E8A-4147-A177-3AD203B41FA5}">
                      <a16:colId xmlns:a16="http://schemas.microsoft.com/office/drawing/2014/main" val="20002"/>
                    </a:ext>
                  </a:extLst>
                </a:gridCol>
              </a:tblGrid>
              <a:tr h="207371">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 No</a:t>
                      </a:r>
                    </a:p>
                  </a:txBody>
                  <a:tcPr marL="6993" marR="6993" marT="6993" marB="0" anchor="ctr"/>
                </a:tc>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Variable</a:t>
                      </a:r>
                    </a:p>
                  </a:txBody>
                  <a:tcPr marL="6993" marR="6993" marT="6993" marB="0" anchor="ctr"/>
                </a:tc>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Definition</a:t>
                      </a:r>
                    </a:p>
                  </a:txBody>
                  <a:tcPr marL="6993" marR="6993" marT="6993" marB="0" anchor="ctr"/>
                </a:tc>
                <a:extLst>
                  <a:ext uri="{0D108BD9-81ED-4DB2-BD59-A6C34878D82A}">
                    <a16:rowId xmlns:a16="http://schemas.microsoft.com/office/drawing/2014/main" val="10000"/>
                  </a:ext>
                </a:extLst>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13</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sumamnt_ma_rech30</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Total amount of recharge in main account over last 30 days (in Indonesian Rupiah)</a:t>
                      </a:r>
                    </a:p>
                  </a:txBody>
                  <a:tcPr marL="6993" marR="6993" marT="6993" marB="0" anchor="ctr"/>
                </a:tc>
                <a:extLst>
                  <a:ext uri="{0D108BD9-81ED-4DB2-BD59-A6C34878D82A}">
                    <a16:rowId xmlns:a16="http://schemas.microsoft.com/office/drawing/2014/main" val="10001"/>
                  </a:ext>
                </a:extLst>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14</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medianamnt_ma_rech30</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Median of amount of recharges done in main account over last 30 days at user level (in Indonesian Rupiah)</a:t>
                      </a:r>
                    </a:p>
                  </a:txBody>
                  <a:tcPr marL="6993" marR="6993" marT="6993" marB="0" anchor="ctr"/>
                </a:tc>
                <a:extLst>
                  <a:ext uri="{0D108BD9-81ED-4DB2-BD59-A6C34878D82A}">
                    <a16:rowId xmlns:a16="http://schemas.microsoft.com/office/drawing/2014/main" val="10002"/>
                  </a:ext>
                </a:extLst>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15</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medianmarechprebal30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main account balance just before recharge in last 30 days at user level (in Indonesian Rupiah)</a:t>
                      </a:r>
                    </a:p>
                  </a:txBody>
                  <a:tcPr marL="6993" marR="6993" marT="6993" marB="0" anchor="ctr"/>
                </a:tc>
                <a:extLst>
                  <a:ext uri="{0D108BD9-81ED-4DB2-BD59-A6C34878D82A}">
                    <a16:rowId xmlns:a16="http://schemas.microsoft.com/office/drawing/2014/main" val="10003"/>
                  </a:ext>
                </a:extLst>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16</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cnt_ma_rech90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times main account got recharged in last 90 days</a:t>
                      </a:r>
                    </a:p>
                  </a:txBody>
                  <a:tcPr marL="6993" marR="6993" marT="6993" marB="0" anchor="ctr"/>
                </a:tc>
                <a:extLst>
                  <a:ext uri="{0D108BD9-81ED-4DB2-BD59-A6C34878D82A}">
                    <a16:rowId xmlns:a16="http://schemas.microsoft.com/office/drawing/2014/main" val="10004"/>
                  </a:ext>
                </a:extLst>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17</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fr_ma_rech90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Frequency of main account recharged in last 90 days</a:t>
                      </a:r>
                    </a:p>
                  </a:txBody>
                  <a:tcPr marL="6993" marR="6993" marT="6993" marB="0" anchor="ctr"/>
                </a:tc>
                <a:extLst>
                  <a:ext uri="{0D108BD9-81ED-4DB2-BD59-A6C34878D82A}">
                    <a16:rowId xmlns:a16="http://schemas.microsoft.com/office/drawing/2014/main" val="10005"/>
                  </a:ext>
                </a:extLst>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18</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sumamnt_ma_rech90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Total amount of recharge in main account over last 90 days (in Indonesian Rupiah)</a:t>
                      </a:r>
                    </a:p>
                  </a:txBody>
                  <a:tcPr marL="6993" marR="6993" marT="6993" marB="0" anchor="ctr"/>
                </a:tc>
                <a:extLst>
                  <a:ext uri="{0D108BD9-81ED-4DB2-BD59-A6C34878D82A}">
                    <a16:rowId xmlns:a16="http://schemas.microsoft.com/office/drawing/2014/main" val="10006"/>
                  </a:ext>
                </a:extLst>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19</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medianamnt_ma_rech90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amount of recharges done in main account over last 90 days at user level (in Indonesian Rupiah)</a:t>
                      </a:r>
                    </a:p>
                  </a:txBody>
                  <a:tcPr marL="6993" marR="6993" marT="6993" marB="0" anchor="ctr"/>
                </a:tc>
                <a:extLst>
                  <a:ext uri="{0D108BD9-81ED-4DB2-BD59-A6C34878D82A}">
                    <a16:rowId xmlns:a16="http://schemas.microsoft.com/office/drawing/2014/main" val="10007"/>
                  </a:ext>
                </a:extLst>
              </a:tr>
              <a:tr h="597765">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20</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medianmarechprebal90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main account balance just before recharge in last 90 days at user level (in Indonesian Rupiah)</a:t>
                      </a:r>
                    </a:p>
                  </a:txBody>
                  <a:tcPr marL="6993" marR="6993" marT="6993" marB="0" anchor="ctr"/>
                </a:tc>
                <a:extLst>
                  <a:ext uri="{0D108BD9-81ED-4DB2-BD59-A6C34878D82A}">
                    <a16:rowId xmlns:a16="http://schemas.microsoft.com/office/drawing/2014/main" val="10008"/>
                  </a:ext>
                </a:extLst>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21</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cnt_da_rech30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times data account got recharged in last 30 days</a:t>
                      </a:r>
                    </a:p>
                  </a:txBody>
                  <a:tcPr marL="6993" marR="6993" marT="6993" marB="0" anchor="ctr"/>
                </a:tc>
                <a:extLst>
                  <a:ext uri="{0D108BD9-81ED-4DB2-BD59-A6C34878D82A}">
                    <a16:rowId xmlns:a16="http://schemas.microsoft.com/office/drawing/2014/main" val="10009"/>
                  </a:ext>
                </a:extLst>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22</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fr_da_rech30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Frequency of data account recharged in last 30 days</a:t>
                      </a:r>
                    </a:p>
                  </a:txBody>
                  <a:tcPr marL="6993" marR="6993" marT="6993" marB="0" anchor="ctr"/>
                </a:tc>
                <a:extLst>
                  <a:ext uri="{0D108BD9-81ED-4DB2-BD59-A6C34878D82A}">
                    <a16:rowId xmlns:a16="http://schemas.microsoft.com/office/drawing/2014/main" val="10010"/>
                  </a:ext>
                </a:extLst>
              </a:tr>
              <a:tr h="398510">
                <a:tc>
                  <a:txBody>
                    <a:bodyPr/>
                    <a:lstStyle/>
                    <a:p>
                      <a:pPr marL="0" algn="l"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23</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cnt_da_rech90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times data account got recharged in last 90 days</a:t>
                      </a:r>
                    </a:p>
                  </a:txBody>
                  <a:tcPr marL="6993" marR="6993" marT="6993" marB="0" anchor="ctr"/>
                </a:tc>
                <a:extLst>
                  <a:ext uri="{0D108BD9-81ED-4DB2-BD59-A6C34878D82A}">
                    <a16:rowId xmlns:a16="http://schemas.microsoft.com/office/drawing/2014/main" val="10011"/>
                  </a:ext>
                </a:extLst>
              </a:tr>
              <a:tr h="398510">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24</a:t>
                      </a:r>
                    </a:p>
                  </a:txBody>
                  <a:tcPr marL="6993" marR="6993" marT="6993" marB="0" anchor="ctr"/>
                </a:tc>
                <a:tc>
                  <a:txBody>
                    <a:bodyPr/>
                    <a:lstStyle/>
                    <a:p>
                      <a:pPr algn="l"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fr_da_rech90</a:t>
                      </a:r>
                    </a:p>
                  </a:txBody>
                  <a:tcPr marL="6993" marR="6993" marT="6993" marB="0" anchor="ctr"/>
                </a:tc>
                <a:tc>
                  <a:txBody>
                    <a:bodyPr/>
                    <a:lstStyle/>
                    <a:p>
                      <a:pPr algn="l"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Frequency of data account recharged in last 90 days</a:t>
                      </a:r>
                    </a:p>
                  </a:txBody>
                  <a:tcPr marL="6993" marR="6993" marT="6993"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28642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72508039"/>
              </p:ext>
            </p:extLst>
          </p:nvPr>
        </p:nvGraphicFramePr>
        <p:xfrm>
          <a:off x="1271524" y="379854"/>
          <a:ext cx="8869172" cy="5938652"/>
        </p:xfrm>
        <a:graphic>
          <a:graphicData uri="http://schemas.openxmlformats.org/drawingml/2006/table">
            <a:tbl>
              <a:tblPr firstRow="1" firstCol="1" bandRow="1">
                <a:tableStyleId>{5C22544A-7EE6-4342-B048-85BDC9FD1C3A}</a:tableStyleId>
              </a:tblPr>
              <a:tblGrid>
                <a:gridCol w="917007">
                  <a:extLst>
                    <a:ext uri="{9D8B030D-6E8A-4147-A177-3AD203B41FA5}">
                      <a16:colId xmlns:a16="http://schemas.microsoft.com/office/drawing/2014/main" val="20000"/>
                    </a:ext>
                  </a:extLst>
                </a:gridCol>
                <a:gridCol w="2048938">
                  <a:extLst>
                    <a:ext uri="{9D8B030D-6E8A-4147-A177-3AD203B41FA5}">
                      <a16:colId xmlns:a16="http://schemas.microsoft.com/office/drawing/2014/main" val="20001"/>
                    </a:ext>
                  </a:extLst>
                </a:gridCol>
                <a:gridCol w="5903227">
                  <a:extLst>
                    <a:ext uri="{9D8B030D-6E8A-4147-A177-3AD203B41FA5}">
                      <a16:colId xmlns:a16="http://schemas.microsoft.com/office/drawing/2014/main" val="20002"/>
                    </a:ext>
                  </a:extLst>
                </a:gridCol>
              </a:tblGrid>
              <a:tr h="242636">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S. No</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Variable</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Definition</a:t>
                      </a:r>
                    </a:p>
                  </a:txBody>
                  <a:tcPr marL="8069" marR="8069" marT="8069" marB="0" anchor="ctr"/>
                </a:tc>
                <a:extLst>
                  <a:ext uri="{0D108BD9-81ED-4DB2-BD59-A6C34878D82A}">
                    <a16:rowId xmlns:a16="http://schemas.microsoft.com/office/drawing/2014/main" val="10000"/>
                  </a:ext>
                </a:extLst>
              </a:tr>
              <a:tr h="242636">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25</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cnt_loans30</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Number of loans taken by user in last 30 days</a:t>
                      </a:r>
                    </a:p>
                  </a:txBody>
                  <a:tcPr marL="8069" marR="8069" marT="8069" marB="0" anchor="ctr"/>
                </a:tc>
                <a:extLst>
                  <a:ext uri="{0D108BD9-81ED-4DB2-BD59-A6C34878D82A}">
                    <a16:rowId xmlns:a16="http://schemas.microsoft.com/office/drawing/2014/main" val="10001"/>
                  </a:ext>
                </a:extLst>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26</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amnt_loans30</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Total amount of loans taken by user in last 30 days</a:t>
                      </a:r>
                    </a:p>
                  </a:txBody>
                  <a:tcPr marL="8069" marR="8069" marT="8069" marB="0" anchor="ctr"/>
                </a:tc>
                <a:extLst>
                  <a:ext uri="{0D108BD9-81ED-4DB2-BD59-A6C34878D82A}">
                    <a16:rowId xmlns:a16="http://schemas.microsoft.com/office/drawing/2014/main" val="10002"/>
                  </a:ext>
                </a:extLst>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27</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maxamnt_loans30</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maximum amount of loan taken by the user in last 30 days</a:t>
                      </a:r>
                    </a:p>
                  </a:txBody>
                  <a:tcPr marL="8069" marR="8069" marT="8069" marB="0" anchor="ctr"/>
                </a:tc>
                <a:extLst>
                  <a:ext uri="{0D108BD9-81ED-4DB2-BD59-A6C34878D82A}">
                    <a16:rowId xmlns:a16="http://schemas.microsoft.com/office/drawing/2014/main" val="10003"/>
                  </a:ext>
                </a:extLst>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28</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medianamnt_loans30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amounts of loan taken by the user in last 30 days</a:t>
                      </a:r>
                    </a:p>
                  </a:txBody>
                  <a:tcPr marL="8069" marR="8069" marT="8069" marB="0" anchor="ctr"/>
                </a:tc>
                <a:extLst>
                  <a:ext uri="{0D108BD9-81ED-4DB2-BD59-A6C34878D82A}">
                    <a16:rowId xmlns:a16="http://schemas.microsoft.com/office/drawing/2014/main" val="10004"/>
                  </a:ext>
                </a:extLst>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29</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cnt_loans90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Number of loans taken by user in last 90 days</a:t>
                      </a:r>
                    </a:p>
                  </a:txBody>
                  <a:tcPr marL="8069" marR="8069" marT="8069" marB="0" anchor="ctr"/>
                </a:tc>
                <a:extLst>
                  <a:ext uri="{0D108BD9-81ED-4DB2-BD59-A6C34878D82A}">
                    <a16:rowId xmlns:a16="http://schemas.microsoft.com/office/drawing/2014/main" val="10005"/>
                  </a:ext>
                </a:extLst>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amnt_loans90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Total amount of loans taken by user in last 90 days</a:t>
                      </a:r>
                    </a:p>
                  </a:txBody>
                  <a:tcPr marL="8069" marR="8069" marT="8069" marB="0" anchor="ctr"/>
                </a:tc>
                <a:extLst>
                  <a:ext uri="{0D108BD9-81ED-4DB2-BD59-A6C34878D82A}">
                    <a16:rowId xmlns:a16="http://schemas.microsoft.com/office/drawing/2014/main" val="10006"/>
                  </a:ext>
                </a:extLst>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31</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maxamnt_loans90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maximum amount of loan taken by the user in last 90 days</a:t>
                      </a:r>
                    </a:p>
                  </a:txBody>
                  <a:tcPr marL="8069" marR="8069" marT="8069" marB="0" anchor="ctr"/>
                </a:tc>
                <a:extLst>
                  <a:ext uri="{0D108BD9-81ED-4DB2-BD59-A6C34878D82A}">
                    <a16:rowId xmlns:a16="http://schemas.microsoft.com/office/drawing/2014/main" val="10007"/>
                  </a:ext>
                </a:extLst>
              </a:tr>
              <a:tr h="668531">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32</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medianamnt_loans90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Median of amounts of loan taken by the user in last 90 days</a:t>
                      </a:r>
                    </a:p>
                  </a:txBody>
                  <a:tcPr marL="8069" marR="8069" marT="8069" marB="0" anchor="ctr"/>
                </a:tc>
                <a:extLst>
                  <a:ext uri="{0D108BD9-81ED-4DB2-BD59-A6C34878D82A}">
                    <a16:rowId xmlns:a16="http://schemas.microsoft.com/office/drawing/2014/main" val="10008"/>
                  </a:ext>
                </a:extLst>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33</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payback30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Average payback time in days over last 30 days</a:t>
                      </a:r>
                    </a:p>
                  </a:txBody>
                  <a:tcPr marL="8069" marR="8069" marT="8069" marB="0" anchor="ctr"/>
                </a:tc>
                <a:extLst>
                  <a:ext uri="{0D108BD9-81ED-4DB2-BD59-A6C34878D82A}">
                    <a16:rowId xmlns:a16="http://schemas.microsoft.com/office/drawing/2014/main" val="10009"/>
                  </a:ext>
                </a:extLst>
              </a:tr>
              <a:tr h="445688">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34</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payback90</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Average payback time in days over last 90 days</a:t>
                      </a:r>
                    </a:p>
                  </a:txBody>
                  <a:tcPr marL="8069" marR="8069" marT="8069" marB="0" anchor="ctr"/>
                </a:tc>
                <a:extLst>
                  <a:ext uri="{0D108BD9-81ED-4DB2-BD59-A6C34878D82A}">
                    <a16:rowId xmlns:a16="http://schemas.microsoft.com/office/drawing/2014/main" val="10010"/>
                  </a:ext>
                </a:extLst>
              </a:tr>
              <a:tr h="282443">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35</a:t>
                      </a:r>
                    </a:p>
                  </a:txBody>
                  <a:tcPr marL="8069" marR="8069" marT="8069" marB="0" anchor="ctr"/>
                </a:tc>
                <a:tc>
                  <a:txBody>
                    <a:bodyPr/>
                    <a:lstStyle/>
                    <a:p>
                      <a:pPr marL="0" algn="ctr" defTabSz="457200" rtl="0" eaLnBrk="1" fontAlgn="ctr" latinLnBrk="0" hangingPunct="1"/>
                      <a:r>
                        <a:rPr lang="en-IN" sz="1400" b="1" u="none" strike="noStrike" kern="1200">
                          <a:solidFill>
                            <a:schemeClr val="tx1"/>
                          </a:solidFill>
                          <a:effectLst/>
                          <a:latin typeface="Arial" panose="020B0604020202020204" pitchFamily="34" charset="0"/>
                          <a:ea typeface="+mn-ea"/>
                          <a:cs typeface="Arial" panose="020B0604020202020204" pitchFamily="34" charset="0"/>
                        </a:rPr>
                        <a:t>pcircle</a:t>
                      </a:r>
                    </a:p>
                  </a:txBody>
                  <a:tcPr marL="8069" marR="8069" marT="8069" marB="0" anchor="ctr"/>
                </a:tc>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telecom circle</a:t>
                      </a:r>
                    </a:p>
                  </a:txBody>
                  <a:tcPr marL="8069" marR="8069" marT="8069" marB="0" anchor="ctr"/>
                </a:tc>
                <a:extLst>
                  <a:ext uri="{0D108BD9-81ED-4DB2-BD59-A6C34878D82A}">
                    <a16:rowId xmlns:a16="http://schemas.microsoft.com/office/drawing/2014/main" val="10011"/>
                  </a:ext>
                </a:extLst>
              </a:tr>
              <a:tr h="268373">
                <a:tc>
                  <a:txBody>
                    <a:bodyPr/>
                    <a:lstStyle/>
                    <a:p>
                      <a:pPr marL="0" algn="ctr" defTabSz="457200" rtl="0" eaLnBrk="1" fontAlgn="ctr" latinLnBrk="0" hangingPunct="1"/>
                      <a:r>
                        <a:rPr lang="en-IN" sz="1400" b="1" u="none" strike="noStrike" kern="1200" dirty="0">
                          <a:solidFill>
                            <a:schemeClr val="tx1"/>
                          </a:solidFill>
                          <a:effectLst/>
                          <a:latin typeface="Arial" panose="020B0604020202020204" pitchFamily="34" charset="0"/>
                          <a:ea typeface="+mn-ea"/>
                          <a:cs typeface="Arial" panose="020B0604020202020204" pitchFamily="34" charset="0"/>
                        </a:rPr>
                        <a:t>36</a:t>
                      </a:r>
                    </a:p>
                  </a:txBody>
                  <a:tcPr marL="8069" marR="8069" marT="8069" marB="0" anchor="ctr"/>
                </a:tc>
                <a:tc>
                  <a:txBody>
                    <a:bodyPr/>
                    <a:lstStyle/>
                    <a:p>
                      <a:pPr algn="ctr" fontAlgn="ctr"/>
                      <a:r>
                        <a:rPr lang="en-IN" sz="1400" b="1" u="none" strike="noStrike" kern="1200">
                          <a:solidFill>
                            <a:schemeClr val="tx1"/>
                          </a:solidFill>
                          <a:effectLst/>
                          <a:latin typeface="Arial" panose="020B0604020202020204" pitchFamily="34" charset="0"/>
                          <a:ea typeface="+mn-ea"/>
                          <a:cs typeface="Arial" panose="020B0604020202020204" pitchFamily="34" charset="0"/>
                        </a:rPr>
                        <a:t>pdate</a:t>
                      </a:r>
                    </a:p>
                  </a:txBody>
                  <a:tcPr marL="8069" marR="8069" marT="8069" marB="0" anchor="ctr"/>
                </a:tc>
                <a:tc>
                  <a:txBody>
                    <a:bodyPr/>
                    <a:lstStyle/>
                    <a:p>
                      <a:pPr algn="ctr" fontAlgn="ctr"/>
                      <a:r>
                        <a:rPr lang="en-IN" sz="1400" b="1" u="none" strike="noStrike" kern="1200" dirty="0">
                          <a:solidFill>
                            <a:schemeClr val="tx1"/>
                          </a:solidFill>
                          <a:effectLst/>
                          <a:latin typeface="Arial" panose="020B0604020202020204" pitchFamily="34" charset="0"/>
                          <a:ea typeface="+mn-ea"/>
                          <a:cs typeface="Arial" panose="020B0604020202020204" pitchFamily="34" charset="0"/>
                        </a:rPr>
                        <a:t>date</a:t>
                      </a:r>
                    </a:p>
                  </a:txBody>
                  <a:tcPr marL="8069" marR="8069" marT="8069"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685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582400" cy="1600200"/>
          </a:xfrm>
        </p:spPr>
        <p:txBody>
          <a:bodyPr/>
          <a:lstStyle/>
          <a:p>
            <a:r>
              <a:rPr lang="en-IN" b="1" i="1" dirty="0">
                <a:solidFill>
                  <a:schemeClr val="tx2">
                    <a:lumMod val="50000"/>
                  </a:schemeClr>
                </a:solidFill>
                <a:effectLst/>
                <a:latin typeface="Arial Black" panose="020B0A04020102020204" pitchFamily="34" charset="0"/>
              </a:rPr>
              <a:t>Data Cleaning &amp; Pre-processing</a:t>
            </a:r>
          </a:p>
        </p:txBody>
      </p:sp>
      <p:sp>
        <p:nvSpPr>
          <p:cNvPr id="3" name="Content Placeholder 2"/>
          <p:cNvSpPr>
            <a:spLocks noGrp="1"/>
          </p:cNvSpPr>
          <p:nvPr>
            <p:ph idx="1"/>
          </p:nvPr>
        </p:nvSpPr>
        <p:spPr>
          <a:xfrm>
            <a:off x="1066736" y="1657186"/>
            <a:ext cx="8946541" cy="4195481"/>
          </a:xfrm>
        </p:spPr>
        <p:txBody>
          <a:bodyPr>
            <a:normAutofit/>
          </a:bodyPr>
          <a:lstStyle/>
          <a:p>
            <a:r>
              <a:rPr lang="en-IN" dirty="0">
                <a:solidFill>
                  <a:schemeClr val="tx1"/>
                </a:solidFill>
                <a:latin typeface="Arial" panose="020B0604020202020204" pitchFamily="34" charset="0"/>
                <a:cs typeface="Arial" panose="020B0604020202020204" pitchFamily="34" charset="0"/>
              </a:rPr>
              <a:t>The dataset needs cleaning as there are a lot of garbage &amp; outliers values, luckily there’s no missing value</a:t>
            </a:r>
          </a:p>
          <a:p>
            <a:r>
              <a:rPr lang="en-IN" dirty="0">
                <a:solidFill>
                  <a:schemeClr val="tx1"/>
                </a:solidFill>
                <a:latin typeface="Arial" panose="020B0604020202020204" pitchFamily="34" charset="0"/>
                <a:cs typeface="Arial" panose="020B0604020202020204" pitchFamily="34" charset="0"/>
              </a:rPr>
              <a:t>Many features which do no relate with default status or have highly skewed data needs to be dropped before data analysis &amp; modelling</a:t>
            </a:r>
          </a:p>
          <a:p>
            <a:r>
              <a:rPr lang="en-IN" dirty="0">
                <a:solidFill>
                  <a:schemeClr val="tx1"/>
                </a:solidFill>
                <a:latin typeface="Arial" panose="020B0604020202020204" pitchFamily="34" charset="0"/>
                <a:cs typeface="Arial" panose="020B0604020202020204" pitchFamily="34" charset="0"/>
              </a:rPr>
              <a:t>The constraint with data cleaning is that we cannot loose too much data, so instead of removing all </a:t>
            </a:r>
            <a:r>
              <a:rPr lang="en-IN" dirty="0" err="1">
                <a:solidFill>
                  <a:schemeClr val="tx1"/>
                </a:solidFill>
                <a:latin typeface="Arial" panose="020B0604020202020204" pitchFamily="34" charset="0"/>
                <a:cs typeface="Arial" panose="020B0604020202020204" pitchFamily="34" charset="0"/>
              </a:rPr>
              <a:t>datapoints</a:t>
            </a:r>
            <a:r>
              <a:rPr lang="en-IN" dirty="0">
                <a:solidFill>
                  <a:schemeClr val="tx1"/>
                </a:solidFill>
                <a:latin typeface="Arial" panose="020B0604020202020204" pitchFamily="34" charset="0"/>
                <a:cs typeface="Arial" panose="020B0604020202020204" pitchFamily="34" charset="0"/>
              </a:rPr>
              <a:t> having z&gt;3, we’ll use visualization and consider the data lost while cleaning</a:t>
            </a:r>
          </a:p>
        </p:txBody>
      </p:sp>
    </p:spTree>
    <p:extLst>
      <p:ext uri="{BB962C8B-B14F-4D97-AF65-F5344CB8AC3E}">
        <p14:creationId xmlns:p14="http://schemas.microsoft.com/office/powerpoint/2010/main" val="12028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3EABCB-31CF-4C05-AB2F-36C604CA8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96" y="990259"/>
            <a:ext cx="12050807" cy="4877481"/>
          </a:xfrm>
          <a:prstGeom prst="rect">
            <a:avLst/>
          </a:prstGeom>
        </p:spPr>
      </p:pic>
    </p:spTree>
    <p:extLst>
      <p:ext uri="{BB962C8B-B14F-4D97-AF65-F5344CB8AC3E}">
        <p14:creationId xmlns:p14="http://schemas.microsoft.com/office/powerpoint/2010/main" val="1973896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4D9E33-1B15-4AA8-8A75-AF18B8778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7561"/>
            <a:ext cx="12192000" cy="5622878"/>
          </a:xfrm>
          <a:prstGeom prst="rect">
            <a:avLst/>
          </a:prstGeom>
        </p:spPr>
      </p:pic>
    </p:spTree>
    <p:extLst>
      <p:ext uri="{BB962C8B-B14F-4D97-AF65-F5344CB8AC3E}">
        <p14:creationId xmlns:p14="http://schemas.microsoft.com/office/powerpoint/2010/main" val="3012286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1237</TotalTime>
  <Words>1192</Words>
  <Application>Microsoft Office PowerPoint</Application>
  <PresentationFormat>Widescreen</PresentationFormat>
  <Paragraphs>181</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Agency FB</vt:lpstr>
      <vt:lpstr>Arial</vt:lpstr>
      <vt:lpstr>Arial Black</vt:lpstr>
      <vt:lpstr>Century Gothic</vt:lpstr>
      <vt:lpstr>Courier New</vt:lpstr>
      <vt:lpstr>Edwardian Script ITC</vt:lpstr>
      <vt:lpstr>Palatino Linotype</vt:lpstr>
      <vt:lpstr>Executive</vt:lpstr>
      <vt:lpstr>Micro Credit Defaulters</vt:lpstr>
      <vt:lpstr>Introduction</vt:lpstr>
      <vt:lpstr>Dataset and Features</vt:lpstr>
      <vt:lpstr>Description of Features</vt:lpstr>
      <vt:lpstr>PowerPoint Presentation</vt:lpstr>
      <vt:lpstr>PowerPoint Presentation</vt:lpstr>
      <vt:lpstr>Data Cleaning &amp; Pre-processing</vt:lpstr>
      <vt:lpstr>PowerPoint Presentation</vt:lpstr>
      <vt:lpstr>PowerPoint Presentation</vt:lpstr>
      <vt:lpstr>PowerPoint Presentation</vt:lpstr>
      <vt:lpstr>PowerPoint Presentation</vt:lpstr>
      <vt:lpstr>PowerPoint Presentation</vt:lpstr>
      <vt:lpstr>Data Analysis &amp;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Pre-Processing</vt:lpstr>
      <vt:lpstr>PowerPoint Presentation</vt:lpstr>
      <vt:lpstr>PowerPoint Presentation</vt:lpstr>
      <vt:lpstr>Model Building</vt:lpstr>
      <vt:lpstr>PowerPoint Presentation</vt:lpstr>
      <vt:lpstr>PowerPoint Presentation</vt:lpstr>
      <vt:lpstr>PowerPoint Presentation</vt:lpstr>
      <vt:lpstr>PowerPoint Presentation</vt:lpstr>
      <vt:lpstr>Model Development &amp; Evaluation</vt:lpstr>
      <vt:lpstr>Summary of Results:</vt:lpstr>
      <vt:lpstr>RandomForestClassifier</vt:lpstr>
      <vt:lpstr>AdaBoostClassifier</vt:lpstr>
      <vt:lpstr>ExtraTreeClassifier</vt:lpstr>
      <vt:lpstr>DecisionTreeClassifier</vt:lpstr>
      <vt:lpstr>LogisticRegression</vt:lpstr>
      <vt:lpstr>Hyper prameter tuning</vt:lpstr>
      <vt:lpstr>PowerPoint Presentation</vt:lpstr>
      <vt:lpstr>Saving model and analysing actual and predicted results</vt:lpstr>
      <vt:lpstr>Conclusion of the Project</vt:lpstr>
      <vt:lpstr>Conclusion of the Project</vt:lpstr>
      <vt:lpstr>PowerPoint Presentation</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Defaulters</dc:title>
  <dc:creator>Shahbaz Alam</dc:creator>
  <cp:lastModifiedBy>vishal lakhera</cp:lastModifiedBy>
  <cp:revision>114</cp:revision>
  <dcterms:created xsi:type="dcterms:W3CDTF">2020-11-26T03:35:50Z</dcterms:created>
  <dcterms:modified xsi:type="dcterms:W3CDTF">2022-04-13T07:13:56Z</dcterms:modified>
</cp:coreProperties>
</file>