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Paliwal" userId="2a0584064a2f23d9" providerId="LiveId" clId="{92323925-8A0E-4AAB-9609-6A3E9E91F8EF}"/>
    <pc:docChg chg="modSld">
      <pc:chgData name="Devansh Paliwal" userId="2a0584064a2f23d9" providerId="LiveId" clId="{92323925-8A0E-4AAB-9609-6A3E9E91F8EF}" dt="2021-11-20T06:38:57.322" v="32" actId="20577"/>
      <pc:docMkLst>
        <pc:docMk/>
      </pc:docMkLst>
      <pc:sldChg chg="modSp mod">
        <pc:chgData name="Devansh Paliwal" userId="2a0584064a2f23d9" providerId="LiveId" clId="{92323925-8A0E-4AAB-9609-6A3E9E91F8EF}" dt="2021-11-20T06:38:57.322" v="32" actId="20577"/>
        <pc:sldMkLst>
          <pc:docMk/>
          <pc:sldMk cId="817097969" sldId="256"/>
        </pc:sldMkLst>
        <pc:spChg chg="mod">
          <ac:chgData name="Devansh Paliwal" userId="2a0584064a2f23d9" providerId="LiveId" clId="{92323925-8A0E-4AAB-9609-6A3E9E91F8EF}" dt="2021-11-20T06:38:57.322" v="32" actId="20577"/>
          <ac:spMkLst>
            <pc:docMk/>
            <pc:sldMk cId="817097969" sldId="256"/>
            <ac:spMk id="3" creationId="{95129CF6-4A11-4B7D-B111-356B679FCC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6" name="Footer Placeholder 5">
            <a:extLst>
              <a:ext uri="{FF2B5EF4-FFF2-40B4-BE49-F238E27FC236}">
                <a16:creationId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8" name="Footer Placeholder 7">
            <a:extLst>
              <a:ext uri="{FF2B5EF4-FFF2-40B4-BE49-F238E27FC236}">
                <a16:creationId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4" name="Footer Placeholder 3">
            <a:extLst>
              <a:ext uri="{FF2B5EF4-FFF2-40B4-BE49-F238E27FC236}">
                <a16:creationId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3" name="Footer Placeholder 2">
            <a:extLst>
              <a:ext uri="{FF2B5EF4-FFF2-40B4-BE49-F238E27FC236}">
                <a16:creationId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6" name="Footer Placeholder 5">
            <a:extLst>
              <a:ext uri="{FF2B5EF4-FFF2-40B4-BE49-F238E27FC236}">
                <a16:creationId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26-05-2022</a:t>
            </a:fld>
            <a:endParaRPr lang="en-IN"/>
          </a:p>
        </p:txBody>
      </p:sp>
      <p:sp>
        <p:nvSpPr>
          <p:cNvPr id="6" name="Footer Placeholder 5">
            <a:extLst>
              <a:ext uri="{FF2B5EF4-FFF2-40B4-BE49-F238E27FC236}">
                <a16:creationId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26-05-2022</a:t>
            </a:fld>
            <a:endParaRPr lang="en-IN"/>
          </a:p>
        </p:txBody>
      </p:sp>
      <p:sp>
        <p:nvSpPr>
          <p:cNvPr id="5" name="Footer Placeholder 4">
            <a:extLst>
              <a:ext uri="{FF2B5EF4-FFF2-40B4-BE49-F238E27FC236}">
                <a16:creationId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1471749" y="743540"/>
            <a:ext cx="9144000" cy="2387600"/>
          </a:xfrm>
        </p:spPr>
        <p:txBody>
          <a:bodyPr>
            <a:normAutofit/>
          </a:bodyPr>
          <a:lstStyle/>
          <a:p>
            <a:r>
              <a:rPr lang="en-US" sz="4400" b="1" dirty="0">
                <a:solidFill>
                  <a:srgbClr val="FFFF00"/>
                </a:solidFill>
                <a:highlight>
                  <a:srgbClr val="C0C0C0"/>
                </a:highlight>
                <a:latin typeface="Castellar" panose="020A0402060406010301" pitchFamily="18" charset="0"/>
              </a:rPr>
              <a:t>Rating Prediction Project</a:t>
            </a:r>
            <a:endParaRPr lang="en-IN" sz="4400" b="1" dirty="0">
              <a:solidFill>
                <a:srgbClr val="FFFF00"/>
              </a:solidFill>
              <a:highlight>
                <a:srgbClr val="C0C0C0"/>
              </a:highlight>
              <a:latin typeface="Castellar" panose="020A0402060406010301" pitchFamily="18" charset="0"/>
            </a:endParaRPr>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1380309" y="3928990"/>
            <a:ext cx="9144000" cy="1655762"/>
          </a:xfrm>
        </p:spPr>
        <p:txBody>
          <a:bodyPr/>
          <a:lstStyle/>
          <a:p>
            <a:r>
              <a:rPr lang="en-US" sz="2800" b="1" dirty="0">
                <a:solidFill>
                  <a:schemeClr val="accent1">
                    <a:lumMod val="75000"/>
                  </a:schemeClr>
                </a:solidFill>
                <a:latin typeface="Algerian" panose="04020705040A02060702" pitchFamily="82" charset="0"/>
              </a:rPr>
              <a:t>Vishal Lakhera</a:t>
            </a:r>
          </a:p>
          <a:p>
            <a:endParaRPr lang="en-IN" dirty="0"/>
          </a:p>
        </p:txBody>
      </p:sp>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a:t>Top 30 most frequently occurring words:</a:t>
            </a:r>
            <a:endParaRPr lang="en-US" sz="2000" dirty="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a:t>The above bar plot is showing top 30 most frequently occurring words in our reviews. We can see the words like ‘good’, ‘product’, ‘quality’ etc. are occurring more frequently.</a:t>
            </a:r>
            <a:endParaRPr lang="en-US" sz="1900" dirty="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a:t>Top 30 Rarely occurring words:</a:t>
            </a:r>
            <a:endParaRPr lang="en-US" sz="2000" dirty="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a:t>Above figure is representing bar plot for top 30 rarely occurring words. Many of which are spelled incorrectly that’s why these are occurring only once.</a:t>
            </a:r>
            <a:endParaRPr lang="en-US" sz="1800" dirty="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a:t>Now using word cloud I have visualized the frequently occurring words with respect to particular rating:</a:t>
            </a:r>
            <a:endParaRPr lang="en-US" sz="20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a:solidFill>
                  <a:srgbClr val="7030A0"/>
                </a:solidFill>
                <a:latin typeface="Gabriola" panose="04040605051002020D02" pitchFamily="82" charset="0"/>
              </a:rPr>
              <a:t>Model Development and Evaluation</a:t>
            </a:r>
            <a:br>
              <a:rPr lang="en-US" dirty="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a:t>	</a:t>
            </a:r>
            <a:r>
              <a:rPr lang="en-IN" sz="1900" dirty="0"/>
              <a:t>As for this project we are going to predict the ratings based on the reviews given by customers this will be a classification task. For this purpose I have collected data from </a:t>
            </a:r>
            <a:r>
              <a:rPr lang="en-IN" sz="1900" dirty="0" err="1"/>
              <a:t>amazon</a:t>
            </a:r>
            <a:r>
              <a:rPr lang="en-IN" sz="1900" dirty="0"/>
              <a:t> and </a:t>
            </a:r>
            <a:r>
              <a:rPr lang="en-IN" sz="1900" dirty="0" err="1"/>
              <a:t>flipkart</a:t>
            </a:r>
            <a:r>
              <a:rPr lang="en-IN" sz="1900" dirty="0"/>
              <a:t>.</a:t>
            </a:r>
            <a:endParaRPr lang="en-US" sz="1900" dirty="0"/>
          </a:p>
          <a:p>
            <a:pPr algn="just">
              <a:buNone/>
            </a:pPr>
            <a:r>
              <a:rPr lang="en-IN" sz="1900" dirty="0"/>
              <a:t>	Going through various NLP steps and analyzing the data using different EDA steps I have build several models using </a:t>
            </a:r>
            <a:r>
              <a:rPr lang="en-IN" sz="1900" b="1" dirty="0" err="1"/>
              <a:t>Tfidf</a:t>
            </a:r>
            <a:r>
              <a:rPr lang="en-IN" sz="1900" b="1" dirty="0"/>
              <a:t> </a:t>
            </a:r>
            <a:r>
              <a:rPr lang="en-IN" sz="1900" b="1" dirty="0" err="1"/>
              <a:t>vectorizer</a:t>
            </a:r>
            <a:r>
              <a:rPr lang="en-IN" sz="1900" b="1" dirty="0"/>
              <a:t>. </a:t>
            </a:r>
            <a:r>
              <a:rPr lang="en-IN" sz="1900" dirty="0"/>
              <a:t>Among all the different algorithms </a:t>
            </a:r>
            <a:r>
              <a:rPr lang="en-IN" sz="1900" dirty="0" err="1"/>
              <a:t>i</a:t>
            </a:r>
            <a:r>
              <a:rPr lang="en-IN" sz="1900" dirty="0"/>
              <a:t> have used </a:t>
            </a:r>
            <a:r>
              <a:rPr lang="en-IN" sz="1900" dirty="0" err="1"/>
              <a:t>LinearSVC</a:t>
            </a:r>
            <a:r>
              <a:rPr lang="en-IN" sz="1900" dirty="0"/>
              <a:t> is giving highest accuracy. Other algorithms like </a:t>
            </a:r>
            <a:r>
              <a:rPr lang="en-IN" sz="1900" dirty="0" err="1"/>
              <a:t>LGBMClassifier</a:t>
            </a:r>
            <a:r>
              <a:rPr lang="en-IN" sz="1900" dirty="0"/>
              <a:t>, </a:t>
            </a:r>
            <a:r>
              <a:rPr lang="en-IN" sz="1900" dirty="0" err="1"/>
              <a:t>XGBClassifier</a:t>
            </a:r>
            <a:r>
              <a:rPr lang="en-IN" sz="1900" dirty="0"/>
              <a:t> and </a:t>
            </a:r>
            <a:r>
              <a:rPr lang="en-IN" sz="1900" dirty="0" err="1"/>
              <a:t>RandomForestClassifier</a:t>
            </a:r>
            <a:r>
              <a:rPr lang="en-IN" sz="1900" dirty="0"/>
              <a:t> are also giving good accuracies. Considering all f1_scores, recall and precision for different classes and cross validation score I can say the </a:t>
            </a:r>
            <a:r>
              <a:rPr lang="en-IN" sz="1900" dirty="0" err="1"/>
              <a:t>LinearSVC</a:t>
            </a:r>
            <a:r>
              <a:rPr lang="en-IN" sz="1900" dirty="0"/>
              <a:t> is giving better performance than others. So I am selecting it as best suitable algorithm for our final model.</a:t>
            </a:r>
            <a:endParaRPr lang="en-US" sz="1900" dirty="0"/>
          </a:p>
          <a:p>
            <a:pPr>
              <a:buNone/>
            </a:pPr>
            <a:r>
              <a:rPr lang="en-IN" sz="1900" dirty="0"/>
              <a:t>	I have used following algorithms and evaluated them</a:t>
            </a:r>
            <a:endParaRPr lang="en-US" sz="1900" dirty="0"/>
          </a:p>
          <a:p>
            <a:pPr lvl="1"/>
            <a:r>
              <a:rPr lang="en-IN" sz="1900" dirty="0" err="1"/>
              <a:t>RandomForestClassifier</a:t>
            </a:r>
            <a:endParaRPr lang="en-US" sz="1900" dirty="0"/>
          </a:p>
          <a:p>
            <a:pPr lvl="1"/>
            <a:r>
              <a:rPr lang="en-IN" sz="1900" dirty="0" err="1"/>
              <a:t>LinearSVC</a:t>
            </a:r>
            <a:endParaRPr lang="en-US" sz="1900" dirty="0"/>
          </a:p>
          <a:p>
            <a:pPr lvl="1"/>
            <a:r>
              <a:rPr lang="en-IN" sz="1900" dirty="0" err="1"/>
              <a:t>LogisticRegression</a:t>
            </a:r>
            <a:endParaRPr lang="en-US" sz="1900" dirty="0"/>
          </a:p>
          <a:p>
            <a:pPr lvl="1"/>
            <a:r>
              <a:rPr lang="en-IN" sz="1900" dirty="0" err="1"/>
              <a:t>MultinomialNB</a:t>
            </a:r>
            <a:endParaRPr lang="en-US" sz="1900" dirty="0"/>
          </a:p>
          <a:p>
            <a:pPr lvl="1"/>
            <a:r>
              <a:rPr lang="en-IN" sz="1900" dirty="0" err="1"/>
              <a:t>XGBClassifier</a:t>
            </a:r>
            <a:endParaRPr lang="en-US" sz="1900" dirty="0"/>
          </a:p>
          <a:p>
            <a:pPr lvl="1"/>
            <a:r>
              <a:rPr lang="en-IN" sz="1900" dirty="0" err="1"/>
              <a:t>BernoulliNB</a:t>
            </a:r>
            <a:endParaRPr lang="en-US" sz="1900" dirty="0"/>
          </a:p>
          <a:p>
            <a:pPr lvl="1"/>
            <a:r>
              <a:rPr lang="en-IN" sz="1900" dirty="0" err="1"/>
              <a:t>LightGBMClassifier</a:t>
            </a:r>
            <a:endParaRPr lang="en-US" sz="1900" dirty="0"/>
          </a:p>
          <a:p>
            <a:pPr lvl="1"/>
            <a:r>
              <a:rPr lang="en-IN" sz="1900" dirty="0" err="1"/>
              <a:t>SGDClassifier</a:t>
            </a:r>
            <a:endParaRPr lang="en-US" sz="1900" dirty="0"/>
          </a:p>
          <a:p>
            <a:pPr>
              <a:buNone/>
            </a:pPr>
            <a:r>
              <a:rPr lang="en-IN" sz="1900" dirty="0"/>
              <a:t> </a:t>
            </a:r>
            <a:endParaRPr lang="en-US" sz="1900" dirty="0"/>
          </a:p>
          <a:p>
            <a:pPr>
              <a:buNone/>
            </a:pPr>
            <a:r>
              <a:rPr lang="en-IN" sz="1900" dirty="0"/>
              <a:t>	From all of these above models </a:t>
            </a:r>
            <a:r>
              <a:rPr lang="en-IN" sz="1900" dirty="0" err="1"/>
              <a:t>LinearSVC</a:t>
            </a:r>
            <a:r>
              <a:rPr lang="en-IN" sz="1900" dirty="0"/>
              <a:t> was giving me good performance.</a:t>
            </a:r>
            <a:endParaRPr lang="en-US" sz="19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20000"/>
          </a:bodyPr>
          <a:lstStyle/>
          <a:p>
            <a:pPr>
              <a:buNone/>
            </a:pPr>
            <a:r>
              <a:rPr lang="en-IN" sz="3000" b="1" dirty="0" err="1">
                <a:solidFill>
                  <a:srgbClr val="7030A0"/>
                </a:solidFill>
                <a:latin typeface="Gabriola" panose="04040605051002020D02" pitchFamily="82" charset="0"/>
              </a:rPr>
              <a:t>Hyperparameter</a:t>
            </a:r>
            <a:r>
              <a:rPr lang="en-IN" sz="3000" b="1" dirty="0">
                <a:solidFill>
                  <a:srgbClr val="7030A0"/>
                </a:solidFill>
                <a:latin typeface="Gabriola" panose="04040605051002020D02" pitchFamily="82" charset="0"/>
              </a:rPr>
              <a:t> Tuning</a:t>
            </a:r>
          </a:p>
          <a:p>
            <a:pPr>
              <a:buNone/>
            </a:pPr>
            <a:endParaRPr lang="en-IN" sz="2400" b="1" dirty="0"/>
          </a:p>
          <a:p>
            <a:pPr>
              <a:buNone/>
            </a:pPr>
            <a:r>
              <a:rPr lang="en-IN" sz="1900" dirty="0"/>
              <a:t>I have did </a:t>
            </a:r>
            <a:r>
              <a:rPr lang="en-IN" sz="1900" dirty="0" err="1"/>
              <a:t>hyperparameter</a:t>
            </a:r>
            <a:r>
              <a:rPr lang="en-IN" sz="1900" dirty="0"/>
              <a:t> tuning for </a:t>
            </a:r>
            <a:r>
              <a:rPr lang="en-IN" sz="1900" dirty="0" err="1"/>
              <a:t>LinearSVC</a:t>
            </a:r>
            <a:r>
              <a:rPr lang="en-IN" sz="1900" dirty="0"/>
              <a:t> for the parameters like ‘penalty’,  ‘loss’,  ‘</a:t>
            </a:r>
            <a:r>
              <a:rPr lang="en-IN" sz="1900" dirty="0" err="1"/>
              <a:t>multi_class</a:t>
            </a:r>
            <a:r>
              <a:rPr lang="en-IN" sz="1900" dirty="0"/>
              <a:t>’, ‘</a:t>
            </a:r>
            <a:r>
              <a:rPr lang="en-IN" sz="1900" dirty="0" err="1"/>
              <a:t>intercept_scaling</a:t>
            </a:r>
            <a:r>
              <a:rPr lang="en-IN" sz="1900" dirty="0"/>
              <a:t>’, ‘dual’.</a:t>
            </a:r>
            <a:endParaRPr lang="en-US" sz="1900" dirty="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20000"/>
          </a:bodyPr>
          <a:lstStyle/>
          <a:p>
            <a:pPr>
              <a:buNone/>
            </a:pPr>
            <a:r>
              <a:rPr lang="en-IN" sz="1800" dirty="0"/>
              <a:t>	And after doing hyper-parameter tuning I got above parameters as best suitable parameters for our final model.</a:t>
            </a:r>
            <a:endParaRPr lang="en-US" sz="1800" dirty="0"/>
          </a:p>
          <a:p>
            <a:pPr>
              <a:buNone/>
            </a:pPr>
            <a:r>
              <a:rPr lang="en-IN" sz="1800" dirty="0"/>
              <a:t>	I have tested my final model using these parameters and got better results compared to earlier results for my final model.</a:t>
            </a:r>
            <a:endParaRPr lang="en-US" sz="1800" dirty="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a:solidFill>
                  <a:srgbClr val="7030A0"/>
                </a:solidFill>
                <a:latin typeface="Gabriola" panose="04040605051002020D02" pitchFamily="82" charset="0"/>
              </a:rPr>
              <a:t>Final Model:</a:t>
            </a:r>
            <a:br>
              <a:rPr lang="en-US" dirty="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a:t>Great; after doing </a:t>
            </a:r>
            <a:r>
              <a:rPr lang="en-US" sz="1800" dirty="0" err="1"/>
              <a:t>hyperparameter</a:t>
            </a:r>
            <a:r>
              <a:rPr lang="en-US" sz="1800" dirty="0"/>
              <a:t> tuning we have got improved accuracy score for our final model.</a:t>
            </a:r>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latin typeface="Gabriola" panose="04040605051002020D02" pitchFamily="82" charset="0"/>
              </a:rPr>
              <a:t>Conclusion</a:t>
            </a:r>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a:t>Key findings of the study</a:t>
            </a:r>
            <a:endParaRPr lang="en-US" sz="3800" dirty="0"/>
          </a:p>
          <a:p>
            <a:pPr algn="just">
              <a:lnSpc>
                <a:spcPct val="120000"/>
              </a:lnSpc>
              <a:buNone/>
            </a:pPr>
            <a:r>
              <a:rPr lang="en-IN" dirty="0"/>
              <a:t>	</a:t>
            </a:r>
            <a:r>
              <a:rPr lang="en-IN" sz="3800" dirty="0"/>
              <a:t>In this project I have collected data of reviews and ratings for different products from </a:t>
            </a:r>
            <a:r>
              <a:rPr lang="en-IN" sz="3800" dirty="0" err="1"/>
              <a:t>amazon.in</a:t>
            </a:r>
            <a:r>
              <a:rPr lang="en-IN" sz="3800" dirty="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a:t>LinearSVC</a:t>
            </a:r>
            <a:r>
              <a:rPr lang="en-IN" sz="3800" dirty="0"/>
              <a:t> for our final model. </a:t>
            </a:r>
            <a:endParaRPr lang="en-US" sz="3800" dirty="0"/>
          </a:p>
          <a:p>
            <a:pPr algn="just">
              <a:lnSpc>
                <a:spcPct val="120000"/>
              </a:lnSpc>
              <a:buNone/>
            </a:pPr>
            <a:r>
              <a:rPr lang="en-IN" sz="3800" dirty="0"/>
              <a:t>	Finally by doing </a:t>
            </a:r>
            <a:r>
              <a:rPr lang="en-IN" sz="3800" dirty="0" err="1"/>
              <a:t>hyperparameter</a:t>
            </a:r>
            <a:r>
              <a:rPr lang="en-IN" sz="3800" dirty="0"/>
              <a:t> tuning we got optimum parameters for our final model. And finally we got improved accuracy score for our final model.</a:t>
            </a:r>
            <a:endParaRPr lang="en-US" sz="3800" dirty="0"/>
          </a:p>
          <a:p>
            <a:pPr algn="just">
              <a:buNone/>
            </a:pPr>
            <a:r>
              <a:rPr lang="en-IN" dirty="0"/>
              <a:t> </a:t>
            </a:r>
            <a:endParaRPr lang="en-US" dirty="0"/>
          </a:p>
          <a:p>
            <a:pPr>
              <a:buNone/>
            </a:pPr>
            <a:r>
              <a:rPr lang="en-IN" sz="3800" b="1" dirty="0"/>
              <a:t>Limitations of this work and scope for the future work</a:t>
            </a:r>
            <a:endParaRPr lang="en-US" sz="3800" dirty="0"/>
          </a:p>
          <a:p>
            <a:pPr>
              <a:buNone/>
            </a:pPr>
            <a:r>
              <a:rPr lang="en-IN" dirty="0"/>
              <a:t> </a:t>
            </a:r>
            <a:endParaRPr lang="en-US" dirty="0"/>
          </a:p>
          <a:p>
            <a:pPr algn="just">
              <a:buNone/>
            </a:pPr>
            <a:r>
              <a:rPr lang="en-IN" dirty="0"/>
              <a:t>	</a:t>
            </a:r>
            <a:r>
              <a:rPr lang="en-IN" sz="3800" dirty="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a:p>
          <a:p>
            <a:pPr algn="just">
              <a:buNone/>
            </a:pPr>
            <a:r>
              <a:rPr lang="en-IN" sz="3800" dirty="0"/>
              <a:t>	Still we can improve our accuracy by fetching more data and by doing extensive </a:t>
            </a:r>
            <a:r>
              <a:rPr lang="en-IN" sz="3800" dirty="0" err="1"/>
              <a:t>hyperparameter</a:t>
            </a:r>
            <a:r>
              <a:rPr lang="en-IN" sz="3800" dirty="0"/>
              <a:t> tuning.</a:t>
            </a:r>
            <a:endParaRPr lang="en-US" sz="38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4000" b="1" dirty="0">
                <a:solidFill>
                  <a:srgbClr val="7030A0"/>
                </a:solidFill>
                <a:latin typeface="Gabriola" panose="04040605051002020D02" pitchFamily="82" charset="0"/>
              </a:rPr>
              <a:t>Problem statement</a:t>
            </a:r>
            <a:endParaRPr lang="en-IN" sz="4000" b="1" dirty="0">
              <a:solidFill>
                <a:srgbClr val="7030A0"/>
              </a:solidFill>
              <a:latin typeface="Gabriola" panose="04040605051002020D02" pitchFamily="82" charset="0"/>
            </a:endParaRPr>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solidFill>
                  <a:srgbClr val="7030A0"/>
                </a:solidFill>
                <a:latin typeface="Gabriola" panose="04040605051002020D02" pitchFamily="82" charset="0"/>
              </a:rPr>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p:txBody>
          <a:bodyPr>
            <a:normAutofit/>
          </a:bodyPr>
          <a:lstStyle/>
          <a:p>
            <a:r>
              <a:rPr lang="en-US" sz="3200" b="1" dirty="0">
                <a:solidFill>
                  <a:srgbClr val="7030A0"/>
                </a:solidFill>
                <a:latin typeface="Gabriola" panose="04040605051002020D02" pitchFamily="82" charset="0"/>
              </a:rPr>
              <a:t>Data Processing steps</a:t>
            </a:r>
            <a:endParaRPr lang="en-IN" sz="3200" b="1" dirty="0">
              <a:solidFill>
                <a:srgbClr val="7030A0"/>
              </a:solidFill>
              <a:latin typeface="Gabriola" panose="04040605051002020D02" pitchFamily="82" charset="0"/>
            </a:endParaRPr>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solidFill>
                  <a:srgbClr val="7030A0"/>
                </a:solidFill>
                <a:latin typeface="Gabriola" panose="04040605051002020D02" pitchFamily="82" charset="0"/>
              </a:rPr>
              <a:t>Text processing</a:t>
            </a:r>
            <a:endParaRPr lang="en-IN" sz="2800" b="1" dirty="0">
              <a:solidFill>
                <a:srgbClr val="7030A0"/>
              </a:solidFill>
              <a:latin typeface="Gabriola" panose="04040605051002020D02" pitchFamily="82" charset="0"/>
            </a:endParaRPr>
          </a:p>
        </p:txBody>
      </p:sp>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a:t>	For text processing I have defined a function to replace some of the words with proper words. All text is converted to lowercase and removed different punctuations from the text of Review column.</a:t>
            </a:r>
            <a:endParaRPr lang="en-US" sz="1800" dirty="0"/>
          </a:p>
          <a:p>
            <a:endParaRPr lang="en-IN"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a:t>Lemmatization</a:t>
            </a:r>
            <a:r>
              <a:rPr lang="en-IN" sz="1800" dirty="0"/>
              <a:t>:</a:t>
            </a:r>
          </a:p>
          <a:p>
            <a:pPr>
              <a:buNone/>
            </a:pPr>
            <a:r>
              <a:rPr lang="en-IN" sz="1800" dirty="0"/>
              <a:t>	 Lemmatization is the process of grouping together the different inflected forms of a word so they can be analyzed as a single item. Lemmatization is similar to stemming but it brings context to the words.</a:t>
            </a:r>
            <a:endParaRPr lang="en-US" sz="1800" dirty="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a:t>	For lemmatizing the text I have defined these two functions first will give the </a:t>
            </a:r>
            <a:r>
              <a:rPr lang="en-IN" sz="1800" dirty="0" err="1"/>
              <a:t>wordnet</a:t>
            </a:r>
            <a:r>
              <a:rPr lang="en-IN" sz="1800" dirty="0"/>
              <a:t> tag for the </a:t>
            </a:r>
            <a:r>
              <a:rPr lang="en-IN" sz="1800" dirty="0" err="1"/>
              <a:t>nltk_tagged</a:t>
            </a:r>
            <a:r>
              <a:rPr lang="en-IN" sz="1800" dirty="0"/>
              <a:t> word then with respect to this </a:t>
            </a:r>
            <a:r>
              <a:rPr lang="en-IN" sz="1800" dirty="0" err="1"/>
              <a:t>wordnet</a:t>
            </a:r>
            <a:r>
              <a:rPr lang="en-IN" sz="1800" dirty="0"/>
              <a:t> tag lemmatization of each word is done.</a:t>
            </a:r>
            <a:endParaRPr lang="en-US" sz="1800" dirty="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Text Normalization – Standardization</a:t>
            </a:r>
            <a:br>
              <a:rPr lang="en-US" dirty="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a:t>	Finally for standardizing our test and removing numbers from it I have defined a function as </a:t>
            </a:r>
            <a:r>
              <a:rPr lang="en-IN" sz="1800" dirty="0" err="1"/>
              <a:t>scrub_words</a:t>
            </a:r>
            <a:r>
              <a:rPr lang="en-IN" sz="1800" dirty="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a:solidFill>
                  <a:srgbClr val="7030A0"/>
                </a:solidFill>
                <a:latin typeface="Gabriola" panose="04040605051002020D02" pitchFamily="82" charset="0"/>
              </a:rPr>
              <a:t>Exploratory Data Analysis</a:t>
            </a:r>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a:t>	The second plot is for character count is almost similar to the plot of word count. We can see that most of the reviews are in the range of 0 to 1500 numbers of characters.</a:t>
            </a:r>
          </a:p>
          <a:p>
            <a:pPr>
              <a:buNone/>
            </a:pPr>
            <a:r>
              <a:rPr lang="en-IN" sz="1800" dirty="0"/>
              <a:t>	Looking at these plots I have decided to remove the data with too long reviews by considering them as outliers.</a:t>
            </a:r>
            <a:endParaRPr lang="en-US" sz="1800" dirty="0"/>
          </a:p>
          <a:p>
            <a:endParaRPr lang="en-US" sz="1800" dirty="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1343</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Castellar</vt:lpstr>
      <vt:lpstr>Gabriola</vt:lpstr>
      <vt:lpstr>Symbol</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vishal lakhera</cp:lastModifiedBy>
  <cp:revision>24</cp:revision>
  <dcterms:created xsi:type="dcterms:W3CDTF">2021-11-19T13:42:55Z</dcterms:created>
  <dcterms:modified xsi:type="dcterms:W3CDTF">2022-05-26T06:52:40Z</dcterms:modified>
</cp:coreProperties>
</file>