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1" r:id="rId6"/>
    <p:sldId id="262" r:id="rId7"/>
    <p:sldId id="263" r:id="rId8"/>
    <p:sldId id="277" r:id="rId9"/>
    <p:sldId id="278" r:id="rId10"/>
    <p:sldId id="279" r:id="rId11"/>
    <p:sldId id="280" r:id="rId12"/>
    <p:sldId id="281" r:id="rId13"/>
    <p:sldId id="282" r:id="rId14"/>
    <p:sldId id="264" r:id="rId15"/>
    <p:sldId id="265" r:id="rId16"/>
    <p:sldId id="266" r:id="rId17"/>
    <p:sldId id="267" r:id="rId18"/>
    <p:sldId id="268" r:id="rId19"/>
    <p:sldId id="269" r:id="rId20"/>
    <p:sldId id="270" r:id="rId21"/>
    <p:sldId id="271" r:id="rId22"/>
    <p:sldId id="283" r:id="rId23"/>
    <p:sldId id="284" r:id="rId24"/>
    <p:sldId id="285" r:id="rId25"/>
    <p:sldId id="272" r:id="rId26"/>
    <p:sldId id="273" r:id="rId27"/>
    <p:sldId id="274" r:id="rId28"/>
    <p:sldId id="275" r:id="rId29"/>
    <p:sldId id="27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8/28/2021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8/28/2021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8/28/2021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8/28/2021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8/28/2021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8/28/2021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8/28/2021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8/28/2021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8/28/2021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8/28/2021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8/28/2021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8/28/2021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ReactiveX/RxKotli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ReactiveX/RxKotlin"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reactivex.io/documentation/operators/just.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kotlinlang.org/docs/reference/extensions.html" TargetMode="External"/><Relationship Id="rId2" Type="http://schemas.openxmlformats.org/officeDocument/2006/relationships/hyperlink" Target="https://github.com/ReactiveX/RxJav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Android </a:t>
            </a:r>
            <a:r>
              <a:rPr lang="en-US" sz="8000" dirty="0" err="1"/>
              <a:t>Rxjava</a:t>
            </a:r>
            <a:r>
              <a:rPr lang="en-US" sz="8000" dirty="0"/>
              <a:t> and </a:t>
            </a:r>
            <a:r>
              <a:rPr lang="en-US" sz="8000" dirty="0" err="1"/>
              <a:t>RxKotlin</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Vishal Kamboj</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38F9-3241-4A2C-9961-91403747C74D}"/>
              </a:ext>
            </a:extLst>
          </p:cNvPr>
          <p:cNvSpPr>
            <a:spLocks noGrp="1"/>
          </p:cNvSpPr>
          <p:nvPr>
            <p:ph type="title"/>
          </p:nvPr>
        </p:nvSpPr>
        <p:spPr/>
        <p:txBody>
          <a:bodyPr/>
          <a:lstStyle/>
          <a:p>
            <a:r>
              <a:rPr lang="en-US" dirty="0"/>
              <a:t>Rx</a:t>
            </a:r>
            <a:endParaRPr lang="en-IN" dirty="0"/>
          </a:p>
        </p:txBody>
      </p:sp>
      <p:sp>
        <p:nvSpPr>
          <p:cNvPr id="3" name="Content Placeholder 2">
            <a:extLst>
              <a:ext uri="{FF2B5EF4-FFF2-40B4-BE49-F238E27FC236}">
                <a16:creationId xmlns:a16="http://schemas.microsoft.com/office/drawing/2014/main" id="{3B68CAF2-F893-4B70-852C-8BB29E78F350}"/>
              </a:ext>
            </a:extLst>
          </p:cNvPr>
          <p:cNvSpPr>
            <a:spLocks noGrp="1"/>
          </p:cNvSpPr>
          <p:nvPr>
            <p:ph idx="1"/>
          </p:nvPr>
        </p:nvSpPr>
        <p:spPr/>
        <p:txBody>
          <a:bodyPr/>
          <a:lstStyle/>
          <a:p>
            <a:r>
              <a:rPr lang="en-US" b="0" i="0" dirty="0">
                <a:solidFill>
                  <a:srgbClr val="535A60"/>
                </a:solidFill>
                <a:effectLst/>
                <a:latin typeface="-apple-system"/>
              </a:rPr>
              <a:t>the thing is RX stands for Reactive Extensions , and Rx Java , Rx Kotlin or Rx Swift all are the implementation of Reactive Extensions in that particular language.</a:t>
            </a:r>
          </a:p>
          <a:p>
            <a:pPr algn="l" fontAlgn="base"/>
            <a:r>
              <a:rPr lang="en-US" b="1" i="0" dirty="0">
                <a:solidFill>
                  <a:srgbClr val="242729"/>
                </a:solidFill>
                <a:effectLst/>
                <a:latin typeface="inherit"/>
              </a:rPr>
              <a:t>What is </a:t>
            </a:r>
            <a:r>
              <a:rPr lang="en-US" b="1" i="0" dirty="0" err="1">
                <a:solidFill>
                  <a:srgbClr val="242729"/>
                </a:solidFill>
                <a:effectLst/>
                <a:latin typeface="inherit"/>
              </a:rPr>
              <a:t>RxJAVA</a:t>
            </a:r>
            <a:r>
              <a:rPr lang="en-US" b="1" i="0" dirty="0">
                <a:solidFill>
                  <a:srgbClr val="242729"/>
                </a:solidFill>
                <a:effectLst/>
                <a:latin typeface="inherit"/>
              </a:rPr>
              <a:t>?</a:t>
            </a:r>
            <a:r>
              <a:rPr lang="en-US" b="0" i="0" dirty="0">
                <a:solidFill>
                  <a:srgbClr val="242729"/>
                </a:solidFill>
                <a:effectLst/>
                <a:latin typeface="-apple-system"/>
              </a:rPr>
              <a:t> </a:t>
            </a:r>
            <a:r>
              <a:rPr lang="en-US" b="0" i="0" dirty="0" err="1">
                <a:solidFill>
                  <a:srgbClr val="242729"/>
                </a:solidFill>
                <a:effectLst/>
                <a:latin typeface="-apple-system"/>
              </a:rPr>
              <a:t>RxJava</a:t>
            </a:r>
            <a:r>
              <a:rPr lang="en-US" b="0" i="0" dirty="0">
                <a:solidFill>
                  <a:srgbClr val="242729"/>
                </a:solidFill>
                <a:effectLst/>
                <a:latin typeface="-apple-system"/>
              </a:rPr>
              <a:t> is a Java VM implementation of Reactive Extensions. where we can create asynchronous data stream on any thread, transform it and these asynchronous data streams can be consumed by Observers on any thread.</a:t>
            </a:r>
          </a:p>
          <a:p>
            <a:pPr algn="l" fontAlgn="base"/>
            <a:r>
              <a:rPr lang="en-US" b="1" i="0" dirty="0">
                <a:solidFill>
                  <a:srgbClr val="242729"/>
                </a:solidFill>
                <a:effectLst/>
                <a:latin typeface="inherit"/>
              </a:rPr>
              <a:t>What is </a:t>
            </a:r>
            <a:r>
              <a:rPr lang="en-US" b="1" i="0" dirty="0" err="1">
                <a:solidFill>
                  <a:srgbClr val="242729"/>
                </a:solidFill>
                <a:effectLst/>
                <a:latin typeface="inherit"/>
              </a:rPr>
              <a:t>RxKotlin</a:t>
            </a:r>
            <a:r>
              <a:rPr lang="en-US" b="1" i="0" dirty="0">
                <a:solidFill>
                  <a:srgbClr val="242729"/>
                </a:solidFill>
                <a:effectLst/>
                <a:latin typeface="inherit"/>
              </a:rPr>
              <a:t>?</a:t>
            </a:r>
            <a:r>
              <a:rPr lang="en-US" b="0" i="0" dirty="0">
                <a:solidFill>
                  <a:srgbClr val="242729"/>
                </a:solidFill>
                <a:effectLst/>
                <a:latin typeface="-apple-system"/>
              </a:rPr>
              <a:t> </a:t>
            </a:r>
            <a:r>
              <a:rPr lang="en-US" b="0" i="0" dirty="0" err="1">
                <a:solidFill>
                  <a:srgbClr val="242729"/>
                </a:solidFill>
                <a:effectLst/>
                <a:latin typeface="-apple-system"/>
              </a:rPr>
              <a:t>RxKotlin</a:t>
            </a:r>
            <a:r>
              <a:rPr lang="en-US" b="0" i="0" dirty="0">
                <a:solidFill>
                  <a:srgbClr val="242729"/>
                </a:solidFill>
                <a:effectLst/>
                <a:latin typeface="-apple-system"/>
              </a:rPr>
              <a:t> is a Kotlin implementation of Reactive Extensions.</a:t>
            </a:r>
          </a:p>
          <a:p>
            <a:pPr algn="l" fontAlgn="base"/>
            <a:r>
              <a:rPr lang="en-US" b="1" i="0" dirty="0">
                <a:solidFill>
                  <a:srgbClr val="242729"/>
                </a:solidFill>
                <a:effectLst/>
                <a:latin typeface="inherit"/>
              </a:rPr>
              <a:t>What is </a:t>
            </a:r>
            <a:r>
              <a:rPr lang="en-US" b="1" i="0" dirty="0" err="1">
                <a:solidFill>
                  <a:srgbClr val="242729"/>
                </a:solidFill>
                <a:effectLst/>
                <a:latin typeface="inherit"/>
              </a:rPr>
              <a:t>RxAndroid</a:t>
            </a:r>
            <a:r>
              <a:rPr lang="en-US" b="1" i="0" dirty="0">
                <a:solidFill>
                  <a:srgbClr val="242729"/>
                </a:solidFill>
                <a:effectLst/>
                <a:latin typeface="inherit"/>
              </a:rPr>
              <a:t>?</a:t>
            </a:r>
            <a:r>
              <a:rPr lang="en-US" b="0" i="0" dirty="0">
                <a:solidFill>
                  <a:srgbClr val="242729"/>
                </a:solidFill>
                <a:effectLst/>
                <a:latin typeface="-apple-system"/>
              </a:rPr>
              <a:t> It is specific to Android Platform with some more added classes on top of </a:t>
            </a:r>
            <a:r>
              <a:rPr lang="en-US" b="0" i="0" dirty="0" err="1">
                <a:solidFill>
                  <a:srgbClr val="242729"/>
                </a:solidFill>
                <a:effectLst/>
                <a:latin typeface="-apple-system"/>
              </a:rPr>
              <a:t>RxJava</a:t>
            </a:r>
            <a:r>
              <a:rPr lang="en-US" b="0" i="0" dirty="0">
                <a:solidFill>
                  <a:srgbClr val="242729"/>
                </a:solidFill>
                <a:effectLst/>
                <a:latin typeface="-apple-system"/>
              </a:rPr>
              <a:t>.</a:t>
            </a:r>
          </a:p>
          <a:p>
            <a:endParaRPr lang="en-IN" dirty="0"/>
          </a:p>
        </p:txBody>
      </p:sp>
    </p:spTree>
    <p:extLst>
      <p:ext uri="{BB962C8B-B14F-4D97-AF65-F5344CB8AC3E}">
        <p14:creationId xmlns:p14="http://schemas.microsoft.com/office/powerpoint/2010/main" val="3458036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12467-9FAB-48CA-AFA8-576E50E39264}"/>
              </a:ext>
            </a:extLst>
          </p:cNvPr>
          <p:cNvSpPr>
            <a:spLocks noGrp="1"/>
          </p:cNvSpPr>
          <p:nvPr>
            <p:ph type="title"/>
          </p:nvPr>
        </p:nvSpPr>
        <p:spPr/>
        <p:txBody>
          <a:bodyPr/>
          <a:lstStyle/>
          <a:p>
            <a:r>
              <a:rPr lang="en-US" dirty="0"/>
              <a:t>Rx</a:t>
            </a:r>
            <a:endParaRPr lang="en-IN" dirty="0"/>
          </a:p>
        </p:txBody>
      </p:sp>
      <p:sp>
        <p:nvSpPr>
          <p:cNvPr id="3" name="Content Placeholder 2">
            <a:extLst>
              <a:ext uri="{FF2B5EF4-FFF2-40B4-BE49-F238E27FC236}">
                <a16:creationId xmlns:a16="http://schemas.microsoft.com/office/drawing/2014/main" id="{AF1B5229-3A30-4CAD-8FB8-9B7C549B8A41}"/>
              </a:ext>
            </a:extLst>
          </p:cNvPr>
          <p:cNvSpPr>
            <a:spLocks noGrp="1"/>
          </p:cNvSpPr>
          <p:nvPr>
            <p:ph idx="1"/>
          </p:nvPr>
        </p:nvSpPr>
        <p:spPr/>
        <p:txBody>
          <a:bodyPr/>
          <a:lstStyle/>
          <a:p>
            <a:pPr algn="l"/>
            <a:r>
              <a:rPr lang="en-US" b="1" i="0" dirty="0">
                <a:solidFill>
                  <a:srgbClr val="1C1E21"/>
                </a:solidFill>
                <a:effectLst/>
                <a:latin typeface="-apple-system"/>
              </a:rPr>
              <a:t>What is </a:t>
            </a:r>
            <a:r>
              <a:rPr lang="en-US" b="1" i="0" dirty="0" err="1">
                <a:solidFill>
                  <a:srgbClr val="1C1E21"/>
                </a:solidFill>
                <a:effectLst/>
                <a:latin typeface="-apple-system"/>
              </a:rPr>
              <a:t>RxJAVA</a:t>
            </a:r>
            <a:r>
              <a:rPr lang="en-US" b="1" i="0" dirty="0">
                <a:solidFill>
                  <a:srgbClr val="1C1E21"/>
                </a:solidFill>
                <a:effectLst/>
                <a:latin typeface="-apple-system"/>
              </a:rPr>
              <a:t>?</a:t>
            </a:r>
            <a:r>
              <a:rPr lang="en-US" b="0" i="0" dirty="0">
                <a:solidFill>
                  <a:srgbClr val="1C1E21"/>
                </a:solidFill>
                <a:effectLst/>
                <a:latin typeface="-apple-system"/>
              </a:rPr>
              <a:t> </a:t>
            </a:r>
            <a:r>
              <a:rPr lang="en-US" b="0" i="0" dirty="0" err="1">
                <a:solidFill>
                  <a:srgbClr val="1C1E21"/>
                </a:solidFill>
                <a:effectLst/>
                <a:latin typeface="-apple-system"/>
              </a:rPr>
              <a:t>RxJava</a:t>
            </a:r>
            <a:r>
              <a:rPr lang="en-US" b="0" i="0" dirty="0">
                <a:solidFill>
                  <a:srgbClr val="1C1E21"/>
                </a:solidFill>
                <a:effectLst/>
                <a:latin typeface="-apple-system"/>
              </a:rPr>
              <a:t> is a Java VM implementation of Reactive Extensions. where we can create asynchronous data stream on any thread, transform it and these asynchronous data streams can be consumed by Observers on any thread.</a:t>
            </a:r>
          </a:p>
          <a:p>
            <a:pPr algn="l"/>
            <a:r>
              <a:rPr lang="en-US" b="1" i="0" dirty="0">
                <a:solidFill>
                  <a:srgbClr val="1C1E21"/>
                </a:solidFill>
                <a:effectLst/>
                <a:latin typeface="-apple-system"/>
              </a:rPr>
              <a:t>What is </a:t>
            </a:r>
            <a:r>
              <a:rPr lang="en-US" b="1" i="0" dirty="0" err="1">
                <a:solidFill>
                  <a:srgbClr val="1C1E21"/>
                </a:solidFill>
                <a:effectLst/>
                <a:latin typeface="-apple-system"/>
              </a:rPr>
              <a:t>RxKotlin</a:t>
            </a:r>
            <a:r>
              <a:rPr lang="en-US" b="1" i="0" dirty="0">
                <a:solidFill>
                  <a:srgbClr val="1C1E21"/>
                </a:solidFill>
                <a:effectLst/>
                <a:latin typeface="-apple-system"/>
              </a:rPr>
              <a:t>?</a:t>
            </a:r>
            <a:r>
              <a:rPr lang="en-US" b="0" i="0" dirty="0">
                <a:solidFill>
                  <a:srgbClr val="1C1E21"/>
                </a:solidFill>
                <a:effectLst/>
                <a:latin typeface="-apple-system"/>
              </a:rPr>
              <a:t> </a:t>
            </a:r>
            <a:r>
              <a:rPr lang="en-US" b="0" i="0" dirty="0" err="1">
                <a:solidFill>
                  <a:srgbClr val="1C1E21"/>
                </a:solidFill>
                <a:effectLst/>
                <a:latin typeface="-apple-system"/>
              </a:rPr>
              <a:t>RxKotlin</a:t>
            </a:r>
            <a:r>
              <a:rPr lang="en-US" b="0" i="0" dirty="0">
                <a:solidFill>
                  <a:srgbClr val="1C1E21"/>
                </a:solidFill>
                <a:effectLst/>
                <a:latin typeface="-apple-system"/>
              </a:rPr>
              <a:t> is a Kotlin implementation of Reactive Extensions.</a:t>
            </a:r>
          </a:p>
          <a:p>
            <a:pPr algn="l"/>
            <a:r>
              <a:rPr lang="en-US" b="1" i="0" dirty="0">
                <a:solidFill>
                  <a:srgbClr val="1C1E21"/>
                </a:solidFill>
                <a:effectLst/>
                <a:latin typeface="-apple-system"/>
              </a:rPr>
              <a:t>What is </a:t>
            </a:r>
            <a:r>
              <a:rPr lang="en-US" b="1" i="0" dirty="0" err="1">
                <a:solidFill>
                  <a:srgbClr val="1C1E21"/>
                </a:solidFill>
                <a:effectLst/>
                <a:latin typeface="-apple-system"/>
              </a:rPr>
              <a:t>RxAndroid</a:t>
            </a:r>
            <a:r>
              <a:rPr lang="en-US" b="1" i="0" dirty="0">
                <a:solidFill>
                  <a:srgbClr val="1C1E21"/>
                </a:solidFill>
                <a:effectLst/>
                <a:latin typeface="-apple-system"/>
              </a:rPr>
              <a:t>?</a:t>
            </a:r>
            <a:r>
              <a:rPr lang="en-US" b="0" i="0" dirty="0">
                <a:solidFill>
                  <a:srgbClr val="1C1E21"/>
                </a:solidFill>
                <a:effectLst/>
                <a:latin typeface="-apple-system"/>
              </a:rPr>
              <a:t> It is specific to Android Platform with some more added classes on top of </a:t>
            </a:r>
            <a:r>
              <a:rPr lang="en-US" b="0" i="0" dirty="0" err="1">
                <a:solidFill>
                  <a:srgbClr val="1C1E21"/>
                </a:solidFill>
                <a:effectLst/>
                <a:latin typeface="-apple-system"/>
              </a:rPr>
              <a:t>RxJava</a:t>
            </a:r>
            <a:r>
              <a:rPr lang="en-US" b="0" i="0" dirty="0">
                <a:solidFill>
                  <a:srgbClr val="1C1E21"/>
                </a:solidFill>
                <a:effectLst/>
                <a:latin typeface="-apple-system"/>
              </a:rPr>
              <a:t>.</a:t>
            </a:r>
          </a:p>
          <a:p>
            <a:endParaRPr lang="en-IN" dirty="0"/>
          </a:p>
        </p:txBody>
      </p:sp>
    </p:spTree>
    <p:extLst>
      <p:ext uri="{BB962C8B-B14F-4D97-AF65-F5344CB8AC3E}">
        <p14:creationId xmlns:p14="http://schemas.microsoft.com/office/powerpoint/2010/main" val="820952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1800C-FC22-42F2-B08A-D3E30BD86910}"/>
              </a:ext>
            </a:extLst>
          </p:cNvPr>
          <p:cNvSpPr>
            <a:spLocks noGrp="1"/>
          </p:cNvSpPr>
          <p:nvPr>
            <p:ph type="title"/>
          </p:nvPr>
        </p:nvSpPr>
        <p:spPr/>
        <p:txBody>
          <a:bodyPr/>
          <a:lstStyle/>
          <a:p>
            <a:r>
              <a:rPr lang="en-US" dirty="0"/>
              <a:t>Difference</a:t>
            </a:r>
            <a:endParaRPr lang="en-IN" dirty="0"/>
          </a:p>
        </p:txBody>
      </p:sp>
      <p:sp>
        <p:nvSpPr>
          <p:cNvPr id="3" name="Content Placeholder 2">
            <a:extLst>
              <a:ext uri="{FF2B5EF4-FFF2-40B4-BE49-F238E27FC236}">
                <a16:creationId xmlns:a16="http://schemas.microsoft.com/office/drawing/2014/main" id="{85C9B1C8-4527-42B4-A7D8-315A441C7424}"/>
              </a:ext>
            </a:extLst>
          </p:cNvPr>
          <p:cNvSpPr>
            <a:spLocks noGrp="1"/>
          </p:cNvSpPr>
          <p:nvPr>
            <p:ph idx="1"/>
          </p:nvPr>
        </p:nvSpPr>
        <p:spPr/>
        <p:txBody>
          <a:bodyPr/>
          <a:lstStyle/>
          <a:p>
            <a:pPr algn="l"/>
            <a:r>
              <a:rPr lang="en-US" b="0" i="0" dirty="0">
                <a:solidFill>
                  <a:srgbClr val="333333"/>
                </a:solidFill>
                <a:effectLst/>
                <a:latin typeface="IBM Plex Serif"/>
              </a:rPr>
              <a:t>As you probably know, it’s possible to use Java libraries in Kotlin projects thanks to Kotlin’s language compatibility with Java. If that’s the case, then why was </a:t>
            </a:r>
            <a:r>
              <a:rPr lang="en-US" b="0" i="0" dirty="0" err="1">
                <a:solidFill>
                  <a:srgbClr val="333333"/>
                </a:solidFill>
                <a:effectLst/>
                <a:latin typeface="IBM Plex Serif"/>
              </a:rPr>
              <a:t>RxKotlin</a:t>
            </a:r>
            <a:r>
              <a:rPr lang="en-US" b="0" i="0" dirty="0">
                <a:solidFill>
                  <a:srgbClr val="333333"/>
                </a:solidFill>
                <a:effectLst/>
                <a:latin typeface="IBM Plex Serif"/>
              </a:rPr>
              <a:t> created in the first place? </a:t>
            </a:r>
            <a:r>
              <a:rPr lang="en-US" b="0" i="0" dirty="0" err="1">
                <a:solidFill>
                  <a:srgbClr val="333333"/>
                </a:solidFill>
                <a:effectLst/>
                <a:latin typeface="IBM Plex Serif"/>
              </a:rPr>
              <a:t>RxKotlin</a:t>
            </a:r>
            <a:r>
              <a:rPr lang="en-US" b="0" i="0" dirty="0">
                <a:solidFill>
                  <a:srgbClr val="333333"/>
                </a:solidFill>
                <a:effectLst/>
                <a:latin typeface="IBM Plex Serif"/>
              </a:rPr>
              <a:t> is a Kotlin wrapper around </a:t>
            </a:r>
            <a:r>
              <a:rPr lang="en-US" b="0" i="0" dirty="0" err="1">
                <a:solidFill>
                  <a:srgbClr val="333333"/>
                </a:solidFill>
                <a:effectLst/>
                <a:latin typeface="IBM Plex Serif"/>
              </a:rPr>
              <a:t>RxJava</a:t>
            </a:r>
            <a:r>
              <a:rPr lang="en-US" b="0" i="0" dirty="0">
                <a:solidFill>
                  <a:srgbClr val="333333"/>
                </a:solidFill>
                <a:effectLst/>
                <a:latin typeface="IBM Plex Serif"/>
              </a:rPr>
              <a:t>, which also provides plenty of useful extension functions for reactive programming. Effectively, </a:t>
            </a:r>
            <a:r>
              <a:rPr lang="en-US" b="0" i="0" dirty="0" err="1">
                <a:solidFill>
                  <a:srgbClr val="333333"/>
                </a:solidFill>
                <a:effectLst/>
                <a:latin typeface="IBM Plex Serif"/>
              </a:rPr>
              <a:t>RxKotlin</a:t>
            </a:r>
            <a:r>
              <a:rPr lang="en-US" b="0" i="0" dirty="0">
                <a:solidFill>
                  <a:srgbClr val="333333"/>
                </a:solidFill>
                <a:effectLst/>
                <a:latin typeface="IBM Plex Serif"/>
              </a:rPr>
              <a:t> makes working with </a:t>
            </a:r>
            <a:r>
              <a:rPr lang="en-US" b="0" i="0" dirty="0" err="1">
                <a:solidFill>
                  <a:srgbClr val="333333"/>
                </a:solidFill>
                <a:effectLst/>
                <a:latin typeface="IBM Plex Serif"/>
              </a:rPr>
              <a:t>RxJava</a:t>
            </a:r>
            <a:r>
              <a:rPr lang="en-US" b="0" i="0" dirty="0">
                <a:solidFill>
                  <a:srgbClr val="333333"/>
                </a:solidFill>
                <a:effectLst/>
                <a:latin typeface="IBM Plex Serif"/>
              </a:rPr>
              <a:t> no less reactive, but much more Kotlin-y.</a:t>
            </a:r>
          </a:p>
          <a:p>
            <a:pPr algn="l"/>
            <a:r>
              <a:rPr lang="en-US" b="0" i="0" dirty="0">
                <a:solidFill>
                  <a:srgbClr val="333333"/>
                </a:solidFill>
                <a:effectLst/>
                <a:latin typeface="IBM Plex Serif"/>
              </a:rPr>
              <a:t>In this article, we’ll focus on using </a:t>
            </a:r>
            <a:r>
              <a:rPr lang="en-US" b="0" i="0" dirty="0" err="1">
                <a:solidFill>
                  <a:srgbClr val="333333"/>
                </a:solidFill>
                <a:effectLst/>
                <a:latin typeface="IBM Plex Serif"/>
              </a:rPr>
              <a:t>RxJava</a:t>
            </a:r>
            <a:r>
              <a:rPr lang="en-US" b="0" i="0" dirty="0">
                <a:solidFill>
                  <a:srgbClr val="333333"/>
                </a:solidFill>
                <a:effectLst/>
                <a:latin typeface="IBM Plex Serif"/>
              </a:rPr>
              <a:t>, since it’s critical to understand the core concepts of this approach. However, everything you will learn applies to </a:t>
            </a:r>
            <a:r>
              <a:rPr lang="en-US" b="0" i="0" dirty="0" err="1">
                <a:solidFill>
                  <a:srgbClr val="333333"/>
                </a:solidFill>
                <a:effectLst/>
                <a:latin typeface="IBM Plex Serif"/>
              </a:rPr>
              <a:t>RxKotlin</a:t>
            </a:r>
            <a:r>
              <a:rPr lang="en-US" b="0" i="0" dirty="0">
                <a:solidFill>
                  <a:srgbClr val="333333"/>
                </a:solidFill>
                <a:effectLst/>
                <a:latin typeface="IBM Plex Serif"/>
              </a:rPr>
              <a:t> as well.</a:t>
            </a:r>
          </a:p>
          <a:p>
            <a:endParaRPr lang="en-IN" dirty="0"/>
          </a:p>
        </p:txBody>
      </p:sp>
    </p:spTree>
    <p:extLst>
      <p:ext uri="{BB962C8B-B14F-4D97-AF65-F5344CB8AC3E}">
        <p14:creationId xmlns:p14="http://schemas.microsoft.com/office/powerpoint/2010/main" val="262107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1F7AC-C1AE-4DBC-B826-E077016E6F94}"/>
              </a:ext>
            </a:extLst>
          </p:cNvPr>
          <p:cNvSpPr>
            <a:spLocks noGrp="1"/>
          </p:cNvSpPr>
          <p:nvPr>
            <p:ph type="title"/>
          </p:nvPr>
        </p:nvSpPr>
        <p:spPr/>
        <p:txBody>
          <a:bodyPr/>
          <a:lstStyle/>
          <a:p>
            <a:r>
              <a:rPr lang="en-US" dirty="0"/>
              <a:t>Exact View</a:t>
            </a:r>
            <a:endParaRPr lang="en-IN" dirty="0"/>
          </a:p>
        </p:txBody>
      </p:sp>
      <p:sp>
        <p:nvSpPr>
          <p:cNvPr id="3" name="Content Placeholder 2">
            <a:extLst>
              <a:ext uri="{FF2B5EF4-FFF2-40B4-BE49-F238E27FC236}">
                <a16:creationId xmlns:a16="http://schemas.microsoft.com/office/drawing/2014/main" id="{0A20F079-2D13-46B3-B54D-9B475E9E8A76}"/>
              </a:ext>
            </a:extLst>
          </p:cNvPr>
          <p:cNvSpPr>
            <a:spLocks noGrp="1"/>
          </p:cNvSpPr>
          <p:nvPr>
            <p:ph idx="1"/>
          </p:nvPr>
        </p:nvSpPr>
        <p:spPr/>
        <p:txBody>
          <a:bodyPr/>
          <a:lstStyle/>
          <a:p>
            <a:r>
              <a:rPr lang="en-US" b="0" i="0" dirty="0">
                <a:solidFill>
                  <a:srgbClr val="3A3A3A"/>
                </a:solidFill>
                <a:effectLst/>
                <a:latin typeface="system-ui"/>
              </a:rPr>
              <a:t>There </a:t>
            </a:r>
            <a:r>
              <a:rPr lang="en-US" b="0" i="1" dirty="0">
                <a:solidFill>
                  <a:srgbClr val="3A3A3A"/>
                </a:solidFill>
                <a:effectLst/>
                <a:latin typeface="system-ui"/>
              </a:rPr>
              <a:t>is</a:t>
            </a:r>
            <a:r>
              <a:rPr lang="en-US" b="0" i="0" dirty="0">
                <a:solidFill>
                  <a:srgbClr val="3A3A3A"/>
                </a:solidFill>
                <a:effectLst/>
                <a:latin typeface="system-ui"/>
              </a:rPr>
              <a:t> a dedicated </a:t>
            </a:r>
            <a:r>
              <a:rPr lang="en-US" b="0" i="0" u="none" strike="noStrike" dirty="0" err="1">
                <a:solidFill>
                  <a:srgbClr val="0085B6"/>
                </a:solidFill>
                <a:effectLst/>
                <a:latin typeface="system-ui"/>
                <a:hlinkClick r:id="rId2"/>
              </a:rPr>
              <a:t>RxKotlin</a:t>
            </a:r>
            <a:r>
              <a:rPr lang="en-US" b="0" i="0" u="none" strike="noStrike" dirty="0">
                <a:solidFill>
                  <a:srgbClr val="0085B6"/>
                </a:solidFill>
                <a:effectLst/>
                <a:latin typeface="system-ui"/>
                <a:hlinkClick r:id="rId2"/>
              </a:rPr>
              <a:t> library</a:t>
            </a:r>
            <a:r>
              <a:rPr lang="en-US" b="0" i="0" dirty="0">
                <a:solidFill>
                  <a:srgbClr val="3A3A3A"/>
                </a:solidFill>
                <a:effectLst/>
                <a:latin typeface="system-ui"/>
              </a:rPr>
              <a:t>, which is a Kotlin wrapper around the regular </a:t>
            </a:r>
            <a:r>
              <a:rPr lang="en-US" b="0" i="0" dirty="0" err="1">
                <a:solidFill>
                  <a:srgbClr val="3A3A3A"/>
                </a:solidFill>
                <a:effectLst/>
                <a:latin typeface="system-ui"/>
              </a:rPr>
              <a:t>RxJava</a:t>
            </a:r>
            <a:r>
              <a:rPr lang="en-US" b="0" i="0" dirty="0">
                <a:solidFill>
                  <a:srgbClr val="3A3A3A"/>
                </a:solidFill>
                <a:effectLst/>
                <a:latin typeface="system-ui"/>
              </a:rPr>
              <a:t> library. This wrapper provides extensions that optimize </a:t>
            </a:r>
            <a:r>
              <a:rPr lang="en-US" b="0" i="0" dirty="0" err="1">
                <a:solidFill>
                  <a:srgbClr val="3A3A3A"/>
                </a:solidFill>
                <a:effectLst/>
                <a:latin typeface="system-ui"/>
              </a:rPr>
              <a:t>RxJava</a:t>
            </a:r>
            <a:r>
              <a:rPr lang="en-US" b="0" i="0" dirty="0">
                <a:solidFill>
                  <a:srgbClr val="3A3A3A"/>
                </a:solidFill>
                <a:effectLst/>
                <a:latin typeface="system-ui"/>
              </a:rPr>
              <a:t> for the Kotlin environment and can further reduce the amount of boilerplate code you need to write.</a:t>
            </a:r>
            <a:endParaRPr lang="en-IN" dirty="0"/>
          </a:p>
        </p:txBody>
      </p:sp>
    </p:spTree>
    <p:extLst>
      <p:ext uri="{BB962C8B-B14F-4D97-AF65-F5344CB8AC3E}">
        <p14:creationId xmlns:p14="http://schemas.microsoft.com/office/powerpoint/2010/main" val="4029892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EBAAB-7DA0-48E5-86D5-6AF7CB4C3922}"/>
              </a:ext>
            </a:extLst>
          </p:cNvPr>
          <p:cNvSpPr>
            <a:spLocks noGrp="1"/>
          </p:cNvSpPr>
          <p:nvPr>
            <p:ph type="title"/>
          </p:nvPr>
        </p:nvSpPr>
        <p:spPr>
          <a:xfrm>
            <a:off x="1097280" y="286603"/>
            <a:ext cx="10058400" cy="1648729"/>
          </a:xfrm>
        </p:spPr>
        <p:txBody>
          <a:bodyPr>
            <a:normAutofit fontScale="90000"/>
          </a:bodyPr>
          <a:lstStyle/>
          <a:p>
            <a:br>
              <a:rPr lang="en-US" sz="4400" i="0" dirty="0">
                <a:solidFill>
                  <a:srgbClr val="3A3A3A"/>
                </a:solidFill>
                <a:effectLst/>
                <a:latin typeface="system-ui"/>
              </a:rPr>
            </a:br>
            <a:br>
              <a:rPr lang="en-US" sz="4400" i="0" dirty="0">
                <a:solidFill>
                  <a:srgbClr val="3A3A3A"/>
                </a:solidFill>
                <a:effectLst/>
                <a:latin typeface="system-ui"/>
              </a:rPr>
            </a:br>
            <a:br>
              <a:rPr lang="en-US" sz="4400" i="0" dirty="0">
                <a:solidFill>
                  <a:srgbClr val="3A3A3A"/>
                </a:solidFill>
                <a:effectLst/>
                <a:latin typeface="system-ui"/>
              </a:rPr>
            </a:br>
            <a:br>
              <a:rPr lang="en-US" sz="4400" i="0" dirty="0">
                <a:solidFill>
                  <a:srgbClr val="3A3A3A"/>
                </a:solidFill>
                <a:effectLst/>
                <a:latin typeface="system-ui"/>
              </a:rPr>
            </a:br>
            <a:br>
              <a:rPr lang="en-US" sz="4400" i="0" dirty="0">
                <a:solidFill>
                  <a:srgbClr val="3A3A3A"/>
                </a:solidFill>
                <a:effectLst/>
                <a:latin typeface="system-ui"/>
              </a:rPr>
            </a:br>
            <a:br>
              <a:rPr lang="en-US" sz="4400" i="0" dirty="0">
                <a:solidFill>
                  <a:srgbClr val="3A3A3A"/>
                </a:solidFill>
                <a:effectLst/>
                <a:latin typeface="system-ui"/>
              </a:rPr>
            </a:br>
            <a:br>
              <a:rPr lang="en-US" sz="4400" i="0" dirty="0">
                <a:solidFill>
                  <a:srgbClr val="3A3A3A"/>
                </a:solidFill>
                <a:effectLst/>
                <a:latin typeface="system-ui"/>
              </a:rPr>
            </a:br>
            <a:br>
              <a:rPr lang="en-US" sz="4400" i="0" dirty="0">
                <a:solidFill>
                  <a:srgbClr val="3A3A3A"/>
                </a:solidFill>
                <a:effectLst/>
                <a:latin typeface="system-ui"/>
              </a:rPr>
            </a:br>
            <a:br>
              <a:rPr lang="en-US" sz="4400" i="0" dirty="0">
                <a:solidFill>
                  <a:srgbClr val="3A3A3A"/>
                </a:solidFill>
                <a:effectLst/>
                <a:latin typeface="system-ui"/>
              </a:rPr>
            </a:br>
            <a:br>
              <a:rPr lang="en-US" sz="4400" i="0" dirty="0">
                <a:solidFill>
                  <a:srgbClr val="3A3A3A"/>
                </a:solidFill>
                <a:effectLst/>
                <a:latin typeface="system-ui"/>
              </a:rPr>
            </a:br>
            <a:br>
              <a:rPr lang="en-US" sz="4400" i="0" dirty="0">
                <a:solidFill>
                  <a:srgbClr val="3A3A3A"/>
                </a:solidFill>
                <a:effectLst/>
                <a:latin typeface="system-ui"/>
              </a:rPr>
            </a:br>
            <a:br>
              <a:rPr lang="en-US" sz="4400" i="0" dirty="0">
                <a:solidFill>
                  <a:srgbClr val="3A3A3A"/>
                </a:solidFill>
                <a:effectLst/>
                <a:latin typeface="system-ui"/>
              </a:rPr>
            </a:br>
            <a:r>
              <a:rPr lang="en-US" sz="4400" i="0" dirty="0">
                <a:solidFill>
                  <a:srgbClr val="3A3A3A"/>
                </a:solidFill>
                <a:effectLst/>
                <a:latin typeface="system-ui"/>
              </a:rPr>
              <a:t>Creating Simple Observers and Observables in Kotlin</a:t>
            </a:r>
            <a:br>
              <a:rPr lang="en-US" b="1" i="0" dirty="0">
                <a:solidFill>
                  <a:srgbClr val="3A3A3A"/>
                </a:solidFill>
                <a:effectLst/>
                <a:latin typeface="system-ui"/>
              </a:rPr>
            </a:br>
            <a:endParaRPr lang="en-IN" dirty="0"/>
          </a:p>
        </p:txBody>
      </p:sp>
      <p:sp>
        <p:nvSpPr>
          <p:cNvPr id="3" name="Content Placeholder 2">
            <a:extLst>
              <a:ext uri="{FF2B5EF4-FFF2-40B4-BE49-F238E27FC236}">
                <a16:creationId xmlns:a16="http://schemas.microsoft.com/office/drawing/2014/main" id="{3492C36B-0A4E-4992-8041-B362E0C49C40}"/>
              </a:ext>
            </a:extLst>
          </p:cNvPr>
          <p:cNvSpPr>
            <a:spLocks noGrp="1"/>
          </p:cNvSpPr>
          <p:nvPr>
            <p:ph idx="1"/>
          </p:nvPr>
        </p:nvSpPr>
        <p:spPr/>
        <p:txBody>
          <a:bodyPr/>
          <a:lstStyle/>
          <a:p>
            <a:pPr algn="l"/>
            <a:r>
              <a:rPr lang="en-US" b="0" i="0" dirty="0">
                <a:solidFill>
                  <a:srgbClr val="3A3A3A"/>
                </a:solidFill>
                <a:effectLst/>
                <a:latin typeface="system-ui"/>
              </a:rPr>
              <a:t>Observers and Observables are the building blocks of </a:t>
            </a:r>
            <a:r>
              <a:rPr lang="en-US" b="0" i="0" dirty="0" err="1">
                <a:solidFill>
                  <a:srgbClr val="3A3A3A"/>
                </a:solidFill>
                <a:effectLst/>
                <a:latin typeface="system-ui"/>
              </a:rPr>
              <a:t>RxJava</a:t>
            </a:r>
            <a:r>
              <a:rPr lang="en-US" b="0" i="0" dirty="0">
                <a:solidFill>
                  <a:srgbClr val="3A3A3A"/>
                </a:solidFill>
                <a:effectLst/>
                <a:latin typeface="system-ui"/>
              </a:rPr>
              <a:t>, so let’s start by creating:</a:t>
            </a:r>
          </a:p>
          <a:p>
            <a:pPr algn="l">
              <a:buFont typeface="Arial" panose="020B0604020202020204" pitchFamily="34" charset="0"/>
              <a:buChar char="•"/>
            </a:pPr>
            <a:r>
              <a:rPr lang="en-US" b="0" i="0" dirty="0">
                <a:solidFill>
                  <a:srgbClr val="3A3A3A"/>
                </a:solidFill>
                <a:effectLst/>
                <a:latin typeface="system-ui"/>
              </a:rPr>
              <a:t>A simple Observable that emits a short stream of data in response to a button click event.</a:t>
            </a:r>
          </a:p>
          <a:p>
            <a:pPr algn="l">
              <a:buFont typeface="Arial" panose="020B0604020202020204" pitchFamily="34" charset="0"/>
              <a:buChar char="•"/>
            </a:pPr>
            <a:r>
              <a:rPr lang="en-US" b="0" i="0" dirty="0">
                <a:solidFill>
                  <a:srgbClr val="3A3A3A"/>
                </a:solidFill>
                <a:effectLst/>
                <a:latin typeface="system-ui"/>
              </a:rPr>
              <a:t>An Observable that reacts to this data by printing different messages to Android Studio’s </a:t>
            </a:r>
            <a:r>
              <a:rPr lang="en-US" b="1" i="0" dirty="0">
                <a:solidFill>
                  <a:srgbClr val="3A3A3A"/>
                </a:solidFill>
                <a:effectLst/>
                <a:latin typeface="system-ui"/>
              </a:rPr>
              <a:t>Logcat</a:t>
            </a:r>
            <a:r>
              <a:rPr lang="en-US" b="0" i="0" dirty="0">
                <a:solidFill>
                  <a:srgbClr val="3A3A3A"/>
                </a:solidFill>
                <a:effectLst/>
                <a:latin typeface="system-ui"/>
              </a:rPr>
              <a:t>.</a:t>
            </a:r>
          </a:p>
          <a:p>
            <a:endParaRPr lang="en-IN" dirty="0"/>
          </a:p>
        </p:txBody>
      </p:sp>
    </p:spTree>
    <p:extLst>
      <p:ext uri="{BB962C8B-B14F-4D97-AF65-F5344CB8AC3E}">
        <p14:creationId xmlns:p14="http://schemas.microsoft.com/office/powerpoint/2010/main" val="1925516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EC744-1CA4-41C3-AB50-C67FCCDCB8C1}"/>
              </a:ext>
            </a:extLst>
          </p:cNvPr>
          <p:cNvSpPr>
            <a:spLocks noGrp="1"/>
          </p:cNvSpPr>
          <p:nvPr>
            <p:ph type="title"/>
          </p:nvPr>
        </p:nvSpPr>
        <p:spPr/>
        <p:txBody>
          <a:bodyPr/>
          <a:lstStyle/>
          <a:p>
            <a:r>
              <a:rPr kumimoji="0" lang="en-US" altLang="en-US" sz="4800" b="0" i="0" u="none" strike="noStrike" cap="none" normalizeH="0" baseline="0" dirty="0">
                <a:ln>
                  <a:noFill/>
                </a:ln>
                <a:solidFill>
                  <a:srgbClr val="000000"/>
                </a:solidFill>
                <a:effectLst/>
                <a:latin typeface="Source Code Pro" panose="020B0509030403020204" pitchFamily="49" charset="0"/>
              </a:rPr>
              <a:t>dependencies</a:t>
            </a:r>
            <a:r>
              <a:rPr lang="en-US" dirty="0"/>
              <a:t> </a:t>
            </a:r>
            <a:endParaRPr lang="en-IN" dirty="0"/>
          </a:p>
        </p:txBody>
      </p:sp>
      <p:sp>
        <p:nvSpPr>
          <p:cNvPr id="4" name="Rectangle 2">
            <a:extLst>
              <a:ext uri="{FF2B5EF4-FFF2-40B4-BE49-F238E27FC236}">
                <a16:creationId xmlns:a16="http://schemas.microsoft.com/office/drawing/2014/main" id="{D49F8F98-50E2-4F79-900A-1DCF1D3EE2FE}"/>
              </a:ext>
            </a:extLst>
          </p:cNvPr>
          <p:cNvSpPr>
            <a:spLocks noGrp="1" noChangeArrowheads="1"/>
          </p:cNvSpPr>
          <p:nvPr>
            <p:ph idx="1"/>
          </p:nvPr>
        </p:nvSpPr>
        <p:spPr bwMode="auto">
          <a:xfrm>
            <a:off x="1097280" y="2942206"/>
            <a:ext cx="10201511"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ource Code Pro" panose="020B0509030403020204" pitchFamily="49" charset="0"/>
              </a:rPr>
              <a:t>dependencies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89898C"/>
                </a:solidFill>
                <a:effectLst/>
                <a:latin typeface="Source Code Pro" panose="020B0509030403020204" pitchFamily="49" charset="0"/>
              </a:rPr>
              <a:t>  </a:t>
            </a:r>
            <a:r>
              <a:rPr kumimoji="0" lang="en-US" altLang="en-US" sz="1800" b="0" i="0" u="none" strike="noStrike" cap="none" normalizeH="0" baseline="0" dirty="0">
                <a:ln>
                  <a:noFill/>
                </a:ln>
                <a:solidFill>
                  <a:srgbClr val="000000"/>
                </a:solidFill>
                <a:effectLst/>
                <a:latin typeface="Source Code Pro" panose="020B0509030403020204" pitchFamily="49" charset="0"/>
              </a:rPr>
              <a:t>implementation </a:t>
            </a:r>
            <a:r>
              <a:rPr kumimoji="0" lang="en-US" altLang="en-US" sz="1800" b="0" i="0" u="none" strike="noStrike" cap="none" normalizeH="0" baseline="0" dirty="0" err="1">
                <a:ln>
                  <a:noFill/>
                </a:ln>
                <a:solidFill>
                  <a:srgbClr val="000000"/>
                </a:solidFill>
                <a:effectLst/>
                <a:latin typeface="Source Code Pro" panose="020B0509030403020204" pitchFamily="49" charset="0"/>
              </a:rPr>
              <a:t>fileTree</a:t>
            </a:r>
            <a:r>
              <a:rPr kumimoji="0" lang="en-US" altLang="en-US" sz="1800" b="0" i="0" u="none" strike="noStrike" cap="none" normalizeH="0" baseline="0" dirty="0">
                <a:ln>
                  <a:noFill/>
                </a:ln>
                <a:solidFill>
                  <a:srgbClr val="000000"/>
                </a:solidFill>
                <a:effectLst/>
                <a:latin typeface="Source Code Pro" panose="020B0509030403020204" pitchFamily="49" charset="0"/>
              </a:rPr>
              <a:t>(</a:t>
            </a:r>
            <a:r>
              <a:rPr kumimoji="0" lang="en-US" altLang="en-US" sz="1800" b="0" i="0" u="none" strike="noStrike" cap="none" normalizeH="0" baseline="0" dirty="0" err="1">
                <a:ln>
                  <a:noFill/>
                </a:ln>
                <a:solidFill>
                  <a:srgbClr val="000000"/>
                </a:solidFill>
                <a:effectLst/>
                <a:latin typeface="Source Code Pro" panose="020B0509030403020204" pitchFamily="49" charset="0"/>
              </a:rPr>
              <a:t>dir</a:t>
            </a:r>
            <a:r>
              <a:rPr kumimoji="0" lang="en-US" altLang="en-US" sz="1800" b="0" i="0" u="none" strike="noStrike" cap="none" normalizeH="0" baseline="0" dirty="0">
                <a:ln>
                  <a:noFill/>
                </a:ln>
                <a:solidFill>
                  <a:srgbClr val="000000"/>
                </a:solidFill>
                <a:effectLst/>
                <a:latin typeface="Source Code Pro" panose="020B0509030403020204" pitchFamily="49" charset="0"/>
              </a:rPr>
              <a:t>: 'libs', include: ['*.jar'])</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89898C"/>
                </a:solidFill>
                <a:effectLst/>
                <a:latin typeface="Source Code Pro" panose="020B0509030403020204" pitchFamily="49" charset="0"/>
              </a:rPr>
              <a:t>  </a:t>
            </a:r>
            <a:r>
              <a:rPr kumimoji="0" lang="en-US" altLang="en-US" sz="1800" b="0" i="0" u="none" strike="noStrike" cap="none" normalizeH="0" baseline="0" dirty="0">
                <a:ln>
                  <a:noFill/>
                </a:ln>
                <a:solidFill>
                  <a:srgbClr val="000000"/>
                </a:solidFill>
                <a:effectLst/>
                <a:latin typeface="Source Code Pro" panose="020B0509030403020204" pitchFamily="49" charset="0"/>
              </a:rPr>
              <a:t>implementation "org.jetbrains.kotlin:kotlin-stdlib-jdk7:$</a:t>
            </a:r>
            <a:r>
              <a:rPr kumimoji="0" lang="en-US" altLang="en-US" sz="1800" b="0" i="0" u="none" strike="noStrike" cap="none" normalizeH="0" baseline="0" dirty="0" err="1">
                <a:ln>
                  <a:noFill/>
                </a:ln>
                <a:solidFill>
                  <a:srgbClr val="000000"/>
                </a:solidFill>
                <a:effectLst/>
                <a:latin typeface="Source Code Pro" panose="020B0509030403020204" pitchFamily="49" charset="0"/>
              </a:rPr>
              <a:t>kotlin_version</a:t>
            </a:r>
            <a:r>
              <a:rPr kumimoji="0" lang="en-US" altLang="en-US" sz="1800" b="0" i="0" u="none" strike="noStrike" cap="none" normalizeH="0" baseline="0" dirty="0">
                <a:ln>
                  <a:noFill/>
                </a:ln>
                <a:solidFill>
                  <a:srgbClr val="000000"/>
                </a:solidFill>
                <a:effectLst/>
                <a:latin typeface="Source Code Pro" panose="020B050903040302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89898C"/>
                </a:solidFill>
                <a:effectLst/>
                <a:latin typeface="Source Code Pro" panose="020B0509030403020204" pitchFamily="49" charset="0"/>
              </a:rPr>
              <a:t>  </a:t>
            </a:r>
            <a:r>
              <a:rPr kumimoji="0" lang="en-US" altLang="en-US" sz="1800" b="0" i="0" u="none" strike="noStrike" cap="none" normalizeH="0" baseline="0" dirty="0">
                <a:ln>
                  <a:noFill/>
                </a:ln>
                <a:solidFill>
                  <a:srgbClr val="000000"/>
                </a:solidFill>
                <a:effectLst/>
                <a:latin typeface="Source Code Pro" panose="020B0509030403020204" pitchFamily="49" charset="0"/>
              </a:rPr>
              <a:t>implementation 'androidx.appcompat:appcompat:1.0.0-alpha1'</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89898C"/>
                </a:solidFill>
                <a:effectLst/>
                <a:latin typeface="Source Code Pro" panose="020B0509030403020204" pitchFamily="49" charset="0"/>
              </a:rPr>
              <a:t>  </a:t>
            </a:r>
            <a:r>
              <a:rPr kumimoji="0" lang="en-US" altLang="en-US" sz="1800" b="0" i="0" u="none" strike="noStrike" cap="none" normalizeH="0" baseline="0" dirty="0">
                <a:ln>
                  <a:noFill/>
                </a:ln>
                <a:solidFill>
                  <a:srgbClr val="000000"/>
                </a:solidFill>
                <a:effectLst/>
                <a:latin typeface="Source Code Pro" panose="020B0509030403020204" pitchFamily="49" charset="0"/>
              </a:rPr>
              <a:t>implementation 'androidx.constraintlayout:constraintlayout:1.1.0'</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89898C"/>
                </a:solidFill>
                <a:effectLst/>
                <a:latin typeface="Source Code Pro" panose="020B0509030403020204" pitchFamily="49" charset="0"/>
              </a:rPr>
              <a:t>  </a:t>
            </a:r>
            <a:r>
              <a:rPr kumimoji="0" lang="en-US" altLang="en-US" sz="1800" b="0" i="0" u="none" strike="noStrike" cap="none" normalizeH="0" baseline="0" dirty="0">
                <a:ln>
                  <a:noFill/>
                </a:ln>
                <a:solidFill>
                  <a:srgbClr val="000000"/>
                </a:solidFill>
                <a:effectLst/>
                <a:latin typeface="Source Code Pro" panose="020B0509030403020204" pitchFamily="49" charset="0"/>
              </a:rPr>
              <a:t>implementation 'io.reactivex.rxjava2:rxjava:2.1.9'</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89898C"/>
                </a:solidFill>
                <a:effectLst/>
                <a:latin typeface="Source Code Pro" panose="020B050903040302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Source Code Pro" panose="020B050903040302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3204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489A2-33D7-4C21-91EB-5D1763C635B4}"/>
              </a:ext>
            </a:extLst>
          </p:cNvPr>
          <p:cNvSpPr>
            <a:spLocks noGrp="1"/>
          </p:cNvSpPr>
          <p:nvPr>
            <p:ph type="title"/>
          </p:nvPr>
        </p:nvSpPr>
        <p:spPr/>
        <p:txBody>
          <a:bodyPr/>
          <a:lstStyle/>
          <a:p>
            <a:r>
              <a:rPr lang="en-US" dirty="0"/>
              <a:t>Example</a:t>
            </a:r>
            <a:endParaRPr lang="en-IN" dirty="0"/>
          </a:p>
        </p:txBody>
      </p:sp>
      <p:sp>
        <p:nvSpPr>
          <p:cNvPr id="4" name="Rectangle 2">
            <a:extLst>
              <a:ext uri="{FF2B5EF4-FFF2-40B4-BE49-F238E27FC236}">
                <a16:creationId xmlns:a16="http://schemas.microsoft.com/office/drawing/2014/main" id="{2C899572-9D5A-48FD-9DF8-348A0D6DA737}"/>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6699"/>
                </a:solidFill>
                <a:effectLst/>
                <a:latin typeface="Source Code Pro" panose="020B0509030403020204" pitchFamily="49" charset="0"/>
              </a:rPr>
              <a:t>private</a:t>
            </a:r>
            <a:r>
              <a:rPr kumimoji="0" lang="en-US" altLang="en-US" sz="1000" b="0" i="0" u="none" strike="noStrike" cap="none" normalizeH="0" baseline="0">
                <a:ln>
                  <a:noFill/>
                </a:ln>
                <a:solidFill>
                  <a:srgbClr val="89898C"/>
                </a:solidFill>
                <a:effectLst/>
                <a:latin typeface="Source Code Pro" panose="020B0509030403020204" pitchFamily="49" charset="0"/>
              </a:rPr>
              <a:t> </a:t>
            </a:r>
            <a:r>
              <a:rPr kumimoji="0" lang="en-US" altLang="en-US" sz="1000" b="0" i="0" u="none" strike="noStrike" cap="none" normalizeH="0" baseline="0">
                <a:ln>
                  <a:noFill/>
                </a:ln>
                <a:solidFill>
                  <a:srgbClr val="000000"/>
                </a:solidFill>
                <a:effectLst/>
                <a:latin typeface="Source Code Pro" panose="020B0509030403020204" pitchFamily="49" charset="0"/>
              </a:rPr>
              <a:t>fun startRStream()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9898C"/>
                </a:solidFill>
                <a:effectLst/>
                <a:latin typeface="Source Code Pro" panose="020B0509030403020204" pitchFamily="49"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8200"/>
                </a:solidFill>
                <a:effectLst/>
                <a:latin typeface="Source Code Pro" panose="020B0509030403020204" pitchFamily="49" charset="0"/>
              </a:rPr>
              <a:t>//Create an Observable//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9898C"/>
                </a:solidFill>
                <a:effectLst/>
                <a:latin typeface="Source Code Pro" panose="020B0509030403020204" pitchFamily="49"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9898C"/>
                </a:solidFill>
                <a:effectLst/>
                <a:latin typeface="Source Code Pro" panose="020B0509030403020204" pitchFamily="49" charset="0"/>
              </a:rPr>
              <a:t>      </a:t>
            </a:r>
            <a:r>
              <a:rPr kumimoji="0" lang="en-US" altLang="en-US" sz="1000" b="0" i="0" u="none" strike="noStrike" cap="none" normalizeH="0" baseline="0">
                <a:ln>
                  <a:noFill/>
                </a:ln>
                <a:solidFill>
                  <a:srgbClr val="000000"/>
                </a:solidFill>
                <a:effectLst/>
                <a:latin typeface="Source Code Pro" panose="020B0509030403020204" pitchFamily="49" charset="0"/>
              </a:rPr>
              <a:t>val myObservable = getObservable()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9898C"/>
                </a:solidFill>
                <a:effectLst/>
                <a:latin typeface="Source Code Pro" panose="020B0509030403020204" pitchFamily="49"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8200"/>
                </a:solidFill>
                <a:effectLst/>
                <a:latin typeface="Source Code Pro" panose="020B0509030403020204" pitchFamily="49" charset="0"/>
              </a:rPr>
              <a:t>//Create an Observer//</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9898C"/>
                </a:solidFill>
                <a:effectLst/>
                <a:latin typeface="Source Code Pro" panose="020B0509030403020204" pitchFamily="49"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9898C"/>
                </a:solidFill>
                <a:effectLst/>
                <a:latin typeface="Source Code Pro" panose="020B0509030403020204" pitchFamily="49" charset="0"/>
              </a:rPr>
              <a:t>      </a:t>
            </a:r>
            <a:r>
              <a:rPr kumimoji="0" lang="en-US" altLang="en-US" sz="1000" b="0" i="0" u="none" strike="noStrike" cap="none" normalizeH="0" baseline="0">
                <a:ln>
                  <a:noFill/>
                </a:ln>
                <a:solidFill>
                  <a:srgbClr val="000000"/>
                </a:solidFill>
                <a:effectLst/>
                <a:latin typeface="Source Code Pro" panose="020B0509030403020204" pitchFamily="49" charset="0"/>
              </a:rPr>
              <a:t>val myObserver = getObserver()</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9898C"/>
                </a:solidFill>
                <a:effectLst/>
                <a:latin typeface="Source Code Pro" panose="020B0509030403020204" pitchFamily="49"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8200"/>
                </a:solidFill>
                <a:effectLst/>
                <a:latin typeface="Source Code Pro" panose="020B0509030403020204" pitchFamily="49" charset="0"/>
              </a:rPr>
              <a:t>//Subscribe myObserver to myObservable//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9898C"/>
                </a:solidFill>
                <a:effectLst/>
                <a:latin typeface="Source Code Pro" panose="020B0509030403020204" pitchFamily="49"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9898C"/>
                </a:solidFill>
                <a:effectLst/>
                <a:latin typeface="Source Code Pro" panose="020B0509030403020204" pitchFamily="49" charset="0"/>
              </a:rPr>
              <a:t>      </a:t>
            </a:r>
            <a:r>
              <a:rPr kumimoji="0" lang="en-US" altLang="en-US" sz="1000" b="0" i="0" u="none" strike="noStrike" cap="none" normalizeH="0" baseline="0">
                <a:ln>
                  <a:noFill/>
                </a:ln>
                <a:solidFill>
                  <a:srgbClr val="000000"/>
                </a:solidFill>
                <a:effectLst/>
                <a:latin typeface="Source Code Pro" panose="020B0509030403020204" pitchFamily="49" charset="0"/>
              </a:rPr>
              <a:t>myObservable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9898C"/>
                </a:solidFill>
                <a:effectLst/>
                <a:latin typeface="Source Code Pro" panose="020B0509030403020204" pitchFamily="49" charset="0"/>
              </a:rPr>
              <a:t>              </a:t>
            </a:r>
            <a:r>
              <a:rPr kumimoji="0" lang="en-US" altLang="en-US" sz="1000" b="0" i="0" u="none" strike="noStrike" cap="none" normalizeH="0" baseline="0">
                <a:ln>
                  <a:noFill/>
                </a:ln>
                <a:solidFill>
                  <a:srgbClr val="000000"/>
                </a:solidFill>
                <a:effectLst/>
                <a:latin typeface="Source Code Pro" panose="020B0509030403020204" pitchFamily="49" charset="0"/>
              </a:rPr>
              <a:t>.subscribe(myObserver)</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9898C"/>
                </a:solidFill>
                <a:effectLst/>
                <a:latin typeface="Source Code Pro" panose="020B0509030403020204" pitchFamily="49" charset="0"/>
              </a:rPr>
              <a:t>  </a:t>
            </a:r>
            <a:r>
              <a:rPr kumimoji="0" lang="en-US" altLang="en-US" sz="1000" b="0" i="0" u="none" strike="noStrike" cap="none" normalizeH="0" baseline="0">
                <a:ln>
                  <a:noFill/>
                </a:ln>
                <a:solidFill>
                  <a:srgbClr val="000000"/>
                </a:solidFill>
                <a:effectLst/>
                <a:latin typeface="Source Code Pro" panose="020B0509030403020204" pitchFamily="49"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8624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5381F-F44C-4F85-B8D5-C1B4B7BAD284}"/>
              </a:ext>
            </a:extLst>
          </p:cNvPr>
          <p:cNvSpPr>
            <a:spLocks noGrp="1"/>
          </p:cNvSpPr>
          <p:nvPr>
            <p:ph type="title"/>
          </p:nvPr>
        </p:nvSpPr>
        <p:spPr/>
        <p:txBody>
          <a:bodyPr/>
          <a:lstStyle/>
          <a:p>
            <a:r>
              <a:rPr lang="en-US" dirty="0"/>
              <a:t>Example</a:t>
            </a:r>
            <a:endParaRPr lang="en-IN" dirty="0"/>
          </a:p>
        </p:txBody>
      </p:sp>
      <p:sp>
        <p:nvSpPr>
          <p:cNvPr id="4" name="Rectangle 2">
            <a:extLst>
              <a:ext uri="{FF2B5EF4-FFF2-40B4-BE49-F238E27FC236}">
                <a16:creationId xmlns:a16="http://schemas.microsoft.com/office/drawing/2014/main" id="{A72CDE4F-707B-41C9-A2A5-85DF290FEA53}"/>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9898C"/>
                </a:solidFill>
                <a:effectLst/>
                <a:latin typeface="Source Code Pro" panose="020B0509030403020204" pitchFamily="49" charset="0"/>
              </a:rPr>
              <a:t> </a:t>
            </a:r>
            <a:r>
              <a:rPr kumimoji="0" lang="en-US" altLang="en-US" sz="1000" b="1" i="0" u="none" strike="noStrike" cap="none" normalizeH="0" baseline="0">
                <a:ln>
                  <a:noFill/>
                </a:ln>
                <a:solidFill>
                  <a:srgbClr val="006699"/>
                </a:solidFill>
                <a:effectLst/>
                <a:latin typeface="Source Code Pro" panose="020B0509030403020204" pitchFamily="49" charset="0"/>
              </a:rPr>
              <a:t>private</a:t>
            </a:r>
            <a:r>
              <a:rPr kumimoji="0" lang="en-US" altLang="en-US" sz="1000" b="0" i="0" u="none" strike="noStrike" cap="none" normalizeH="0" baseline="0">
                <a:ln>
                  <a:noFill/>
                </a:ln>
                <a:solidFill>
                  <a:srgbClr val="89898C"/>
                </a:solidFill>
                <a:effectLst/>
                <a:latin typeface="Source Code Pro" panose="020B0509030403020204" pitchFamily="49" charset="0"/>
              </a:rPr>
              <a:t> </a:t>
            </a:r>
            <a:r>
              <a:rPr kumimoji="0" lang="en-US" altLang="en-US" sz="1000" b="0" i="0" u="none" strike="noStrike" cap="none" normalizeH="0" baseline="0">
                <a:ln>
                  <a:noFill/>
                </a:ln>
                <a:solidFill>
                  <a:srgbClr val="000000"/>
                </a:solidFill>
                <a:effectLst/>
                <a:latin typeface="Source Code Pro" panose="020B0509030403020204" pitchFamily="49" charset="0"/>
              </a:rPr>
              <a:t>fun getObserver(): Observer&lt;String&gt;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9898C"/>
                </a:solidFill>
                <a:effectLst/>
                <a:latin typeface="Source Code Pro" panose="020B0509030403020204" pitchFamily="49" charset="0"/>
              </a:rPr>
              <a:t>      </a:t>
            </a:r>
            <a:r>
              <a:rPr kumimoji="0" lang="en-US" altLang="en-US" sz="1000" b="1" i="0" u="none" strike="noStrike" cap="none" normalizeH="0" baseline="0">
                <a:ln>
                  <a:noFill/>
                </a:ln>
                <a:solidFill>
                  <a:srgbClr val="006699"/>
                </a:solidFill>
                <a:effectLst/>
                <a:latin typeface="Source Code Pro" panose="020B0509030403020204" pitchFamily="49" charset="0"/>
              </a:rPr>
              <a:t>return</a:t>
            </a:r>
            <a:r>
              <a:rPr kumimoji="0" lang="en-US" altLang="en-US" sz="1000" b="0" i="0" u="none" strike="noStrike" cap="none" normalizeH="0" baseline="0">
                <a:ln>
                  <a:noFill/>
                </a:ln>
                <a:solidFill>
                  <a:srgbClr val="89898C"/>
                </a:solidFill>
                <a:effectLst/>
                <a:latin typeface="Source Code Pro" panose="020B0509030403020204" pitchFamily="49" charset="0"/>
              </a:rPr>
              <a:t> </a:t>
            </a:r>
            <a:r>
              <a:rPr kumimoji="0" lang="en-US" altLang="en-US" sz="1000" b="0" i="0" u="none" strike="noStrike" cap="none" normalizeH="0" baseline="0">
                <a:ln>
                  <a:noFill/>
                </a:ln>
                <a:solidFill>
                  <a:srgbClr val="000000"/>
                </a:solidFill>
                <a:effectLst/>
                <a:latin typeface="Source Code Pro" panose="020B0509030403020204" pitchFamily="49" charset="0"/>
              </a:rPr>
              <a:t>object : Observer&lt;String&gt;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9898C"/>
                </a:solidFill>
                <a:effectLst/>
                <a:latin typeface="Source Code Pro" panose="020B0509030403020204" pitchFamily="49" charset="0"/>
              </a:rPr>
              <a:t>          </a:t>
            </a:r>
            <a:r>
              <a:rPr kumimoji="0" lang="en-US" altLang="en-US" sz="1000" b="0" i="0" u="none" strike="noStrike" cap="none" normalizeH="0" baseline="0">
                <a:ln>
                  <a:noFill/>
                </a:ln>
                <a:solidFill>
                  <a:srgbClr val="000000"/>
                </a:solidFill>
                <a:effectLst/>
                <a:latin typeface="Source Code Pro" panose="020B0509030403020204" pitchFamily="49" charset="0"/>
              </a:rPr>
              <a:t>override fun onSubscribe(d: Disposable)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9898C"/>
                </a:solidFill>
                <a:effectLst/>
                <a:latin typeface="Source Code Pro" panose="020B0509030403020204" pitchFamily="49" charset="0"/>
              </a:rPr>
              <a:t>          </a:t>
            </a:r>
            <a:r>
              <a:rPr kumimoji="0" lang="en-US" altLang="en-US" sz="1000" b="0" i="0" u="none" strike="noStrike" cap="none" normalizeH="0" baseline="0">
                <a:ln>
                  <a:noFill/>
                </a:ln>
                <a:solidFill>
                  <a:srgbClr val="000000"/>
                </a:solidFill>
                <a:effectLst/>
                <a:latin typeface="Source Code Pro" panose="020B0509030403020204" pitchFamily="49"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9898C"/>
                </a:solidFill>
                <a:effectLst/>
                <a:latin typeface="Source Code Pro" panose="020B0509030403020204" pitchFamily="49"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8200"/>
                </a:solidFill>
                <a:effectLst/>
                <a:latin typeface="Source Code Pro" panose="020B0509030403020204" pitchFamily="49" charset="0"/>
              </a:rPr>
              <a:t>//Every time onNext is called, print the value to Android Studio’s Logcat//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9898C"/>
                </a:solidFill>
                <a:effectLst/>
                <a:latin typeface="Source Code Pro" panose="020B0509030403020204" pitchFamily="49"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9898C"/>
                </a:solidFill>
                <a:effectLst/>
                <a:latin typeface="Source Code Pro" panose="020B0509030403020204" pitchFamily="49" charset="0"/>
              </a:rPr>
              <a:t>          </a:t>
            </a:r>
            <a:r>
              <a:rPr kumimoji="0" lang="en-US" altLang="en-US" sz="1000" b="0" i="0" u="none" strike="noStrike" cap="none" normalizeH="0" baseline="0">
                <a:ln>
                  <a:noFill/>
                </a:ln>
                <a:solidFill>
                  <a:srgbClr val="000000"/>
                </a:solidFill>
                <a:effectLst/>
                <a:latin typeface="Source Code Pro" panose="020B0509030403020204" pitchFamily="49" charset="0"/>
              </a:rPr>
              <a:t>override fun onNext(s: String)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9898C"/>
                </a:solidFill>
                <a:effectLst/>
                <a:latin typeface="Source Code Pro" panose="020B0509030403020204" pitchFamily="49" charset="0"/>
              </a:rPr>
              <a:t>              </a:t>
            </a:r>
            <a:r>
              <a:rPr kumimoji="0" lang="en-US" altLang="en-US" sz="1000" b="0" i="0" u="none" strike="noStrike" cap="none" normalizeH="0" baseline="0">
                <a:ln>
                  <a:noFill/>
                </a:ln>
                <a:solidFill>
                  <a:srgbClr val="000000"/>
                </a:solidFill>
                <a:effectLst/>
                <a:latin typeface="Source Code Pro" panose="020B0509030403020204" pitchFamily="49" charset="0"/>
              </a:rPr>
              <a:t>Log.d(TAG, </a:t>
            </a:r>
            <a:r>
              <a:rPr kumimoji="0" lang="en-US" altLang="en-US" sz="1000" b="0" i="0" u="none" strike="noStrike" cap="none" normalizeH="0" baseline="0">
                <a:ln>
                  <a:noFill/>
                </a:ln>
                <a:solidFill>
                  <a:srgbClr val="0000FF"/>
                </a:solidFill>
                <a:effectLst/>
                <a:latin typeface="Source Code Pro" panose="020B0509030403020204" pitchFamily="49" charset="0"/>
              </a:rPr>
              <a:t>"onNext: $s"</a:t>
            </a:r>
            <a:r>
              <a:rPr kumimoji="0" lang="en-US" altLang="en-US" sz="1000" b="0" i="0" u="none" strike="noStrike" cap="none" normalizeH="0" baseline="0">
                <a:ln>
                  <a:noFill/>
                </a:ln>
                <a:solidFill>
                  <a:srgbClr val="000000"/>
                </a:solidFill>
                <a:effectLst/>
                <a:latin typeface="Source Code Pro" panose="020B0509030403020204" pitchFamily="49"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9898C"/>
                </a:solidFill>
                <a:effectLst/>
                <a:latin typeface="Source Code Pro" panose="020B0509030403020204" pitchFamily="49" charset="0"/>
              </a:rPr>
              <a:t>          </a:t>
            </a:r>
            <a:r>
              <a:rPr kumimoji="0" lang="en-US" altLang="en-US" sz="1000" b="0" i="0" u="none" strike="noStrike" cap="none" normalizeH="0" baseline="0">
                <a:ln>
                  <a:noFill/>
                </a:ln>
                <a:solidFill>
                  <a:srgbClr val="000000"/>
                </a:solidFill>
                <a:effectLst/>
                <a:latin typeface="Source Code Pro" panose="020B0509030403020204" pitchFamily="49"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9898C"/>
                </a:solidFill>
                <a:effectLst/>
                <a:latin typeface="Source Code Pro" panose="020B0509030403020204" pitchFamily="49"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8200"/>
                </a:solidFill>
                <a:effectLst/>
                <a:latin typeface="Source Code Pro" panose="020B0509030403020204" pitchFamily="49" charset="0"/>
              </a:rPr>
              <a:t>//Called if an exception is thrown//</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9898C"/>
                </a:solidFill>
                <a:effectLst/>
                <a:latin typeface="Source Code Pro" panose="020B0509030403020204" pitchFamily="49"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9898C"/>
                </a:solidFill>
                <a:effectLst/>
                <a:latin typeface="Source Code Pro" panose="020B0509030403020204" pitchFamily="49" charset="0"/>
              </a:rPr>
              <a:t>          </a:t>
            </a:r>
            <a:r>
              <a:rPr kumimoji="0" lang="en-US" altLang="en-US" sz="1000" b="0" i="0" u="none" strike="noStrike" cap="none" normalizeH="0" baseline="0">
                <a:ln>
                  <a:noFill/>
                </a:ln>
                <a:solidFill>
                  <a:srgbClr val="000000"/>
                </a:solidFill>
                <a:effectLst/>
                <a:latin typeface="Source Code Pro" panose="020B0509030403020204" pitchFamily="49" charset="0"/>
              </a:rPr>
              <a:t>override fun onError(e: Throwable)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9898C"/>
                </a:solidFill>
                <a:effectLst/>
                <a:latin typeface="Source Code Pro" panose="020B0509030403020204" pitchFamily="49" charset="0"/>
              </a:rPr>
              <a:t>              </a:t>
            </a:r>
            <a:r>
              <a:rPr kumimoji="0" lang="en-US" altLang="en-US" sz="1000" b="0" i="0" u="none" strike="noStrike" cap="none" normalizeH="0" baseline="0">
                <a:ln>
                  <a:noFill/>
                </a:ln>
                <a:solidFill>
                  <a:srgbClr val="000000"/>
                </a:solidFill>
                <a:effectLst/>
                <a:latin typeface="Source Code Pro" panose="020B0509030403020204" pitchFamily="49" charset="0"/>
              </a:rPr>
              <a:t>Log.e(TAG, </a:t>
            </a:r>
            <a:r>
              <a:rPr kumimoji="0" lang="en-US" altLang="en-US" sz="1000" b="0" i="0" u="none" strike="noStrike" cap="none" normalizeH="0" baseline="0">
                <a:ln>
                  <a:noFill/>
                </a:ln>
                <a:solidFill>
                  <a:srgbClr val="0000FF"/>
                </a:solidFill>
                <a:effectLst/>
                <a:latin typeface="Source Code Pro" panose="020B0509030403020204" pitchFamily="49" charset="0"/>
              </a:rPr>
              <a:t>"onError: "</a:t>
            </a:r>
            <a:r>
              <a:rPr kumimoji="0" lang="en-US" altLang="en-US" sz="1000" b="0" i="0" u="none" strike="noStrike" cap="none" normalizeH="0" baseline="0">
                <a:ln>
                  <a:noFill/>
                </a:ln>
                <a:solidFill>
                  <a:srgbClr val="89898C"/>
                </a:solidFill>
                <a:effectLst/>
                <a:latin typeface="Source Code Pro" panose="020B0509030403020204" pitchFamily="49" charset="0"/>
              </a:rPr>
              <a:t> </a:t>
            </a:r>
            <a:r>
              <a:rPr kumimoji="0" lang="en-US" altLang="en-US" sz="1000" b="0" i="0" u="none" strike="noStrike" cap="none" normalizeH="0" baseline="0">
                <a:ln>
                  <a:noFill/>
                </a:ln>
                <a:solidFill>
                  <a:srgbClr val="000000"/>
                </a:solidFill>
                <a:effectLst/>
                <a:latin typeface="Source Code Pro" panose="020B0509030403020204" pitchFamily="49" charset="0"/>
              </a:rPr>
              <a:t>+ e.message)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9898C"/>
                </a:solidFill>
                <a:effectLst/>
                <a:latin typeface="Source Code Pro" panose="020B0509030403020204" pitchFamily="49" charset="0"/>
              </a:rPr>
              <a:t>          </a:t>
            </a:r>
            <a:r>
              <a:rPr kumimoji="0" lang="en-US" altLang="en-US" sz="1000" b="0" i="0" u="none" strike="noStrike" cap="none" normalizeH="0" baseline="0">
                <a:ln>
                  <a:noFill/>
                </a:ln>
                <a:solidFill>
                  <a:srgbClr val="000000"/>
                </a:solidFill>
                <a:effectLst/>
                <a:latin typeface="Source Code Pro" panose="020B0509030403020204" pitchFamily="49"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9898C"/>
                </a:solidFill>
                <a:effectLst/>
                <a:latin typeface="Source Code Pro" panose="020B0509030403020204" pitchFamily="49"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8200"/>
                </a:solidFill>
                <a:effectLst/>
                <a:latin typeface="Source Code Pro" panose="020B0509030403020204" pitchFamily="49" charset="0"/>
              </a:rPr>
              <a:t>//When onComplete is called, print the following to Logcat//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9898C"/>
                </a:solidFill>
                <a:effectLst/>
                <a:latin typeface="Source Code Pro" panose="020B0509030403020204" pitchFamily="49"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9898C"/>
                </a:solidFill>
                <a:effectLst/>
                <a:latin typeface="Source Code Pro" panose="020B0509030403020204" pitchFamily="49" charset="0"/>
              </a:rPr>
              <a:t>          </a:t>
            </a:r>
            <a:r>
              <a:rPr kumimoji="0" lang="en-US" altLang="en-US" sz="1000" b="0" i="0" u="none" strike="noStrike" cap="none" normalizeH="0" baseline="0">
                <a:ln>
                  <a:noFill/>
                </a:ln>
                <a:solidFill>
                  <a:srgbClr val="000000"/>
                </a:solidFill>
                <a:effectLst/>
                <a:latin typeface="Source Code Pro" panose="020B0509030403020204" pitchFamily="49" charset="0"/>
              </a:rPr>
              <a:t>override fun onComplete()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9898C"/>
                </a:solidFill>
                <a:effectLst/>
                <a:latin typeface="Source Code Pro" panose="020B0509030403020204" pitchFamily="49" charset="0"/>
              </a:rPr>
              <a:t>              </a:t>
            </a:r>
            <a:r>
              <a:rPr kumimoji="0" lang="en-US" altLang="en-US" sz="1000" b="0" i="0" u="none" strike="noStrike" cap="none" normalizeH="0" baseline="0">
                <a:ln>
                  <a:noFill/>
                </a:ln>
                <a:solidFill>
                  <a:srgbClr val="000000"/>
                </a:solidFill>
                <a:effectLst/>
                <a:latin typeface="Source Code Pro" panose="020B0509030403020204" pitchFamily="49" charset="0"/>
              </a:rPr>
              <a:t>Log.d(TAG, </a:t>
            </a:r>
            <a:r>
              <a:rPr kumimoji="0" lang="en-US" altLang="en-US" sz="1000" b="0" i="0" u="none" strike="noStrike" cap="none" normalizeH="0" baseline="0">
                <a:ln>
                  <a:noFill/>
                </a:ln>
                <a:solidFill>
                  <a:srgbClr val="0000FF"/>
                </a:solidFill>
                <a:effectLst/>
                <a:latin typeface="Source Code Pro" panose="020B0509030403020204" pitchFamily="49" charset="0"/>
              </a:rPr>
              <a:t>"onComplete"</a:t>
            </a:r>
            <a:r>
              <a:rPr kumimoji="0" lang="en-US" altLang="en-US" sz="1000" b="0" i="0" u="none" strike="noStrike" cap="none" normalizeH="0" baseline="0">
                <a:ln>
                  <a:noFill/>
                </a:ln>
                <a:solidFill>
                  <a:srgbClr val="000000"/>
                </a:solidFill>
                <a:effectLst/>
                <a:latin typeface="Source Code Pro" panose="020B0509030403020204" pitchFamily="49"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9898C"/>
                </a:solidFill>
                <a:effectLst/>
                <a:latin typeface="Source Code Pro" panose="020B0509030403020204" pitchFamily="49" charset="0"/>
              </a:rPr>
              <a:t>          </a:t>
            </a:r>
            <a:r>
              <a:rPr kumimoji="0" lang="en-US" altLang="en-US" sz="1000" b="0" i="0" u="none" strike="noStrike" cap="none" normalizeH="0" baseline="0">
                <a:ln>
                  <a:noFill/>
                </a:ln>
                <a:solidFill>
                  <a:srgbClr val="000000"/>
                </a:solidFill>
                <a:effectLst/>
                <a:latin typeface="Source Code Pro" panose="020B0509030403020204" pitchFamily="49"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9898C"/>
                </a:solidFill>
                <a:effectLst/>
                <a:latin typeface="Source Code Pro" panose="020B0509030403020204" pitchFamily="49" charset="0"/>
              </a:rPr>
              <a:t>      </a:t>
            </a:r>
            <a:r>
              <a:rPr kumimoji="0" lang="en-US" altLang="en-US" sz="1000" b="0" i="0" u="none" strike="noStrike" cap="none" normalizeH="0" baseline="0">
                <a:ln>
                  <a:noFill/>
                </a:ln>
                <a:solidFill>
                  <a:srgbClr val="000000"/>
                </a:solidFill>
                <a:effectLst/>
                <a:latin typeface="Source Code Pro" panose="020B0509030403020204" pitchFamily="49"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9898C"/>
                </a:solidFill>
                <a:effectLst/>
                <a:latin typeface="Source Code Pro" panose="020B0509030403020204" pitchFamily="49" charset="0"/>
              </a:rPr>
              <a:t>  </a:t>
            </a:r>
            <a:r>
              <a:rPr kumimoji="0" lang="en-US" altLang="en-US" sz="1000" b="0" i="0" u="none" strike="noStrike" cap="none" normalizeH="0" baseline="0">
                <a:ln>
                  <a:noFill/>
                </a:ln>
                <a:solidFill>
                  <a:srgbClr val="000000"/>
                </a:solidFill>
                <a:effectLst/>
                <a:latin typeface="Source Code Pro" panose="020B0509030403020204" pitchFamily="49"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4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90B5A-19A0-40AF-B6AF-E3CED190032A}"/>
              </a:ext>
            </a:extLst>
          </p:cNvPr>
          <p:cNvSpPr>
            <a:spLocks noGrp="1"/>
          </p:cNvSpPr>
          <p:nvPr>
            <p:ph type="title"/>
          </p:nvPr>
        </p:nvSpPr>
        <p:spPr/>
        <p:txBody>
          <a:bodyPr/>
          <a:lstStyle/>
          <a:p>
            <a:r>
              <a:rPr lang="en-US" dirty="0"/>
              <a:t>Example</a:t>
            </a:r>
            <a:endParaRPr lang="en-IN" dirty="0"/>
          </a:p>
        </p:txBody>
      </p:sp>
      <p:sp>
        <p:nvSpPr>
          <p:cNvPr id="4" name="Rectangle 2">
            <a:extLst>
              <a:ext uri="{FF2B5EF4-FFF2-40B4-BE49-F238E27FC236}">
                <a16:creationId xmlns:a16="http://schemas.microsoft.com/office/drawing/2014/main" id="{72B6B17C-AF58-42D6-BDC4-EA3516539A06}"/>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9898C"/>
                </a:solidFill>
                <a:effectLst/>
                <a:latin typeface="Source Code Pro" panose="020B0509030403020204" pitchFamily="49" charset="0"/>
              </a:rPr>
              <a:t> </a:t>
            </a:r>
            <a:r>
              <a:rPr kumimoji="0" lang="en-US" altLang="en-US" sz="1000" b="1" i="0" u="none" strike="noStrike" cap="none" normalizeH="0" baseline="0">
                <a:ln>
                  <a:noFill/>
                </a:ln>
                <a:solidFill>
                  <a:srgbClr val="006699"/>
                </a:solidFill>
                <a:effectLst/>
                <a:latin typeface="Source Code Pro" panose="020B0509030403020204" pitchFamily="49" charset="0"/>
              </a:rPr>
              <a:t>private</a:t>
            </a:r>
            <a:r>
              <a:rPr kumimoji="0" lang="en-US" altLang="en-US" sz="1000" b="0" i="0" u="none" strike="noStrike" cap="none" normalizeH="0" baseline="0">
                <a:ln>
                  <a:noFill/>
                </a:ln>
                <a:solidFill>
                  <a:srgbClr val="89898C"/>
                </a:solidFill>
                <a:effectLst/>
                <a:latin typeface="Source Code Pro" panose="020B0509030403020204" pitchFamily="49" charset="0"/>
              </a:rPr>
              <a:t> </a:t>
            </a:r>
            <a:r>
              <a:rPr kumimoji="0" lang="en-US" altLang="en-US" sz="1000" b="0" i="0" u="none" strike="noStrike" cap="none" normalizeH="0" baseline="0">
                <a:ln>
                  <a:noFill/>
                </a:ln>
                <a:solidFill>
                  <a:srgbClr val="000000"/>
                </a:solidFill>
                <a:effectLst/>
                <a:latin typeface="Source Code Pro" panose="020B0509030403020204" pitchFamily="49" charset="0"/>
              </a:rPr>
              <a:t>fun getObservable(): Observable&lt;String&gt;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9898C"/>
                </a:solidFill>
                <a:effectLst/>
                <a:latin typeface="Source Code Pro" panose="020B0509030403020204" pitchFamily="49" charset="0"/>
              </a:rPr>
              <a:t>      </a:t>
            </a:r>
            <a:r>
              <a:rPr kumimoji="0" lang="en-US" altLang="en-US" sz="1000" b="1" i="0" u="none" strike="noStrike" cap="none" normalizeH="0" baseline="0">
                <a:ln>
                  <a:noFill/>
                </a:ln>
                <a:solidFill>
                  <a:srgbClr val="006699"/>
                </a:solidFill>
                <a:effectLst/>
                <a:latin typeface="Source Code Pro" panose="020B0509030403020204" pitchFamily="49" charset="0"/>
              </a:rPr>
              <a:t>return</a:t>
            </a:r>
            <a:r>
              <a:rPr kumimoji="0" lang="en-US" altLang="en-US" sz="1000" b="0" i="0" u="none" strike="noStrike" cap="none" normalizeH="0" baseline="0">
                <a:ln>
                  <a:noFill/>
                </a:ln>
                <a:solidFill>
                  <a:srgbClr val="89898C"/>
                </a:solidFill>
                <a:effectLst/>
                <a:latin typeface="Source Code Pro" panose="020B0509030403020204" pitchFamily="49" charset="0"/>
              </a:rPr>
              <a:t> </a:t>
            </a:r>
            <a:r>
              <a:rPr kumimoji="0" lang="en-US" altLang="en-US" sz="1000" b="0" i="0" u="none" strike="noStrike" cap="none" normalizeH="0" baseline="0">
                <a:ln>
                  <a:noFill/>
                </a:ln>
                <a:solidFill>
                  <a:srgbClr val="000000"/>
                </a:solidFill>
                <a:effectLst/>
                <a:latin typeface="Source Code Pro" panose="020B0509030403020204" pitchFamily="49" charset="0"/>
              </a:rPr>
              <a:t>Observable.just(</a:t>
            </a:r>
            <a:r>
              <a:rPr kumimoji="0" lang="en-US" altLang="en-US" sz="1000" b="0" i="0" u="none" strike="noStrike" cap="none" normalizeH="0" baseline="0">
                <a:ln>
                  <a:noFill/>
                </a:ln>
                <a:solidFill>
                  <a:srgbClr val="0000FF"/>
                </a:solidFill>
                <a:effectLst/>
                <a:latin typeface="Source Code Pro" panose="020B0509030403020204" pitchFamily="49" charset="0"/>
              </a:rPr>
              <a:t>"1"</a:t>
            </a:r>
            <a:r>
              <a:rPr kumimoji="0" lang="en-US" altLang="en-US" sz="1000" b="0" i="0" u="none" strike="noStrike" cap="none" normalizeH="0" baseline="0">
                <a:ln>
                  <a:noFill/>
                </a:ln>
                <a:solidFill>
                  <a:srgbClr val="000000"/>
                </a:solidFill>
                <a:effectLst/>
                <a:latin typeface="Source Code Pro" panose="020B0509030403020204" pitchFamily="49" charset="0"/>
              </a:rPr>
              <a:t>, </a:t>
            </a:r>
            <a:r>
              <a:rPr kumimoji="0" lang="en-US" altLang="en-US" sz="1000" b="0" i="0" u="none" strike="noStrike" cap="none" normalizeH="0" baseline="0">
                <a:ln>
                  <a:noFill/>
                </a:ln>
                <a:solidFill>
                  <a:srgbClr val="0000FF"/>
                </a:solidFill>
                <a:effectLst/>
                <a:latin typeface="Source Code Pro" panose="020B0509030403020204" pitchFamily="49" charset="0"/>
              </a:rPr>
              <a:t>"2"</a:t>
            </a:r>
            <a:r>
              <a:rPr kumimoji="0" lang="en-US" altLang="en-US" sz="1000" b="0" i="0" u="none" strike="noStrike" cap="none" normalizeH="0" baseline="0">
                <a:ln>
                  <a:noFill/>
                </a:ln>
                <a:solidFill>
                  <a:srgbClr val="000000"/>
                </a:solidFill>
                <a:effectLst/>
                <a:latin typeface="Source Code Pro" panose="020B0509030403020204" pitchFamily="49" charset="0"/>
              </a:rPr>
              <a:t>, </a:t>
            </a:r>
            <a:r>
              <a:rPr kumimoji="0" lang="en-US" altLang="en-US" sz="1000" b="0" i="0" u="none" strike="noStrike" cap="none" normalizeH="0" baseline="0">
                <a:ln>
                  <a:noFill/>
                </a:ln>
                <a:solidFill>
                  <a:srgbClr val="0000FF"/>
                </a:solidFill>
                <a:effectLst/>
                <a:latin typeface="Source Code Pro" panose="020B0509030403020204" pitchFamily="49" charset="0"/>
              </a:rPr>
              <a:t>"3"</a:t>
            </a:r>
            <a:r>
              <a:rPr kumimoji="0" lang="en-US" altLang="en-US" sz="1000" b="0" i="0" u="none" strike="noStrike" cap="none" normalizeH="0" baseline="0">
                <a:ln>
                  <a:noFill/>
                </a:ln>
                <a:solidFill>
                  <a:srgbClr val="000000"/>
                </a:solidFill>
                <a:effectLst/>
                <a:latin typeface="Source Code Pro" panose="020B0509030403020204" pitchFamily="49" charset="0"/>
              </a:rPr>
              <a:t>, </a:t>
            </a:r>
            <a:r>
              <a:rPr kumimoji="0" lang="en-US" altLang="en-US" sz="1000" b="0" i="0" u="none" strike="noStrike" cap="none" normalizeH="0" baseline="0">
                <a:ln>
                  <a:noFill/>
                </a:ln>
                <a:solidFill>
                  <a:srgbClr val="0000FF"/>
                </a:solidFill>
                <a:effectLst/>
                <a:latin typeface="Source Code Pro" panose="020B0509030403020204" pitchFamily="49" charset="0"/>
              </a:rPr>
              <a:t>"4"</a:t>
            </a:r>
            <a:r>
              <a:rPr kumimoji="0" lang="en-US" altLang="en-US" sz="1000" b="0" i="0" u="none" strike="noStrike" cap="none" normalizeH="0" baseline="0">
                <a:ln>
                  <a:noFill/>
                </a:ln>
                <a:solidFill>
                  <a:srgbClr val="000000"/>
                </a:solidFill>
                <a:effectLst/>
                <a:latin typeface="Source Code Pro" panose="020B0509030403020204" pitchFamily="49" charset="0"/>
              </a:rPr>
              <a:t>, </a:t>
            </a:r>
            <a:r>
              <a:rPr kumimoji="0" lang="en-US" altLang="en-US" sz="1000" b="0" i="0" u="none" strike="noStrike" cap="none" normalizeH="0" baseline="0">
                <a:ln>
                  <a:noFill/>
                </a:ln>
                <a:solidFill>
                  <a:srgbClr val="0000FF"/>
                </a:solidFill>
                <a:effectLst/>
                <a:latin typeface="Source Code Pro" panose="020B0509030403020204" pitchFamily="49" charset="0"/>
              </a:rPr>
              <a:t>"5"</a:t>
            </a:r>
            <a:r>
              <a:rPr kumimoji="0" lang="en-US" altLang="en-US" sz="1000" b="0" i="0" u="none" strike="noStrike" cap="none" normalizeH="0" baseline="0">
                <a:ln>
                  <a:noFill/>
                </a:ln>
                <a:solidFill>
                  <a:srgbClr val="000000"/>
                </a:solidFill>
                <a:effectLst/>
                <a:latin typeface="Source Code Pro" panose="020B0509030403020204" pitchFamily="49"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9898C"/>
                </a:solidFill>
                <a:effectLst/>
                <a:latin typeface="Source Code Pro" panose="020B0509030403020204" pitchFamily="49" charset="0"/>
              </a:rPr>
              <a:t>  </a:t>
            </a:r>
            <a:r>
              <a:rPr kumimoji="0" lang="en-US" altLang="en-US" sz="1000" b="0" i="0" u="none" strike="noStrike" cap="none" normalizeH="0" baseline="0">
                <a:ln>
                  <a:noFill/>
                </a:ln>
                <a:solidFill>
                  <a:srgbClr val="000000"/>
                </a:solidFill>
                <a:effectLst/>
                <a:latin typeface="Source Code Pro" panose="020B0509030403020204" pitchFamily="49"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2005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9677D-9994-49E8-A395-493F5C0E6A8B}"/>
              </a:ext>
            </a:extLst>
          </p:cNvPr>
          <p:cNvSpPr>
            <a:spLocks noGrp="1"/>
          </p:cNvSpPr>
          <p:nvPr>
            <p:ph type="title"/>
          </p:nvPr>
        </p:nvSpPr>
        <p:spPr/>
        <p:txBody>
          <a:bodyPr/>
          <a:lstStyle/>
          <a:p>
            <a:r>
              <a:rPr lang="en-IN" b="1" i="0" dirty="0">
                <a:solidFill>
                  <a:srgbClr val="3A3A3A"/>
                </a:solidFill>
                <a:effectLst/>
                <a:latin typeface="system-ui"/>
              </a:rPr>
              <a:t>Kotlin Extensions for </a:t>
            </a:r>
            <a:r>
              <a:rPr lang="en-IN" b="1" i="0" dirty="0" err="1">
                <a:solidFill>
                  <a:srgbClr val="3A3A3A"/>
                </a:solidFill>
                <a:effectLst/>
                <a:latin typeface="system-ui"/>
              </a:rPr>
              <a:t>RxJava</a:t>
            </a:r>
            <a:br>
              <a:rPr lang="en-IN" b="1" i="0" dirty="0">
                <a:solidFill>
                  <a:srgbClr val="3A3A3A"/>
                </a:solidFill>
                <a:effectLst/>
                <a:latin typeface="system-ui"/>
              </a:rPr>
            </a:br>
            <a:endParaRPr lang="en-IN" dirty="0"/>
          </a:p>
        </p:txBody>
      </p:sp>
      <p:sp>
        <p:nvSpPr>
          <p:cNvPr id="4" name="Rectangle 2">
            <a:extLst>
              <a:ext uri="{FF2B5EF4-FFF2-40B4-BE49-F238E27FC236}">
                <a16:creationId xmlns:a16="http://schemas.microsoft.com/office/drawing/2014/main" id="{19123BFF-7580-4F0F-A7D7-24DE528AB432}"/>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Source Code Pro" panose="020B0509030403020204" pitchFamily="49" charset="0"/>
              </a:rPr>
              <a:t>dependencies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9898C"/>
                </a:solidFill>
                <a:effectLst/>
                <a:latin typeface="Source Code Pro" panose="020B0509030403020204" pitchFamily="49" charset="0"/>
              </a:rPr>
              <a:t>  </a:t>
            </a:r>
            <a:r>
              <a:rPr kumimoji="0" lang="en-US" altLang="en-US" sz="1000" b="0" i="0" u="none" strike="noStrike" cap="none" normalizeH="0" baseline="0">
                <a:ln>
                  <a:noFill/>
                </a:ln>
                <a:solidFill>
                  <a:srgbClr val="000000"/>
                </a:solidFill>
                <a:effectLst/>
                <a:latin typeface="Source Code Pro" panose="020B0509030403020204" pitchFamily="49" charset="0"/>
              </a:rPr>
              <a:t>implementation fileTree(dir: 'libs', include: ['*.jar'])</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9898C"/>
                </a:solidFill>
                <a:effectLst/>
                <a:latin typeface="Source Code Pro" panose="020B0509030403020204" pitchFamily="49" charset="0"/>
              </a:rPr>
              <a:t>  </a:t>
            </a:r>
            <a:r>
              <a:rPr kumimoji="0" lang="en-US" altLang="en-US" sz="1000" b="0" i="0" u="none" strike="noStrike" cap="none" normalizeH="0" baseline="0">
                <a:ln>
                  <a:noFill/>
                </a:ln>
                <a:solidFill>
                  <a:srgbClr val="000000"/>
                </a:solidFill>
                <a:effectLst/>
                <a:latin typeface="Source Code Pro" panose="020B0509030403020204" pitchFamily="49" charset="0"/>
              </a:rPr>
              <a:t>implementation "org.jetbrains.kotlin:kotlin-stdlib-jdk7:$kotlin_version"</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9898C"/>
                </a:solidFill>
                <a:effectLst/>
                <a:latin typeface="Source Code Pro" panose="020B0509030403020204" pitchFamily="49" charset="0"/>
              </a:rPr>
              <a:t>  </a:t>
            </a:r>
            <a:r>
              <a:rPr kumimoji="0" lang="en-US" altLang="en-US" sz="1000" b="0" i="0" u="none" strike="noStrike" cap="none" normalizeH="0" baseline="0">
                <a:ln>
                  <a:noFill/>
                </a:ln>
                <a:solidFill>
                  <a:srgbClr val="000000"/>
                </a:solidFill>
                <a:effectLst/>
                <a:latin typeface="Source Code Pro" panose="020B0509030403020204" pitchFamily="49" charset="0"/>
              </a:rPr>
              <a:t>implementation 'androidx.appcompat:appcompat:1.0.0-alpha1'</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9898C"/>
                </a:solidFill>
                <a:effectLst/>
                <a:latin typeface="Source Code Pro" panose="020B0509030403020204" pitchFamily="49" charset="0"/>
              </a:rPr>
              <a:t>  </a:t>
            </a:r>
            <a:r>
              <a:rPr kumimoji="0" lang="en-US" altLang="en-US" sz="1000" b="0" i="0" u="none" strike="noStrike" cap="none" normalizeH="0" baseline="0">
                <a:ln>
                  <a:noFill/>
                </a:ln>
                <a:solidFill>
                  <a:srgbClr val="000000"/>
                </a:solidFill>
                <a:effectLst/>
                <a:latin typeface="Source Code Pro" panose="020B0509030403020204" pitchFamily="49" charset="0"/>
              </a:rPr>
              <a:t>implementation 'androidx.constraintlayout:constraintlayout:1.1.0'</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9898C"/>
                </a:solidFill>
                <a:effectLst/>
                <a:latin typeface="Source Code Pro" panose="020B0509030403020204" pitchFamily="49" charset="0"/>
              </a:rPr>
              <a:t>  </a:t>
            </a:r>
            <a:r>
              <a:rPr kumimoji="0" lang="en-US" altLang="en-US" sz="1000" b="0" i="0" u="none" strike="noStrike" cap="none" normalizeH="0" baseline="0">
                <a:ln>
                  <a:noFill/>
                </a:ln>
                <a:solidFill>
                  <a:srgbClr val="000000"/>
                </a:solidFill>
                <a:effectLst/>
                <a:latin typeface="Source Code Pro" panose="020B0509030403020204" pitchFamily="49" charset="0"/>
              </a:rPr>
              <a:t>implementation 'io.reactivex.rxjava2:rxjava:2.1.9'</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9898C"/>
                </a:solidFill>
                <a:effectLst/>
                <a:latin typeface="Source Code Pro" panose="020B0509030403020204" pitchFamily="49"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Source Code Pro" panose="020B0509030403020204" pitchFamily="49" charset="0"/>
              </a:rPr>
              <a:t>//Add the following//</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9898C"/>
                </a:solidFill>
                <a:effectLst/>
                <a:latin typeface="Source Code Pro" panose="020B0509030403020204" pitchFamily="49"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9898C"/>
                </a:solidFill>
                <a:effectLst/>
                <a:latin typeface="Source Code Pro" panose="020B0509030403020204" pitchFamily="49" charset="0"/>
              </a:rPr>
              <a:t>  </a:t>
            </a:r>
            <a:r>
              <a:rPr kumimoji="0" lang="en-US" altLang="en-US" sz="1000" b="0" i="0" u="none" strike="noStrike" cap="none" normalizeH="0" baseline="0">
                <a:ln>
                  <a:noFill/>
                </a:ln>
                <a:solidFill>
                  <a:srgbClr val="000000"/>
                </a:solidFill>
                <a:effectLst/>
                <a:latin typeface="Source Code Pro" panose="020B0509030403020204" pitchFamily="49" charset="0"/>
              </a:rPr>
              <a:t>implementation 'io.reactivex.rxjava2:rxkotlin:2.2.0'</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9898C"/>
                </a:solidFill>
                <a:effectLst/>
                <a:latin typeface="Source Code Pro" panose="020B0509030403020204" pitchFamily="49"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Source Code Pro" panose="020B0509030403020204" pitchFamily="49"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6379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err="1">
                <a:solidFill>
                  <a:srgbClr val="FFFFFF"/>
                </a:solidFill>
              </a:rPr>
              <a:t>RxJAVA</a:t>
            </a:r>
            <a:r>
              <a:rPr lang="en-US" sz="4800" i="1" dirty="0">
                <a:solidFill>
                  <a:srgbClr val="FFFFFF"/>
                </a:solidFill>
              </a:rPr>
              <a:t> </a:t>
            </a:r>
            <a:r>
              <a:rPr lang="en-US" sz="4800" i="1" dirty="0" err="1">
                <a:solidFill>
                  <a:srgbClr val="FFFFFF"/>
                </a:solidFill>
              </a:rPr>
              <a:t>RxKotlin</a:t>
            </a: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Vishal</a:t>
            </a:r>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E0CFF-6BBB-4145-8F9F-4EDAB80D2846}"/>
              </a:ext>
            </a:extLst>
          </p:cNvPr>
          <p:cNvSpPr>
            <a:spLocks noGrp="1"/>
          </p:cNvSpPr>
          <p:nvPr>
            <p:ph type="title"/>
          </p:nvPr>
        </p:nvSpPr>
        <p:spPr/>
        <p:txBody>
          <a:bodyPr/>
          <a:lstStyle/>
          <a:p>
            <a:r>
              <a:rPr lang="en-US" dirty="0"/>
              <a:t>Kotlin Example</a:t>
            </a:r>
            <a:endParaRPr lang="en-IN" dirty="0"/>
          </a:p>
        </p:txBody>
      </p:sp>
      <p:sp>
        <p:nvSpPr>
          <p:cNvPr id="4" name="Rectangle 2">
            <a:extLst>
              <a:ext uri="{FF2B5EF4-FFF2-40B4-BE49-F238E27FC236}">
                <a16:creationId xmlns:a16="http://schemas.microsoft.com/office/drawing/2014/main" id="{FEC9BCED-0DDD-4451-8B8C-91D7E9232B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89898C"/>
                </a:solidFill>
                <a:effectLst/>
                <a:latin typeface="Source Code Pro" panose="020B0509030403020204" pitchFamily="49" charset="0"/>
              </a:rPr>
              <a:t> </a:t>
            </a:r>
            <a:r>
              <a:rPr kumimoji="0" lang="en-US" altLang="en-US" sz="1000" b="1" i="0" u="none" strike="noStrike" cap="none" normalizeH="0" baseline="0" dirty="0">
                <a:ln>
                  <a:noFill/>
                </a:ln>
                <a:solidFill>
                  <a:srgbClr val="006699"/>
                </a:solidFill>
                <a:effectLst/>
                <a:latin typeface="Source Code Pro" panose="020B0509030403020204" pitchFamily="49" charset="0"/>
              </a:rPr>
              <a:t>private</a:t>
            </a:r>
            <a:r>
              <a:rPr kumimoji="0" lang="en-US" altLang="en-US" sz="1000" b="0" i="0" u="none" strike="noStrike" cap="none" normalizeH="0" baseline="0" dirty="0">
                <a:ln>
                  <a:noFill/>
                </a:ln>
                <a:solidFill>
                  <a:srgbClr val="89898C"/>
                </a:solidFill>
                <a:effectLst/>
                <a:latin typeface="Source Code Pro" panose="020B0509030403020204" pitchFamily="49" charset="0"/>
              </a:rPr>
              <a:t> </a:t>
            </a:r>
            <a:r>
              <a:rPr kumimoji="0" lang="en-US" altLang="en-US" sz="1000" b="0" i="0" u="none" strike="noStrike" cap="none" normalizeH="0" baseline="0" dirty="0">
                <a:ln>
                  <a:noFill/>
                </a:ln>
                <a:solidFill>
                  <a:srgbClr val="000000"/>
                </a:solidFill>
                <a:effectLst/>
                <a:latin typeface="Source Code Pro" panose="020B0509030403020204" pitchFamily="49" charset="0"/>
              </a:rPr>
              <a:t>fun </a:t>
            </a:r>
            <a:r>
              <a:rPr kumimoji="0" lang="en-US" altLang="en-US" sz="1000" b="0" i="0" u="none" strike="noStrike" cap="none" normalizeH="0" baseline="0" dirty="0" err="1">
                <a:ln>
                  <a:noFill/>
                </a:ln>
                <a:solidFill>
                  <a:srgbClr val="000000"/>
                </a:solidFill>
                <a:effectLst/>
                <a:latin typeface="Source Code Pro" panose="020B0509030403020204" pitchFamily="49" charset="0"/>
              </a:rPr>
              <a:t>startRStream</a:t>
            </a:r>
            <a:r>
              <a:rPr kumimoji="0" lang="en-US" altLang="en-US" sz="1000" b="0" i="0" u="none" strike="noStrike" cap="none" normalizeH="0" baseline="0" dirty="0">
                <a:ln>
                  <a:noFill/>
                </a:ln>
                <a:solidFill>
                  <a:srgbClr val="000000"/>
                </a:solidFill>
                <a:effectLst/>
                <a:latin typeface="Source Code Pro" panose="020B050903040302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89898C"/>
                </a:solidFill>
                <a:effectLst/>
                <a:latin typeface="Source Code Pro" panose="020B050903040302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89898C"/>
                </a:solidFill>
                <a:effectLst/>
                <a:latin typeface="Source Code Pro" panose="020B0509030403020204" pitchFamily="49" charset="0"/>
              </a:rPr>
              <a:t>      </a:t>
            </a:r>
            <a:r>
              <a:rPr kumimoji="0" lang="en-US" altLang="en-US" sz="1000" b="0" i="0" u="none" strike="noStrike" cap="none" normalizeH="0" baseline="0" dirty="0" err="1">
                <a:ln>
                  <a:noFill/>
                </a:ln>
                <a:solidFill>
                  <a:srgbClr val="000000"/>
                </a:solidFill>
                <a:effectLst/>
                <a:latin typeface="Source Code Pro" panose="020B0509030403020204" pitchFamily="49" charset="0"/>
              </a:rPr>
              <a:t>val</a:t>
            </a:r>
            <a:r>
              <a:rPr kumimoji="0" lang="en-US" altLang="en-US" sz="1000" b="0" i="0" u="none" strike="noStrike" cap="none" normalizeH="0" baseline="0" dirty="0">
                <a:ln>
                  <a:noFill/>
                </a:ln>
                <a:solidFill>
                  <a:srgbClr val="000000"/>
                </a:solidFill>
                <a:effectLst/>
                <a:latin typeface="Source Code Pro" panose="020B0509030403020204" pitchFamily="49" charset="0"/>
              </a:rPr>
              <a:t> list = </a:t>
            </a:r>
            <a:r>
              <a:rPr kumimoji="0" lang="en-US" altLang="en-US" sz="1000" b="0" i="0" u="none" strike="noStrike" cap="none" normalizeH="0" baseline="0" dirty="0" err="1">
                <a:ln>
                  <a:noFill/>
                </a:ln>
                <a:solidFill>
                  <a:srgbClr val="000000"/>
                </a:solidFill>
                <a:effectLst/>
                <a:latin typeface="Source Code Pro" panose="020B0509030403020204" pitchFamily="49" charset="0"/>
              </a:rPr>
              <a:t>listOf</a:t>
            </a:r>
            <a:r>
              <a:rPr kumimoji="0" lang="en-US" altLang="en-US" sz="1000" b="0" i="0" u="none" strike="noStrike" cap="none" normalizeH="0" baseline="0" dirty="0">
                <a:ln>
                  <a:noFill/>
                </a:ln>
                <a:solidFill>
                  <a:srgbClr val="000000"/>
                </a:solidFill>
                <a:effectLst/>
                <a:latin typeface="Source Code Pro" panose="020B0509030403020204" pitchFamily="49" charset="0"/>
              </a:rPr>
              <a:t>(</a:t>
            </a:r>
            <a:r>
              <a:rPr kumimoji="0" lang="en-US" altLang="en-US" sz="1000" b="0" i="0" u="none" strike="noStrike" cap="none" normalizeH="0" baseline="0" dirty="0">
                <a:ln>
                  <a:noFill/>
                </a:ln>
                <a:solidFill>
                  <a:srgbClr val="0000FF"/>
                </a:solidFill>
                <a:effectLst/>
                <a:latin typeface="Source Code Pro" panose="020B0509030403020204" pitchFamily="49" charset="0"/>
              </a:rPr>
              <a:t>"1"</a:t>
            </a:r>
            <a:r>
              <a:rPr kumimoji="0" lang="en-US" altLang="en-US" sz="1000" b="0" i="0" u="none" strike="noStrike" cap="none" normalizeH="0" baseline="0" dirty="0">
                <a:ln>
                  <a:noFill/>
                </a:ln>
                <a:solidFill>
                  <a:srgbClr val="000000"/>
                </a:solidFill>
                <a:effectLst/>
                <a:latin typeface="Source Code Pro" panose="020B0509030403020204" pitchFamily="49" charset="0"/>
              </a:rPr>
              <a:t>, </a:t>
            </a:r>
            <a:r>
              <a:rPr kumimoji="0" lang="en-US" altLang="en-US" sz="1000" b="0" i="0" u="none" strike="noStrike" cap="none" normalizeH="0" baseline="0" dirty="0">
                <a:ln>
                  <a:noFill/>
                </a:ln>
                <a:solidFill>
                  <a:srgbClr val="0000FF"/>
                </a:solidFill>
                <a:effectLst/>
                <a:latin typeface="Source Code Pro" panose="020B0509030403020204" pitchFamily="49" charset="0"/>
              </a:rPr>
              <a:t>"2"</a:t>
            </a:r>
            <a:r>
              <a:rPr kumimoji="0" lang="en-US" altLang="en-US" sz="1000" b="0" i="0" u="none" strike="noStrike" cap="none" normalizeH="0" baseline="0" dirty="0">
                <a:ln>
                  <a:noFill/>
                </a:ln>
                <a:solidFill>
                  <a:srgbClr val="000000"/>
                </a:solidFill>
                <a:effectLst/>
                <a:latin typeface="Source Code Pro" panose="020B0509030403020204" pitchFamily="49" charset="0"/>
              </a:rPr>
              <a:t>, </a:t>
            </a:r>
            <a:r>
              <a:rPr kumimoji="0" lang="en-US" altLang="en-US" sz="1000" b="0" i="0" u="none" strike="noStrike" cap="none" normalizeH="0" baseline="0" dirty="0">
                <a:ln>
                  <a:noFill/>
                </a:ln>
                <a:solidFill>
                  <a:srgbClr val="0000FF"/>
                </a:solidFill>
                <a:effectLst/>
                <a:latin typeface="Source Code Pro" panose="020B0509030403020204" pitchFamily="49" charset="0"/>
              </a:rPr>
              <a:t>"3"</a:t>
            </a:r>
            <a:r>
              <a:rPr kumimoji="0" lang="en-US" altLang="en-US" sz="1000" b="0" i="0" u="none" strike="noStrike" cap="none" normalizeH="0" baseline="0" dirty="0">
                <a:ln>
                  <a:noFill/>
                </a:ln>
                <a:solidFill>
                  <a:srgbClr val="000000"/>
                </a:solidFill>
                <a:effectLst/>
                <a:latin typeface="Source Code Pro" panose="020B0509030403020204" pitchFamily="49" charset="0"/>
              </a:rPr>
              <a:t>, </a:t>
            </a:r>
            <a:r>
              <a:rPr kumimoji="0" lang="en-US" altLang="en-US" sz="1000" b="0" i="0" u="none" strike="noStrike" cap="none" normalizeH="0" baseline="0" dirty="0">
                <a:ln>
                  <a:noFill/>
                </a:ln>
                <a:solidFill>
                  <a:srgbClr val="0000FF"/>
                </a:solidFill>
                <a:effectLst/>
                <a:latin typeface="Source Code Pro" panose="020B0509030403020204" pitchFamily="49" charset="0"/>
              </a:rPr>
              <a:t>"4"</a:t>
            </a:r>
            <a:r>
              <a:rPr kumimoji="0" lang="en-US" altLang="en-US" sz="1000" b="0" i="0" u="none" strike="noStrike" cap="none" normalizeH="0" baseline="0" dirty="0">
                <a:ln>
                  <a:noFill/>
                </a:ln>
                <a:solidFill>
                  <a:srgbClr val="000000"/>
                </a:solidFill>
                <a:effectLst/>
                <a:latin typeface="Source Code Pro" panose="020B0509030403020204" pitchFamily="49" charset="0"/>
              </a:rPr>
              <a:t>, </a:t>
            </a:r>
            <a:r>
              <a:rPr kumimoji="0" lang="en-US" altLang="en-US" sz="1000" b="0" i="0" u="none" strike="noStrike" cap="none" normalizeH="0" baseline="0" dirty="0">
                <a:ln>
                  <a:noFill/>
                </a:ln>
                <a:solidFill>
                  <a:srgbClr val="0000FF"/>
                </a:solidFill>
                <a:effectLst/>
                <a:latin typeface="Source Code Pro" panose="020B0509030403020204" pitchFamily="49" charset="0"/>
              </a:rPr>
              <a:t>"5"</a:t>
            </a:r>
            <a:r>
              <a:rPr kumimoji="0" lang="en-US" altLang="en-US" sz="1000" b="0" i="0" u="none" strike="noStrike" cap="none" normalizeH="0" baseline="0" dirty="0">
                <a:ln>
                  <a:noFill/>
                </a:ln>
                <a:solidFill>
                  <a:srgbClr val="000000"/>
                </a:solidFill>
                <a:effectLst/>
                <a:latin typeface="Source Code Pro" panose="020B050903040302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89898C"/>
                </a:solidFill>
                <a:effectLst/>
                <a:latin typeface="Source Code Pro" panose="020B050903040302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8200"/>
                </a:solidFill>
                <a:effectLst/>
                <a:latin typeface="Source Code Pro" panose="020B0509030403020204" pitchFamily="49" charset="0"/>
              </a:rPr>
              <a:t>//Apply the </a:t>
            </a:r>
            <a:r>
              <a:rPr kumimoji="0" lang="en-US" altLang="en-US" sz="1000" b="0" i="0" u="none" strike="noStrike" cap="none" normalizeH="0" baseline="0" dirty="0" err="1">
                <a:ln>
                  <a:noFill/>
                </a:ln>
                <a:solidFill>
                  <a:srgbClr val="008200"/>
                </a:solidFill>
                <a:effectLst/>
                <a:latin typeface="Source Code Pro" panose="020B0509030403020204" pitchFamily="49" charset="0"/>
              </a:rPr>
              <a:t>toObservable</a:t>
            </a:r>
            <a:r>
              <a:rPr kumimoji="0" lang="en-US" altLang="en-US" sz="1000" b="0" i="0" u="none" strike="noStrike" cap="none" normalizeH="0" baseline="0" dirty="0">
                <a:ln>
                  <a:noFill/>
                </a:ln>
                <a:solidFill>
                  <a:srgbClr val="008200"/>
                </a:solidFill>
                <a:effectLst/>
                <a:latin typeface="Source Code Pro" panose="020B0509030403020204" pitchFamily="49" charset="0"/>
              </a:rPr>
              <a:t>() extension function//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89898C"/>
                </a:solidFill>
                <a:effectLst/>
                <a:latin typeface="Source Code Pro" panose="020B050903040302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89898C"/>
                </a:solidFill>
                <a:effectLst/>
                <a:latin typeface="Source Code Pro" panose="020B0509030403020204" pitchFamily="49" charset="0"/>
              </a:rPr>
              <a:t>      </a:t>
            </a:r>
            <a:r>
              <a:rPr kumimoji="0" lang="en-US" altLang="en-US" sz="1000" b="0" i="0" u="none" strike="noStrike" cap="none" normalizeH="0" baseline="0" dirty="0" err="1">
                <a:ln>
                  <a:noFill/>
                </a:ln>
                <a:solidFill>
                  <a:srgbClr val="000000"/>
                </a:solidFill>
                <a:effectLst/>
                <a:latin typeface="Source Code Pro" panose="020B0509030403020204" pitchFamily="49" charset="0"/>
              </a:rPr>
              <a:t>list.toObservable</a:t>
            </a:r>
            <a:r>
              <a:rPr kumimoji="0" lang="en-US" altLang="en-US" sz="1000" b="0" i="0" u="none" strike="noStrike" cap="none" normalizeH="0" baseline="0" dirty="0">
                <a:ln>
                  <a:noFill/>
                </a:ln>
                <a:solidFill>
                  <a:srgbClr val="000000"/>
                </a:solidFill>
                <a:effectLst/>
                <a:latin typeface="Source Code Pro" panose="020B050903040302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89898C"/>
                </a:solidFill>
                <a:effectLst/>
                <a:latin typeface="Source Code Pro" panose="020B050903040302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8200"/>
                </a:solidFill>
                <a:effectLst/>
                <a:latin typeface="Source Code Pro" panose="020B0509030403020204" pitchFamily="49" charset="0"/>
              </a:rPr>
              <a:t>//Construct your Observer using the </a:t>
            </a:r>
            <a:r>
              <a:rPr kumimoji="0" lang="en-US" altLang="en-US" sz="1000" b="0" i="0" u="none" strike="noStrike" cap="none" normalizeH="0" baseline="0" dirty="0" err="1">
                <a:ln>
                  <a:noFill/>
                </a:ln>
                <a:solidFill>
                  <a:srgbClr val="008200"/>
                </a:solidFill>
                <a:effectLst/>
                <a:latin typeface="Source Code Pro" panose="020B0509030403020204" pitchFamily="49" charset="0"/>
              </a:rPr>
              <a:t>subscribeBy</a:t>
            </a:r>
            <a:r>
              <a:rPr kumimoji="0" lang="en-US" altLang="en-US" sz="1000" b="0" i="0" u="none" strike="noStrike" cap="none" normalizeH="0" baseline="0" dirty="0">
                <a:ln>
                  <a:noFill/>
                </a:ln>
                <a:solidFill>
                  <a:srgbClr val="008200"/>
                </a:solidFill>
                <a:effectLst/>
                <a:latin typeface="Source Code Pro" panose="020B0509030403020204" pitchFamily="49" charset="0"/>
              </a:rPr>
              <a:t>() extension function//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89898C"/>
                </a:solidFill>
                <a:effectLst/>
                <a:latin typeface="Source Code Pro" panose="020B050903040302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89898C"/>
                </a:solidFill>
                <a:effectLst/>
                <a:latin typeface="Source Code Pro" panose="020B0509030403020204" pitchFamily="49" charset="0"/>
              </a:rPr>
              <a:t>              </a:t>
            </a:r>
            <a:r>
              <a:rPr kumimoji="0" lang="en-US" altLang="en-US" sz="1000" b="0" i="0" u="none" strike="noStrike" cap="none" normalizeH="0" baseline="0" dirty="0">
                <a:ln>
                  <a:noFill/>
                </a:ln>
                <a:solidFill>
                  <a:srgbClr val="000000"/>
                </a:solidFill>
                <a:effectLst/>
                <a:latin typeface="Source Code Pro" panose="020B0509030403020204" pitchFamily="49" charset="0"/>
              </a:rPr>
              <a:t>.</a:t>
            </a:r>
            <a:r>
              <a:rPr kumimoji="0" lang="en-US" altLang="en-US" sz="1000" b="0" i="0" u="none" strike="noStrike" cap="none" normalizeH="0" baseline="0" dirty="0" err="1">
                <a:ln>
                  <a:noFill/>
                </a:ln>
                <a:solidFill>
                  <a:srgbClr val="000000"/>
                </a:solidFill>
                <a:effectLst/>
                <a:latin typeface="Source Code Pro" panose="020B0509030403020204" pitchFamily="49" charset="0"/>
              </a:rPr>
              <a:t>subscribeBy</a:t>
            </a:r>
            <a:r>
              <a:rPr kumimoji="0" lang="en-US" altLang="en-US" sz="1000" b="0" i="0" u="none" strike="noStrike" cap="none" normalizeH="0" baseline="0" dirty="0">
                <a:ln>
                  <a:noFill/>
                </a:ln>
                <a:solidFill>
                  <a:srgbClr val="000000"/>
                </a:solidFill>
                <a:effectLst/>
                <a:latin typeface="Source Code Pro" panose="020B050903040302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89898C"/>
                </a:solidFill>
                <a:effectLst/>
                <a:latin typeface="Source Code Pro" panose="020B050903040302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89898C"/>
                </a:solidFill>
                <a:effectLst/>
                <a:latin typeface="Source Code Pro" panose="020B0509030403020204" pitchFamily="49" charset="0"/>
              </a:rPr>
              <a:t>                      </a:t>
            </a:r>
            <a:r>
              <a:rPr kumimoji="0" lang="en-US" altLang="en-US" sz="1000" b="0" i="0" u="none" strike="noStrike" cap="none" normalizeH="0" baseline="0" dirty="0" err="1">
                <a:ln>
                  <a:noFill/>
                </a:ln>
                <a:solidFill>
                  <a:srgbClr val="000000"/>
                </a:solidFill>
                <a:effectLst/>
                <a:latin typeface="Source Code Pro" panose="020B0509030403020204" pitchFamily="49" charset="0"/>
              </a:rPr>
              <a:t>onNext</a:t>
            </a:r>
            <a:r>
              <a:rPr kumimoji="0" lang="en-US" altLang="en-US" sz="1000" b="0" i="0" u="none" strike="noStrike" cap="none" normalizeH="0" baseline="0" dirty="0">
                <a:ln>
                  <a:noFill/>
                </a:ln>
                <a:solidFill>
                  <a:srgbClr val="000000"/>
                </a:solidFill>
                <a:effectLst/>
                <a:latin typeface="Source Code Pro" panose="020B0509030403020204" pitchFamily="49" charset="0"/>
              </a:rPr>
              <a:t> = { </a:t>
            </a:r>
            <a:r>
              <a:rPr kumimoji="0" lang="en-US" altLang="en-US" sz="1000" b="0" i="0" u="none" strike="noStrike" cap="none" normalizeH="0" baseline="0" dirty="0" err="1">
                <a:ln>
                  <a:noFill/>
                </a:ln>
                <a:solidFill>
                  <a:srgbClr val="000000"/>
                </a:solidFill>
                <a:effectLst/>
                <a:latin typeface="Source Code Pro" panose="020B0509030403020204" pitchFamily="49" charset="0"/>
              </a:rPr>
              <a:t>println</a:t>
            </a:r>
            <a:r>
              <a:rPr kumimoji="0" lang="en-US" altLang="en-US" sz="1000" b="0" i="0" u="none" strike="noStrike" cap="none" normalizeH="0" baseline="0" dirty="0">
                <a:ln>
                  <a:noFill/>
                </a:ln>
                <a:solidFill>
                  <a:srgbClr val="000000"/>
                </a:solidFill>
                <a:effectLst/>
                <a:latin typeface="Source Code Pro" panose="020B0509030403020204" pitchFamily="49" charset="0"/>
              </a:rPr>
              <a:t>(it)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89898C"/>
                </a:solidFill>
                <a:effectLst/>
                <a:latin typeface="Source Code Pro" panose="020B0509030403020204" pitchFamily="49" charset="0"/>
              </a:rPr>
              <a:t>                      </a:t>
            </a:r>
            <a:r>
              <a:rPr kumimoji="0" lang="en-US" altLang="en-US" sz="1000" b="0" i="0" u="none" strike="noStrike" cap="none" normalizeH="0" baseline="0" dirty="0" err="1">
                <a:ln>
                  <a:noFill/>
                </a:ln>
                <a:solidFill>
                  <a:srgbClr val="000000"/>
                </a:solidFill>
                <a:effectLst/>
                <a:latin typeface="Source Code Pro" panose="020B0509030403020204" pitchFamily="49" charset="0"/>
              </a:rPr>
              <a:t>onError</a:t>
            </a:r>
            <a:r>
              <a:rPr kumimoji="0" lang="en-US" altLang="en-US" sz="1000" b="0" i="0" u="none" strike="noStrike" cap="none" normalizeH="0" baseline="0" dirty="0">
                <a:ln>
                  <a:noFill/>
                </a:ln>
                <a:solidFill>
                  <a:srgbClr val="000000"/>
                </a:solidFill>
                <a:effectLst/>
                <a:latin typeface="Source Code Pro" panose="020B0509030403020204" pitchFamily="49" charset="0"/>
              </a:rPr>
              <a:t> = { </a:t>
            </a:r>
            <a:r>
              <a:rPr kumimoji="0" lang="en-US" altLang="en-US" sz="1000" b="0" i="0" u="none" strike="noStrike" cap="none" normalizeH="0" baseline="0" dirty="0" err="1">
                <a:ln>
                  <a:noFill/>
                </a:ln>
                <a:solidFill>
                  <a:srgbClr val="000000"/>
                </a:solidFill>
                <a:effectLst/>
                <a:latin typeface="Source Code Pro" panose="020B0509030403020204" pitchFamily="49" charset="0"/>
              </a:rPr>
              <a:t>it.printStackTrace</a:t>
            </a:r>
            <a:r>
              <a:rPr kumimoji="0" lang="en-US" altLang="en-US" sz="1000" b="0" i="0" u="none" strike="noStrike" cap="none" normalizeH="0" baseline="0" dirty="0">
                <a:ln>
                  <a:noFill/>
                </a:ln>
                <a:solidFill>
                  <a:srgbClr val="000000"/>
                </a:solidFill>
                <a:effectLst/>
                <a:latin typeface="Source Code Pro" panose="020B050903040302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89898C"/>
                </a:solidFill>
                <a:effectLst/>
                <a:latin typeface="Source Code Pro" panose="020B0509030403020204" pitchFamily="49" charset="0"/>
              </a:rPr>
              <a:t>                      </a:t>
            </a:r>
            <a:r>
              <a:rPr kumimoji="0" lang="en-US" altLang="en-US" sz="1000" b="0" i="0" u="none" strike="noStrike" cap="none" normalizeH="0" baseline="0" dirty="0" err="1">
                <a:ln>
                  <a:noFill/>
                </a:ln>
                <a:solidFill>
                  <a:srgbClr val="000000"/>
                </a:solidFill>
                <a:effectLst/>
                <a:latin typeface="Source Code Pro" panose="020B0509030403020204" pitchFamily="49" charset="0"/>
              </a:rPr>
              <a:t>onComplete</a:t>
            </a:r>
            <a:r>
              <a:rPr kumimoji="0" lang="en-US" altLang="en-US" sz="1000" b="0" i="0" u="none" strike="noStrike" cap="none" normalizeH="0" baseline="0" dirty="0">
                <a:ln>
                  <a:noFill/>
                </a:ln>
                <a:solidFill>
                  <a:srgbClr val="000000"/>
                </a:solidFill>
                <a:effectLst/>
                <a:latin typeface="Source Code Pro" panose="020B0509030403020204" pitchFamily="49" charset="0"/>
              </a:rPr>
              <a:t> = { </a:t>
            </a:r>
            <a:r>
              <a:rPr kumimoji="0" lang="en-US" altLang="en-US" sz="1000" b="0" i="0" u="none" strike="noStrike" cap="none" normalizeH="0" baseline="0" dirty="0" err="1">
                <a:ln>
                  <a:noFill/>
                </a:ln>
                <a:solidFill>
                  <a:srgbClr val="000000"/>
                </a:solidFill>
                <a:effectLst/>
                <a:latin typeface="Source Code Pro" panose="020B0509030403020204" pitchFamily="49" charset="0"/>
              </a:rPr>
              <a:t>println</a:t>
            </a:r>
            <a:r>
              <a:rPr kumimoji="0" lang="en-US" altLang="en-US" sz="1000" b="0" i="0" u="none" strike="noStrike" cap="none" normalizeH="0" baseline="0" dirty="0">
                <a:ln>
                  <a:noFill/>
                </a:ln>
                <a:solidFill>
                  <a:srgbClr val="000000"/>
                </a:solidFill>
                <a:effectLst/>
                <a:latin typeface="Source Code Pro" panose="020B0509030403020204" pitchFamily="49" charset="0"/>
              </a:rPr>
              <a:t>(</a:t>
            </a:r>
            <a:r>
              <a:rPr kumimoji="0" lang="en-US" altLang="en-US" sz="1000" b="0" i="0" u="none" strike="noStrike" cap="none" normalizeH="0" baseline="0" dirty="0">
                <a:ln>
                  <a:noFill/>
                </a:ln>
                <a:solidFill>
                  <a:srgbClr val="0000FF"/>
                </a:solidFill>
                <a:effectLst/>
                <a:latin typeface="Source Code Pro" panose="020B0509030403020204" pitchFamily="49" charset="0"/>
              </a:rPr>
              <a:t>"</a:t>
            </a:r>
            <a:r>
              <a:rPr kumimoji="0" lang="en-US" altLang="en-US" sz="1000" b="0" i="0" u="none" strike="noStrike" cap="none" normalizeH="0" baseline="0" dirty="0" err="1">
                <a:ln>
                  <a:noFill/>
                </a:ln>
                <a:solidFill>
                  <a:srgbClr val="0000FF"/>
                </a:solidFill>
                <a:effectLst/>
                <a:latin typeface="Source Code Pro" panose="020B0509030403020204" pitchFamily="49" charset="0"/>
              </a:rPr>
              <a:t>onComplete</a:t>
            </a:r>
            <a:r>
              <a:rPr kumimoji="0" lang="en-US" altLang="en-US" sz="1000" b="0" i="0" u="none" strike="noStrike" cap="none" normalizeH="0" baseline="0" dirty="0">
                <a:ln>
                  <a:noFill/>
                </a:ln>
                <a:solidFill>
                  <a:srgbClr val="0000FF"/>
                </a:solidFill>
                <a:effectLst/>
                <a:latin typeface="Source Code Pro" panose="020B0509030403020204" pitchFamily="49" charset="0"/>
              </a:rPr>
              <a:t>!"</a:t>
            </a:r>
            <a:r>
              <a:rPr kumimoji="0" lang="en-US" altLang="en-US" sz="1000" b="0" i="0" u="none" strike="noStrike" cap="none" normalizeH="0" baseline="0" dirty="0">
                <a:ln>
                  <a:noFill/>
                </a:ln>
                <a:solidFill>
                  <a:srgbClr val="000000"/>
                </a:solidFill>
                <a:effectLst/>
                <a:latin typeface="Source Code Pro" panose="020B050903040302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89898C"/>
                </a:solidFill>
                <a:effectLst/>
                <a:latin typeface="Source Code Pro" panose="020B050903040302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89898C"/>
                </a:solidFill>
                <a:effectLst/>
                <a:latin typeface="Source Code Pro" panose="020B0509030403020204" pitchFamily="49" charset="0"/>
              </a:rPr>
              <a:t>              </a:t>
            </a:r>
            <a:r>
              <a:rPr kumimoji="0" lang="en-US" altLang="en-US" sz="1000" b="0" i="0" u="none" strike="noStrike" cap="none" normalizeH="0" baseline="0" dirty="0">
                <a:ln>
                  <a:noFill/>
                </a:ln>
                <a:solidFill>
                  <a:srgbClr val="000000"/>
                </a:solidFill>
                <a:effectLst/>
                <a:latin typeface="Source Code Pro" panose="020B050903040302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89898C"/>
                </a:solidFill>
                <a:effectLst/>
                <a:latin typeface="Source Code Pro" panose="020B0509030403020204" pitchFamily="49" charset="0"/>
              </a:rPr>
              <a:t>  </a:t>
            </a:r>
            <a:r>
              <a:rPr kumimoji="0" lang="en-US" altLang="en-US" sz="1000" b="0" i="0" u="none" strike="noStrike" cap="none" normalizeH="0" baseline="0" dirty="0">
                <a:ln>
                  <a:noFill/>
                </a:ln>
                <a:solidFill>
                  <a:srgbClr val="000000"/>
                </a:solidFill>
                <a:effectLst/>
                <a:latin typeface="Source Code Pro" panose="020B050903040302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46340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289C7-4848-4E80-9483-49820309522A}"/>
              </a:ext>
            </a:extLst>
          </p:cNvPr>
          <p:cNvSpPr>
            <a:spLocks noGrp="1"/>
          </p:cNvSpPr>
          <p:nvPr>
            <p:ph type="title"/>
          </p:nvPr>
        </p:nvSpPr>
        <p:spPr/>
        <p:txBody>
          <a:bodyPr/>
          <a:lstStyle/>
          <a:p>
            <a:r>
              <a:rPr lang="en-US" dirty="0"/>
              <a:t>Gradle</a:t>
            </a:r>
            <a:endParaRPr lang="en-IN" dirty="0"/>
          </a:p>
        </p:txBody>
      </p:sp>
      <p:sp>
        <p:nvSpPr>
          <p:cNvPr id="3" name="Content Placeholder 2">
            <a:extLst>
              <a:ext uri="{FF2B5EF4-FFF2-40B4-BE49-F238E27FC236}">
                <a16:creationId xmlns:a16="http://schemas.microsoft.com/office/drawing/2014/main" id="{278BA464-E6F4-4F73-B0F7-29CC55651193}"/>
              </a:ext>
            </a:extLst>
          </p:cNvPr>
          <p:cNvSpPr>
            <a:spLocks noGrp="1"/>
          </p:cNvSpPr>
          <p:nvPr>
            <p:ph idx="1"/>
          </p:nvPr>
        </p:nvSpPr>
        <p:spPr/>
        <p:txBody>
          <a:bodyPr/>
          <a:lstStyle/>
          <a:p>
            <a:r>
              <a:rPr lang="en-IN" b="0" i="0" dirty="0">
                <a:solidFill>
                  <a:srgbClr val="292929"/>
                </a:solidFill>
                <a:effectLst/>
                <a:latin typeface="Menlo"/>
              </a:rPr>
              <a:t>implementation </a:t>
            </a:r>
            <a:r>
              <a:rPr lang="en-IN" b="1" i="0" dirty="0">
                <a:solidFill>
                  <a:srgbClr val="292929"/>
                </a:solidFill>
                <a:effectLst/>
                <a:latin typeface="Menlo"/>
              </a:rPr>
              <a:t>'io.reactivex.rxjava2:rxjava:2.2.4'</a:t>
            </a:r>
            <a:br>
              <a:rPr lang="en-IN" b="1" i="0" dirty="0">
                <a:solidFill>
                  <a:srgbClr val="292929"/>
                </a:solidFill>
                <a:effectLst/>
                <a:latin typeface="Menlo"/>
              </a:rPr>
            </a:br>
            <a:r>
              <a:rPr lang="en-IN" b="0" i="0" dirty="0">
                <a:solidFill>
                  <a:srgbClr val="292929"/>
                </a:solidFill>
                <a:effectLst/>
                <a:latin typeface="Menlo"/>
              </a:rPr>
              <a:t>implementation </a:t>
            </a:r>
            <a:r>
              <a:rPr lang="en-IN" b="1" i="0" dirty="0">
                <a:solidFill>
                  <a:srgbClr val="292929"/>
                </a:solidFill>
                <a:effectLst/>
                <a:latin typeface="Menlo"/>
              </a:rPr>
              <a:t>'io.reactivex.rxjava2:rxkotlin:2.3.0'</a:t>
            </a:r>
            <a:br>
              <a:rPr lang="en-IN" b="1" i="0" dirty="0">
                <a:solidFill>
                  <a:srgbClr val="292929"/>
                </a:solidFill>
                <a:effectLst/>
                <a:latin typeface="Menlo"/>
              </a:rPr>
            </a:br>
            <a:r>
              <a:rPr lang="en-IN" b="0" i="0" dirty="0">
                <a:solidFill>
                  <a:srgbClr val="292929"/>
                </a:solidFill>
                <a:effectLst/>
                <a:latin typeface="Menlo"/>
              </a:rPr>
              <a:t>implementation </a:t>
            </a:r>
            <a:r>
              <a:rPr lang="en-IN" b="1" i="0" dirty="0">
                <a:solidFill>
                  <a:srgbClr val="292929"/>
                </a:solidFill>
                <a:effectLst/>
                <a:latin typeface="Menlo"/>
              </a:rPr>
              <a:t>'io.reactivex.rxjava2:rxandroid:2.1.0'</a:t>
            </a:r>
            <a:endParaRPr lang="en-IN" dirty="0"/>
          </a:p>
        </p:txBody>
      </p:sp>
    </p:spTree>
    <p:extLst>
      <p:ext uri="{BB962C8B-B14F-4D97-AF65-F5344CB8AC3E}">
        <p14:creationId xmlns:p14="http://schemas.microsoft.com/office/powerpoint/2010/main" val="3356882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37F5B-87BC-4D90-B5F3-71CA68899183}"/>
              </a:ext>
            </a:extLst>
          </p:cNvPr>
          <p:cNvSpPr>
            <a:spLocks noGrp="1"/>
          </p:cNvSpPr>
          <p:nvPr>
            <p:ph type="title"/>
          </p:nvPr>
        </p:nvSpPr>
        <p:spPr/>
        <p:txBody>
          <a:bodyPr/>
          <a:lstStyle/>
          <a:p>
            <a:r>
              <a:rPr lang="en-US" dirty="0"/>
              <a:t>Versions</a:t>
            </a:r>
            <a:endParaRPr lang="en-IN" dirty="0"/>
          </a:p>
        </p:txBody>
      </p:sp>
      <p:sp>
        <p:nvSpPr>
          <p:cNvPr id="3" name="Content Placeholder 2">
            <a:extLst>
              <a:ext uri="{FF2B5EF4-FFF2-40B4-BE49-F238E27FC236}">
                <a16:creationId xmlns:a16="http://schemas.microsoft.com/office/drawing/2014/main" id="{C0C529C6-F05E-4D5E-913A-313E1F2844D9}"/>
              </a:ext>
            </a:extLst>
          </p:cNvPr>
          <p:cNvSpPr>
            <a:spLocks noGrp="1"/>
          </p:cNvSpPr>
          <p:nvPr>
            <p:ph idx="1"/>
          </p:nvPr>
        </p:nvSpPr>
        <p:spPr/>
        <p:txBody>
          <a:bodyPr/>
          <a:lstStyle/>
          <a:p>
            <a:pPr algn="l"/>
            <a:r>
              <a:rPr lang="en-US" b="1" i="0" dirty="0">
                <a:solidFill>
                  <a:srgbClr val="24292F"/>
                </a:solidFill>
                <a:effectLst/>
                <a:latin typeface="-apple-system"/>
              </a:rPr>
              <a:t>Use </a:t>
            </a:r>
            <a:r>
              <a:rPr lang="en-US" b="1" i="0" dirty="0" err="1">
                <a:solidFill>
                  <a:srgbClr val="24292F"/>
                </a:solidFill>
                <a:effectLst/>
                <a:latin typeface="-apple-system"/>
              </a:rPr>
              <a:t>RxKotlin</a:t>
            </a:r>
            <a:r>
              <a:rPr lang="en-US" b="1" i="0" dirty="0">
                <a:solidFill>
                  <a:srgbClr val="24292F"/>
                </a:solidFill>
                <a:effectLst/>
                <a:latin typeface="-apple-system"/>
              </a:rPr>
              <a:t> 3.x versions to target </a:t>
            </a:r>
            <a:r>
              <a:rPr lang="en-US" b="1" i="0" dirty="0" err="1">
                <a:solidFill>
                  <a:srgbClr val="24292F"/>
                </a:solidFill>
                <a:effectLst/>
                <a:latin typeface="-apple-system"/>
              </a:rPr>
              <a:t>RxJava</a:t>
            </a:r>
            <a:r>
              <a:rPr lang="en-US" b="1" i="0" dirty="0">
                <a:solidFill>
                  <a:srgbClr val="24292F"/>
                </a:solidFill>
                <a:effectLst/>
                <a:latin typeface="-apple-system"/>
              </a:rPr>
              <a:t> 3.x.</a:t>
            </a:r>
            <a:endParaRPr lang="en-US"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The 3.x version is active.</a:t>
            </a:r>
          </a:p>
          <a:p>
            <a:pPr algn="l"/>
            <a:r>
              <a:rPr lang="en-US" b="0" i="0" dirty="0">
                <a:solidFill>
                  <a:srgbClr val="24292F"/>
                </a:solidFill>
                <a:effectLst/>
                <a:latin typeface="-apple-system"/>
              </a:rPr>
              <a:t>Use </a:t>
            </a:r>
            <a:r>
              <a:rPr lang="en-US" b="0" i="0" dirty="0" err="1">
                <a:solidFill>
                  <a:srgbClr val="24292F"/>
                </a:solidFill>
                <a:effectLst/>
                <a:latin typeface="-apple-system"/>
              </a:rPr>
              <a:t>RxKotlin</a:t>
            </a:r>
            <a:r>
              <a:rPr lang="en-US" b="0" i="0" dirty="0">
                <a:solidFill>
                  <a:srgbClr val="24292F"/>
                </a:solidFill>
                <a:effectLst/>
                <a:latin typeface="-apple-system"/>
              </a:rPr>
              <a:t> 2.x versions to target </a:t>
            </a:r>
            <a:r>
              <a:rPr lang="en-US" b="0" i="0" dirty="0" err="1">
                <a:solidFill>
                  <a:srgbClr val="24292F"/>
                </a:solidFill>
                <a:effectLst/>
                <a:latin typeface="-apple-system"/>
              </a:rPr>
              <a:t>RxJava</a:t>
            </a:r>
            <a:r>
              <a:rPr lang="en-US" b="0" i="0" dirty="0">
                <a:solidFill>
                  <a:srgbClr val="24292F"/>
                </a:solidFill>
                <a:effectLst/>
                <a:latin typeface="-apple-system"/>
              </a:rPr>
              <a:t> 2.x.</a:t>
            </a:r>
          </a:p>
          <a:p>
            <a:pPr algn="l">
              <a:buFont typeface="Arial" panose="020B0604020202020204" pitchFamily="34" charset="0"/>
              <a:buChar char="•"/>
            </a:pPr>
            <a:r>
              <a:rPr lang="en-US" b="0" i="0" dirty="0">
                <a:solidFill>
                  <a:srgbClr val="24292F"/>
                </a:solidFill>
                <a:effectLst/>
                <a:latin typeface="-apple-system"/>
              </a:rPr>
              <a:t>The 2.x version of </a:t>
            </a:r>
            <a:r>
              <a:rPr lang="en-US" b="0" i="0" dirty="0" err="1">
                <a:solidFill>
                  <a:srgbClr val="24292F"/>
                </a:solidFill>
                <a:effectLst/>
                <a:latin typeface="-apple-system"/>
              </a:rPr>
              <a:t>RxJava</a:t>
            </a:r>
            <a:r>
              <a:rPr lang="en-US" b="0" i="0" dirty="0">
                <a:solidFill>
                  <a:srgbClr val="24292F"/>
                </a:solidFill>
                <a:effectLst/>
                <a:latin typeface="-apple-system"/>
              </a:rPr>
              <a:t> and </a:t>
            </a:r>
            <a:r>
              <a:rPr lang="en-US" b="0" i="0" dirty="0" err="1">
                <a:solidFill>
                  <a:srgbClr val="24292F"/>
                </a:solidFill>
                <a:effectLst/>
                <a:latin typeface="-apple-system"/>
              </a:rPr>
              <a:t>RxKotlin</a:t>
            </a:r>
            <a:r>
              <a:rPr lang="en-US" b="0" i="0" dirty="0">
                <a:solidFill>
                  <a:srgbClr val="24292F"/>
                </a:solidFill>
                <a:effectLst/>
                <a:latin typeface="-apple-system"/>
              </a:rPr>
              <a:t> is in maintenance mode and will be supported only through bugfixes. No new features or behavior changes will be accepted or applied.</a:t>
            </a:r>
          </a:p>
          <a:p>
            <a:pPr algn="l"/>
            <a:r>
              <a:rPr lang="en-US" b="0" i="0" dirty="0">
                <a:solidFill>
                  <a:srgbClr val="24292F"/>
                </a:solidFill>
                <a:effectLst/>
                <a:latin typeface="-apple-system"/>
              </a:rPr>
              <a:t>Use </a:t>
            </a:r>
            <a:r>
              <a:rPr lang="en-US" b="0" i="0" dirty="0" err="1">
                <a:solidFill>
                  <a:srgbClr val="24292F"/>
                </a:solidFill>
                <a:effectLst/>
                <a:latin typeface="-apple-system"/>
              </a:rPr>
              <a:t>RxKotlin</a:t>
            </a:r>
            <a:r>
              <a:rPr lang="en-US" b="0" i="0" dirty="0">
                <a:solidFill>
                  <a:srgbClr val="24292F"/>
                </a:solidFill>
                <a:effectLst/>
                <a:latin typeface="-apple-system"/>
              </a:rPr>
              <a:t> 1.x versions to target </a:t>
            </a:r>
            <a:r>
              <a:rPr lang="en-US" b="0" i="0" dirty="0" err="1">
                <a:solidFill>
                  <a:srgbClr val="24292F"/>
                </a:solidFill>
                <a:effectLst/>
                <a:latin typeface="-apple-system"/>
              </a:rPr>
              <a:t>RxJava</a:t>
            </a:r>
            <a:r>
              <a:rPr lang="en-US" b="0" i="0" dirty="0">
                <a:solidFill>
                  <a:srgbClr val="24292F"/>
                </a:solidFill>
                <a:effectLst/>
                <a:latin typeface="-apple-system"/>
              </a:rPr>
              <a:t> 1.x.</a:t>
            </a:r>
          </a:p>
          <a:p>
            <a:pPr algn="l">
              <a:buFont typeface="Arial" panose="020B0604020202020204" pitchFamily="34" charset="0"/>
              <a:buChar char="•"/>
            </a:pPr>
            <a:r>
              <a:rPr lang="en-US" b="0" i="0" dirty="0">
                <a:solidFill>
                  <a:srgbClr val="24292F"/>
                </a:solidFill>
                <a:effectLst/>
                <a:latin typeface="-apple-system"/>
              </a:rPr>
              <a:t>The 1.x version of </a:t>
            </a:r>
            <a:r>
              <a:rPr lang="en-US" b="0" i="0" dirty="0" err="1">
                <a:solidFill>
                  <a:srgbClr val="24292F"/>
                </a:solidFill>
                <a:effectLst/>
                <a:latin typeface="-apple-system"/>
              </a:rPr>
              <a:t>RxJava</a:t>
            </a:r>
            <a:r>
              <a:rPr lang="en-US" b="0" i="0" dirty="0">
                <a:solidFill>
                  <a:srgbClr val="24292F"/>
                </a:solidFill>
                <a:effectLst/>
                <a:latin typeface="-apple-system"/>
              </a:rPr>
              <a:t> and </a:t>
            </a:r>
            <a:r>
              <a:rPr lang="en-US" b="0" i="0" dirty="0" err="1">
                <a:solidFill>
                  <a:srgbClr val="24292F"/>
                </a:solidFill>
                <a:effectLst/>
                <a:latin typeface="-apple-system"/>
              </a:rPr>
              <a:t>RxKotlin</a:t>
            </a:r>
            <a:r>
              <a:rPr lang="en-US" b="0" i="0" dirty="0">
                <a:solidFill>
                  <a:srgbClr val="24292F"/>
                </a:solidFill>
                <a:effectLst/>
                <a:latin typeface="-apple-system"/>
              </a:rPr>
              <a:t> reached end-of-life. No further development, support, maintenance, PRs or updates will happen.</a:t>
            </a:r>
          </a:p>
          <a:p>
            <a:endParaRPr lang="en-IN" dirty="0"/>
          </a:p>
        </p:txBody>
      </p:sp>
    </p:spTree>
    <p:extLst>
      <p:ext uri="{BB962C8B-B14F-4D97-AF65-F5344CB8AC3E}">
        <p14:creationId xmlns:p14="http://schemas.microsoft.com/office/powerpoint/2010/main" val="1106841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C11395E-191A-4641-9135-16B0CAD27067}"/>
              </a:ext>
            </a:extLst>
          </p:cNvPr>
          <p:cNvSpPr>
            <a:spLocks noGrp="1" noChangeArrowheads="1"/>
          </p:cNvSpPr>
          <p:nvPr>
            <p:ph idx="1"/>
          </p:nvPr>
        </p:nvSpPr>
        <p:spPr bwMode="auto">
          <a:xfrm>
            <a:off x="1097280" y="3865536"/>
            <a:ext cx="457542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4292F"/>
                </a:solidFill>
                <a:effectLst/>
                <a:latin typeface="ui-monospace"/>
              </a:rPr>
              <a:t>implementation("io.reactivex.rxjava3:rxkotlin:3.x.y")</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D846D1FD-7205-4247-9174-1254FA233D82}"/>
              </a:ext>
            </a:extLst>
          </p:cNvPr>
          <p:cNvSpPr>
            <a:spLocks noGrp="1" noChangeArrowheads="1"/>
          </p:cNvSpPr>
          <p:nvPr>
            <p:ph type="title"/>
          </p:nvPr>
        </p:nvSpPr>
        <p:spPr bwMode="auto">
          <a:xfrm>
            <a:off x="1097280" y="888871"/>
            <a:ext cx="1025223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4292F"/>
                </a:solidFill>
                <a:effectLst/>
                <a:latin typeface="ui-monospace"/>
              </a:rPr>
              <a:t>&lt;dependency&gt; &lt;</a:t>
            </a:r>
            <a:r>
              <a:rPr kumimoji="0" lang="en-US" altLang="en-US" sz="1600" b="0" i="0" u="none" strike="noStrike" cap="none" normalizeH="0" baseline="0" dirty="0" err="1">
                <a:ln>
                  <a:noFill/>
                </a:ln>
                <a:solidFill>
                  <a:srgbClr val="24292F"/>
                </a:solidFill>
                <a:effectLst/>
                <a:latin typeface="ui-monospace"/>
              </a:rPr>
              <a:t>groupId</a:t>
            </a:r>
            <a:r>
              <a:rPr kumimoji="0" lang="en-US" altLang="en-US" sz="1600" b="0" i="0" u="none" strike="noStrike" cap="none" normalizeH="0" baseline="0" dirty="0">
                <a:ln>
                  <a:noFill/>
                </a:ln>
                <a:solidFill>
                  <a:srgbClr val="24292F"/>
                </a:solidFill>
                <a:effectLst/>
                <a:latin typeface="ui-monospace"/>
              </a:rPr>
              <a:t>&gt;io.reactivex.rxjava3&lt;/</a:t>
            </a:r>
            <a:r>
              <a:rPr kumimoji="0" lang="en-US" altLang="en-US" sz="1600" b="0" i="0" u="none" strike="noStrike" cap="none" normalizeH="0" baseline="0" dirty="0" err="1">
                <a:ln>
                  <a:noFill/>
                </a:ln>
                <a:solidFill>
                  <a:srgbClr val="24292F"/>
                </a:solidFill>
                <a:effectLst/>
                <a:latin typeface="ui-monospace"/>
              </a:rPr>
              <a:t>groupId</a:t>
            </a:r>
            <a:r>
              <a:rPr kumimoji="0" lang="en-US" altLang="en-US" sz="1600" b="0" i="0" u="none" strike="noStrike" cap="none" normalizeH="0" baseline="0" dirty="0">
                <a:ln>
                  <a:noFill/>
                </a:ln>
                <a:solidFill>
                  <a:srgbClr val="24292F"/>
                </a:solidFill>
                <a:effectLst/>
                <a:latin typeface="ui-monospace"/>
              </a:rPr>
              <a:t>&gt; &lt;</a:t>
            </a:r>
            <a:r>
              <a:rPr kumimoji="0" lang="en-US" altLang="en-US" sz="1600" b="0" i="0" u="none" strike="noStrike" cap="none" normalizeH="0" baseline="0" dirty="0" err="1">
                <a:ln>
                  <a:noFill/>
                </a:ln>
                <a:solidFill>
                  <a:srgbClr val="24292F"/>
                </a:solidFill>
                <a:effectLst/>
                <a:latin typeface="ui-monospace"/>
              </a:rPr>
              <a:t>artifactId</a:t>
            </a:r>
            <a:r>
              <a:rPr kumimoji="0" lang="en-US" altLang="en-US" sz="1600" b="0" i="0" u="none" strike="noStrike" cap="none" normalizeH="0" baseline="0" dirty="0">
                <a:ln>
                  <a:noFill/>
                </a:ln>
                <a:solidFill>
                  <a:srgbClr val="24292F"/>
                </a:solidFill>
                <a:effectLst/>
                <a:latin typeface="ui-monospace"/>
              </a:rPr>
              <a:t>&gt;</a:t>
            </a:r>
            <a:r>
              <a:rPr kumimoji="0" lang="en-US" altLang="en-US" sz="1600" b="0" i="0" u="none" strike="noStrike" cap="none" normalizeH="0" baseline="0" dirty="0" err="1">
                <a:ln>
                  <a:noFill/>
                </a:ln>
                <a:solidFill>
                  <a:srgbClr val="24292F"/>
                </a:solidFill>
                <a:effectLst/>
                <a:latin typeface="ui-monospace"/>
              </a:rPr>
              <a:t>rxkotlin</a:t>
            </a:r>
            <a:r>
              <a:rPr kumimoji="0" lang="en-US" altLang="en-US" sz="1600" b="0" i="0" u="none" strike="noStrike" cap="none" normalizeH="0" baseline="0" dirty="0">
                <a:ln>
                  <a:noFill/>
                </a:ln>
                <a:solidFill>
                  <a:srgbClr val="24292F"/>
                </a:solidFill>
                <a:effectLst/>
                <a:latin typeface="ui-monospace"/>
              </a:rPr>
              <a:t>&lt;/</a:t>
            </a:r>
            <a:r>
              <a:rPr kumimoji="0" lang="en-US" altLang="en-US" sz="1600" b="0" i="0" u="none" strike="noStrike" cap="none" normalizeH="0" baseline="0" dirty="0" err="1">
                <a:ln>
                  <a:noFill/>
                </a:ln>
                <a:solidFill>
                  <a:srgbClr val="24292F"/>
                </a:solidFill>
                <a:effectLst/>
                <a:latin typeface="ui-monospace"/>
              </a:rPr>
              <a:t>artifactId</a:t>
            </a:r>
            <a:r>
              <a:rPr kumimoji="0" lang="en-US" altLang="en-US" sz="1600" b="0" i="0" u="none" strike="noStrike" cap="none" normalizeH="0" baseline="0" dirty="0">
                <a:ln>
                  <a:noFill/>
                </a:ln>
                <a:solidFill>
                  <a:srgbClr val="24292F"/>
                </a:solidFill>
                <a:effectLst/>
                <a:latin typeface="ui-monospace"/>
              </a:rPr>
              <a:t>&gt; &lt;version&gt;3.x.y&lt;/version&gt; &lt;/dependency&gt;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1268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582BA-597E-4F6A-8B39-09961CA08B31}"/>
              </a:ext>
            </a:extLst>
          </p:cNvPr>
          <p:cNvSpPr>
            <a:spLocks noGrp="1"/>
          </p:cNvSpPr>
          <p:nvPr>
            <p:ph type="title"/>
          </p:nvPr>
        </p:nvSpPr>
        <p:spPr/>
        <p:txBody>
          <a:bodyPr/>
          <a:lstStyle/>
          <a:p>
            <a:r>
              <a:rPr lang="en-US" dirty="0" err="1"/>
              <a:t>Rxkotlin</a:t>
            </a:r>
            <a:endParaRPr lang="en-IN" dirty="0"/>
          </a:p>
        </p:txBody>
      </p:sp>
      <p:sp>
        <p:nvSpPr>
          <p:cNvPr id="3" name="Content Placeholder 2">
            <a:extLst>
              <a:ext uri="{FF2B5EF4-FFF2-40B4-BE49-F238E27FC236}">
                <a16:creationId xmlns:a16="http://schemas.microsoft.com/office/drawing/2014/main" id="{33889DCC-78E3-484E-9511-7A621F79BA23}"/>
              </a:ext>
            </a:extLst>
          </p:cNvPr>
          <p:cNvSpPr>
            <a:spLocks noGrp="1"/>
          </p:cNvSpPr>
          <p:nvPr>
            <p:ph idx="1"/>
          </p:nvPr>
        </p:nvSpPr>
        <p:spPr/>
        <p:txBody>
          <a:bodyPr/>
          <a:lstStyle/>
          <a:p>
            <a:r>
              <a:rPr lang="en-US" b="0" i="0" dirty="0">
                <a:solidFill>
                  <a:srgbClr val="3A3A3A"/>
                </a:solidFill>
                <a:effectLst/>
                <a:latin typeface="system-ui"/>
              </a:rPr>
              <a:t>There </a:t>
            </a:r>
            <a:r>
              <a:rPr lang="en-US" b="0" i="1" dirty="0">
                <a:solidFill>
                  <a:srgbClr val="3A3A3A"/>
                </a:solidFill>
                <a:effectLst/>
                <a:latin typeface="system-ui"/>
              </a:rPr>
              <a:t>is</a:t>
            </a:r>
            <a:r>
              <a:rPr lang="en-US" b="0" i="0" dirty="0">
                <a:solidFill>
                  <a:srgbClr val="3A3A3A"/>
                </a:solidFill>
                <a:effectLst/>
                <a:latin typeface="system-ui"/>
              </a:rPr>
              <a:t> a dedicated </a:t>
            </a:r>
            <a:r>
              <a:rPr lang="en-US" b="0" i="0" u="none" strike="noStrike" dirty="0" err="1">
                <a:solidFill>
                  <a:srgbClr val="0085B6"/>
                </a:solidFill>
                <a:effectLst/>
                <a:latin typeface="system-ui"/>
                <a:hlinkClick r:id="rId2"/>
              </a:rPr>
              <a:t>RxKotlin</a:t>
            </a:r>
            <a:r>
              <a:rPr lang="en-US" b="0" i="0" u="none" strike="noStrike" dirty="0">
                <a:solidFill>
                  <a:srgbClr val="0085B6"/>
                </a:solidFill>
                <a:effectLst/>
                <a:latin typeface="system-ui"/>
                <a:hlinkClick r:id="rId2"/>
              </a:rPr>
              <a:t> library</a:t>
            </a:r>
            <a:r>
              <a:rPr lang="en-US" b="0" i="0" dirty="0">
                <a:solidFill>
                  <a:srgbClr val="3A3A3A"/>
                </a:solidFill>
                <a:effectLst/>
                <a:latin typeface="system-ui"/>
              </a:rPr>
              <a:t>, which is a Kotlin wrapper around the regular </a:t>
            </a:r>
            <a:r>
              <a:rPr lang="en-US" b="0" i="0" dirty="0" err="1">
                <a:solidFill>
                  <a:srgbClr val="3A3A3A"/>
                </a:solidFill>
                <a:effectLst/>
                <a:latin typeface="system-ui"/>
              </a:rPr>
              <a:t>RxJava</a:t>
            </a:r>
            <a:r>
              <a:rPr lang="en-US" b="0" i="0" dirty="0">
                <a:solidFill>
                  <a:srgbClr val="3A3A3A"/>
                </a:solidFill>
                <a:effectLst/>
                <a:latin typeface="system-ui"/>
              </a:rPr>
              <a:t> library. This wrapper provides extensions that optimize </a:t>
            </a:r>
            <a:r>
              <a:rPr lang="en-US" b="0" i="0" dirty="0" err="1">
                <a:solidFill>
                  <a:srgbClr val="3A3A3A"/>
                </a:solidFill>
                <a:effectLst/>
                <a:latin typeface="system-ui"/>
              </a:rPr>
              <a:t>RxJava</a:t>
            </a:r>
            <a:r>
              <a:rPr lang="en-US" b="0" i="0" dirty="0">
                <a:solidFill>
                  <a:srgbClr val="3A3A3A"/>
                </a:solidFill>
                <a:effectLst/>
                <a:latin typeface="system-ui"/>
              </a:rPr>
              <a:t> for the Kotlin environment and can further reduce the amount of boilerplate code you need to write.</a:t>
            </a:r>
            <a:endParaRPr lang="en-IN" dirty="0"/>
          </a:p>
        </p:txBody>
      </p:sp>
    </p:spTree>
    <p:extLst>
      <p:ext uri="{BB962C8B-B14F-4D97-AF65-F5344CB8AC3E}">
        <p14:creationId xmlns:p14="http://schemas.microsoft.com/office/powerpoint/2010/main" val="532285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3EF1E-4814-4E41-A0DD-7AEC6C41E7AA}"/>
              </a:ext>
            </a:extLst>
          </p:cNvPr>
          <p:cNvSpPr>
            <a:spLocks noGrp="1"/>
          </p:cNvSpPr>
          <p:nvPr>
            <p:ph type="title"/>
          </p:nvPr>
        </p:nvSpPr>
        <p:spPr/>
        <p:txBody>
          <a:bodyPr/>
          <a:lstStyle/>
          <a:p>
            <a:r>
              <a:rPr lang="en-US" dirty="0"/>
              <a:t>Observable</a:t>
            </a:r>
            <a:endParaRPr lang="en-IN" dirty="0"/>
          </a:p>
        </p:txBody>
      </p:sp>
      <p:sp>
        <p:nvSpPr>
          <p:cNvPr id="3" name="Content Placeholder 2">
            <a:extLst>
              <a:ext uri="{FF2B5EF4-FFF2-40B4-BE49-F238E27FC236}">
                <a16:creationId xmlns:a16="http://schemas.microsoft.com/office/drawing/2014/main" id="{E93C6DF2-6F72-49C7-B9DF-054CF80FACEA}"/>
              </a:ext>
            </a:extLst>
          </p:cNvPr>
          <p:cNvSpPr>
            <a:spLocks noGrp="1"/>
          </p:cNvSpPr>
          <p:nvPr>
            <p:ph idx="1"/>
          </p:nvPr>
        </p:nvSpPr>
        <p:spPr/>
        <p:txBody>
          <a:bodyPr/>
          <a:lstStyle/>
          <a:p>
            <a:pPr algn="l"/>
            <a:r>
              <a:rPr lang="en-US" b="0" i="0" dirty="0">
                <a:solidFill>
                  <a:srgbClr val="292929"/>
                </a:solidFill>
                <a:effectLst/>
                <a:latin typeface="sohne"/>
              </a:rPr>
              <a:t>Create Observable</a:t>
            </a:r>
          </a:p>
          <a:p>
            <a:pPr algn="l">
              <a:buFont typeface="Arial" panose="020B0604020202020204" pitchFamily="34" charset="0"/>
              <a:buChar char="•"/>
            </a:pPr>
            <a:r>
              <a:rPr lang="en-US" b="1" i="0" u="sng" dirty="0">
                <a:solidFill>
                  <a:srgbClr val="292929"/>
                </a:solidFill>
                <a:effectLst/>
                <a:latin typeface="charter"/>
                <a:hlinkClick r:id="rId2"/>
              </a:rPr>
              <a:t>just()</a:t>
            </a:r>
            <a:r>
              <a:rPr lang="en-US" b="0" i="0" dirty="0">
                <a:solidFill>
                  <a:srgbClr val="292929"/>
                </a:solidFill>
                <a:effectLst/>
                <a:latin typeface="charter"/>
              </a:rPr>
              <a:t>: Create an Observable that emits a particular item.</a:t>
            </a:r>
          </a:p>
          <a:p>
            <a:endParaRPr lang="en-IN" dirty="0"/>
          </a:p>
        </p:txBody>
      </p:sp>
      <p:graphicFrame>
        <p:nvGraphicFramePr>
          <p:cNvPr id="5" name="Table 4">
            <a:extLst>
              <a:ext uri="{FF2B5EF4-FFF2-40B4-BE49-F238E27FC236}">
                <a16:creationId xmlns:a16="http://schemas.microsoft.com/office/drawing/2014/main" id="{560EBDC5-EC30-4827-AF08-EB9BA8743D16}"/>
              </a:ext>
            </a:extLst>
          </p:cNvPr>
          <p:cNvGraphicFramePr>
            <a:graphicFrameLocks noGrp="1"/>
          </p:cNvGraphicFramePr>
          <p:nvPr>
            <p:extLst>
              <p:ext uri="{D42A27DB-BD31-4B8C-83A1-F6EECF244321}">
                <p14:modId xmlns:p14="http://schemas.microsoft.com/office/powerpoint/2010/main" val="4043172441"/>
              </p:ext>
            </p:extLst>
          </p:nvPr>
        </p:nvGraphicFramePr>
        <p:xfrm>
          <a:off x="1096963" y="3268504"/>
          <a:ext cx="10058400" cy="1440180"/>
        </p:xfrm>
        <a:graphic>
          <a:graphicData uri="http://schemas.openxmlformats.org/drawingml/2006/table">
            <a:tbl>
              <a:tblPr/>
              <a:tblGrid>
                <a:gridCol w="9850120">
                  <a:extLst>
                    <a:ext uri="{9D8B030D-6E8A-4147-A177-3AD203B41FA5}">
                      <a16:colId xmlns:a16="http://schemas.microsoft.com/office/drawing/2014/main" val="1959978779"/>
                    </a:ext>
                  </a:extLst>
                </a:gridCol>
                <a:gridCol w="208280">
                  <a:extLst>
                    <a:ext uri="{9D8B030D-6E8A-4147-A177-3AD203B41FA5}">
                      <a16:colId xmlns:a16="http://schemas.microsoft.com/office/drawing/2014/main" val="691201370"/>
                    </a:ext>
                  </a:extLst>
                </a:gridCol>
              </a:tblGrid>
              <a:tr h="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dirty="0">
                          <a:solidFill>
                            <a:srgbClr val="D73A49"/>
                          </a:solidFill>
                          <a:effectLst/>
                          <a:latin typeface="ui-monospace"/>
                        </a:rPr>
                        <a:t>private</a:t>
                      </a:r>
                      <a:r>
                        <a:rPr lang="en-IN" dirty="0">
                          <a:effectLst/>
                          <a:latin typeface="ui-monospace"/>
                        </a:rPr>
                        <a:t> </a:t>
                      </a:r>
                      <a:r>
                        <a:rPr lang="en-IN" dirty="0">
                          <a:solidFill>
                            <a:srgbClr val="D73A49"/>
                          </a:solidFill>
                          <a:effectLst/>
                          <a:latin typeface="ui-monospace"/>
                        </a:rPr>
                        <a:t>fun</a:t>
                      </a:r>
                      <a:r>
                        <a:rPr lang="en-IN" dirty="0">
                          <a:effectLst/>
                          <a:latin typeface="ui-monospace"/>
                        </a:rPr>
                        <a:t> </a:t>
                      </a:r>
                      <a:r>
                        <a:rPr lang="en-IN" dirty="0" err="1">
                          <a:solidFill>
                            <a:srgbClr val="6F42C1"/>
                          </a:solidFill>
                          <a:effectLst/>
                          <a:latin typeface="ui-monospace"/>
                        </a:rPr>
                        <a:t>getFoodsObservable</a:t>
                      </a:r>
                      <a:r>
                        <a:rPr lang="en-IN" dirty="0">
                          <a:effectLst/>
                          <a:latin typeface="ui-monospace"/>
                        </a:rPr>
                        <a:t>(): </a:t>
                      </a:r>
                      <a:r>
                        <a:rPr lang="en-IN" dirty="0">
                          <a:solidFill>
                            <a:srgbClr val="6F42C1"/>
                          </a:solidFill>
                          <a:effectLst/>
                          <a:latin typeface="ui-monospace"/>
                        </a:rPr>
                        <a:t>Observable</a:t>
                      </a:r>
                      <a:r>
                        <a:rPr lang="en-IN" dirty="0">
                          <a:effectLst/>
                          <a:latin typeface="ui-monospace"/>
                        </a:rPr>
                        <a:t>&lt;</a:t>
                      </a:r>
                      <a:r>
                        <a:rPr lang="en-IN" dirty="0">
                          <a:solidFill>
                            <a:srgbClr val="6F42C1"/>
                          </a:solidFill>
                          <a:effectLst/>
                          <a:latin typeface="ui-monospace"/>
                        </a:rPr>
                        <a:t>String</a:t>
                      </a:r>
                      <a:r>
                        <a:rPr lang="en-IN" dirty="0">
                          <a:effectLst/>
                          <a:latin typeface="ui-monospace"/>
                        </a:rPr>
                        <a:t>&gt; {</a:t>
                      </a:r>
                      <a:r>
                        <a:rPr lang="en-US" dirty="0">
                          <a:solidFill>
                            <a:srgbClr val="D73A49"/>
                          </a:solidFill>
                          <a:effectLst/>
                          <a:latin typeface="ui-monospace"/>
                        </a:rPr>
                        <a:t>return</a:t>
                      </a:r>
                      <a:r>
                        <a:rPr lang="en-US" dirty="0">
                          <a:effectLst/>
                          <a:latin typeface="ui-monospace"/>
                        </a:rPr>
                        <a:t> </a:t>
                      </a:r>
                      <a:r>
                        <a:rPr lang="en-US" dirty="0" err="1">
                          <a:solidFill>
                            <a:srgbClr val="6F42C1"/>
                          </a:solidFill>
                          <a:effectLst/>
                          <a:latin typeface="ui-monospace"/>
                        </a:rPr>
                        <a:t>Observable</a:t>
                      </a:r>
                      <a:r>
                        <a:rPr lang="en-US" dirty="0" err="1">
                          <a:effectLst/>
                          <a:latin typeface="ui-monospace"/>
                        </a:rPr>
                        <a:t>.just</a:t>
                      </a:r>
                      <a:r>
                        <a:rPr lang="en-US" dirty="0">
                          <a:effectLst/>
                          <a:latin typeface="ui-monospace"/>
                        </a:rPr>
                        <a:t>(</a:t>
                      </a:r>
                      <a:r>
                        <a:rPr lang="en-US" dirty="0">
                          <a:solidFill>
                            <a:srgbClr val="032F62"/>
                          </a:solidFill>
                          <a:effectLst/>
                          <a:latin typeface="ui-monospace"/>
                        </a:rPr>
                        <a:t>"Apple"</a:t>
                      </a:r>
                      <a:r>
                        <a:rPr lang="en-US" dirty="0">
                          <a:effectLst/>
                          <a:latin typeface="ui-monospace"/>
                        </a:rPr>
                        <a:t>, </a:t>
                      </a:r>
                      <a:r>
                        <a:rPr lang="en-US" dirty="0">
                          <a:solidFill>
                            <a:srgbClr val="032F62"/>
                          </a:solidFill>
                          <a:effectLst/>
                          <a:latin typeface="ui-monospace"/>
                        </a:rPr>
                        <a:t>"Bacon"</a:t>
                      </a:r>
                      <a:r>
                        <a:rPr lang="en-US" dirty="0">
                          <a:effectLst/>
                          <a:latin typeface="ui-monospace"/>
                        </a:rPr>
                        <a:t>, </a:t>
                      </a:r>
                      <a:r>
                        <a:rPr lang="en-US" dirty="0">
                          <a:solidFill>
                            <a:srgbClr val="032F62"/>
                          </a:solidFill>
                          <a:effectLst/>
                          <a:latin typeface="ui-monospace"/>
                        </a:rPr>
                        <a:t>"Cacao"</a:t>
                      </a:r>
                      <a:r>
                        <a:rPr lang="en-US" dirty="0">
                          <a:effectLst/>
                          <a:latin typeface="ui-monospace"/>
                        </a:rPr>
                        <a:t>, </a:t>
                      </a:r>
                      <a:r>
                        <a:rPr lang="en-US" dirty="0">
                          <a:solidFill>
                            <a:srgbClr val="032F62"/>
                          </a:solidFill>
                          <a:effectLst/>
                          <a:latin typeface="ui-monospace"/>
                        </a:rPr>
                        <a:t>"Dumpling"</a:t>
                      </a:r>
                      <a:r>
                        <a:rPr lang="en-US" dirty="0">
                          <a:effectLst/>
                          <a:latin typeface="ui-monospace"/>
                        </a:rPr>
                        <a:t>, </a:t>
                      </a:r>
                      <a:r>
                        <a:rPr lang="en-US" dirty="0">
                          <a:solidFill>
                            <a:srgbClr val="032F62"/>
                          </a:solidFill>
                          <a:effectLst/>
                          <a:latin typeface="ui-monospace"/>
                        </a:rPr>
                        <a:t>"Fish"</a:t>
                      </a:r>
                      <a:r>
                        <a:rPr lang="en-US" dirty="0">
                          <a:effectLst/>
                          <a:latin typeface="ui-monospace"/>
                        </a:rPr>
                        <a:t>)</a:t>
                      </a:r>
                    </a:p>
                    <a:p>
                      <a:pPr algn="l" fontAlgn="t"/>
                      <a:endParaRPr lang="en-IN" dirty="0">
                        <a:effectLst/>
                        <a:latin typeface="ui-monospace"/>
                      </a:endParaRPr>
                    </a:p>
                  </a:txBody>
                  <a:tcPr marL="76200" marR="76200" marT="30480" marB="7620">
                    <a:lnL>
                      <a:noFill/>
                    </a:lnL>
                    <a:lnR>
                      <a:noFill/>
                    </a:lnR>
                    <a:lnT>
                      <a:noFill/>
                    </a:lnT>
                    <a:lnB>
                      <a:noFill/>
                    </a:lnB>
                  </a:tcPr>
                </a:tc>
                <a:tc>
                  <a:txBody>
                    <a:bodyPr/>
                    <a:lstStyle/>
                    <a:p>
                      <a:endParaRPr lang="en-IN"/>
                    </a:p>
                  </a:txBody>
                  <a:tcPr>
                    <a:lnL>
                      <a:noFill/>
                    </a:lnL>
                  </a:tcPr>
                </a:tc>
                <a:extLst>
                  <a:ext uri="{0D108BD9-81ED-4DB2-BD59-A6C34878D82A}">
                    <a16:rowId xmlns:a16="http://schemas.microsoft.com/office/drawing/2014/main" val="724630303"/>
                  </a:ext>
                </a:extLst>
              </a:tr>
              <a:tr h="0">
                <a:tc>
                  <a:txBody>
                    <a:bodyPr/>
                    <a:lstStyle/>
                    <a:p>
                      <a:pPr algn="r" fontAlgn="t"/>
                      <a:endParaRPr lang="en-IN">
                        <a:effectLst/>
                        <a:latin typeface="ui-monospace"/>
                      </a:endParaRPr>
                    </a:p>
                  </a:txBody>
                  <a:tcPr marL="76200" marR="76200" marT="7620" marB="7620">
                    <a:lnL>
                      <a:noFill/>
                    </a:lnL>
                    <a:lnR>
                      <a:noFill/>
                    </a:lnR>
                    <a:lnT>
                      <a:noFill/>
                    </a:lnT>
                    <a:lnB>
                      <a:noFill/>
                    </a:lnB>
                  </a:tcPr>
                </a:tc>
                <a:tc>
                  <a:txBody>
                    <a:bodyPr/>
                    <a:lstStyle/>
                    <a:p>
                      <a:pPr algn="l" fontAlgn="t"/>
                      <a:endParaRPr lang="en-US" dirty="0">
                        <a:effectLst/>
                        <a:latin typeface="ui-monospace"/>
                      </a:endParaRPr>
                    </a:p>
                  </a:txBody>
                  <a:tcPr marL="76200" marR="76200" marT="7620" marB="7620">
                    <a:lnL>
                      <a:noFill/>
                    </a:lnL>
                    <a:lnR>
                      <a:noFill/>
                    </a:lnR>
                    <a:lnB>
                      <a:noFill/>
                    </a:lnB>
                  </a:tcPr>
                </a:tc>
                <a:extLst>
                  <a:ext uri="{0D108BD9-81ED-4DB2-BD59-A6C34878D82A}">
                    <a16:rowId xmlns:a16="http://schemas.microsoft.com/office/drawing/2014/main" val="2659682068"/>
                  </a:ext>
                </a:extLst>
              </a:tr>
              <a:tr h="0">
                <a:tc>
                  <a:txBody>
                    <a:bodyPr/>
                    <a:lstStyle/>
                    <a:p>
                      <a:pPr algn="r" fontAlgn="t"/>
                      <a:endParaRPr lang="en-IN">
                        <a:effectLst/>
                        <a:latin typeface="ui-monospace"/>
                      </a:endParaRPr>
                    </a:p>
                  </a:txBody>
                  <a:tcPr marL="76200" marR="76200" marT="7620" marB="7620">
                    <a:lnL>
                      <a:noFill/>
                    </a:lnL>
                    <a:lnR>
                      <a:noFill/>
                    </a:lnR>
                    <a:lnT>
                      <a:noFill/>
                    </a:lnT>
                    <a:lnB>
                      <a:noFill/>
                    </a:lnB>
                  </a:tcPr>
                </a:tc>
                <a:tc>
                  <a:txBody>
                    <a:bodyPr/>
                    <a:lstStyle/>
                    <a:p>
                      <a:pPr algn="l" fontAlgn="t"/>
                      <a:r>
                        <a:rPr lang="en-IN" dirty="0">
                          <a:effectLst/>
                          <a:latin typeface="ui-monospace"/>
                        </a:rPr>
                        <a:t>}</a:t>
                      </a:r>
                    </a:p>
                  </a:txBody>
                  <a:tcPr marL="76200" marR="76200" marT="7620" marB="7620">
                    <a:lnL>
                      <a:noFill/>
                    </a:lnL>
                    <a:lnR>
                      <a:noFill/>
                    </a:lnR>
                    <a:lnT>
                      <a:noFill/>
                    </a:lnT>
                    <a:lnB>
                      <a:noFill/>
                    </a:lnB>
                  </a:tcPr>
                </a:tc>
                <a:extLst>
                  <a:ext uri="{0D108BD9-81ED-4DB2-BD59-A6C34878D82A}">
                    <a16:rowId xmlns:a16="http://schemas.microsoft.com/office/drawing/2014/main" val="3156264595"/>
                  </a:ext>
                </a:extLst>
              </a:tr>
            </a:tbl>
          </a:graphicData>
        </a:graphic>
      </p:graphicFrame>
    </p:spTree>
    <p:extLst>
      <p:ext uri="{BB962C8B-B14F-4D97-AF65-F5344CB8AC3E}">
        <p14:creationId xmlns:p14="http://schemas.microsoft.com/office/powerpoint/2010/main" val="2780772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3C340A9-3F41-486F-A1C0-DA71CCFBB656}"/>
              </a:ext>
            </a:extLst>
          </p:cNvPr>
          <p:cNvGraphicFramePr>
            <a:graphicFrameLocks noGrp="1"/>
          </p:cNvGraphicFramePr>
          <p:nvPr>
            <p:ph idx="1"/>
            <p:extLst>
              <p:ext uri="{D42A27DB-BD31-4B8C-83A1-F6EECF244321}">
                <p14:modId xmlns:p14="http://schemas.microsoft.com/office/powerpoint/2010/main" val="2072337294"/>
              </p:ext>
            </p:extLst>
          </p:nvPr>
        </p:nvGraphicFramePr>
        <p:xfrm>
          <a:off x="2864507" y="763480"/>
          <a:ext cx="6523312" cy="5155220"/>
        </p:xfrm>
        <a:graphic>
          <a:graphicData uri="http://schemas.openxmlformats.org/drawingml/2006/table">
            <a:tbl>
              <a:tblPr/>
              <a:tblGrid>
                <a:gridCol w="3004157">
                  <a:extLst>
                    <a:ext uri="{9D8B030D-6E8A-4147-A177-3AD203B41FA5}">
                      <a16:colId xmlns:a16="http://schemas.microsoft.com/office/drawing/2014/main" val="986265829"/>
                    </a:ext>
                  </a:extLst>
                </a:gridCol>
                <a:gridCol w="3519155">
                  <a:extLst>
                    <a:ext uri="{9D8B030D-6E8A-4147-A177-3AD203B41FA5}">
                      <a16:colId xmlns:a16="http://schemas.microsoft.com/office/drawing/2014/main" val="3347711300"/>
                    </a:ext>
                  </a:extLst>
                </a:gridCol>
              </a:tblGrid>
              <a:tr h="521462">
                <a:tc>
                  <a:txBody>
                    <a:bodyPr/>
                    <a:lstStyle/>
                    <a:p>
                      <a:pPr algn="l" fontAlgn="t"/>
                      <a:r>
                        <a:rPr lang="en-IN" sz="1200">
                          <a:solidFill>
                            <a:srgbClr val="D73A49"/>
                          </a:solidFill>
                          <a:effectLst/>
                          <a:latin typeface="ui-monospace"/>
                        </a:rPr>
                        <a:t>private</a:t>
                      </a:r>
                      <a:r>
                        <a:rPr lang="en-IN" sz="1200">
                          <a:effectLst/>
                          <a:latin typeface="ui-monospace"/>
                        </a:rPr>
                        <a:t> </a:t>
                      </a:r>
                      <a:r>
                        <a:rPr lang="en-IN" sz="1200">
                          <a:solidFill>
                            <a:srgbClr val="D73A49"/>
                          </a:solidFill>
                          <a:effectLst/>
                          <a:latin typeface="ui-monospace"/>
                        </a:rPr>
                        <a:t>fun</a:t>
                      </a:r>
                      <a:r>
                        <a:rPr lang="en-IN" sz="1200">
                          <a:effectLst/>
                          <a:latin typeface="ui-monospace"/>
                        </a:rPr>
                        <a:t> </a:t>
                      </a:r>
                      <a:r>
                        <a:rPr lang="en-IN" sz="1200">
                          <a:solidFill>
                            <a:srgbClr val="6F42C1"/>
                          </a:solidFill>
                          <a:effectLst/>
                          <a:latin typeface="ui-monospace"/>
                        </a:rPr>
                        <a:t>getFoodsObserver</a:t>
                      </a:r>
                      <a:r>
                        <a:rPr lang="en-IN" sz="1200">
                          <a:effectLst/>
                          <a:latin typeface="ui-monospace"/>
                        </a:rPr>
                        <a:t>(): </a:t>
                      </a:r>
                      <a:r>
                        <a:rPr lang="en-IN" sz="1200">
                          <a:solidFill>
                            <a:srgbClr val="6F42C1"/>
                          </a:solidFill>
                          <a:effectLst/>
                          <a:latin typeface="ui-monospace"/>
                        </a:rPr>
                        <a:t>Observer</a:t>
                      </a:r>
                      <a:r>
                        <a:rPr lang="en-IN" sz="1200">
                          <a:effectLst/>
                          <a:latin typeface="ui-monospace"/>
                        </a:rPr>
                        <a:t>&lt;</a:t>
                      </a:r>
                      <a:r>
                        <a:rPr lang="en-IN" sz="1200">
                          <a:solidFill>
                            <a:srgbClr val="6F42C1"/>
                          </a:solidFill>
                          <a:effectLst/>
                          <a:latin typeface="ui-monospace"/>
                        </a:rPr>
                        <a:t>String</a:t>
                      </a:r>
                      <a:r>
                        <a:rPr lang="en-IN" sz="1200">
                          <a:effectLst/>
                          <a:latin typeface="ui-monospace"/>
                        </a:rPr>
                        <a:t>&gt; {</a:t>
                      </a:r>
                    </a:p>
                  </a:txBody>
                  <a:tcPr marL="49419" marR="49419" marT="19768" marB="4942">
                    <a:lnL>
                      <a:noFill/>
                    </a:lnL>
                    <a:lnR>
                      <a:noFill/>
                    </a:lnR>
                    <a:lnT>
                      <a:noFill/>
                    </a:lnT>
                    <a:lnB>
                      <a:noFill/>
                    </a:lnB>
                  </a:tcPr>
                </a:tc>
                <a:tc>
                  <a:txBody>
                    <a:bodyPr/>
                    <a:lstStyle/>
                    <a:p>
                      <a:endParaRPr lang="en-IN" sz="1200"/>
                    </a:p>
                  </a:txBody>
                  <a:tcPr marL="59303" marR="59303" marT="29651" marB="29651">
                    <a:lnL>
                      <a:noFill/>
                    </a:lnL>
                  </a:tcPr>
                </a:tc>
                <a:extLst>
                  <a:ext uri="{0D108BD9-81ED-4DB2-BD59-A6C34878D82A}">
                    <a16:rowId xmlns:a16="http://schemas.microsoft.com/office/drawing/2014/main" val="3746207175"/>
                  </a:ext>
                </a:extLst>
              </a:tr>
              <a:tr h="257431">
                <a:tc>
                  <a:txBody>
                    <a:bodyPr/>
                    <a:lstStyle/>
                    <a:p>
                      <a:pPr algn="r" fontAlgn="t"/>
                      <a:endParaRPr lang="en-IN" sz="1200">
                        <a:effectLst/>
                        <a:latin typeface="ui-monospace"/>
                      </a:endParaRPr>
                    </a:p>
                  </a:txBody>
                  <a:tcPr marL="49419" marR="49419" marT="4942" marB="4942">
                    <a:lnL>
                      <a:noFill/>
                    </a:lnL>
                    <a:lnR>
                      <a:noFill/>
                    </a:lnR>
                    <a:lnT>
                      <a:noFill/>
                    </a:lnT>
                    <a:lnB>
                      <a:noFill/>
                    </a:lnB>
                  </a:tcPr>
                </a:tc>
                <a:tc>
                  <a:txBody>
                    <a:bodyPr/>
                    <a:lstStyle/>
                    <a:p>
                      <a:pPr algn="l" fontAlgn="t"/>
                      <a:r>
                        <a:rPr lang="en-IN" sz="1200">
                          <a:solidFill>
                            <a:srgbClr val="D73A49"/>
                          </a:solidFill>
                          <a:effectLst/>
                          <a:latin typeface="ui-monospace"/>
                        </a:rPr>
                        <a:t>return</a:t>
                      </a:r>
                      <a:r>
                        <a:rPr lang="en-IN" sz="1200">
                          <a:effectLst/>
                          <a:latin typeface="ui-monospace"/>
                        </a:rPr>
                        <a:t> </a:t>
                      </a:r>
                      <a:r>
                        <a:rPr lang="en-IN" sz="1200">
                          <a:solidFill>
                            <a:srgbClr val="D73A49"/>
                          </a:solidFill>
                          <a:effectLst/>
                          <a:latin typeface="ui-monospace"/>
                        </a:rPr>
                        <a:t>object</a:t>
                      </a:r>
                      <a:r>
                        <a:rPr lang="en-IN" sz="1200">
                          <a:effectLst/>
                          <a:latin typeface="ui-monospace"/>
                        </a:rPr>
                        <a:t> </a:t>
                      </a:r>
                      <a:r>
                        <a:rPr lang="en-IN" sz="1200">
                          <a:solidFill>
                            <a:srgbClr val="D73A49"/>
                          </a:solidFill>
                          <a:effectLst/>
                          <a:latin typeface="ui-monospace"/>
                        </a:rPr>
                        <a:t>:</a:t>
                      </a:r>
                      <a:r>
                        <a:rPr lang="en-IN" sz="1200">
                          <a:effectLst/>
                          <a:latin typeface="ui-monospace"/>
                        </a:rPr>
                        <a:t> </a:t>
                      </a:r>
                      <a:r>
                        <a:rPr lang="en-IN" sz="1200">
                          <a:solidFill>
                            <a:srgbClr val="6F42C1"/>
                          </a:solidFill>
                          <a:effectLst/>
                          <a:latin typeface="ui-monospace"/>
                        </a:rPr>
                        <a:t>Observer</a:t>
                      </a:r>
                      <a:r>
                        <a:rPr lang="en-IN" sz="1200">
                          <a:effectLst/>
                          <a:latin typeface="ui-monospace"/>
                        </a:rPr>
                        <a:t>&lt;</a:t>
                      </a:r>
                      <a:r>
                        <a:rPr lang="en-IN" sz="1200">
                          <a:solidFill>
                            <a:srgbClr val="6F42C1"/>
                          </a:solidFill>
                          <a:effectLst/>
                          <a:latin typeface="ui-monospace"/>
                        </a:rPr>
                        <a:t>String</a:t>
                      </a:r>
                      <a:r>
                        <a:rPr lang="en-IN" sz="1200">
                          <a:effectLst/>
                          <a:latin typeface="ui-monospace"/>
                        </a:rPr>
                        <a:t>&gt; {</a:t>
                      </a:r>
                    </a:p>
                  </a:txBody>
                  <a:tcPr marL="49419" marR="49419" marT="4942" marB="4942">
                    <a:lnL>
                      <a:noFill/>
                    </a:lnL>
                    <a:lnR>
                      <a:noFill/>
                    </a:lnR>
                    <a:lnB>
                      <a:noFill/>
                    </a:lnB>
                  </a:tcPr>
                </a:tc>
                <a:extLst>
                  <a:ext uri="{0D108BD9-81ED-4DB2-BD59-A6C34878D82A}">
                    <a16:rowId xmlns:a16="http://schemas.microsoft.com/office/drawing/2014/main" val="3384574650"/>
                  </a:ext>
                </a:extLst>
              </a:tr>
              <a:tr h="257431">
                <a:tc>
                  <a:txBody>
                    <a:bodyPr/>
                    <a:lstStyle/>
                    <a:p>
                      <a:pPr algn="r" fontAlgn="t"/>
                      <a:endParaRPr lang="en-IN" sz="1200">
                        <a:effectLst/>
                        <a:latin typeface="ui-monospace"/>
                      </a:endParaRPr>
                    </a:p>
                  </a:txBody>
                  <a:tcPr marL="49419" marR="49419" marT="4942" marB="4942">
                    <a:lnL>
                      <a:noFill/>
                    </a:lnL>
                    <a:lnR>
                      <a:noFill/>
                    </a:lnR>
                    <a:lnT>
                      <a:noFill/>
                    </a:lnT>
                    <a:lnB>
                      <a:noFill/>
                    </a:lnB>
                  </a:tcPr>
                </a:tc>
                <a:tc>
                  <a:txBody>
                    <a:bodyPr/>
                    <a:lstStyle/>
                    <a:p>
                      <a:pPr algn="l" fontAlgn="t"/>
                      <a:r>
                        <a:rPr lang="es-ES" sz="1200">
                          <a:solidFill>
                            <a:srgbClr val="D73A49"/>
                          </a:solidFill>
                          <a:effectLst/>
                          <a:latin typeface="ui-monospace"/>
                        </a:rPr>
                        <a:t>override</a:t>
                      </a:r>
                      <a:r>
                        <a:rPr lang="es-ES" sz="1200">
                          <a:effectLst/>
                          <a:latin typeface="ui-monospace"/>
                        </a:rPr>
                        <a:t> </a:t>
                      </a:r>
                      <a:r>
                        <a:rPr lang="es-ES" sz="1200">
                          <a:solidFill>
                            <a:srgbClr val="D73A49"/>
                          </a:solidFill>
                          <a:effectLst/>
                          <a:latin typeface="ui-monospace"/>
                        </a:rPr>
                        <a:t>fun</a:t>
                      </a:r>
                      <a:r>
                        <a:rPr lang="es-ES" sz="1200">
                          <a:effectLst/>
                          <a:latin typeface="ui-monospace"/>
                        </a:rPr>
                        <a:t> </a:t>
                      </a:r>
                      <a:r>
                        <a:rPr lang="es-ES" sz="1200">
                          <a:solidFill>
                            <a:srgbClr val="6F42C1"/>
                          </a:solidFill>
                          <a:effectLst/>
                          <a:latin typeface="ui-monospace"/>
                        </a:rPr>
                        <a:t>onSubscribe</a:t>
                      </a:r>
                      <a:r>
                        <a:rPr lang="es-ES" sz="1200">
                          <a:effectLst/>
                          <a:latin typeface="ui-monospace"/>
                        </a:rPr>
                        <a:t>(</a:t>
                      </a:r>
                      <a:r>
                        <a:rPr lang="es-ES" sz="1200">
                          <a:solidFill>
                            <a:srgbClr val="24292E"/>
                          </a:solidFill>
                          <a:effectLst/>
                          <a:latin typeface="ui-monospace"/>
                        </a:rPr>
                        <a:t>d</a:t>
                      </a:r>
                      <a:r>
                        <a:rPr lang="es-ES" sz="1200">
                          <a:solidFill>
                            <a:srgbClr val="D73A49"/>
                          </a:solidFill>
                          <a:effectLst/>
                          <a:latin typeface="ui-monospace"/>
                        </a:rPr>
                        <a:t>:</a:t>
                      </a:r>
                      <a:r>
                        <a:rPr lang="es-ES" sz="1200">
                          <a:effectLst/>
                          <a:latin typeface="ui-monospace"/>
                        </a:rPr>
                        <a:t> </a:t>
                      </a:r>
                      <a:r>
                        <a:rPr lang="es-ES" sz="1200">
                          <a:solidFill>
                            <a:srgbClr val="6F42C1"/>
                          </a:solidFill>
                          <a:effectLst/>
                          <a:latin typeface="ui-monospace"/>
                        </a:rPr>
                        <a:t>Disposable</a:t>
                      </a:r>
                      <a:r>
                        <a:rPr lang="es-ES" sz="1200">
                          <a:effectLst/>
                          <a:latin typeface="ui-monospace"/>
                        </a:rPr>
                        <a:t>) {</a:t>
                      </a:r>
                    </a:p>
                  </a:txBody>
                  <a:tcPr marL="49419" marR="49419" marT="4942" marB="4942">
                    <a:lnL>
                      <a:noFill/>
                    </a:lnL>
                    <a:lnR>
                      <a:noFill/>
                    </a:lnR>
                    <a:lnT>
                      <a:noFill/>
                    </a:lnT>
                    <a:lnB>
                      <a:noFill/>
                    </a:lnB>
                  </a:tcPr>
                </a:tc>
                <a:extLst>
                  <a:ext uri="{0D108BD9-81ED-4DB2-BD59-A6C34878D82A}">
                    <a16:rowId xmlns:a16="http://schemas.microsoft.com/office/drawing/2014/main" val="1389596098"/>
                  </a:ext>
                </a:extLst>
              </a:tr>
              <a:tr h="257431">
                <a:tc>
                  <a:txBody>
                    <a:bodyPr/>
                    <a:lstStyle/>
                    <a:p>
                      <a:pPr algn="r" fontAlgn="t"/>
                      <a:endParaRPr lang="en-IN" sz="1200">
                        <a:effectLst/>
                        <a:latin typeface="ui-monospace"/>
                      </a:endParaRPr>
                    </a:p>
                  </a:txBody>
                  <a:tcPr marL="49419" marR="49419" marT="4942" marB="4942">
                    <a:lnL>
                      <a:noFill/>
                    </a:lnL>
                    <a:lnR>
                      <a:noFill/>
                    </a:lnR>
                    <a:lnT>
                      <a:noFill/>
                    </a:lnT>
                    <a:lnB>
                      <a:noFill/>
                    </a:lnB>
                  </a:tcPr>
                </a:tc>
                <a:tc>
                  <a:txBody>
                    <a:bodyPr/>
                    <a:lstStyle/>
                    <a:p>
                      <a:pPr algn="l" fontAlgn="t"/>
                      <a:r>
                        <a:rPr lang="en-IN" sz="1200">
                          <a:solidFill>
                            <a:srgbClr val="6F42C1"/>
                          </a:solidFill>
                          <a:effectLst/>
                          <a:latin typeface="ui-monospace"/>
                        </a:rPr>
                        <a:t>Log</a:t>
                      </a:r>
                      <a:r>
                        <a:rPr lang="en-IN" sz="1200">
                          <a:effectLst/>
                          <a:latin typeface="ui-monospace"/>
                        </a:rPr>
                        <a:t>.i(</a:t>
                      </a:r>
                      <a:r>
                        <a:rPr lang="en-IN" sz="1200">
                          <a:solidFill>
                            <a:srgbClr val="032F62"/>
                          </a:solidFill>
                          <a:effectLst/>
                          <a:latin typeface="ui-monospace"/>
                        </a:rPr>
                        <a:t>"onSubscribe"</a:t>
                      </a:r>
                      <a:r>
                        <a:rPr lang="en-IN" sz="1200">
                          <a:effectLst/>
                          <a:latin typeface="ui-monospace"/>
                        </a:rPr>
                        <a:t>, d.toString())</a:t>
                      </a:r>
                    </a:p>
                  </a:txBody>
                  <a:tcPr marL="49419" marR="49419" marT="4942" marB="4942">
                    <a:lnL>
                      <a:noFill/>
                    </a:lnL>
                    <a:lnR>
                      <a:noFill/>
                    </a:lnR>
                    <a:lnT>
                      <a:noFill/>
                    </a:lnT>
                    <a:lnB>
                      <a:noFill/>
                    </a:lnB>
                  </a:tcPr>
                </a:tc>
                <a:extLst>
                  <a:ext uri="{0D108BD9-81ED-4DB2-BD59-A6C34878D82A}">
                    <a16:rowId xmlns:a16="http://schemas.microsoft.com/office/drawing/2014/main" val="1157290509"/>
                  </a:ext>
                </a:extLst>
              </a:tr>
              <a:tr h="257431">
                <a:tc>
                  <a:txBody>
                    <a:bodyPr/>
                    <a:lstStyle/>
                    <a:p>
                      <a:pPr algn="r" fontAlgn="t"/>
                      <a:endParaRPr lang="en-IN" sz="1200">
                        <a:effectLst/>
                        <a:latin typeface="ui-monospace"/>
                      </a:endParaRPr>
                    </a:p>
                  </a:txBody>
                  <a:tcPr marL="49419" marR="49419" marT="4942" marB="4942">
                    <a:lnL>
                      <a:noFill/>
                    </a:lnL>
                    <a:lnR>
                      <a:noFill/>
                    </a:lnR>
                    <a:lnT>
                      <a:noFill/>
                    </a:lnT>
                    <a:lnB>
                      <a:noFill/>
                    </a:lnB>
                  </a:tcPr>
                </a:tc>
                <a:tc>
                  <a:txBody>
                    <a:bodyPr/>
                    <a:lstStyle/>
                    <a:p>
                      <a:pPr algn="l" fontAlgn="t"/>
                      <a:r>
                        <a:rPr lang="en-IN" sz="1200">
                          <a:effectLst/>
                          <a:latin typeface="ui-monospace"/>
                        </a:rPr>
                        <a:t>}</a:t>
                      </a:r>
                    </a:p>
                  </a:txBody>
                  <a:tcPr marL="49419" marR="49419" marT="4942" marB="4942">
                    <a:lnL>
                      <a:noFill/>
                    </a:lnL>
                    <a:lnR>
                      <a:noFill/>
                    </a:lnR>
                    <a:lnT>
                      <a:noFill/>
                    </a:lnT>
                    <a:lnB>
                      <a:noFill/>
                    </a:lnB>
                  </a:tcPr>
                </a:tc>
                <a:extLst>
                  <a:ext uri="{0D108BD9-81ED-4DB2-BD59-A6C34878D82A}">
                    <a16:rowId xmlns:a16="http://schemas.microsoft.com/office/drawing/2014/main" val="1987845870"/>
                  </a:ext>
                </a:extLst>
              </a:tr>
              <a:tr h="257431">
                <a:tc>
                  <a:txBody>
                    <a:bodyPr/>
                    <a:lstStyle/>
                    <a:p>
                      <a:pPr algn="r" fontAlgn="t"/>
                      <a:endParaRPr lang="en-IN" sz="1200" dirty="0">
                        <a:effectLst/>
                        <a:latin typeface="ui-monospace"/>
                      </a:endParaRPr>
                    </a:p>
                  </a:txBody>
                  <a:tcPr marL="49419" marR="49419" marT="4942" marB="4942">
                    <a:lnL>
                      <a:noFill/>
                    </a:lnL>
                    <a:lnR>
                      <a:noFill/>
                    </a:lnR>
                    <a:lnT>
                      <a:noFill/>
                    </a:lnT>
                    <a:lnB>
                      <a:noFill/>
                    </a:lnB>
                  </a:tcPr>
                </a:tc>
                <a:tc>
                  <a:txBody>
                    <a:bodyPr/>
                    <a:lstStyle/>
                    <a:p>
                      <a:pPr algn="l" fontAlgn="t"/>
                      <a:endParaRPr lang="en-IN" sz="1200">
                        <a:effectLst/>
                        <a:latin typeface="ui-monospace"/>
                      </a:endParaRPr>
                    </a:p>
                  </a:txBody>
                  <a:tcPr marL="49419" marR="49419" marT="4942" marB="4942">
                    <a:lnL>
                      <a:noFill/>
                    </a:lnL>
                    <a:lnR>
                      <a:noFill/>
                    </a:lnR>
                    <a:lnT>
                      <a:noFill/>
                    </a:lnT>
                    <a:lnB>
                      <a:noFill/>
                    </a:lnB>
                  </a:tcPr>
                </a:tc>
                <a:extLst>
                  <a:ext uri="{0D108BD9-81ED-4DB2-BD59-A6C34878D82A}">
                    <a16:rowId xmlns:a16="http://schemas.microsoft.com/office/drawing/2014/main" val="4100919230"/>
                  </a:ext>
                </a:extLst>
              </a:tr>
              <a:tr h="257431">
                <a:tc>
                  <a:txBody>
                    <a:bodyPr/>
                    <a:lstStyle/>
                    <a:p>
                      <a:pPr algn="r" fontAlgn="t"/>
                      <a:endParaRPr lang="en-IN" sz="1200">
                        <a:effectLst/>
                        <a:latin typeface="ui-monospace"/>
                      </a:endParaRPr>
                    </a:p>
                  </a:txBody>
                  <a:tcPr marL="49419" marR="49419" marT="4942" marB="4942">
                    <a:lnL>
                      <a:noFill/>
                    </a:lnL>
                    <a:lnR>
                      <a:noFill/>
                    </a:lnR>
                    <a:lnT>
                      <a:noFill/>
                    </a:lnT>
                    <a:lnB>
                      <a:noFill/>
                    </a:lnB>
                  </a:tcPr>
                </a:tc>
                <a:tc>
                  <a:txBody>
                    <a:bodyPr/>
                    <a:lstStyle/>
                    <a:p>
                      <a:pPr algn="l" fontAlgn="t"/>
                      <a:r>
                        <a:rPr lang="en-IN" sz="1200">
                          <a:solidFill>
                            <a:srgbClr val="D73A49"/>
                          </a:solidFill>
                          <a:effectLst/>
                          <a:latin typeface="ui-monospace"/>
                        </a:rPr>
                        <a:t>override</a:t>
                      </a:r>
                      <a:r>
                        <a:rPr lang="en-IN" sz="1200">
                          <a:effectLst/>
                          <a:latin typeface="ui-monospace"/>
                        </a:rPr>
                        <a:t> </a:t>
                      </a:r>
                      <a:r>
                        <a:rPr lang="en-IN" sz="1200">
                          <a:solidFill>
                            <a:srgbClr val="D73A49"/>
                          </a:solidFill>
                          <a:effectLst/>
                          <a:latin typeface="ui-monospace"/>
                        </a:rPr>
                        <a:t>fun</a:t>
                      </a:r>
                      <a:r>
                        <a:rPr lang="en-IN" sz="1200">
                          <a:effectLst/>
                          <a:latin typeface="ui-monospace"/>
                        </a:rPr>
                        <a:t> </a:t>
                      </a:r>
                      <a:r>
                        <a:rPr lang="en-IN" sz="1200">
                          <a:solidFill>
                            <a:srgbClr val="6F42C1"/>
                          </a:solidFill>
                          <a:effectLst/>
                          <a:latin typeface="ui-monospace"/>
                        </a:rPr>
                        <a:t>onNext</a:t>
                      </a:r>
                      <a:r>
                        <a:rPr lang="en-IN" sz="1200">
                          <a:effectLst/>
                          <a:latin typeface="ui-monospace"/>
                        </a:rPr>
                        <a:t>(</a:t>
                      </a:r>
                      <a:r>
                        <a:rPr lang="en-IN" sz="1200">
                          <a:solidFill>
                            <a:srgbClr val="24292E"/>
                          </a:solidFill>
                          <a:effectLst/>
                          <a:latin typeface="ui-monospace"/>
                        </a:rPr>
                        <a:t>t</a:t>
                      </a:r>
                      <a:r>
                        <a:rPr lang="en-IN" sz="1200">
                          <a:solidFill>
                            <a:srgbClr val="D73A49"/>
                          </a:solidFill>
                          <a:effectLst/>
                          <a:latin typeface="ui-monospace"/>
                        </a:rPr>
                        <a:t>:</a:t>
                      </a:r>
                      <a:r>
                        <a:rPr lang="en-IN" sz="1200">
                          <a:effectLst/>
                          <a:latin typeface="ui-monospace"/>
                        </a:rPr>
                        <a:t> </a:t>
                      </a:r>
                      <a:r>
                        <a:rPr lang="en-IN" sz="1200">
                          <a:solidFill>
                            <a:srgbClr val="005CC5"/>
                          </a:solidFill>
                          <a:effectLst/>
                          <a:latin typeface="ui-monospace"/>
                        </a:rPr>
                        <a:t>String</a:t>
                      </a:r>
                      <a:r>
                        <a:rPr lang="en-IN" sz="1200">
                          <a:effectLst/>
                          <a:latin typeface="ui-monospace"/>
                        </a:rPr>
                        <a:t>) {</a:t>
                      </a:r>
                    </a:p>
                  </a:txBody>
                  <a:tcPr marL="49419" marR="49419" marT="4942" marB="4942">
                    <a:lnL>
                      <a:noFill/>
                    </a:lnL>
                    <a:lnR>
                      <a:noFill/>
                    </a:lnR>
                    <a:lnT>
                      <a:noFill/>
                    </a:lnT>
                    <a:lnB>
                      <a:noFill/>
                    </a:lnB>
                  </a:tcPr>
                </a:tc>
                <a:extLst>
                  <a:ext uri="{0D108BD9-81ED-4DB2-BD59-A6C34878D82A}">
                    <a16:rowId xmlns:a16="http://schemas.microsoft.com/office/drawing/2014/main" val="764509438"/>
                  </a:ext>
                </a:extLst>
              </a:tr>
              <a:tr h="257431">
                <a:tc>
                  <a:txBody>
                    <a:bodyPr/>
                    <a:lstStyle/>
                    <a:p>
                      <a:pPr algn="r" fontAlgn="t"/>
                      <a:endParaRPr lang="en-IN" sz="1200">
                        <a:effectLst/>
                        <a:latin typeface="ui-monospace"/>
                      </a:endParaRPr>
                    </a:p>
                  </a:txBody>
                  <a:tcPr marL="49419" marR="49419" marT="4942" marB="4942">
                    <a:lnL>
                      <a:noFill/>
                    </a:lnL>
                    <a:lnR>
                      <a:noFill/>
                    </a:lnR>
                    <a:lnT>
                      <a:noFill/>
                    </a:lnT>
                    <a:lnB>
                      <a:noFill/>
                    </a:lnB>
                  </a:tcPr>
                </a:tc>
                <a:tc>
                  <a:txBody>
                    <a:bodyPr/>
                    <a:lstStyle/>
                    <a:p>
                      <a:pPr algn="l" fontAlgn="t"/>
                      <a:r>
                        <a:rPr lang="en-IN" sz="1200">
                          <a:solidFill>
                            <a:srgbClr val="6F42C1"/>
                          </a:solidFill>
                          <a:effectLst/>
                          <a:latin typeface="ui-monospace"/>
                        </a:rPr>
                        <a:t>Log</a:t>
                      </a:r>
                      <a:r>
                        <a:rPr lang="en-IN" sz="1200">
                          <a:effectLst/>
                          <a:latin typeface="ui-monospace"/>
                        </a:rPr>
                        <a:t>.i(</a:t>
                      </a:r>
                      <a:r>
                        <a:rPr lang="en-IN" sz="1200">
                          <a:solidFill>
                            <a:srgbClr val="032F62"/>
                          </a:solidFill>
                          <a:effectLst/>
                          <a:latin typeface="ui-monospace"/>
                        </a:rPr>
                        <a:t>"onNext"</a:t>
                      </a:r>
                      <a:r>
                        <a:rPr lang="en-IN" sz="1200">
                          <a:effectLst/>
                          <a:latin typeface="ui-monospace"/>
                        </a:rPr>
                        <a:t>, t)</a:t>
                      </a:r>
                    </a:p>
                  </a:txBody>
                  <a:tcPr marL="49419" marR="49419" marT="4942" marB="4942">
                    <a:lnL>
                      <a:noFill/>
                    </a:lnL>
                    <a:lnR>
                      <a:noFill/>
                    </a:lnR>
                    <a:lnT>
                      <a:noFill/>
                    </a:lnT>
                    <a:lnB>
                      <a:noFill/>
                    </a:lnB>
                  </a:tcPr>
                </a:tc>
                <a:extLst>
                  <a:ext uri="{0D108BD9-81ED-4DB2-BD59-A6C34878D82A}">
                    <a16:rowId xmlns:a16="http://schemas.microsoft.com/office/drawing/2014/main" val="1908551104"/>
                  </a:ext>
                </a:extLst>
              </a:tr>
              <a:tr h="257431">
                <a:tc>
                  <a:txBody>
                    <a:bodyPr/>
                    <a:lstStyle/>
                    <a:p>
                      <a:pPr algn="r" fontAlgn="t"/>
                      <a:endParaRPr lang="en-IN" sz="1200">
                        <a:effectLst/>
                        <a:latin typeface="ui-monospace"/>
                      </a:endParaRPr>
                    </a:p>
                  </a:txBody>
                  <a:tcPr marL="49419" marR="49419" marT="4942" marB="4942">
                    <a:lnL>
                      <a:noFill/>
                    </a:lnL>
                    <a:lnR>
                      <a:noFill/>
                    </a:lnR>
                    <a:lnT>
                      <a:noFill/>
                    </a:lnT>
                    <a:lnB>
                      <a:noFill/>
                    </a:lnB>
                  </a:tcPr>
                </a:tc>
                <a:tc>
                  <a:txBody>
                    <a:bodyPr/>
                    <a:lstStyle/>
                    <a:p>
                      <a:pPr algn="l" fontAlgn="t"/>
                      <a:r>
                        <a:rPr lang="en-IN" sz="1200">
                          <a:effectLst/>
                          <a:latin typeface="ui-monospace"/>
                        </a:rPr>
                        <a:t>}</a:t>
                      </a:r>
                    </a:p>
                  </a:txBody>
                  <a:tcPr marL="49419" marR="49419" marT="4942" marB="4942">
                    <a:lnL>
                      <a:noFill/>
                    </a:lnL>
                    <a:lnR>
                      <a:noFill/>
                    </a:lnR>
                    <a:lnT>
                      <a:noFill/>
                    </a:lnT>
                    <a:lnB>
                      <a:noFill/>
                    </a:lnB>
                  </a:tcPr>
                </a:tc>
                <a:extLst>
                  <a:ext uri="{0D108BD9-81ED-4DB2-BD59-A6C34878D82A}">
                    <a16:rowId xmlns:a16="http://schemas.microsoft.com/office/drawing/2014/main" val="472829775"/>
                  </a:ext>
                </a:extLst>
              </a:tr>
              <a:tr h="257431">
                <a:tc>
                  <a:txBody>
                    <a:bodyPr/>
                    <a:lstStyle/>
                    <a:p>
                      <a:pPr algn="r" fontAlgn="t"/>
                      <a:endParaRPr lang="en-IN" sz="1200">
                        <a:effectLst/>
                        <a:latin typeface="ui-monospace"/>
                      </a:endParaRPr>
                    </a:p>
                  </a:txBody>
                  <a:tcPr marL="49419" marR="49419" marT="4942" marB="4942">
                    <a:lnL>
                      <a:noFill/>
                    </a:lnL>
                    <a:lnR>
                      <a:noFill/>
                    </a:lnR>
                    <a:lnT>
                      <a:noFill/>
                    </a:lnT>
                    <a:lnB>
                      <a:noFill/>
                    </a:lnB>
                  </a:tcPr>
                </a:tc>
                <a:tc>
                  <a:txBody>
                    <a:bodyPr/>
                    <a:lstStyle/>
                    <a:p>
                      <a:pPr algn="l" fontAlgn="t"/>
                      <a:endParaRPr lang="en-IN" sz="1200">
                        <a:effectLst/>
                        <a:latin typeface="ui-monospace"/>
                      </a:endParaRPr>
                    </a:p>
                  </a:txBody>
                  <a:tcPr marL="49419" marR="49419" marT="4942" marB="4942">
                    <a:lnL>
                      <a:noFill/>
                    </a:lnL>
                    <a:lnR>
                      <a:noFill/>
                    </a:lnR>
                    <a:lnT>
                      <a:noFill/>
                    </a:lnT>
                    <a:lnB>
                      <a:noFill/>
                    </a:lnB>
                  </a:tcPr>
                </a:tc>
                <a:extLst>
                  <a:ext uri="{0D108BD9-81ED-4DB2-BD59-A6C34878D82A}">
                    <a16:rowId xmlns:a16="http://schemas.microsoft.com/office/drawing/2014/main" val="3562467694"/>
                  </a:ext>
                </a:extLst>
              </a:tr>
              <a:tr h="257431">
                <a:tc>
                  <a:txBody>
                    <a:bodyPr/>
                    <a:lstStyle/>
                    <a:p>
                      <a:pPr algn="r" fontAlgn="t"/>
                      <a:endParaRPr lang="en-IN" sz="1200">
                        <a:effectLst/>
                        <a:latin typeface="ui-monospace"/>
                      </a:endParaRPr>
                    </a:p>
                  </a:txBody>
                  <a:tcPr marL="49419" marR="49419" marT="4942" marB="4942">
                    <a:lnL>
                      <a:noFill/>
                    </a:lnL>
                    <a:lnR>
                      <a:noFill/>
                    </a:lnR>
                    <a:lnT>
                      <a:noFill/>
                    </a:lnT>
                    <a:lnB>
                      <a:noFill/>
                    </a:lnB>
                  </a:tcPr>
                </a:tc>
                <a:tc>
                  <a:txBody>
                    <a:bodyPr/>
                    <a:lstStyle/>
                    <a:p>
                      <a:pPr algn="l" fontAlgn="t"/>
                      <a:r>
                        <a:rPr lang="en-IN" sz="1200">
                          <a:solidFill>
                            <a:srgbClr val="D73A49"/>
                          </a:solidFill>
                          <a:effectLst/>
                          <a:latin typeface="ui-monospace"/>
                        </a:rPr>
                        <a:t>override</a:t>
                      </a:r>
                      <a:r>
                        <a:rPr lang="en-IN" sz="1200">
                          <a:effectLst/>
                          <a:latin typeface="ui-monospace"/>
                        </a:rPr>
                        <a:t> </a:t>
                      </a:r>
                      <a:r>
                        <a:rPr lang="en-IN" sz="1200">
                          <a:solidFill>
                            <a:srgbClr val="D73A49"/>
                          </a:solidFill>
                          <a:effectLst/>
                          <a:latin typeface="ui-monospace"/>
                        </a:rPr>
                        <a:t>fun</a:t>
                      </a:r>
                      <a:r>
                        <a:rPr lang="en-IN" sz="1200">
                          <a:effectLst/>
                          <a:latin typeface="ui-monospace"/>
                        </a:rPr>
                        <a:t> </a:t>
                      </a:r>
                      <a:r>
                        <a:rPr lang="en-IN" sz="1200">
                          <a:solidFill>
                            <a:srgbClr val="6F42C1"/>
                          </a:solidFill>
                          <a:effectLst/>
                          <a:latin typeface="ui-monospace"/>
                        </a:rPr>
                        <a:t>onError</a:t>
                      </a:r>
                      <a:r>
                        <a:rPr lang="en-IN" sz="1200">
                          <a:effectLst/>
                          <a:latin typeface="ui-monospace"/>
                        </a:rPr>
                        <a:t>(</a:t>
                      </a:r>
                      <a:r>
                        <a:rPr lang="en-IN" sz="1200">
                          <a:solidFill>
                            <a:srgbClr val="24292E"/>
                          </a:solidFill>
                          <a:effectLst/>
                          <a:latin typeface="ui-monospace"/>
                        </a:rPr>
                        <a:t>e</a:t>
                      </a:r>
                      <a:r>
                        <a:rPr lang="en-IN" sz="1200">
                          <a:solidFill>
                            <a:srgbClr val="D73A49"/>
                          </a:solidFill>
                          <a:effectLst/>
                          <a:latin typeface="ui-monospace"/>
                        </a:rPr>
                        <a:t>:</a:t>
                      </a:r>
                      <a:r>
                        <a:rPr lang="en-IN" sz="1200">
                          <a:effectLst/>
                          <a:latin typeface="ui-monospace"/>
                        </a:rPr>
                        <a:t> </a:t>
                      </a:r>
                      <a:r>
                        <a:rPr lang="en-IN" sz="1200">
                          <a:solidFill>
                            <a:srgbClr val="6F42C1"/>
                          </a:solidFill>
                          <a:effectLst/>
                          <a:latin typeface="ui-monospace"/>
                        </a:rPr>
                        <a:t>Throwable</a:t>
                      </a:r>
                      <a:r>
                        <a:rPr lang="en-IN" sz="1200">
                          <a:effectLst/>
                          <a:latin typeface="ui-monospace"/>
                        </a:rPr>
                        <a:t>) {</a:t>
                      </a:r>
                    </a:p>
                  </a:txBody>
                  <a:tcPr marL="49419" marR="49419" marT="4942" marB="4942">
                    <a:lnL>
                      <a:noFill/>
                    </a:lnL>
                    <a:lnR>
                      <a:noFill/>
                    </a:lnR>
                    <a:lnT>
                      <a:noFill/>
                    </a:lnT>
                    <a:lnB>
                      <a:noFill/>
                    </a:lnB>
                  </a:tcPr>
                </a:tc>
                <a:extLst>
                  <a:ext uri="{0D108BD9-81ED-4DB2-BD59-A6C34878D82A}">
                    <a16:rowId xmlns:a16="http://schemas.microsoft.com/office/drawing/2014/main" val="3330096757"/>
                  </a:ext>
                </a:extLst>
              </a:tr>
              <a:tr h="257431">
                <a:tc>
                  <a:txBody>
                    <a:bodyPr/>
                    <a:lstStyle/>
                    <a:p>
                      <a:pPr algn="r" fontAlgn="t"/>
                      <a:endParaRPr lang="en-IN" sz="1200">
                        <a:effectLst/>
                        <a:latin typeface="ui-monospace"/>
                      </a:endParaRPr>
                    </a:p>
                  </a:txBody>
                  <a:tcPr marL="49419" marR="49419" marT="4942" marB="4942">
                    <a:lnL>
                      <a:noFill/>
                    </a:lnL>
                    <a:lnR>
                      <a:noFill/>
                    </a:lnR>
                    <a:lnT>
                      <a:noFill/>
                    </a:lnT>
                    <a:lnB>
                      <a:noFill/>
                    </a:lnB>
                  </a:tcPr>
                </a:tc>
                <a:tc>
                  <a:txBody>
                    <a:bodyPr/>
                    <a:lstStyle/>
                    <a:p>
                      <a:pPr algn="l" fontAlgn="t"/>
                      <a:r>
                        <a:rPr lang="en-IN" sz="1200">
                          <a:solidFill>
                            <a:srgbClr val="6F42C1"/>
                          </a:solidFill>
                          <a:effectLst/>
                          <a:latin typeface="ui-monospace"/>
                        </a:rPr>
                        <a:t>Log</a:t>
                      </a:r>
                      <a:r>
                        <a:rPr lang="en-IN" sz="1200">
                          <a:effectLst/>
                          <a:latin typeface="ui-monospace"/>
                        </a:rPr>
                        <a:t>.i(</a:t>
                      </a:r>
                      <a:r>
                        <a:rPr lang="en-IN" sz="1200">
                          <a:solidFill>
                            <a:srgbClr val="032F62"/>
                          </a:solidFill>
                          <a:effectLst/>
                          <a:latin typeface="ui-monospace"/>
                        </a:rPr>
                        <a:t>"onError"</a:t>
                      </a:r>
                      <a:r>
                        <a:rPr lang="en-IN" sz="1200">
                          <a:effectLst/>
                          <a:latin typeface="ui-monospace"/>
                        </a:rPr>
                        <a:t>, e.toString())</a:t>
                      </a:r>
                    </a:p>
                  </a:txBody>
                  <a:tcPr marL="49419" marR="49419" marT="4942" marB="4942">
                    <a:lnL>
                      <a:noFill/>
                    </a:lnL>
                    <a:lnR>
                      <a:noFill/>
                    </a:lnR>
                    <a:lnT>
                      <a:noFill/>
                    </a:lnT>
                    <a:lnB>
                      <a:noFill/>
                    </a:lnB>
                  </a:tcPr>
                </a:tc>
                <a:extLst>
                  <a:ext uri="{0D108BD9-81ED-4DB2-BD59-A6C34878D82A}">
                    <a16:rowId xmlns:a16="http://schemas.microsoft.com/office/drawing/2014/main" val="2111444466"/>
                  </a:ext>
                </a:extLst>
              </a:tr>
              <a:tr h="257431">
                <a:tc>
                  <a:txBody>
                    <a:bodyPr/>
                    <a:lstStyle/>
                    <a:p>
                      <a:pPr algn="r" fontAlgn="t"/>
                      <a:endParaRPr lang="en-IN" sz="1200">
                        <a:effectLst/>
                        <a:latin typeface="ui-monospace"/>
                      </a:endParaRPr>
                    </a:p>
                  </a:txBody>
                  <a:tcPr marL="49419" marR="49419" marT="4942" marB="4942">
                    <a:lnL>
                      <a:noFill/>
                    </a:lnL>
                    <a:lnR>
                      <a:noFill/>
                    </a:lnR>
                    <a:lnT>
                      <a:noFill/>
                    </a:lnT>
                    <a:lnB>
                      <a:noFill/>
                    </a:lnB>
                  </a:tcPr>
                </a:tc>
                <a:tc>
                  <a:txBody>
                    <a:bodyPr/>
                    <a:lstStyle/>
                    <a:p>
                      <a:pPr algn="l" fontAlgn="t"/>
                      <a:r>
                        <a:rPr lang="en-IN" sz="1200">
                          <a:effectLst/>
                          <a:latin typeface="ui-monospace"/>
                        </a:rPr>
                        <a:t>}</a:t>
                      </a:r>
                    </a:p>
                  </a:txBody>
                  <a:tcPr marL="49419" marR="49419" marT="4942" marB="4942">
                    <a:lnL>
                      <a:noFill/>
                    </a:lnL>
                    <a:lnR>
                      <a:noFill/>
                    </a:lnR>
                    <a:lnT>
                      <a:noFill/>
                    </a:lnT>
                    <a:lnB>
                      <a:noFill/>
                    </a:lnB>
                  </a:tcPr>
                </a:tc>
                <a:extLst>
                  <a:ext uri="{0D108BD9-81ED-4DB2-BD59-A6C34878D82A}">
                    <a16:rowId xmlns:a16="http://schemas.microsoft.com/office/drawing/2014/main" val="324890567"/>
                  </a:ext>
                </a:extLst>
              </a:tr>
              <a:tr h="257431">
                <a:tc>
                  <a:txBody>
                    <a:bodyPr/>
                    <a:lstStyle/>
                    <a:p>
                      <a:pPr algn="r" fontAlgn="t"/>
                      <a:endParaRPr lang="en-IN" sz="1200">
                        <a:effectLst/>
                        <a:latin typeface="ui-monospace"/>
                      </a:endParaRPr>
                    </a:p>
                  </a:txBody>
                  <a:tcPr marL="49419" marR="49419" marT="4942" marB="4942">
                    <a:lnL>
                      <a:noFill/>
                    </a:lnL>
                    <a:lnR>
                      <a:noFill/>
                    </a:lnR>
                    <a:lnT>
                      <a:noFill/>
                    </a:lnT>
                    <a:lnB>
                      <a:noFill/>
                    </a:lnB>
                  </a:tcPr>
                </a:tc>
                <a:tc>
                  <a:txBody>
                    <a:bodyPr/>
                    <a:lstStyle/>
                    <a:p>
                      <a:pPr algn="l" fontAlgn="t"/>
                      <a:endParaRPr lang="en-IN" sz="1200">
                        <a:effectLst/>
                        <a:latin typeface="ui-monospace"/>
                      </a:endParaRPr>
                    </a:p>
                  </a:txBody>
                  <a:tcPr marL="49419" marR="49419" marT="4942" marB="4942">
                    <a:lnL>
                      <a:noFill/>
                    </a:lnL>
                    <a:lnR>
                      <a:noFill/>
                    </a:lnR>
                    <a:lnT>
                      <a:noFill/>
                    </a:lnT>
                    <a:lnB>
                      <a:noFill/>
                    </a:lnB>
                  </a:tcPr>
                </a:tc>
                <a:extLst>
                  <a:ext uri="{0D108BD9-81ED-4DB2-BD59-A6C34878D82A}">
                    <a16:rowId xmlns:a16="http://schemas.microsoft.com/office/drawing/2014/main" val="3800416871"/>
                  </a:ext>
                </a:extLst>
              </a:tr>
              <a:tr h="257431">
                <a:tc>
                  <a:txBody>
                    <a:bodyPr/>
                    <a:lstStyle/>
                    <a:p>
                      <a:pPr algn="r" fontAlgn="t"/>
                      <a:endParaRPr lang="en-IN" sz="1200">
                        <a:effectLst/>
                        <a:latin typeface="ui-monospace"/>
                      </a:endParaRPr>
                    </a:p>
                  </a:txBody>
                  <a:tcPr marL="49419" marR="49419" marT="4942" marB="4942">
                    <a:lnL>
                      <a:noFill/>
                    </a:lnL>
                    <a:lnR>
                      <a:noFill/>
                    </a:lnR>
                    <a:lnT>
                      <a:noFill/>
                    </a:lnT>
                    <a:lnB>
                      <a:noFill/>
                    </a:lnB>
                  </a:tcPr>
                </a:tc>
                <a:tc>
                  <a:txBody>
                    <a:bodyPr/>
                    <a:lstStyle/>
                    <a:p>
                      <a:pPr algn="l" fontAlgn="t"/>
                      <a:r>
                        <a:rPr lang="en-IN" sz="1200">
                          <a:solidFill>
                            <a:srgbClr val="D73A49"/>
                          </a:solidFill>
                          <a:effectLst/>
                          <a:latin typeface="ui-monospace"/>
                        </a:rPr>
                        <a:t>override</a:t>
                      </a:r>
                      <a:r>
                        <a:rPr lang="en-IN" sz="1200">
                          <a:effectLst/>
                          <a:latin typeface="ui-monospace"/>
                        </a:rPr>
                        <a:t> </a:t>
                      </a:r>
                      <a:r>
                        <a:rPr lang="en-IN" sz="1200">
                          <a:solidFill>
                            <a:srgbClr val="D73A49"/>
                          </a:solidFill>
                          <a:effectLst/>
                          <a:latin typeface="ui-monospace"/>
                        </a:rPr>
                        <a:t>fun</a:t>
                      </a:r>
                      <a:r>
                        <a:rPr lang="en-IN" sz="1200">
                          <a:effectLst/>
                          <a:latin typeface="ui-monospace"/>
                        </a:rPr>
                        <a:t> </a:t>
                      </a:r>
                      <a:r>
                        <a:rPr lang="en-IN" sz="1200">
                          <a:solidFill>
                            <a:srgbClr val="6F42C1"/>
                          </a:solidFill>
                          <a:effectLst/>
                          <a:latin typeface="ui-monospace"/>
                        </a:rPr>
                        <a:t>onComplete</a:t>
                      </a:r>
                      <a:r>
                        <a:rPr lang="en-IN" sz="1200">
                          <a:effectLst/>
                          <a:latin typeface="ui-monospace"/>
                        </a:rPr>
                        <a:t>() {</a:t>
                      </a:r>
                    </a:p>
                  </a:txBody>
                  <a:tcPr marL="49419" marR="49419" marT="4942" marB="4942">
                    <a:lnL>
                      <a:noFill/>
                    </a:lnL>
                    <a:lnR>
                      <a:noFill/>
                    </a:lnR>
                    <a:lnT>
                      <a:noFill/>
                    </a:lnT>
                    <a:lnB>
                      <a:noFill/>
                    </a:lnB>
                  </a:tcPr>
                </a:tc>
                <a:extLst>
                  <a:ext uri="{0D108BD9-81ED-4DB2-BD59-A6C34878D82A}">
                    <a16:rowId xmlns:a16="http://schemas.microsoft.com/office/drawing/2014/main" val="4016311695"/>
                  </a:ext>
                </a:extLst>
              </a:tr>
              <a:tr h="257431">
                <a:tc>
                  <a:txBody>
                    <a:bodyPr/>
                    <a:lstStyle/>
                    <a:p>
                      <a:pPr algn="r" fontAlgn="t"/>
                      <a:endParaRPr lang="en-IN" sz="1200">
                        <a:effectLst/>
                        <a:latin typeface="ui-monospace"/>
                      </a:endParaRPr>
                    </a:p>
                  </a:txBody>
                  <a:tcPr marL="49419" marR="49419" marT="4942" marB="4942">
                    <a:lnL>
                      <a:noFill/>
                    </a:lnL>
                    <a:lnR>
                      <a:noFill/>
                    </a:lnR>
                    <a:lnT>
                      <a:noFill/>
                    </a:lnT>
                    <a:lnB>
                      <a:noFill/>
                    </a:lnB>
                  </a:tcPr>
                </a:tc>
                <a:tc>
                  <a:txBody>
                    <a:bodyPr/>
                    <a:lstStyle/>
                    <a:p>
                      <a:pPr algn="l" fontAlgn="t"/>
                      <a:r>
                        <a:rPr lang="en-IN" sz="1200">
                          <a:solidFill>
                            <a:srgbClr val="6F42C1"/>
                          </a:solidFill>
                          <a:effectLst/>
                          <a:latin typeface="ui-monospace"/>
                        </a:rPr>
                        <a:t>Log</a:t>
                      </a:r>
                      <a:r>
                        <a:rPr lang="en-IN" sz="1200">
                          <a:effectLst/>
                          <a:latin typeface="ui-monospace"/>
                        </a:rPr>
                        <a:t>.i(</a:t>
                      </a:r>
                      <a:r>
                        <a:rPr lang="en-IN" sz="1200">
                          <a:solidFill>
                            <a:srgbClr val="032F62"/>
                          </a:solidFill>
                          <a:effectLst/>
                          <a:latin typeface="ui-monospace"/>
                        </a:rPr>
                        <a:t>"onComplete"</a:t>
                      </a:r>
                      <a:r>
                        <a:rPr lang="en-IN" sz="1200">
                          <a:effectLst/>
                          <a:latin typeface="ui-monospace"/>
                        </a:rPr>
                        <a:t>, </a:t>
                      </a:r>
                      <a:r>
                        <a:rPr lang="en-IN" sz="1200">
                          <a:solidFill>
                            <a:srgbClr val="032F62"/>
                          </a:solidFill>
                          <a:effectLst/>
                          <a:latin typeface="ui-monospace"/>
                        </a:rPr>
                        <a:t>"DONE!!"</a:t>
                      </a:r>
                      <a:r>
                        <a:rPr lang="en-IN" sz="1200">
                          <a:effectLst/>
                          <a:latin typeface="ui-monospace"/>
                        </a:rPr>
                        <a:t>)</a:t>
                      </a:r>
                    </a:p>
                  </a:txBody>
                  <a:tcPr marL="49419" marR="49419" marT="4942" marB="4942">
                    <a:lnL>
                      <a:noFill/>
                    </a:lnL>
                    <a:lnR>
                      <a:noFill/>
                    </a:lnR>
                    <a:lnT>
                      <a:noFill/>
                    </a:lnT>
                    <a:lnB>
                      <a:noFill/>
                    </a:lnB>
                  </a:tcPr>
                </a:tc>
                <a:extLst>
                  <a:ext uri="{0D108BD9-81ED-4DB2-BD59-A6C34878D82A}">
                    <a16:rowId xmlns:a16="http://schemas.microsoft.com/office/drawing/2014/main" val="2222037494"/>
                  </a:ext>
                </a:extLst>
              </a:tr>
              <a:tr h="257431">
                <a:tc>
                  <a:txBody>
                    <a:bodyPr/>
                    <a:lstStyle/>
                    <a:p>
                      <a:pPr algn="r" fontAlgn="t"/>
                      <a:endParaRPr lang="en-IN" sz="1200">
                        <a:effectLst/>
                        <a:latin typeface="ui-monospace"/>
                      </a:endParaRPr>
                    </a:p>
                  </a:txBody>
                  <a:tcPr marL="49419" marR="49419" marT="4942" marB="4942">
                    <a:lnL>
                      <a:noFill/>
                    </a:lnL>
                    <a:lnR>
                      <a:noFill/>
                    </a:lnR>
                    <a:lnT>
                      <a:noFill/>
                    </a:lnT>
                    <a:lnB>
                      <a:noFill/>
                    </a:lnB>
                  </a:tcPr>
                </a:tc>
                <a:tc>
                  <a:txBody>
                    <a:bodyPr/>
                    <a:lstStyle/>
                    <a:p>
                      <a:pPr algn="l" fontAlgn="t"/>
                      <a:r>
                        <a:rPr lang="en-IN" sz="1200">
                          <a:effectLst/>
                          <a:latin typeface="ui-monospace"/>
                        </a:rPr>
                        <a:t>}</a:t>
                      </a:r>
                    </a:p>
                  </a:txBody>
                  <a:tcPr marL="49419" marR="49419" marT="4942" marB="4942">
                    <a:lnL>
                      <a:noFill/>
                    </a:lnL>
                    <a:lnR>
                      <a:noFill/>
                    </a:lnR>
                    <a:lnT>
                      <a:noFill/>
                    </a:lnT>
                    <a:lnB>
                      <a:noFill/>
                    </a:lnB>
                  </a:tcPr>
                </a:tc>
                <a:extLst>
                  <a:ext uri="{0D108BD9-81ED-4DB2-BD59-A6C34878D82A}">
                    <a16:rowId xmlns:a16="http://schemas.microsoft.com/office/drawing/2014/main" val="1630664389"/>
                  </a:ext>
                </a:extLst>
              </a:tr>
              <a:tr h="257431">
                <a:tc>
                  <a:txBody>
                    <a:bodyPr/>
                    <a:lstStyle/>
                    <a:p>
                      <a:pPr algn="r" fontAlgn="t"/>
                      <a:endParaRPr lang="en-IN" sz="1200">
                        <a:effectLst/>
                        <a:latin typeface="ui-monospace"/>
                      </a:endParaRPr>
                    </a:p>
                  </a:txBody>
                  <a:tcPr marL="49419" marR="49419" marT="4942" marB="4942">
                    <a:lnL>
                      <a:noFill/>
                    </a:lnL>
                    <a:lnR>
                      <a:noFill/>
                    </a:lnR>
                    <a:lnT>
                      <a:noFill/>
                    </a:lnT>
                    <a:lnB>
                      <a:noFill/>
                    </a:lnB>
                  </a:tcPr>
                </a:tc>
                <a:tc>
                  <a:txBody>
                    <a:bodyPr/>
                    <a:lstStyle/>
                    <a:p>
                      <a:pPr algn="l" fontAlgn="t"/>
                      <a:r>
                        <a:rPr lang="en-IN" sz="1200">
                          <a:effectLst/>
                          <a:latin typeface="ui-monospace"/>
                        </a:rPr>
                        <a:t>}</a:t>
                      </a:r>
                    </a:p>
                  </a:txBody>
                  <a:tcPr marL="49419" marR="49419" marT="4942" marB="4942">
                    <a:lnL>
                      <a:noFill/>
                    </a:lnL>
                    <a:lnR>
                      <a:noFill/>
                    </a:lnR>
                    <a:lnT>
                      <a:noFill/>
                    </a:lnT>
                    <a:lnB>
                      <a:noFill/>
                    </a:lnB>
                  </a:tcPr>
                </a:tc>
                <a:extLst>
                  <a:ext uri="{0D108BD9-81ED-4DB2-BD59-A6C34878D82A}">
                    <a16:rowId xmlns:a16="http://schemas.microsoft.com/office/drawing/2014/main" val="3390364063"/>
                  </a:ext>
                </a:extLst>
              </a:tr>
              <a:tr h="257431">
                <a:tc>
                  <a:txBody>
                    <a:bodyPr/>
                    <a:lstStyle/>
                    <a:p>
                      <a:pPr algn="r" fontAlgn="t"/>
                      <a:endParaRPr lang="en-IN" sz="1200">
                        <a:effectLst/>
                        <a:latin typeface="ui-monospace"/>
                      </a:endParaRPr>
                    </a:p>
                  </a:txBody>
                  <a:tcPr marL="49419" marR="49419" marT="4942" marB="4942">
                    <a:lnL>
                      <a:noFill/>
                    </a:lnL>
                    <a:lnR>
                      <a:noFill/>
                    </a:lnR>
                    <a:lnT>
                      <a:noFill/>
                    </a:lnT>
                    <a:lnB>
                      <a:noFill/>
                    </a:lnB>
                  </a:tcPr>
                </a:tc>
                <a:tc>
                  <a:txBody>
                    <a:bodyPr/>
                    <a:lstStyle/>
                    <a:p>
                      <a:pPr algn="l" fontAlgn="t"/>
                      <a:r>
                        <a:rPr lang="en-IN" sz="1200" dirty="0">
                          <a:effectLst/>
                          <a:latin typeface="ui-monospace"/>
                        </a:rPr>
                        <a:t>}</a:t>
                      </a:r>
                    </a:p>
                  </a:txBody>
                  <a:tcPr marL="49419" marR="49419" marT="4942" marB="4942">
                    <a:lnL>
                      <a:noFill/>
                    </a:lnL>
                    <a:lnR>
                      <a:noFill/>
                    </a:lnR>
                    <a:lnT>
                      <a:noFill/>
                    </a:lnT>
                    <a:lnB>
                      <a:noFill/>
                    </a:lnB>
                  </a:tcPr>
                </a:tc>
                <a:extLst>
                  <a:ext uri="{0D108BD9-81ED-4DB2-BD59-A6C34878D82A}">
                    <a16:rowId xmlns:a16="http://schemas.microsoft.com/office/drawing/2014/main" val="112107436"/>
                  </a:ext>
                </a:extLst>
              </a:tr>
            </a:tbl>
          </a:graphicData>
        </a:graphic>
      </p:graphicFrame>
    </p:spTree>
    <p:extLst>
      <p:ext uri="{BB962C8B-B14F-4D97-AF65-F5344CB8AC3E}">
        <p14:creationId xmlns:p14="http://schemas.microsoft.com/office/powerpoint/2010/main" val="2535252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960F-9AA2-4A97-8561-4B41D8073B8D}"/>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23B66EA0-A8B4-443C-AD8B-A079EB2ACA53}"/>
              </a:ext>
            </a:extLst>
          </p:cNvPr>
          <p:cNvSpPr>
            <a:spLocks noGrp="1"/>
          </p:cNvSpPr>
          <p:nvPr>
            <p:ph idx="1"/>
          </p:nvPr>
        </p:nvSpPr>
        <p:spPr/>
        <p:txBody>
          <a:bodyPr/>
          <a:lstStyle/>
          <a:p>
            <a:pPr algn="l">
              <a:buFont typeface="Arial" panose="020B0604020202020204" pitchFamily="34" charset="0"/>
              <a:buChar char="•"/>
            </a:pPr>
            <a:r>
              <a:rPr lang="en-US" b="1" i="0" dirty="0" err="1">
                <a:solidFill>
                  <a:srgbClr val="292929"/>
                </a:solidFill>
                <a:effectLst/>
                <a:latin typeface="charter"/>
              </a:rPr>
              <a:t>subscribeOn</a:t>
            </a:r>
            <a:r>
              <a:rPr lang="en-US" b="1" i="0" dirty="0">
                <a:solidFill>
                  <a:srgbClr val="292929"/>
                </a:solidFill>
                <a:effectLst/>
                <a:latin typeface="charter"/>
              </a:rPr>
              <a:t>(Schedulers.io()):</a:t>
            </a:r>
            <a:r>
              <a:rPr lang="en-US" b="0" i="0" dirty="0">
                <a:solidFill>
                  <a:srgbClr val="292929"/>
                </a:solidFill>
                <a:effectLst/>
                <a:latin typeface="charter"/>
              </a:rPr>
              <a:t> This commands the Observable to run the task on a background thread.</a:t>
            </a:r>
          </a:p>
          <a:p>
            <a:pPr algn="l">
              <a:buFont typeface="Arial" panose="020B0604020202020204" pitchFamily="34" charset="0"/>
              <a:buChar char="•"/>
            </a:pPr>
            <a:r>
              <a:rPr lang="en-US" b="1" i="0" dirty="0" err="1">
                <a:solidFill>
                  <a:srgbClr val="292929"/>
                </a:solidFill>
                <a:effectLst/>
                <a:latin typeface="charter"/>
              </a:rPr>
              <a:t>observeOn</a:t>
            </a:r>
            <a:r>
              <a:rPr lang="en-US" b="1" i="0" dirty="0">
                <a:solidFill>
                  <a:srgbClr val="292929"/>
                </a:solidFill>
                <a:effectLst/>
                <a:latin typeface="charter"/>
              </a:rPr>
              <a:t>(</a:t>
            </a:r>
            <a:r>
              <a:rPr lang="en-US" b="1" i="0" dirty="0" err="1">
                <a:solidFill>
                  <a:srgbClr val="292929"/>
                </a:solidFill>
                <a:effectLst/>
                <a:latin typeface="charter"/>
              </a:rPr>
              <a:t>AndroidSchedulers.mainThread</a:t>
            </a:r>
            <a:r>
              <a:rPr lang="en-US" b="1" i="0" dirty="0">
                <a:solidFill>
                  <a:srgbClr val="292929"/>
                </a:solidFill>
                <a:effectLst/>
                <a:latin typeface="charter"/>
              </a:rPr>
              <a:t>()):</a:t>
            </a:r>
            <a:r>
              <a:rPr lang="en-US" b="0" i="0" dirty="0">
                <a:solidFill>
                  <a:srgbClr val="292929"/>
                </a:solidFill>
                <a:effectLst/>
                <a:latin typeface="charter"/>
              </a:rPr>
              <a:t> Observer will receive the data on Android UI thread so that developers can do things on UI thread when receive data.</a:t>
            </a:r>
          </a:p>
          <a:p>
            <a:endParaRPr lang="en-IN" dirty="0"/>
          </a:p>
        </p:txBody>
      </p:sp>
    </p:spTree>
    <p:extLst>
      <p:ext uri="{BB962C8B-B14F-4D97-AF65-F5344CB8AC3E}">
        <p14:creationId xmlns:p14="http://schemas.microsoft.com/office/powerpoint/2010/main" val="11588383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E31A-2E90-439A-AB28-D92CBEF145D9}"/>
              </a:ext>
            </a:extLst>
          </p:cNvPr>
          <p:cNvSpPr>
            <a:spLocks noGrp="1"/>
          </p:cNvSpPr>
          <p:nvPr>
            <p:ph type="title"/>
          </p:nvPr>
        </p:nvSpPr>
        <p:spPr/>
        <p:txBody>
          <a:bodyPr/>
          <a:lstStyle/>
          <a:p>
            <a:r>
              <a:rPr lang="en-US" dirty="0"/>
              <a:t>Example</a:t>
            </a:r>
            <a:endParaRPr lang="en-IN" dirty="0"/>
          </a:p>
        </p:txBody>
      </p:sp>
      <p:graphicFrame>
        <p:nvGraphicFramePr>
          <p:cNvPr id="4" name="Content Placeholder 3">
            <a:extLst>
              <a:ext uri="{FF2B5EF4-FFF2-40B4-BE49-F238E27FC236}">
                <a16:creationId xmlns:a16="http://schemas.microsoft.com/office/drawing/2014/main" id="{22777D12-C329-41B5-A499-DB2F3DC431C6}"/>
              </a:ext>
            </a:extLst>
          </p:cNvPr>
          <p:cNvGraphicFramePr>
            <a:graphicFrameLocks noGrp="1"/>
          </p:cNvGraphicFramePr>
          <p:nvPr>
            <p:ph idx="1"/>
          </p:nvPr>
        </p:nvGraphicFramePr>
        <p:xfrm>
          <a:off x="1096963" y="2937034"/>
          <a:ext cx="10058400" cy="2103120"/>
        </p:xfrm>
        <a:graphic>
          <a:graphicData uri="http://schemas.openxmlformats.org/drawingml/2006/table">
            <a:tbl>
              <a:tblPr/>
              <a:tblGrid>
                <a:gridCol w="4632158">
                  <a:extLst>
                    <a:ext uri="{9D8B030D-6E8A-4147-A177-3AD203B41FA5}">
                      <a16:colId xmlns:a16="http://schemas.microsoft.com/office/drawing/2014/main" val="2576251340"/>
                    </a:ext>
                  </a:extLst>
                </a:gridCol>
                <a:gridCol w="5426242">
                  <a:extLst>
                    <a:ext uri="{9D8B030D-6E8A-4147-A177-3AD203B41FA5}">
                      <a16:colId xmlns:a16="http://schemas.microsoft.com/office/drawing/2014/main" val="560116176"/>
                    </a:ext>
                  </a:extLst>
                </a:gridCol>
              </a:tblGrid>
              <a:tr h="0">
                <a:tc>
                  <a:txBody>
                    <a:bodyPr/>
                    <a:lstStyle/>
                    <a:p>
                      <a:pPr algn="l" fontAlgn="t"/>
                      <a:r>
                        <a:rPr lang="en-IN">
                          <a:solidFill>
                            <a:srgbClr val="D73A49"/>
                          </a:solidFill>
                          <a:effectLst/>
                          <a:latin typeface="ui-monospace"/>
                        </a:rPr>
                        <a:t>val</a:t>
                      </a:r>
                      <a:r>
                        <a:rPr lang="en-IN">
                          <a:effectLst/>
                          <a:latin typeface="ui-monospace"/>
                        </a:rPr>
                        <a:t> foodsObservable </a:t>
                      </a:r>
                      <a:r>
                        <a:rPr lang="en-IN">
                          <a:solidFill>
                            <a:srgbClr val="D73A49"/>
                          </a:solidFill>
                          <a:effectLst/>
                          <a:latin typeface="ui-monospace"/>
                        </a:rPr>
                        <a:t>=</a:t>
                      </a:r>
                      <a:r>
                        <a:rPr lang="en-IN">
                          <a:effectLst/>
                          <a:latin typeface="ui-monospace"/>
                        </a:rPr>
                        <a:t> getFoodsObservable()</a:t>
                      </a:r>
                    </a:p>
                  </a:txBody>
                  <a:tcPr marL="76200" marR="76200" marT="30480" marB="7620">
                    <a:lnL>
                      <a:noFill/>
                    </a:lnL>
                    <a:lnR>
                      <a:noFill/>
                    </a:lnR>
                    <a:lnT>
                      <a:noFill/>
                    </a:lnT>
                    <a:lnB>
                      <a:noFill/>
                    </a:lnB>
                  </a:tcPr>
                </a:tc>
                <a:tc>
                  <a:txBody>
                    <a:bodyPr/>
                    <a:lstStyle/>
                    <a:p>
                      <a:endParaRPr lang="en-IN"/>
                    </a:p>
                  </a:txBody>
                  <a:tcPr>
                    <a:lnL>
                      <a:noFill/>
                    </a:lnL>
                  </a:tcPr>
                </a:tc>
                <a:extLst>
                  <a:ext uri="{0D108BD9-81ED-4DB2-BD59-A6C34878D82A}">
                    <a16:rowId xmlns:a16="http://schemas.microsoft.com/office/drawing/2014/main" val="2022503012"/>
                  </a:ext>
                </a:extLst>
              </a:tr>
              <a:tr h="0">
                <a:tc>
                  <a:txBody>
                    <a:bodyPr/>
                    <a:lstStyle/>
                    <a:p>
                      <a:pPr algn="r" fontAlgn="t"/>
                      <a:endParaRPr lang="en-IN">
                        <a:effectLst/>
                        <a:latin typeface="ui-monospace"/>
                      </a:endParaRPr>
                    </a:p>
                  </a:txBody>
                  <a:tcPr marL="76200" marR="76200" marT="7620" marB="7620">
                    <a:lnL>
                      <a:noFill/>
                    </a:lnL>
                    <a:lnR>
                      <a:noFill/>
                    </a:lnR>
                    <a:lnT>
                      <a:noFill/>
                    </a:lnT>
                    <a:lnB>
                      <a:noFill/>
                    </a:lnB>
                  </a:tcPr>
                </a:tc>
                <a:tc>
                  <a:txBody>
                    <a:bodyPr/>
                    <a:lstStyle/>
                    <a:p>
                      <a:pPr algn="l" fontAlgn="t"/>
                      <a:r>
                        <a:rPr lang="en-IN">
                          <a:solidFill>
                            <a:srgbClr val="D73A49"/>
                          </a:solidFill>
                          <a:effectLst/>
                          <a:latin typeface="ui-monospace"/>
                        </a:rPr>
                        <a:t>val</a:t>
                      </a:r>
                      <a:r>
                        <a:rPr lang="en-IN">
                          <a:effectLst/>
                          <a:latin typeface="ui-monospace"/>
                        </a:rPr>
                        <a:t> foodsObserver </a:t>
                      </a:r>
                      <a:r>
                        <a:rPr lang="en-IN">
                          <a:solidFill>
                            <a:srgbClr val="D73A49"/>
                          </a:solidFill>
                          <a:effectLst/>
                          <a:latin typeface="ui-monospace"/>
                        </a:rPr>
                        <a:t>=</a:t>
                      </a:r>
                      <a:r>
                        <a:rPr lang="en-IN">
                          <a:effectLst/>
                          <a:latin typeface="ui-monospace"/>
                        </a:rPr>
                        <a:t> getFoodsObserver()</a:t>
                      </a:r>
                    </a:p>
                  </a:txBody>
                  <a:tcPr marL="76200" marR="76200" marT="7620" marB="7620">
                    <a:lnL>
                      <a:noFill/>
                    </a:lnL>
                    <a:lnR>
                      <a:noFill/>
                    </a:lnR>
                    <a:lnB>
                      <a:noFill/>
                    </a:lnB>
                  </a:tcPr>
                </a:tc>
                <a:extLst>
                  <a:ext uri="{0D108BD9-81ED-4DB2-BD59-A6C34878D82A}">
                    <a16:rowId xmlns:a16="http://schemas.microsoft.com/office/drawing/2014/main" val="1369101288"/>
                  </a:ext>
                </a:extLst>
              </a:tr>
              <a:tr h="0">
                <a:tc>
                  <a:txBody>
                    <a:bodyPr/>
                    <a:lstStyle/>
                    <a:p>
                      <a:pPr algn="r" fontAlgn="t"/>
                      <a:endParaRPr lang="en-IN">
                        <a:effectLst/>
                        <a:latin typeface="ui-monospace"/>
                      </a:endParaRPr>
                    </a:p>
                  </a:txBody>
                  <a:tcPr marL="76200" marR="76200" marT="7620" marB="7620">
                    <a:lnL>
                      <a:noFill/>
                    </a:lnL>
                    <a:lnR>
                      <a:noFill/>
                    </a:lnR>
                    <a:lnT>
                      <a:noFill/>
                    </a:lnT>
                    <a:lnB>
                      <a:noFill/>
                    </a:lnB>
                  </a:tcPr>
                </a:tc>
                <a:tc>
                  <a:txBody>
                    <a:bodyPr/>
                    <a:lstStyle/>
                    <a:p>
                      <a:pPr algn="l" fontAlgn="t"/>
                      <a:endParaRPr lang="en-IN">
                        <a:effectLst/>
                        <a:latin typeface="ui-monospace"/>
                      </a:endParaRPr>
                    </a:p>
                  </a:txBody>
                  <a:tcPr marL="76200" marR="76200" marT="7620" marB="7620">
                    <a:lnL>
                      <a:noFill/>
                    </a:lnL>
                    <a:lnR>
                      <a:noFill/>
                    </a:lnR>
                    <a:lnT>
                      <a:noFill/>
                    </a:lnT>
                    <a:lnB>
                      <a:noFill/>
                    </a:lnB>
                  </a:tcPr>
                </a:tc>
                <a:extLst>
                  <a:ext uri="{0D108BD9-81ED-4DB2-BD59-A6C34878D82A}">
                    <a16:rowId xmlns:a16="http://schemas.microsoft.com/office/drawing/2014/main" val="1882210419"/>
                  </a:ext>
                </a:extLst>
              </a:tr>
              <a:tr h="0">
                <a:tc>
                  <a:txBody>
                    <a:bodyPr/>
                    <a:lstStyle/>
                    <a:p>
                      <a:pPr algn="r" fontAlgn="t"/>
                      <a:endParaRPr lang="en-IN">
                        <a:effectLst/>
                        <a:latin typeface="ui-monospace"/>
                      </a:endParaRPr>
                    </a:p>
                  </a:txBody>
                  <a:tcPr marL="76200" marR="76200" marT="7620" marB="7620">
                    <a:lnL>
                      <a:noFill/>
                    </a:lnL>
                    <a:lnR>
                      <a:noFill/>
                    </a:lnR>
                    <a:lnT>
                      <a:noFill/>
                    </a:lnT>
                    <a:lnB>
                      <a:noFill/>
                    </a:lnB>
                  </a:tcPr>
                </a:tc>
                <a:tc>
                  <a:txBody>
                    <a:bodyPr/>
                    <a:lstStyle/>
                    <a:p>
                      <a:pPr algn="l" fontAlgn="t"/>
                      <a:r>
                        <a:rPr lang="en-IN">
                          <a:effectLst/>
                          <a:latin typeface="ui-monospace"/>
                        </a:rPr>
                        <a:t>foodsObservable</a:t>
                      </a:r>
                    </a:p>
                  </a:txBody>
                  <a:tcPr marL="76200" marR="76200" marT="7620" marB="7620">
                    <a:lnL>
                      <a:noFill/>
                    </a:lnL>
                    <a:lnR>
                      <a:noFill/>
                    </a:lnR>
                    <a:lnT>
                      <a:noFill/>
                    </a:lnT>
                    <a:lnB>
                      <a:noFill/>
                    </a:lnB>
                  </a:tcPr>
                </a:tc>
                <a:extLst>
                  <a:ext uri="{0D108BD9-81ED-4DB2-BD59-A6C34878D82A}">
                    <a16:rowId xmlns:a16="http://schemas.microsoft.com/office/drawing/2014/main" val="1448424636"/>
                  </a:ext>
                </a:extLst>
              </a:tr>
              <a:tr h="0">
                <a:tc>
                  <a:txBody>
                    <a:bodyPr/>
                    <a:lstStyle/>
                    <a:p>
                      <a:pPr algn="r" fontAlgn="t"/>
                      <a:endParaRPr lang="en-IN">
                        <a:effectLst/>
                        <a:latin typeface="ui-monospace"/>
                      </a:endParaRPr>
                    </a:p>
                  </a:txBody>
                  <a:tcPr marL="76200" marR="76200" marT="7620" marB="7620">
                    <a:lnL>
                      <a:noFill/>
                    </a:lnL>
                    <a:lnR>
                      <a:noFill/>
                    </a:lnR>
                    <a:lnT>
                      <a:noFill/>
                    </a:lnT>
                    <a:lnB>
                      <a:noFill/>
                    </a:lnB>
                  </a:tcPr>
                </a:tc>
                <a:tc>
                  <a:txBody>
                    <a:bodyPr/>
                    <a:lstStyle/>
                    <a:p>
                      <a:pPr algn="l" fontAlgn="t"/>
                      <a:r>
                        <a:rPr lang="en-IN">
                          <a:effectLst/>
                          <a:latin typeface="ui-monospace"/>
                        </a:rPr>
                        <a:t>.subscribeOn(</a:t>
                      </a:r>
                      <a:r>
                        <a:rPr lang="en-IN">
                          <a:solidFill>
                            <a:srgbClr val="6F42C1"/>
                          </a:solidFill>
                          <a:effectLst/>
                          <a:latin typeface="ui-monospace"/>
                        </a:rPr>
                        <a:t>Schedulers</a:t>
                      </a:r>
                      <a:r>
                        <a:rPr lang="en-IN">
                          <a:effectLst/>
                          <a:latin typeface="ui-monospace"/>
                        </a:rPr>
                        <a:t>.io())</a:t>
                      </a:r>
                    </a:p>
                  </a:txBody>
                  <a:tcPr marL="76200" marR="76200" marT="7620" marB="7620">
                    <a:lnL>
                      <a:noFill/>
                    </a:lnL>
                    <a:lnR>
                      <a:noFill/>
                    </a:lnR>
                    <a:lnT>
                      <a:noFill/>
                    </a:lnT>
                    <a:lnB>
                      <a:noFill/>
                    </a:lnB>
                  </a:tcPr>
                </a:tc>
                <a:extLst>
                  <a:ext uri="{0D108BD9-81ED-4DB2-BD59-A6C34878D82A}">
                    <a16:rowId xmlns:a16="http://schemas.microsoft.com/office/drawing/2014/main" val="1740879904"/>
                  </a:ext>
                </a:extLst>
              </a:tr>
              <a:tr h="0">
                <a:tc>
                  <a:txBody>
                    <a:bodyPr/>
                    <a:lstStyle/>
                    <a:p>
                      <a:pPr algn="r" fontAlgn="t"/>
                      <a:endParaRPr lang="en-IN">
                        <a:effectLst/>
                        <a:latin typeface="ui-monospace"/>
                      </a:endParaRPr>
                    </a:p>
                  </a:txBody>
                  <a:tcPr marL="76200" marR="76200" marT="7620" marB="7620">
                    <a:lnL>
                      <a:noFill/>
                    </a:lnL>
                    <a:lnR>
                      <a:noFill/>
                    </a:lnR>
                    <a:lnT>
                      <a:noFill/>
                    </a:lnT>
                    <a:lnB>
                      <a:noFill/>
                    </a:lnB>
                  </a:tcPr>
                </a:tc>
                <a:tc>
                  <a:txBody>
                    <a:bodyPr/>
                    <a:lstStyle/>
                    <a:p>
                      <a:pPr algn="l" fontAlgn="t"/>
                      <a:r>
                        <a:rPr lang="en-IN">
                          <a:effectLst/>
                          <a:latin typeface="ui-monospace"/>
                        </a:rPr>
                        <a:t>.observeOn(</a:t>
                      </a:r>
                      <a:r>
                        <a:rPr lang="en-IN">
                          <a:solidFill>
                            <a:srgbClr val="6F42C1"/>
                          </a:solidFill>
                          <a:effectLst/>
                          <a:latin typeface="ui-monospace"/>
                        </a:rPr>
                        <a:t>AndroidSchedulers</a:t>
                      </a:r>
                      <a:r>
                        <a:rPr lang="en-IN">
                          <a:effectLst/>
                          <a:latin typeface="ui-monospace"/>
                        </a:rPr>
                        <a:t>.mainThread())</a:t>
                      </a:r>
                    </a:p>
                  </a:txBody>
                  <a:tcPr marL="76200" marR="76200" marT="7620" marB="7620">
                    <a:lnL>
                      <a:noFill/>
                    </a:lnL>
                    <a:lnR>
                      <a:noFill/>
                    </a:lnR>
                    <a:lnT>
                      <a:noFill/>
                    </a:lnT>
                    <a:lnB>
                      <a:noFill/>
                    </a:lnB>
                  </a:tcPr>
                </a:tc>
                <a:extLst>
                  <a:ext uri="{0D108BD9-81ED-4DB2-BD59-A6C34878D82A}">
                    <a16:rowId xmlns:a16="http://schemas.microsoft.com/office/drawing/2014/main" val="1060177334"/>
                  </a:ext>
                </a:extLst>
              </a:tr>
              <a:tr h="0">
                <a:tc>
                  <a:txBody>
                    <a:bodyPr/>
                    <a:lstStyle/>
                    <a:p>
                      <a:pPr algn="r" fontAlgn="t"/>
                      <a:endParaRPr lang="en-IN">
                        <a:effectLst/>
                        <a:latin typeface="ui-monospace"/>
                      </a:endParaRPr>
                    </a:p>
                  </a:txBody>
                  <a:tcPr marL="76200" marR="76200" marT="7620" marB="7620">
                    <a:lnL>
                      <a:noFill/>
                    </a:lnL>
                    <a:lnR>
                      <a:noFill/>
                    </a:lnR>
                    <a:lnT>
                      <a:noFill/>
                    </a:lnT>
                    <a:lnB>
                      <a:noFill/>
                    </a:lnB>
                  </a:tcPr>
                </a:tc>
                <a:tc>
                  <a:txBody>
                    <a:bodyPr/>
                    <a:lstStyle/>
                    <a:p>
                      <a:pPr algn="l" fontAlgn="t"/>
                      <a:r>
                        <a:rPr lang="en-IN" dirty="0">
                          <a:effectLst/>
                          <a:latin typeface="ui-monospace"/>
                        </a:rPr>
                        <a:t>.subscribe(</a:t>
                      </a:r>
                      <a:r>
                        <a:rPr lang="en-IN" dirty="0" err="1">
                          <a:effectLst/>
                          <a:latin typeface="ui-monospace"/>
                        </a:rPr>
                        <a:t>foodsObserver</a:t>
                      </a:r>
                      <a:r>
                        <a:rPr lang="en-IN" dirty="0">
                          <a:effectLst/>
                          <a:latin typeface="ui-monospace"/>
                        </a:rPr>
                        <a:t>)</a:t>
                      </a:r>
                    </a:p>
                  </a:txBody>
                  <a:tcPr marL="76200" marR="76200" marT="7620" marB="7620">
                    <a:lnL>
                      <a:noFill/>
                    </a:lnL>
                    <a:lnR>
                      <a:noFill/>
                    </a:lnR>
                    <a:lnT>
                      <a:noFill/>
                    </a:lnT>
                    <a:lnB>
                      <a:noFill/>
                    </a:lnB>
                  </a:tcPr>
                </a:tc>
                <a:extLst>
                  <a:ext uri="{0D108BD9-81ED-4DB2-BD59-A6C34878D82A}">
                    <a16:rowId xmlns:a16="http://schemas.microsoft.com/office/drawing/2014/main" val="2016525600"/>
                  </a:ext>
                </a:extLst>
              </a:tr>
            </a:tbl>
          </a:graphicData>
        </a:graphic>
      </p:graphicFrame>
    </p:spTree>
    <p:extLst>
      <p:ext uri="{BB962C8B-B14F-4D97-AF65-F5344CB8AC3E}">
        <p14:creationId xmlns:p14="http://schemas.microsoft.com/office/powerpoint/2010/main" val="35694780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321E9-58A9-4552-8256-202322AADFF5}"/>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E13F79F2-D0A7-4A00-8F1A-4B6CA64F771E}"/>
              </a:ext>
            </a:extLst>
          </p:cNvPr>
          <p:cNvSpPr>
            <a:spLocks noGrp="1"/>
          </p:cNvSpPr>
          <p:nvPr>
            <p:ph idx="1"/>
          </p:nvPr>
        </p:nvSpPr>
        <p:spPr/>
        <p:txBody>
          <a:bodyPr/>
          <a:lstStyle/>
          <a:p>
            <a:pPr algn="l"/>
            <a:r>
              <a:rPr lang="en-US" b="1" i="0" dirty="0">
                <a:solidFill>
                  <a:srgbClr val="292929"/>
                </a:solidFill>
                <a:effectLst/>
                <a:latin typeface="sohne"/>
              </a:rPr>
              <a:t>Disposable</a:t>
            </a:r>
            <a:endParaRPr lang="en-US" b="0" i="0" dirty="0">
              <a:solidFill>
                <a:srgbClr val="292929"/>
              </a:solidFill>
              <a:effectLst/>
              <a:latin typeface="sohne"/>
            </a:endParaRPr>
          </a:p>
          <a:p>
            <a:pPr algn="l"/>
            <a:r>
              <a:rPr lang="en-US" b="1" i="0" dirty="0">
                <a:solidFill>
                  <a:srgbClr val="292929"/>
                </a:solidFill>
                <a:effectLst/>
                <a:latin typeface="charter"/>
              </a:rPr>
              <a:t>Disposable: </a:t>
            </a:r>
            <a:r>
              <a:rPr lang="en-US" b="0" i="0" dirty="0">
                <a:solidFill>
                  <a:srgbClr val="292929"/>
                </a:solidFill>
                <a:effectLst/>
                <a:latin typeface="charter"/>
              </a:rPr>
              <a:t>This is an important component to avoid memory leak if we don’t need the Observer listen to Observable.</a:t>
            </a:r>
          </a:p>
          <a:p>
            <a:pPr algn="l"/>
            <a:r>
              <a:rPr lang="en-US" b="0" i="0" dirty="0">
                <a:solidFill>
                  <a:srgbClr val="292929"/>
                </a:solidFill>
                <a:effectLst/>
                <a:latin typeface="charter"/>
              </a:rPr>
              <a:t>Moving back to the Observer we had created. There is a </a:t>
            </a:r>
            <a:r>
              <a:rPr lang="en-US" b="1" i="0" dirty="0">
                <a:solidFill>
                  <a:srgbClr val="292929"/>
                </a:solidFill>
                <a:effectLst/>
                <a:latin typeface="charter"/>
              </a:rPr>
              <a:t>Disposable</a:t>
            </a:r>
            <a:r>
              <a:rPr lang="en-US" b="0" i="0" dirty="0">
                <a:solidFill>
                  <a:srgbClr val="292929"/>
                </a:solidFill>
                <a:effectLst/>
                <a:latin typeface="charter"/>
              </a:rPr>
              <a:t> in the </a:t>
            </a:r>
            <a:r>
              <a:rPr lang="en-US" b="0" i="0" dirty="0" err="1">
                <a:solidFill>
                  <a:srgbClr val="292929"/>
                </a:solidFill>
                <a:effectLst/>
                <a:latin typeface="charter"/>
              </a:rPr>
              <a:t>onSubscribe</a:t>
            </a:r>
            <a:r>
              <a:rPr lang="en-US" b="0" i="0" dirty="0">
                <a:solidFill>
                  <a:srgbClr val="292929"/>
                </a:solidFill>
                <a:effectLst/>
                <a:latin typeface="charter"/>
              </a:rPr>
              <a:t>.</a:t>
            </a:r>
          </a:p>
          <a:p>
            <a:endParaRPr lang="en-IN" dirty="0"/>
          </a:p>
        </p:txBody>
      </p:sp>
    </p:spTree>
    <p:extLst>
      <p:ext uri="{BB962C8B-B14F-4D97-AF65-F5344CB8AC3E}">
        <p14:creationId xmlns:p14="http://schemas.microsoft.com/office/powerpoint/2010/main" val="2038424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D522D-239D-4A1F-9818-CAFC3EA6B94C}"/>
              </a:ext>
            </a:extLst>
          </p:cNvPr>
          <p:cNvSpPr>
            <a:spLocks noGrp="1"/>
          </p:cNvSpPr>
          <p:nvPr>
            <p:ph type="title"/>
          </p:nvPr>
        </p:nvSpPr>
        <p:spPr/>
        <p:txBody>
          <a:bodyPr/>
          <a:lstStyle/>
          <a:p>
            <a:r>
              <a:rPr lang="en-US" dirty="0" err="1"/>
              <a:t>RxJAVA</a:t>
            </a:r>
            <a:endParaRPr lang="en-IN" dirty="0"/>
          </a:p>
        </p:txBody>
      </p:sp>
      <p:sp>
        <p:nvSpPr>
          <p:cNvPr id="3" name="Content Placeholder 2">
            <a:extLst>
              <a:ext uri="{FF2B5EF4-FFF2-40B4-BE49-F238E27FC236}">
                <a16:creationId xmlns:a16="http://schemas.microsoft.com/office/drawing/2014/main" id="{1553E46B-EC32-447D-A936-75EC252ACFEA}"/>
              </a:ext>
            </a:extLst>
          </p:cNvPr>
          <p:cNvSpPr>
            <a:spLocks noGrp="1"/>
          </p:cNvSpPr>
          <p:nvPr>
            <p:ph idx="1"/>
          </p:nvPr>
        </p:nvSpPr>
        <p:spPr/>
        <p:txBody>
          <a:bodyPr/>
          <a:lstStyle/>
          <a:p>
            <a:r>
              <a:rPr lang="en-US" b="0" i="0" dirty="0" err="1">
                <a:solidFill>
                  <a:srgbClr val="3A3A3A"/>
                </a:solidFill>
                <a:effectLst/>
                <a:latin typeface="system-ui"/>
              </a:rPr>
              <a:t>RxJava</a:t>
            </a:r>
            <a:r>
              <a:rPr lang="en-US" b="0" i="0" dirty="0">
                <a:solidFill>
                  <a:srgbClr val="3A3A3A"/>
                </a:solidFill>
                <a:effectLst/>
                <a:latin typeface="system-ui"/>
              </a:rPr>
              <a:t> is an open-source implementation of the </a:t>
            </a:r>
            <a:r>
              <a:rPr lang="en-US" b="0" i="0" dirty="0" err="1">
                <a:solidFill>
                  <a:srgbClr val="3A3A3A"/>
                </a:solidFill>
                <a:effectLst/>
                <a:latin typeface="system-ui"/>
              </a:rPr>
              <a:t>ReactiveX</a:t>
            </a:r>
            <a:r>
              <a:rPr lang="en-US" b="0" i="0" dirty="0">
                <a:solidFill>
                  <a:srgbClr val="3A3A3A"/>
                </a:solidFill>
                <a:effectLst/>
                <a:latin typeface="system-ui"/>
              </a:rPr>
              <a:t> library that helps you create applications in the reactive programming style. Although </a:t>
            </a:r>
            <a:r>
              <a:rPr lang="en-US" b="0" i="0" dirty="0" err="1">
                <a:solidFill>
                  <a:srgbClr val="3A3A3A"/>
                </a:solidFill>
                <a:effectLst/>
                <a:latin typeface="system-ui"/>
              </a:rPr>
              <a:t>RxJava</a:t>
            </a:r>
            <a:r>
              <a:rPr lang="en-US" b="0" i="0" dirty="0">
                <a:solidFill>
                  <a:srgbClr val="3A3A3A"/>
                </a:solidFill>
                <a:effectLst/>
                <a:latin typeface="system-ui"/>
              </a:rPr>
              <a:t> is designed to process synchronous and asynchronous streams of data, it isn’t restricted to “traditional” data types. </a:t>
            </a:r>
            <a:r>
              <a:rPr lang="en-US" b="0" i="0" dirty="0" err="1">
                <a:solidFill>
                  <a:srgbClr val="3A3A3A"/>
                </a:solidFill>
                <a:effectLst/>
                <a:latin typeface="system-ui"/>
              </a:rPr>
              <a:t>RxJava’s</a:t>
            </a:r>
            <a:r>
              <a:rPr lang="en-US" b="0" i="0" dirty="0">
                <a:solidFill>
                  <a:srgbClr val="3A3A3A"/>
                </a:solidFill>
                <a:effectLst/>
                <a:latin typeface="system-ui"/>
              </a:rPr>
              <a:t> definition of "data" is pretty broad and includes things like caches, variables, properties, and even user input events such as clicks and swipes. Just because your application doesn’t deal with huge numbers or perform complex data transformations, it doesn’t mean that it can’t benefit from </a:t>
            </a:r>
            <a:r>
              <a:rPr lang="en-US" b="0" i="0" dirty="0" err="1">
                <a:solidFill>
                  <a:srgbClr val="3A3A3A"/>
                </a:solidFill>
                <a:effectLst/>
                <a:latin typeface="system-ui"/>
              </a:rPr>
              <a:t>RxJava</a:t>
            </a:r>
            <a:r>
              <a:rPr lang="en-US" b="0" i="0" dirty="0">
                <a:solidFill>
                  <a:srgbClr val="3A3A3A"/>
                </a:solidFill>
                <a:effectLst/>
                <a:latin typeface="system-ui"/>
              </a:rPr>
              <a:t>!</a:t>
            </a:r>
            <a:endParaRPr lang="en-IN" dirty="0"/>
          </a:p>
        </p:txBody>
      </p:sp>
    </p:spTree>
    <p:extLst>
      <p:ext uri="{BB962C8B-B14F-4D97-AF65-F5344CB8AC3E}">
        <p14:creationId xmlns:p14="http://schemas.microsoft.com/office/powerpoint/2010/main" val="2540296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2F047-E118-4F71-BE4B-FE0D2123A5DC}"/>
              </a:ext>
            </a:extLst>
          </p:cNvPr>
          <p:cNvSpPr>
            <a:spLocks noGrp="1"/>
          </p:cNvSpPr>
          <p:nvPr>
            <p:ph type="title"/>
          </p:nvPr>
        </p:nvSpPr>
        <p:spPr/>
        <p:txBody>
          <a:bodyPr/>
          <a:lstStyle/>
          <a:p>
            <a:r>
              <a:rPr lang="en-US" dirty="0" err="1"/>
              <a:t>Rxjava</a:t>
            </a:r>
            <a:endParaRPr lang="en-IN" dirty="0"/>
          </a:p>
        </p:txBody>
      </p:sp>
      <p:sp>
        <p:nvSpPr>
          <p:cNvPr id="3" name="Content Placeholder 2">
            <a:extLst>
              <a:ext uri="{FF2B5EF4-FFF2-40B4-BE49-F238E27FC236}">
                <a16:creationId xmlns:a16="http://schemas.microsoft.com/office/drawing/2014/main" id="{1AB43F15-F8A7-42D9-A0CB-CDC7CEE84BEE}"/>
              </a:ext>
            </a:extLst>
          </p:cNvPr>
          <p:cNvSpPr>
            <a:spLocks noGrp="1"/>
          </p:cNvSpPr>
          <p:nvPr>
            <p:ph idx="1"/>
          </p:nvPr>
        </p:nvSpPr>
        <p:spPr/>
        <p:txBody>
          <a:bodyPr/>
          <a:lstStyle/>
          <a:p>
            <a:pPr algn="l"/>
            <a:r>
              <a:rPr lang="en-US" b="0" i="0" dirty="0" err="1">
                <a:solidFill>
                  <a:srgbClr val="3A3A3A"/>
                </a:solidFill>
                <a:effectLst/>
                <a:latin typeface="system-ui"/>
              </a:rPr>
              <a:t>RxJava</a:t>
            </a:r>
            <a:r>
              <a:rPr lang="en-US" b="0" i="0" dirty="0">
                <a:solidFill>
                  <a:srgbClr val="3A3A3A"/>
                </a:solidFill>
                <a:effectLst/>
                <a:latin typeface="system-ui"/>
              </a:rPr>
              <a:t> extends the Observer software design pattern, which is based around the concept of Observers and Observables. To create a basic </a:t>
            </a:r>
            <a:r>
              <a:rPr lang="en-US" b="0" i="0" dirty="0" err="1">
                <a:solidFill>
                  <a:srgbClr val="3A3A3A"/>
                </a:solidFill>
                <a:effectLst/>
                <a:latin typeface="system-ui"/>
              </a:rPr>
              <a:t>RxJava</a:t>
            </a:r>
            <a:r>
              <a:rPr lang="en-US" b="0" i="0" dirty="0">
                <a:solidFill>
                  <a:srgbClr val="3A3A3A"/>
                </a:solidFill>
                <a:effectLst/>
                <a:latin typeface="system-ui"/>
              </a:rPr>
              <a:t> data pipeline, you need to:</a:t>
            </a:r>
          </a:p>
          <a:p>
            <a:pPr algn="l">
              <a:buFont typeface="Arial" panose="020B0604020202020204" pitchFamily="34" charset="0"/>
              <a:buChar char="•"/>
            </a:pPr>
            <a:r>
              <a:rPr lang="en-US" b="0" i="0" dirty="0">
                <a:solidFill>
                  <a:srgbClr val="3A3A3A"/>
                </a:solidFill>
                <a:effectLst/>
                <a:latin typeface="system-ui"/>
              </a:rPr>
              <a:t>Create an Observable.</a:t>
            </a:r>
          </a:p>
          <a:p>
            <a:pPr algn="l">
              <a:buFont typeface="Arial" panose="020B0604020202020204" pitchFamily="34" charset="0"/>
              <a:buChar char="•"/>
            </a:pPr>
            <a:r>
              <a:rPr lang="en-US" b="0" i="0" dirty="0">
                <a:solidFill>
                  <a:srgbClr val="3A3A3A"/>
                </a:solidFill>
                <a:effectLst/>
                <a:latin typeface="system-ui"/>
              </a:rPr>
              <a:t>Give the Observable some data to emit.  </a:t>
            </a:r>
          </a:p>
          <a:p>
            <a:pPr algn="l">
              <a:buFont typeface="Arial" panose="020B0604020202020204" pitchFamily="34" charset="0"/>
              <a:buChar char="•"/>
            </a:pPr>
            <a:r>
              <a:rPr lang="en-US" b="0" i="0" dirty="0">
                <a:solidFill>
                  <a:srgbClr val="3A3A3A"/>
                </a:solidFill>
                <a:effectLst/>
                <a:latin typeface="system-ui"/>
              </a:rPr>
              <a:t>Create an Observer.</a:t>
            </a:r>
          </a:p>
          <a:p>
            <a:pPr algn="l">
              <a:buFont typeface="Arial" panose="020B0604020202020204" pitchFamily="34" charset="0"/>
              <a:buChar char="•"/>
            </a:pPr>
            <a:r>
              <a:rPr lang="en-US" b="0" i="0" dirty="0">
                <a:solidFill>
                  <a:srgbClr val="3A3A3A"/>
                </a:solidFill>
                <a:effectLst/>
                <a:latin typeface="system-ui"/>
              </a:rPr>
              <a:t>Subscribe the Observer to the Observable.</a:t>
            </a:r>
          </a:p>
          <a:p>
            <a:endParaRPr lang="en-IN" dirty="0"/>
          </a:p>
        </p:txBody>
      </p:sp>
    </p:spTree>
    <p:extLst>
      <p:ext uri="{BB962C8B-B14F-4D97-AF65-F5344CB8AC3E}">
        <p14:creationId xmlns:p14="http://schemas.microsoft.com/office/powerpoint/2010/main" val="1070909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E1527-7688-4601-8982-C211958C6B02}"/>
              </a:ext>
            </a:extLst>
          </p:cNvPr>
          <p:cNvSpPr>
            <a:spLocks noGrp="1"/>
          </p:cNvSpPr>
          <p:nvPr>
            <p:ph type="title"/>
          </p:nvPr>
        </p:nvSpPr>
        <p:spPr/>
        <p:txBody>
          <a:bodyPr/>
          <a:lstStyle/>
          <a:p>
            <a:r>
              <a:rPr lang="en-US" dirty="0" err="1"/>
              <a:t>RxJava</a:t>
            </a:r>
            <a:endParaRPr lang="en-IN" dirty="0"/>
          </a:p>
        </p:txBody>
      </p:sp>
      <p:sp>
        <p:nvSpPr>
          <p:cNvPr id="3" name="Content Placeholder 2">
            <a:extLst>
              <a:ext uri="{FF2B5EF4-FFF2-40B4-BE49-F238E27FC236}">
                <a16:creationId xmlns:a16="http://schemas.microsoft.com/office/drawing/2014/main" id="{BE02B875-C7DA-4E75-A032-455BFCFCD24A}"/>
              </a:ext>
            </a:extLst>
          </p:cNvPr>
          <p:cNvSpPr>
            <a:spLocks noGrp="1"/>
          </p:cNvSpPr>
          <p:nvPr>
            <p:ph idx="1"/>
          </p:nvPr>
        </p:nvSpPr>
        <p:spPr/>
        <p:txBody>
          <a:bodyPr/>
          <a:lstStyle/>
          <a:p>
            <a:r>
              <a:rPr lang="en-US" b="0" i="0" dirty="0">
                <a:solidFill>
                  <a:srgbClr val="3A3A3A"/>
                </a:solidFill>
                <a:effectLst/>
                <a:latin typeface="system-ui"/>
              </a:rPr>
              <a:t>As soon as the Observable has at least one Observer, it’ll start emitting data. Every time the Observable emits a piece of data, it’ll notify its assigned Observer by calling the </a:t>
            </a:r>
            <a:r>
              <a:rPr lang="en-US" b="0" i="0" dirty="0" err="1">
                <a:solidFill>
                  <a:srgbClr val="3A3A3A"/>
                </a:solidFill>
                <a:effectLst/>
                <a:latin typeface="system-ui"/>
              </a:rPr>
              <a:t>onnext</a:t>
            </a:r>
            <a:r>
              <a:rPr lang="en-US" b="0" i="0" dirty="0">
                <a:solidFill>
                  <a:srgbClr val="3A3A3A"/>
                </a:solidFill>
                <a:effectLst/>
                <a:latin typeface="system-ui"/>
              </a:rPr>
              <a:t>()</a:t>
            </a:r>
          </a:p>
          <a:p>
            <a:r>
              <a:rPr lang="en-US" b="0" i="0" dirty="0">
                <a:solidFill>
                  <a:srgbClr val="3A3A3A"/>
                </a:solidFill>
                <a:effectLst/>
                <a:latin typeface="system-ui"/>
              </a:rPr>
              <a:t>method, and the Observer will then typically perform some action in response to this data emission. Once the Observable has finished emitting data, it’ll notify the Observer by calling</a:t>
            </a:r>
            <a:r>
              <a:rPr lang="en-US" dirty="0">
                <a:solidFill>
                  <a:srgbClr val="3A3A3A"/>
                </a:solidFill>
                <a:latin typeface="system-ui"/>
              </a:rPr>
              <a:t> </a:t>
            </a:r>
            <a:r>
              <a:rPr lang="en-US" dirty="0" err="1">
                <a:solidFill>
                  <a:srgbClr val="3A3A3A"/>
                </a:solidFill>
                <a:latin typeface="system-ui"/>
              </a:rPr>
              <a:t>onComplete</a:t>
            </a:r>
            <a:r>
              <a:rPr lang="en-US" dirty="0">
                <a:solidFill>
                  <a:srgbClr val="3A3A3A"/>
                </a:solidFill>
                <a:latin typeface="system-ui"/>
              </a:rPr>
              <a:t>()</a:t>
            </a:r>
          </a:p>
          <a:p>
            <a:endParaRPr lang="en-IN" dirty="0"/>
          </a:p>
        </p:txBody>
      </p:sp>
    </p:spTree>
    <p:extLst>
      <p:ext uri="{BB962C8B-B14F-4D97-AF65-F5344CB8AC3E}">
        <p14:creationId xmlns:p14="http://schemas.microsoft.com/office/powerpoint/2010/main" val="4075120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15545-AFA0-48FF-9BEC-DBA9866B0C64}"/>
              </a:ext>
            </a:extLst>
          </p:cNvPr>
          <p:cNvSpPr>
            <a:spLocks noGrp="1"/>
          </p:cNvSpPr>
          <p:nvPr>
            <p:ph type="title"/>
          </p:nvPr>
        </p:nvSpPr>
        <p:spPr/>
        <p:txBody>
          <a:bodyPr/>
          <a:lstStyle/>
          <a:p>
            <a:r>
              <a:rPr lang="en-US" dirty="0"/>
              <a:t>Benefits</a:t>
            </a:r>
            <a:endParaRPr lang="en-IN" dirty="0"/>
          </a:p>
        </p:txBody>
      </p:sp>
      <p:sp>
        <p:nvSpPr>
          <p:cNvPr id="3" name="Content Placeholder 2">
            <a:extLst>
              <a:ext uri="{FF2B5EF4-FFF2-40B4-BE49-F238E27FC236}">
                <a16:creationId xmlns:a16="http://schemas.microsoft.com/office/drawing/2014/main" id="{CE6B9B31-4382-4F61-8F96-29C00B7245D7}"/>
              </a:ext>
            </a:extLst>
          </p:cNvPr>
          <p:cNvSpPr>
            <a:spLocks noGrp="1"/>
          </p:cNvSpPr>
          <p:nvPr>
            <p:ph idx="1"/>
          </p:nvPr>
        </p:nvSpPr>
        <p:spPr/>
        <p:txBody>
          <a:bodyPr/>
          <a:lstStyle/>
          <a:p>
            <a:r>
              <a:rPr lang="en-US" b="0" i="0" dirty="0" err="1">
                <a:solidFill>
                  <a:srgbClr val="3A3A3A"/>
                </a:solidFill>
                <a:effectLst/>
                <a:latin typeface="system-ui"/>
              </a:rPr>
              <a:t>RxJava</a:t>
            </a:r>
            <a:r>
              <a:rPr lang="en-US" b="0" i="0" dirty="0">
                <a:solidFill>
                  <a:srgbClr val="3A3A3A"/>
                </a:solidFill>
                <a:effectLst/>
                <a:latin typeface="system-ui"/>
              </a:rPr>
              <a:t> can help simplify your code by giving you a way to write what you want to achieve, rather than writing a list of instructions that your application has to work through. For example, if you wanted to ignore all data emissions that happen within the same 500-millisecond period, then you’d write:</a:t>
            </a:r>
          </a:p>
          <a:p>
            <a:r>
              <a:rPr lang="en-US" b="0" i="0" dirty="0">
                <a:solidFill>
                  <a:srgbClr val="3A3A3A"/>
                </a:solidFill>
                <a:effectLst/>
                <a:latin typeface="system-ui"/>
              </a:rPr>
              <a:t>In addition, since </a:t>
            </a:r>
            <a:r>
              <a:rPr lang="en-US" b="0" i="0" dirty="0" err="1">
                <a:solidFill>
                  <a:srgbClr val="3A3A3A"/>
                </a:solidFill>
                <a:effectLst/>
                <a:latin typeface="system-ui"/>
              </a:rPr>
              <a:t>RxJava</a:t>
            </a:r>
            <a:r>
              <a:rPr lang="en-US" b="0" i="0" dirty="0">
                <a:solidFill>
                  <a:srgbClr val="3A3A3A"/>
                </a:solidFill>
                <a:effectLst/>
                <a:latin typeface="system-ui"/>
              </a:rPr>
              <a:t> treats </a:t>
            </a:r>
            <a:r>
              <a:rPr lang="en-US" b="0" i="1" dirty="0">
                <a:solidFill>
                  <a:srgbClr val="3A3A3A"/>
                </a:solidFill>
                <a:effectLst/>
                <a:latin typeface="system-ui"/>
              </a:rPr>
              <a:t>almost everything</a:t>
            </a:r>
            <a:r>
              <a:rPr lang="en-US" b="0" i="0" dirty="0">
                <a:solidFill>
                  <a:srgbClr val="3A3A3A"/>
                </a:solidFill>
                <a:effectLst/>
                <a:latin typeface="system-ui"/>
              </a:rPr>
              <a:t> as data, it provides a template that you can apply to a wide range of events: create an Observable, create an Observer, subscribe the Observer to the Observable, rinse and repeat. This formulaic approach results in much more straightforward, human-readable code.</a:t>
            </a:r>
            <a:endParaRPr lang="en-IN" dirty="0"/>
          </a:p>
        </p:txBody>
      </p:sp>
    </p:spTree>
    <p:extLst>
      <p:ext uri="{BB962C8B-B14F-4D97-AF65-F5344CB8AC3E}">
        <p14:creationId xmlns:p14="http://schemas.microsoft.com/office/powerpoint/2010/main" val="4194000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A63B9-A0DE-4048-802E-6FD7406B15E0}"/>
              </a:ext>
            </a:extLst>
          </p:cNvPr>
          <p:cNvSpPr>
            <a:spLocks noGrp="1"/>
          </p:cNvSpPr>
          <p:nvPr>
            <p:ph type="title"/>
          </p:nvPr>
        </p:nvSpPr>
        <p:spPr/>
        <p:txBody>
          <a:bodyPr/>
          <a:lstStyle/>
          <a:p>
            <a:r>
              <a:rPr lang="en-US" dirty="0" err="1"/>
              <a:t>Rxjava</a:t>
            </a:r>
            <a:endParaRPr lang="en-IN" dirty="0"/>
          </a:p>
        </p:txBody>
      </p:sp>
      <p:sp>
        <p:nvSpPr>
          <p:cNvPr id="3" name="Content Placeholder 2">
            <a:extLst>
              <a:ext uri="{FF2B5EF4-FFF2-40B4-BE49-F238E27FC236}">
                <a16:creationId xmlns:a16="http://schemas.microsoft.com/office/drawing/2014/main" id="{F95CD6CE-07CC-4D8E-8C10-1206ED8C1C1B}"/>
              </a:ext>
            </a:extLst>
          </p:cNvPr>
          <p:cNvSpPr>
            <a:spLocks noGrp="1"/>
          </p:cNvSpPr>
          <p:nvPr>
            <p:ph idx="1"/>
          </p:nvPr>
        </p:nvSpPr>
        <p:spPr/>
        <p:txBody>
          <a:bodyPr/>
          <a:lstStyle/>
          <a:p>
            <a:r>
              <a:rPr lang="en-US" b="0" i="0" dirty="0">
                <a:solidFill>
                  <a:srgbClr val="3A3A3A"/>
                </a:solidFill>
                <a:effectLst/>
                <a:latin typeface="system-ui"/>
              </a:rPr>
              <a:t>In </a:t>
            </a:r>
            <a:r>
              <a:rPr lang="en-US" b="0" i="0" dirty="0" err="1">
                <a:solidFill>
                  <a:srgbClr val="3A3A3A"/>
                </a:solidFill>
                <a:effectLst/>
                <a:latin typeface="system-ui"/>
              </a:rPr>
              <a:t>RxJava</a:t>
            </a:r>
            <a:r>
              <a:rPr lang="en-US" b="0" i="0" dirty="0">
                <a:solidFill>
                  <a:srgbClr val="3A3A3A"/>
                </a:solidFill>
                <a:effectLst/>
                <a:latin typeface="system-ui"/>
              </a:rPr>
              <a:t>, you create and manage additional threads using a combination of operators and schedulers. You can easily change the thread where work is performed, using the </a:t>
            </a:r>
            <a:r>
              <a:rPr lang="en-US" b="0" i="0" dirty="0" err="1">
                <a:solidFill>
                  <a:srgbClr val="3A3A3A"/>
                </a:solidFill>
                <a:effectLst/>
                <a:latin typeface="system-ui"/>
              </a:rPr>
              <a:t>subscribeOn</a:t>
            </a:r>
            <a:r>
              <a:rPr lang="en-US" b="0" i="0" dirty="0">
                <a:solidFill>
                  <a:srgbClr val="3A3A3A"/>
                </a:solidFill>
                <a:effectLst/>
                <a:latin typeface="system-ui"/>
              </a:rPr>
              <a:t>()</a:t>
            </a:r>
          </a:p>
          <a:p>
            <a:r>
              <a:rPr lang="en-US" b="0" i="0" dirty="0">
                <a:solidFill>
                  <a:srgbClr val="3A3A3A"/>
                </a:solidFill>
                <a:effectLst/>
                <a:latin typeface="system-ui"/>
              </a:rPr>
              <a:t>operator plus a scheduler. For example, here we’re scheduling work to be performed on a new thread:</a:t>
            </a:r>
            <a:r>
              <a:rPr lang="en-IN" b="0" i="0" dirty="0">
                <a:solidFill>
                  <a:srgbClr val="000000"/>
                </a:solidFill>
                <a:effectLst/>
                <a:latin typeface="Source Code Pro" panose="020B0509030403020204" pitchFamily="49" charset="0"/>
              </a:rPr>
              <a:t>.</a:t>
            </a:r>
            <a:r>
              <a:rPr lang="en-IN" b="0" i="0" dirty="0" err="1">
                <a:solidFill>
                  <a:srgbClr val="000000"/>
                </a:solidFill>
                <a:effectLst/>
                <a:latin typeface="Source Code Pro" panose="020B0509030403020204" pitchFamily="49" charset="0"/>
              </a:rPr>
              <a:t>subscribeOn</a:t>
            </a:r>
            <a:r>
              <a:rPr lang="en-IN" b="0" i="0" dirty="0">
                <a:solidFill>
                  <a:srgbClr val="000000"/>
                </a:solidFill>
                <a:effectLst/>
                <a:latin typeface="Source Code Pro" panose="020B0509030403020204" pitchFamily="49" charset="0"/>
              </a:rPr>
              <a:t>(</a:t>
            </a:r>
            <a:r>
              <a:rPr lang="en-IN" b="0" i="0" dirty="0" err="1">
                <a:solidFill>
                  <a:srgbClr val="000000"/>
                </a:solidFill>
                <a:effectLst/>
                <a:latin typeface="Source Code Pro" panose="020B0509030403020204" pitchFamily="49" charset="0"/>
              </a:rPr>
              <a:t>Schedulers.newThread</a:t>
            </a:r>
            <a:r>
              <a:rPr lang="en-IN" b="0" i="0" dirty="0">
                <a:solidFill>
                  <a:srgbClr val="000000"/>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2753020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ACD9F-B0AB-4A25-8B36-6579D61B16E7}"/>
              </a:ext>
            </a:extLst>
          </p:cNvPr>
          <p:cNvSpPr>
            <a:spLocks noGrp="1"/>
          </p:cNvSpPr>
          <p:nvPr>
            <p:ph type="title"/>
          </p:nvPr>
        </p:nvSpPr>
        <p:spPr/>
        <p:txBody>
          <a:bodyPr/>
          <a:lstStyle/>
          <a:p>
            <a:r>
              <a:rPr lang="en-US" dirty="0" err="1"/>
              <a:t>RxKotlin</a:t>
            </a:r>
            <a:endParaRPr lang="en-IN" dirty="0"/>
          </a:p>
        </p:txBody>
      </p:sp>
      <p:sp>
        <p:nvSpPr>
          <p:cNvPr id="3" name="Content Placeholder 2">
            <a:extLst>
              <a:ext uri="{FF2B5EF4-FFF2-40B4-BE49-F238E27FC236}">
                <a16:creationId xmlns:a16="http://schemas.microsoft.com/office/drawing/2014/main" id="{8000E820-C8C7-4063-912D-745B1562EFF8}"/>
              </a:ext>
            </a:extLst>
          </p:cNvPr>
          <p:cNvSpPr>
            <a:spLocks noGrp="1"/>
          </p:cNvSpPr>
          <p:nvPr>
            <p:ph idx="1"/>
          </p:nvPr>
        </p:nvSpPr>
        <p:spPr/>
        <p:txBody>
          <a:bodyPr/>
          <a:lstStyle/>
          <a:p>
            <a:r>
              <a:rPr lang="en-US" b="0" i="0" dirty="0" err="1">
                <a:solidFill>
                  <a:srgbClr val="333333"/>
                </a:solidFill>
                <a:effectLst/>
                <a:latin typeface="Helvetica Neue"/>
              </a:rPr>
              <a:t>RxKotlin</a:t>
            </a:r>
            <a:r>
              <a:rPr lang="en-US" b="0" i="0" dirty="0">
                <a:solidFill>
                  <a:srgbClr val="333333"/>
                </a:solidFill>
                <a:effectLst/>
                <a:latin typeface="Helvetica Neue"/>
              </a:rPr>
              <a:t> is a lightweight library that adds convenient extension functions to </a:t>
            </a:r>
            <a:r>
              <a:rPr lang="en-US" b="0" i="0" u="none" strike="noStrike" dirty="0" err="1">
                <a:solidFill>
                  <a:srgbClr val="4F713D"/>
                </a:solidFill>
                <a:effectLst/>
                <a:latin typeface="Helvetica Neue"/>
                <a:hlinkClick r:id="rId2"/>
              </a:rPr>
              <a:t>RxJava</a:t>
            </a:r>
            <a:r>
              <a:rPr lang="en-US" b="0" i="0" dirty="0">
                <a:solidFill>
                  <a:srgbClr val="333333"/>
                </a:solidFill>
                <a:effectLst/>
                <a:latin typeface="Helvetica Neue"/>
              </a:rPr>
              <a:t>. You can use </a:t>
            </a:r>
            <a:r>
              <a:rPr lang="en-US" b="0" i="0" dirty="0" err="1">
                <a:solidFill>
                  <a:srgbClr val="333333"/>
                </a:solidFill>
                <a:effectLst/>
                <a:latin typeface="Helvetica Neue"/>
              </a:rPr>
              <a:t>RxJava</a:t>
            </a:r>
            <a:r>
              <a:rPr lang="en-US" b="0" i="0" dirty="0">
                <a:solidFill>
                  <a:srgbClr val="333333"/>
                </a:solidFill>
                <a:effectLst/>
                <a:latin typeface="Helvetica Neue"/>
              </a:rPr>
              <a:t> with Kotlin out-of-the-box, but Kotlin has language features (such as </a:t>
            </a:r>
            <a:r>
              <a:rPr lang="en-US" b="0" i="0" u="none" strike="noStrike" dirty="0">
                <a:solidFill>
                  <a:srgbClr val="4F713D"/>
                </a:solidFill>
                <a:effectLst/>
                <a:latin typeface="Helvetica Neue"/>
                <a:hlinkClick r:id="rId3"/>
              </a:rPr>
              <a:t>extension functions</a:t>
            </a:r>
            <a:r>
              <a:rPr lang="en-US" b="0" i="0" dirty="0">
                <a:solidFill>
                  <a:srgbClr val="333333"/>
                </a:solidFill>
                <a:effectLst/>
                <a:latin typeface="Helvetica Neue"/>
              </a:rPr>
              <a:t>) that can streamline usage of </a:t>
            </a:r>
            <a:r>
              <a:rPr lang="en-US" b="0" i="0" dirty="0" err="1">
                <a:solidFill>
                  <a:srgbClr val="333333"/>
                </a:solidFill>
                <a:effectLst/>
                <a:latin typeface="Helvetica Neue"/>
              </a:rPr>
              <a:t>RxJava</a:t>
            </a:r>
            <a:r>
              <a:rPr lang="en-US" b="0" i="0" dirty="0">
                <a:solidFill>
                  <a:srgbClr val="333333"/>
                </a:solidFill>
                <a:effectLst/>
                <a:latin typeface="Helvetica Neue"/>
              </a:rPr>
              <a:t> even more. </a:t>
            </a:r>
            <a:r>
              <a:rPr lang="en-US" b="0" i="0" dirty="0" err="1">
                <a:solidFill>
                  <a:srgbClr val="333333"/>
                </a:solidFill>
                <a:effectLst/>
                <a:latin typeface="Helvetica Neue"/>
              </a:rPr>
              <a:t>RxKotlin</a:t>
            </a:r>
            <a:r>
              <a:rPr lang="en-US" b="0" i="0" dirty="0">
                <a:solidFill>
                  <a:srgbClr val="333333"/>
                </a:solidFill>
                <a:effectLst/>
                <a:latin typeface="Helvetica Neue"/>
              </a:rPr>
              <a:t> aims to conservatively collect these conveniences in one centralized library, and standardize conventions for using </a:t>
            </a:r>
            <a:r>
              <a:rPr lang="en-US" b="0" i="0" dirty="0" err="1">
                <a:solidFill>
                  <a:srgbClr val="333333"/>
                </a:solidFill>
                <a:effectLst/>
                <a:latin typeface="Helvetica Neue"/>
              </a:rPr>
              <a:t>RxJava</a:t>
            </a:r>
            <a:r>
              <a:rPr lang="en-US" b="0" i="0" dirty="0">
                <a:solidFill>
                  <a:srgbClr val="333333"/>
                </a:solidFill>
                <a:effectLst/>
                <a:latin typeface="Helvetica Neue"/>
              </a:rPr>
              <a:t> with Kotlin.</a:t>
            </a:r>
            <a:endParaRPr lang="en-IN" dirty="0"/>
          </a:p>
        </p:txBody>
      </p:sp>
    </p:spTree>
    <p:extLst>
      <p:ext uri="{BB962C8B-B14F-4D97-AF65-F5344CB8AC3E}">
        <p14:creationId xmlns:p14="http://schemas.microsoft.com/office/powerpoint/2010/main" val="1086204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6B9AB-9060-488E-8C2A-B3BDA1E23F5F}"/>
              </a:ext>
            </a:extLst>
          </p:cNvPr>
          <p:cNvSpPr>
            <a:spLocks noGrp="1"/>
          </p:cNvSpPr>
          <p:nvPr>
            <p:ph type="title"/>
          </p:nvPr>
        </p:nvSpPr>
        <p:spPr/>
        <p:txBody>
          <a:bodyPr/>
          <a:lstStyle/>
          <a:p>
            <a:r>
              <a:rPr lang="en-US" dirty="0" err="1"/>
              <a:t>RxKotlin</a:t>
            </a:r>
            <a:endParaRPr lang="en-IN" dirty="0"/>
          </a:p>
        </p:txBody>
      </p:sp>
      <p:sp>
        <p:nvSpPr>
          <p:cNvPr id="4" name="Rectangle 1">
            <a:extLst>
              <a:ext uri="{FF2B5EF4-FFF2-40B4-BE49-F238E27FC236}">
                <a16:creationId xmlns:a16="http://schemas.microsoft.com/office/drawing/2014/main" id="{59DE5E36-89E4-4529-A38F-06786E3A2E68}"/>
              </a:ext>
            </a:extLst>
          </p:cNvPr>
          <p:cNvSpPr>
            <a:spLocks noGrp="1" noChangeArrowheads="1"/>
          </p:cNvSpPr>
          <p:nvPr>
            <p:ph idx="1"/>
          </p:nvPr>
        </p:nvSpPr>
        <p:spPr bwMode="auto">
          <a:xfrm>
            <a:off x="1127464" y="3091559"/>
            <a:ext cx="7797856"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6D737D"/>
                </a:solidFill>
                <a:effectLst/>
                <a:latin typeface="walsheim"/>
              </a:rPr>
              <a:t>RxKotlin</a:t>
            </a:r>
            <a:r>
              <a:rPr kumimoji="0" lang="en-US" altLang="en-US" sz="2000" b="0" i="0" u="none" strike="noStrike" cap="none" normalizeH="0" baseline="0" dirty="0">
                <a:ln>
                  <a:noFill/>
                </a:ln>
                <a:solidFill>
                  <a:srgbClr val="6D737D"/>
                </a:solidFill>
                <a:effectLst/>
                <a:latin typeface="walsheim"/>
              </a:rPr>
              <a:t> is a specific implementation of reactive programming for Kotlin, which is influenced by functional programming. It favors function composition, avoidance of global state, and side effects. It relies on the </a:t>
            </a:r>
            <a:r>
              <a:rPr kumimoji="0" lang="en-US" altLang="en-US" sz="2000" b="0" i="0" u="none" strike="noStrike" cap="none" normalizeH="0" baseline="0" dirty="0">
                <a:ln>
                  <a:noFill/>
                </a:ln>
                <a:solidFill>
                  <a:srgbClr val="E83E8C"/>
                </a:solidFill>
                <a:effectLst/>
                <a:latin typeface="SFMono-Regular"/>
              </a:rPr>
              <a:t>observer</a:t>
            </a:r>
            <a:r>
              <a:rPr kumimoji="0" lang="en-US" altLang="en-US" sz="2000" b="0" i="0" u="none" strike="noStrike" cap="none" normalizeH="0" baseline="0" dirty="0">
                <a:ln>
                  <a:noFill/>
                </a:ln>
                <a:solidFill>
                  <a:srgbClr val="6D737D"/>
                </a:solidFill>
                <a:effectLst/>
                <a:latin typeface="walsheim"/>
              </a:rPr>
              <a:t> pattern of producer/consumer,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D737D"/>
                </a:solidFill>
                <a:effectLst/>
                <a:latin typeface="walsheim"/>
              </a:rPr>
              <a:t> with a lot of operators that allow composing, scheduling, throttling, transforming, error handling, and lifecycle management.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046684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{1095CA6B-D8BA-4C2D-A138-29BF583890EF}tf56160789_win32</Template>
  <TotalTime>889</TotalTime>
  <Words>2181</Words>
  <Application>Microsoft Office PowerPoint</Application>
  <PresentationFormat>Widescreen</PresentationFormat>
  <Paragraphs>178</Paragraphs>
  <Slides>29</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29</vt:i4>
      </vt:variant>
    </vt:vector>
  </HeadingPairs>
  <TitlesOfParts>
    <vt:vector size="46" baseType="lpstr">
      <vt:lpstr>-apple-system</vt:lpstr>
      <vt:lpstr>Arial</vt:lpstr>
      <vt:lpstr>Bookman Old Style</vt:lpstr>
      <vt:lpstr>Calibri</vt:lpstr>
      <vt:lpstr>charter</vt:lpstr>
      <vt:lpstr>Franklin Gothic Book</vt:lpstr>
      <vt:lpstr>Helvetica Neue</vt:lpstr>
      <vt:lpstr>IBM Plex Serif</vt:lpstr>
      <vt:lpstr>inherit</vt:lpstr>
      <vt:lpstr>Menlo</vt:lpstr>
      <vt:lpstr>SFMono-Regular</vt:lpstr>
      <vt:lpstr>sohne</vt:lpstr>
      <vt:lpstr>Source Code Pro</vt:lpstr>
      <vt:lpstr>system-ui</vt:lpstr>
      <vt:lpstr>ui-monospace</vt:lpstr>
      <vt:lpstr>walsheim</vt:lpstr>
      <vt:lpstr>1_RetrospectVTI</vt:lpstr>
      <vt:lpstr>Android Rxjava and RxKotlin</vt:lpstr>
      <vt:lpstr>RxJAVA RxKotlin</vt:lpstr>
      <vt:lpstr>RxJAVA</vt:lpstr>
      <vt:lpstr>Rxjava</vt:lpstr>
      <vt:lpstr>RxJava</vt:lpstr>
      <vt:lpstr>Benefits</vt:lpstr>
      <vt:lpstr>Rxjava</vt:lpstr>
      <vt:lpstr>RxKotlin</vt:lpstr>
      <vt:lpstr>RxKotlin</vt:lpstr>
      <vt:lpstr>Rx</vt:lpstr>
      <vt:lpstr>Rx</vt:lpstr>
      <vt:lpstr>Difference</vt:lpstr>
      <vt:lpstr>Exact View</vt:lpstr>
      <vt:lpstr>            Creating Simple Observers and Observables in Kotlin </vt:lpstr>
      <vt:lpstr>dependencies </vt:lpstr>
      <vt:lpstr>Example</vt:lpstr>
      <vt:lpstr>Example</vt:lpstr>
      <vt:lpstr>Example</vt:lpstr>
      <vt:lpstr>Kotlin Extensions for RxJava </vt:lpstr>
      <vt:lpstr>Kotlin Example</vt:lpstr>
      <vt:lpstr>Gradle</vt:lpstr>
      <vt:lpstr>Versions</vt:lpstr>
      <vt:lpstr>&lt;dependency&gt; &lt;groupId&gt;io.reactivex.rxjava3&lt;/groupId&gt; &lt;artifactId&gt;rxkotlin&lt;/artifactId&gt; &lt;version&gt;3.x.y&lt;/version&gt; &lt;/dependency&gt; </vt:lpstr>
      <vt:lpstr>Rxkotlin</vt:lpstr>
      <vt:lpstr>Observable</vt:lpstr>
      <vt:lpstr>PowerPoint Presentation</vt:lpstr>
      <vt:lpstr>Example</vt:lpstr>
      <vt:lpstr>Example</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Rxjava and RxKotlin</dc:title>
  <dc:creator>Vishal</dc:creator>
  <cp:lastModifiedBy>Vishal</cp:lastModifiedBy>
  <cp:revision>4</cp:revision>
  <dcterms:created xsi:type="dcterms:W3CDTF">2021-08-23T10:06:34Z</dcterms:created>
  <dcterms:modified xsi:type="dcterms:W3CDTF">2021-08-28T16:10:45Z</dcterms:modified>
</cp:coreProperties>
</file>