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73" r:id="rId7"/>
    <p:sldId id="264" r:id="rId8"/>
    <p:sldId id="272" r:id="rId9"/>
    <p:sldId id="262" r:id="rId10"/>
    <p:sldId id="263" r:id="rId11"/>
    <p:sldId id="265" r:id="rId12"/>
    <p:sldId id="275" r:id="rId13"/>
    <p:sldId id="266" r:id="rId14"/>
    <p:sldId id="274" r:id="rId15"/>
    <p:sldId id="276" r:id="rId16"/>
    <p:sldId id="268" r:id="rId17"/>
    <p:sldId id="270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80" d="100"/>
          <a:sy n="80" d="100"/>
        </p:scale>
        <p:origin x="12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D495-5CEE-2848-906C-1DA7B85EF24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7098-78C2-8F43-AF06-6A20E593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90A997-6C93-C14F-A566-6655E79BDF9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4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t.opena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" TargetMode="Externa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525" y="2274337"/>
            <a:ext cx="8677274" cy="1732376"/>
          </a:xfrm>
        </p:spPr>
        <p:txBody>
          <a:bodyPr>
            <a:normAutofit fontScale="90000"/>
          </a:bodyPr>
          <a:lstStyle/>
          <a:p>
            <a:r>
              <a:rPr lang="en-US" dirty="0"/>
              <a:t>Phishing Email Detection Based on Binary Search Feature </a:t>
            </a:r>
            <a:r>
              <a:rPr lang="en-US" dirty="0" smtClean="0"/>
              <a:t>Selection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476" y="4872038"/>
            <a:ext cx="5129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MEMBERS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Farhan Muhamed Jaffar (2006170)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Suddapu Sandeep (</a:t>
            </a:r>
            <a:r>
              <a:rPr lang="en-US" dirty="0" smtClean="0"/>
              <a:t>2006092)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Konchada </a:t>
            </a:r>
            <a:r>
              <a:rPr lang="en-US" dirty="0" err="1" smtClean="0"/>
              <a:t>Jyothi</a:t>
            </a:r>
            <a:r>
              <a:rPr lang="en-US" dirty="0" smtClean="0"/>
              <a:t> </a:t>
            </a:r>
            <a:r>
              <a:rPr lang="en-US" dirty="0" smtClean="0"/>
              <a:t>Kiran (</a:t>
            </a:r>
            <a:r>
              <a:rPr lang="en-US" dirty="0" smtClean="0"/>
              <a:t>2006063)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Lingareddy Vishnu Vardhan Reddy (2006173)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352927"/>
            <a:ext cx="1543049" cy="1472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7095" y="4872038"/>
            <a:ext cx="31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MENTOR:</a:t>
            </a:r>
          </a:p>
          <a:p>
            <a:r>
              <a:rPr lang="en-US" dirty="0" smtClean="0"/>
              <a:t>DR. </a:t>
            </a:r>
            <a:r>
              <a:rPr lang="en-US" dirty="0" smtClean="0"/>
              <a:t>BHASKAR </a:t>
            </a:r>
            <a:r>
              <a:rPr lang="en-US" dirty="0" smtClean="0"/>
              <a:t>MONDAL SIR</a:t>
            </a:r>
          </a:p>
        </p:txBody>
      </p:sp>
    </p:spTree>
    <p:extLst>
      <p:ext uri="{BB962C8B-B14F-4D97-AF65-F5344CB8AC3E}">
        <p14:creationId xmlns:p14="http://schemas.microsoft.com/office/powerpoint/2010/main" val="7693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183" y="434348"/>
            <a:ext cx="10473150" cy="1188720"/>
          </a:xfrm>
        </p:spPr>
        <p:txBody>
          <a:bodyPr/>
          <a:lstStyle/>
          <a:p>
            <a:r>
              <a:rPr lang="en-US" dirty="0" smtClean="0"/>
              <a:t>FEATURES FROM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2413455"/>
            <a:ext cx="11614483" cy="3931568"/>
          </a:xfrm>
        </p:spPr>
        <p:txBody>
          <a:bodyPr/>
          <a:lstStyle/>
          <a:p>
            <a:r>
              <a:rPr lang="en-US" sz="2400" dirty="0" smtClean="0"/>
              <a:t>Feature from words include number of occurrence of particular word in a given email.</a:t>
            </a:r>
          </a:p>
          <a:p>
            <a:r>
              <a:rPr lang="en-US" sz="2400" dirty="0"/>
              <a:t>Bag of Words (</a:t>
            </a:r>
            <a:r>
              <a:rPr lang="en-US" sz="2400" dirty="0" err="1"/>
              <a:t>BoW</a:t>
            </a:r>
            <a:r>
              <a:rPr lang="en-US" sz="2400" dirty="0"/>
              <a:t>):  It is a representation model that converts a piece of text into a numerical feature vector by counting the frequency of each word in the text. 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74" y="4262223"/>
            <a:ext cx="4356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40" y="355092"/>
            <a:ext cx="11020926" cy="1188720"/>
          </a:xfrm>
        </p:spPr>
        <p:txBody>
          <a:bodyPr/>
          <a:lstStyle/>
          <a:p>
            <a:r>
              <a:rPr lang="en-US" b="1" dirty="0"/>
              <a:t>PEARSON CORRELATION ALGORITHM (PCC)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40" y="2724675"/>
            <a:ext cx="11618119" cy="38332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Pearson Correlation Algorithm (PCC) is a statistical measure used to quantify the degree of linear relationship between two </a:t>
            </a:r>
            <a:r>
              <a:rPr lang="en-US" sz="2400" dirty="0" smtClean="0"/>
              <a:t>variables.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PCC measures the strength of the linear relationship between two variables on a scale from -1 to +1. A value of +1 indicates a perfect positive linear relationship, 0 </a:t>
            </a:r>
            <a:r>
              <a:rPr lang="en-US" sz="2400" dirty="0" smtClean="0"/>
              <a:t>indicates </a:t>
            </a:r>
            <a:r>
              <a:rPr lang="en-US" sz="2400" dirty="0"/>
              <a:t>no linear </a:t>
            </a:r>
            <a:r>
              <a:rPr lang="en-US" sz="2400" dirty="0" smtClean="0"/>
              <a:t>relationship</a:t>
            </a:r>
            <a:r>
              <a:rPr lang="en-US" sz="2400" dirty="0"/>
              <a:t>, and -1 indicates a perfect negative linear relationship</a:t>
            </a:r>
            <a:r>
              <a:rPr lang="en-US" sz="2400" dirty="0" smtClean="0"/>
              <a:t>.</a:t>
            </a:r>
          </a:p>
          <a:p>
            <a:pPr marL="398462" lvl="8" indent="0" algn="just">
              <a:buNone/>
            </a:pPr>
            <a:r>
              <a:rPr lang="en-US" sz="2400" b="1" dirty="0" smtClean="0"/>
              <a:t>                                            </a:t>
            </a:r>
            <a:r>
              <a:rPr lang="en-US" sz="2400" b="1" dirty="0" err="1" smtClean="0"/>
              <a:t>ρ</a:t>
            </a:r>
            <a:r>
              <a:rPr lang="en-US" sz="2400" b="1" dirty="0" smtClean="0"/>
              <a:t>(X</a:t>
            </a:r>
            <a:r>
              <a:rPr lang="en-US" sz="2400" b="1" dirty="0"/>
              <a:t>, Y) = </a:t>
            </a:r>
            <a:r>
              <a:rPr lang="en-US" sz="2400" b="1" dirty="0" err="1"/>
              <a:t>cov</a:t>
            </a:r>
            <a:r>
              <a:rPr lang="en-US" sz="2400" b="1" dirty="0"/>
              <a:t>(X, Y)/ </a:t>
            </a:r>
            <a:r>
              <a:rPr lang="en-US" sz="2400" b="1" dirty="0" err="1"/>
              <a:t>σX</a:t>
            </a:r>
            <a:r>
              <a:rPr lang="en-US" sz="2400" b="1" dirty="0"/>
              <a:t> </a:t>
            </a:r>
            <a:r>
              <a:rPr lang="en-US" sz="2400" b="1" dirty="0" err="1" smtClean="0"/>
              <a:t>σY</a:t>
            </a:r>
            <a:endParaRPr lang="en-US" sz="2400" b="1" dirty="0" smtClean="0"/>
          </a:p>
          <a:p>
            <a:pPr algn="just"/>
            <a:r>
              <a:rPr lang="en-US" sz="2400" dirty="0" smtClean="0"/>
              <a:t>Here we used PCC value between features and label to find best feature set among all.</a:t>
            </a:r>
          </a:p>
          <a:p>
            <a:pPr algn="just"/>
            <a:r>
              <a:rPr lang="en-US" sz="2400" dirty="0" smtClean="0"/>
              <a:t>We removed features which shows PCC values less than 0</a:t>
            </a:r>
          </a:p>
        </p:txBody>
      </p:sp>
    </p:spTree>
    <p:extLst>
      <p:ext uri="{BB962C8B-B14F-4D97-AF65-F5344CB8AC3E}">
        <p14:creationId xmlns:p14="http://schemas.microsoft.com/office/powerpoint/2010/main" val="16743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21755"/>
            <a:ext cx="11329987" cy="1188720"/>
          </a:xfrm>
        </p:spPr>
        <p:txBody>
          <a:bodyPr/>
          <a:lstStyle/>
          <a:p>
            <a:r>
              <a:rPr lang="en-US" b="1" dirty="0"/>
              <a:t>PEARSON </a:t>
            </a:r>
            <a:r>
              <a:rPr lang="en-US" b="1" smtClean="0"/>
              <a:t>CORRELATION VALUES FOR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68" y="2555875"/>
            <a:ext cx="6019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71500"/>
            <a:ext cx="11201400" cy="914400"/>
          </a:xfrm>
        </p:spPr>
        <p:txBody>
          <a:bodyPr/>
          <a:lstStyle/>
          <a:p>
            <a:r>
              <a:rPr lang="en-US" b="1" dirty="0"/>
              <a:t>Binary search feature </a:t>
            </a:r>
            <a:r>
              <a:rPr lang="en-US" b="1" dirty="0" smtClean="0"/>
              <a:t>selection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3125"/>
            <a:ext cx="11201400" cy="3567873"/>
          </a:xfrm>
        </p:spPr>
        <p:txBody>
          <a:bodyPr/>
          <a:lstStyle/>
          <a:p>
            <a:pPr algn="just"/>
            <a:r>
              <a:rPr lang="en-US" sz="2400" dirty="0"/>
              <a:t>Binary search feature selection is a technique used to select the most relevant features for a given model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It works by iteratively dividing the feature set in half and evaluating the performance of the model using only one half of the features</a:t>
            </a:r>
          </a:p>
          <a:p>
            <a:pPr algn="just"/>
            <a:r>
              <a:rPr lang="en-US" sz="2400" dirty="0" smtClean="0"/>
              <a:t>Based </a:t>
            </a:r>
            <a:r>
              <a:rPr lang="en-US" sz="2400" dirty="0"/>
              <a:t>on the performance, the half with the more relevant features is selected for further evaluation, and the process is repeated until </a:t>
            </a:r>
            <a:r>
              <a:rPr lang="en-US" sz="2400" dirty="0" smtClean="0"/>
              <a:t>a set of feature with high correlation with label column is selected.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393192"/>
            <a:ext cx="10944225" cy="1188720"/>
          </a:xfrm>
        </p:spPr>
        <p:txBody>
          <a:bodyPr/>
          <a:lstStyle/>
          <a:p>
            <a:r>
              <a:rPr lang="en-US" b="1" dirty="0" smtClean="0"/>
              <a:t>ALGORITHM FOR BINARY SEARCH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29" y="1687135"/>
            <a:ext cx="54483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042"/>
            <a:ext cx="11272838" cy="118872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43777"/>
              </p:ext>
            </p:extLst>
          </p:nvPr>
        </p:nvGraphicFramePr>
        <p:xfrm>
          <a:off x="2230438" y="2638425"/>
          <a:ext cx="7731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/>
                <a:gridCol w="3865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0.9766355140186916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0.9790209790209791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0.9610405691209179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0.9720279720279721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6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93471"/>
            <a:ext cx="10858499" cy="1188720"/>
          </a:xfrm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41" y="1910147"/>
            <a:ext cx="5961064" cy="45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5" y="499471"/>
            <a:ext cx="11277600" cy="118872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5" y="2666618"/>
            <a:ext cx="11277600" cy="37341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Binary search can be a useful tool in the fight against phishing attacks, as it allows for quick identification of </a:t>
            </a:r>
            <a:r>
              <a:rPr lang="en-US" sz="2400" dirty="0" smtClean="0"/>
              <a:t>potentially </a:t>
            </a:r>
            <a:r>
              <a:rPr lang="en-US" sz="2400" dirty="0"/>
              <a:t>malicious emails based on specific characteristics or keywords</a:t>
            </a:r>
            <a:r>
              <a:rPr lang="en-US" sz="2400" dirty="0" smtClean="0"/>
              <a:t>.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However, it's important to note that binary search alone may not be enough to completely eliminate the risk of phishing attacks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By leveraging the power of algorithms and AI, organizations can stay one step ahead of cybercriminals and protect their sensitive information from being </a:t>
            </a:r>
            <a:r>
              <a:rPr lang="en-US" sz="2400" dirty="0" smtClean="0"/>
              <a:t>compromised.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6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6" y="611766"/>
            <a:ext cx="11020927" cy="1188720"/>
          </a:xfrm>
        </p:spPr>
        <p:txBody>
          <a:bodyPr/>
          <a:lstStyle/>
          <a:p>
            <a:r>
              <a:rPr lang="en-US" dirty="0" smtClean="0"/>
              <a:t>HOW TO IMPROVE FURTHER??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116" y="2638044"/>
            <a:ext cx="10074442" cy="3101983"/>
          </a:xfrm>
        </p:spPr>
        <p:txBody>
          <a:bodyPr/>
          <a:lstStyle/>
          <a:p>
            <a:r>
              <a:rPr lang="en-US" sz="2400" dirty="0" smtClean="0"/>
              <a:t>Use better datasets.</a:t>
            </a:r>
          </a:p>
          <a:p>
            <a:r>
              <a:rPr lang="en-US" sz="2400" dirty="0" smtClean="0"/>
              <a:t>Find best readability algorithms manually</a:t>
            </a:r>
          </a:p>
          <a:p>
            <a:r>
              <a:rPr lang="en-US" sz="2400" dirty="0"/>
              <a:t>Implement a feedback loop to improve the algorithm's performance over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71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7224" y="293471"/>
            <a:ext cx="10858499" cy="118872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350" y="2143125"/>
            <a:ext cx="11201400" cy="356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Implementation of algorithm- </a:t>
            </a:r>
            <a:r>
              <a:rPr lang="en-US" sz="2400" dirty="0">
                <a:hlinkClick r:id="rId2"/>
              </a:rPr>
              <a:t>www.chat.openai.com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/>
              <a:t>N</a:t>
            </a:r>
            <a:r>
              <a:rPr lang="en-US" sz="2400" dirty="0" smtClean="0"/>
              <a:t>atural </a:t>
            </a:r>
            <a:r>
              <a:rPr lang="en-US" sz="2400" dirty="0"/>
              <a:t>L</a:t>
            </a:r>
            <a:r>
              <a:rPr lang="en-US" sz="2400" dirty="0" smtClean="0"/>
              <a:t>anguage </a:t>
            </a:r>
            <a:r>
              <a:rPr lang="en-US" sz="2400" dirty="0"/>
              <a:t>P</a:t>
            </a:r>
            <a:r>
              <a:rPr lang="en-US" sz="2400" dirty="0" smtClean="0"/>
              <a:t>rocessing for preprocessing email - </a:t>
            </a:r>
            <a:r>
              <a:rPr lang="en-US" sz="2400" dirty="0">
                <a:hlinkClick r:id="rId3"/>
              </a:rPr>
              <a:t>www.youtube.com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Dataset collection- </a:t>
            </a:r>
            <a:r>
              <a:rPr lang="en-US" sz="2400" dirty="0">
                <a:hlinkClick r:id="rId4"/>
              </a:rPr>
              <a:t>www.kaggle.com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06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89" y="242798"/>
            <a:ext cx="11245516" cy="11887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652" y="1652338"/>
            <a:ext cx="10282989" cy="5406188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OUR OBJECTIVES</a:t>
            </a:r>
          </a:p>
          <a:p>
            <a:r>
              <a:rPr lang="en-US" dirty="0" smtClean="0"/>
              <a:t>DATASETS</a:t>
            </a:r>
          </a:p>
          <a:p>
            <a:r>
              <a:rPr lang="en-US" dirty="0" smtClean="0"/>
              <a:t>DATA PREPROCESSING</a:t>
            </a:r>
            <a:endParaRPr lang="en-US" dirty="0"/>
          </a:p>
          <a:p>
            <a:r>
              <a:rPr lang="en-US" dirty="0" smtClean="0"/>
              <a:t>READABILITY BASED FEATURE</a:t>
            </a:r>
          </a:p>
          <a:p>
            <a:r>
              <a:rPr lang="en-US" dirty="0" smtClean="0"/>
              <a:t>URL BASED FEATURE</a:t>
            </a:r>
          </a:p>
          <a:p>
            <a:r>
              <a:rPr lang="en-US" dirty="0" smtClean="0"/>
              <a:t>WORD BASED FEATURE</a:t>
            </a:r>
          </a:p>
          <a:p>
            <a:r>
              <a:rPr lang="en-US" dirty="0" smtClean="0"/>
              <a:t>PEARSON CORRELATION ALGORITHM</a:t>
            </a:r>
          </a:p>
          <a:p>
            <a:r>
              <a:rPr lang="en-US" dirty="0" smtClean="0"/>
              <a:t>BINARY SEARCH FEATURE SELECTION</a:t>
            </a:r>
          </a:p>
          <a:p>
            <a:r>
              <a:rPr lang="en-US" dirty="0" smtClean="0"/>
              <a:t>ACCURACY COMPARISON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57" y="611765"/>
            <a:ext cx="10551886" cy="11887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57" y="2667073"/>
            <a:ext cx="10551886" cy="310198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Phishing emails are a growing </a:t>
            </a:r>
            <a:r>
              <a:rPr lang="en-US" sz="2400" dirty="0" smtClean="0"/>
              <a:t>threat.</a:t>
            </a:r>
          </a:p>
          <a:p>
            <a:pPr algn="just"/>
            <a:r>
              <a:rPr lang="en-US" sz="2400" dirty="0"/>
              <a:t>This paper attempts to detect phishing emails by using binary search </a:t>
            </a:r>
            <a:r>
              <a:rPr lang="en-US" sz="2400" dirty="0" smtClean="0"/>
              <a:t>feature selection </a:t>
            </a:r>
            <a:r>
              <a:rPr lang="en-US" sz="2400" dirty="0"/>
              <a:t>(BSFS) with a Pearson correlation </a:t>
            </a:r>
            <a:r>
              <a:rPr lang="en-US" sz="2400" dirty="0" smtClean="0"/>
              <a:t>algorithm </a:t>
            </a:r>
            <a:r>
              <a:rPr lang="en-US" sz="2400" dirty="0"/>
              <a:t>as a ranking method.</a:t>
            </a:r>
            <a:endParaRPr lang="en-US" sz="2400" dirty="0" smtClean="0"/>
          </a:p>
          <a:p>
            <a:pPr algn="just"/>
            <a:r>
              <a:rPr lang="en-US" sz="2400" dirty="0"/>
              <a:t>Binary search feature selection improves phishing </a:t>
            </a:r>
            <a:r>
              <a:rPr lang="en-US" sz="2400" dirty="0" smtClean="0"/>
              <a:t>detection. </a:t>
            </a:r>
            <a:r>
              <a:rPr lang="en-US" sz="2400" dirty="0"/>
              <a:t>This technique involves selecting a subset of features that are most relevant in distinguishing between phishing and legitimate emails.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643850"/>
            <a:ext cx="10668000" cy="1188720"/>
          </a:xfrm>
        </p:spPr>
        <p:txBody>
          <a:bodyPr/>
          <a:lstStyle/>
          <a:p>
            <a:r>
              <a:rPr lang="en-US" dirty="0" smtClean="0"/>
              <a:t>our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2652558"/>
            <a:ext cx="11814629" cy="310198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To generate word-based features by analyzing </a:t>
            </a:r>
            <a:r>
              <a:rPr lang="en-US" sz="2400" dirty="0" smtClean="0"/>
              <a:t>frequently appearing </a:t>
            </a:r>
            <a:r>
              <a:rPr lang="en-US" sz="2400" dirty="0"/>
              <a:t>words of email’s subjects and contents</a:t>
            </a:r>
            <a:r>
              <a:rPr lang="en-US" sz="2400" dirty="0" smtClean="0"/>
              <a:t>..</a:t>
            </a:r>
          </a:p>
          <a:p>
            <a:pPr lvl="1"/>
            <a:r>
              <a:rPr lang="en-US" sz="2400" dirty="0"/>
              <a:t>To generate link-based features by examining the </a:t>
            </a:r>
            <a:r>
              <a:rPr lang="en-US" sz="2400" dirty="0" smtClean="0"/>
              <a:t>URL links </a:t>
            </a:r>
            <a:r>
              <a:rPr lang="en-US" sz="2400" dirty="0"/>
              <a:t>embedded in an email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To generate the readability-based features using </a:t>
            </a:r>
            <a:r>
              <a:rPr lang="en-US" sz="2400" dirty="0" smtClean="0"/>
              <a:t>eight well-known </a:t>
            </a:r>
            <a:r>
              <a:rPr lang="en-US" sz="2400" dirty="0"/>
              <a:t>readability algorithms</a:t>
            </a:r>
          </a:p>
          <a:p>
            <a:pPr lvl="1"/>
            <a:r>
              <a:rPr lang="en-US" sz="2400" dirty="0"/>
              <a:t>To search the optimum features set using Pearson C</a:t>
            </a:r>
            <a:r>
              <a:rPr lang="en-US" sz="2400" dirty="0" smtClean="0"/>
              <a:t>orrelation Algorithm </a:t>
            </a:r>
            <a:r>
              <a:rPr lang="en-US" sz="2400" dirty="0"/>
              <a:t>(PCC) with binary </a:t>
            </a:r>
            <a:r>
              <a:rPr lang="en-US" sz="2400" dirty="0" smtClean="0"/>
              <a:t>search.</a:t>
            </a:r>
          </a:p>
        </p:txBody>
      </p:sp>
    </p:spTree>
    <p:extLst>
      <p:ext uri="{BB962C8B-B14F-4D97-AF65-F5344CB8AC3E}">
        <p14:creationId xmlns:p14="http://schemas.microsoft.com/office/powerpoint/2010/main" val="824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67" y="451344"/>
            <a:ext cx="11012466" cy="1188720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67" y="2595841"/>
            <a:ext cx="11012466" cy="3875298"/>
          </a:xfrm>
        </p:spPr>
        <p:txBody>
          <a:bodyPr>
            <a:normAutofit/>
          </a:bodyPr>
          <a:lstStyle/>
          <a:p>
            <a:r>
              <a:rPr lang="en-US" dirty="0" smtClean="0"/>
              <a:t>We collected datasets from </a:t>
            </a:r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and then converted to csv file.</a:t>
            </a:r>
          </a:p>
          <a:p>
            <a:r>
              <a:rPr lang="en-US" dirty="0" smtClean="0"/>
              <a:t>We have two datasets. </a:t>
            </a:r>
            <a:r>
              <a:rPr lang="en-US" dirty="0" err="1" smtClean="0"/>
              <a:t>legal.csv</a:t>
            </a:r>
            <a:r>
              <a:rPr lang="en-US" dirty="0" smtClean="0"/>
              <a:t> and </a:t>
            </a:r>
            <a:r>
              <a:rPr lang="en-US" dirty="0" err="1" smtClean="0"/>
              <a:t>nazario.csv</a:t>
            </a:r>
            <a:endParaRPr lang="en-US" dirty="0" smtClean="0"/>
          </a:p>
          <a:p>
            <a:r>
              <a:rPr lang="en-US" dirty="0" smtClean="0"/>
              <a:t>Combined to single data frame by adding label column.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7" y="3876905"/>
            <a:ext cx="11195456" cy="23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36042"/>
            <a:ext cx="10858500" cy="1188720"/>
          </a:xfrm>
        </p:spPr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923794"/>
            <a:ext cx="10858500" cy="3101983"/>
          </a:xfrm>
        </p:spPr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e have converted all letters to lower case.</a:t>
            </a:r>
          </a:p>
          <a:p>
            <a:r>
              <a:rPr lang="en-US" sz="2400" dirty="0" smtClean="0"/>
              <a:t>Eliminated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using Natural Language Processing library of python( </a:t>
            </a:r>
            <a:r>
              <a:rPr lang="en-US" sz="2400" dirty="0" err="1" smtClean="0"/>
              <a:t>nltk</a:t>
            </a:r>
            <a:r>
              <a:rPr lang="en-US" sz="2400" dirty="0" smtClean="0"/>
              <a:t> and </a:t>
            </a:r>
            <a:r>
              <a:rPr lang="en-US" sz="2400" dirty="0" err="1" smtClean="0"/>
              <a:t>punkt</a:t>
            </a:r>
            <a:r>
              <a:rPr lang="en-US" sz="2400" dirty="0" smtClean="0"/>
              <a:t> ) </a:t>
            </a:r>
          </a:p>
          <a:p>
            <a:r>
              <a:rPr lang="en-US" sz="2400" dirty="0" smtClean="0"/>
              <a:t>Removed punctuation and special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61" y="421767"/>
            <a:ext cx="10308878" cy="1188720"/>
          </a:xfrm>
        </p:spPr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784" y="2641341"/>
            <a:ext cx="9483032" cy="33688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used three types of features</a:t>
            </a:r>
          </a:p>
          <a:p>
            <a:pPr lvl="3"/>
            <a:r>
              <a:rPr lang="en-US" sz="2400" b="1" dirty="0"/>
              <a:t>READABILITY BASED </a:t>
            </a:r>
            <a:r>
              <a:rPr lang="en-US" sz="2400" b="1" dirty="0" smtClean="0"/>
              <a:t>FEATURES</a:t>
            </a:r>
          </a:p>
          <a:p>
            <a:pPr lvl="3"/>
            <a:r>
              <a:rPr lang="en-US" sz="2400" b="1" dirty="0" smtClean="0"/>
              <a:t>URL </a:t>
            </a:r>
            <a:r>
              <a:rPr lang="en-US" sz="2400" b="1" dirty="0"/>
              <a:t>BASED </a:t>
            </a:r>
            <a:r>
              <a:rPr lang="en-US" sz="2400" b="1" dirty="0" smtClean="0"/>
              <a:t>FEATURES</a:t>
            </a:r>
          </a:p>
          <a:p>
            <a:pPr lvl="3"/>
            <a:r>
              <a:rPr lang="en-US" sz="2400" b="1" dirty="0" smtClean="0"/>
              <a:t>WORD </a:t>
            </a:r>
            <a:r>
              <a:rPr lang="en-US" sz="2400" b="1" dirty="0"/>
              <a:t>BASED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5" y="497575"/>
            <a:ext cx="11389894" cy="1188720"/>
          </a:xfrm>
        </p:spPr>
        <p:txBody>
          <a:bodyPr/>
          <a:lstStyle/>
          <a:p>
            <a:r>
              <a:rPr lang="en-US" dirty="0"/>
              <a:t>READABILITY BASED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054226"/>
            <a:ext cx="12049125" cy="5089524"/>
          </a:xfrm>
        </p:spPr>
        <p:txBody>
          <a:bodyPr/>
          <a:lstStyle/>
          <a:p>
            <a:r>
              <a:rPr lang="en-US" sz="2400" dirty="0" smtClean="0"/>
              <a:t>Readability Based features are selected using eight well-known </a:t>
            </a:r>
            <a:r>
              <a:rPr lang="en-US" sz="2400" dirty="0"/>
              <a:t>readability </a:t>
            </a:r>
            <a:r>
              <a:rPr lang="en-US" sz="2400" dirty="0" smtClean="0"/>
              <a:t>algorithms.</a:t>
            </a:r>
          </a:p>
          <a:p>
            <a:pPr lvl="3"/>
            <a:r>
              <a:rPr lang="en-US" sz="2000" b="1" dirty="0"/>
              <a:t>Automated Readability Index</a:t>
            </a:r>
            <a:r>
              <a:rPr lang="en-US" sz="2000" dirty="0"/>
              <a:t>: </a:t>
            </a:r>
            <a:r>
              <a:rPr lang="en-US" sz="2000" dirty="0" smtClean="0"/>
              <a:t>Calculate the readability </a:t>
            </a:r>
            <a:r>
              <a:rPr lang="en-US" sz="2000" dirty="0"/>
              <a:t>score on the premise of readability of </a:t>
            </a:r>
            <a:r>
              <a:rPr lang="en-US" sz="2000" dirty="0" smtClean="0"/>
              <a:t>English text</a:t>
            </a:r>
          </a:p>
          <a:p>
            <a:pPr lvl="3"/>
            <a:r>
              <a:rPr lang="en-US" sz="2000" b="1" dirty="0"/>
              <a:t>Coleman </a:t>
            </a:r>
            <a:r>
              <a:rPr lang="en-US" sz="2000" b="1" dirty="0" err="1"/>
              <a:t>Liau</a:t>
            </a:r>
            <a:r>
              <a:rPr lang="en-US" sz="2000" b="1" dirty="0"/>
              <a:t> </a:t>
            </a:r>
            <a:r>
              <a:rPr lang="en-US" sz="2000" b="1" dirty="0" smtClean="0"/>
              <a:t>Index:  </a:t>
            </a:r>
            <a:r>
              <a:rPr lang="en-US" sz="2000" dirty="0" smtClean="0"/>
              <a:t>The </a:t>
            </a:r>
            <a:r>
              <a:rPr lang="en-US" sz="2000" dirty="0"/>
              <a:t>Coleman </a:t>
            </a:r>
            <a:r>
              <a:rPr lang="en-US" sz="2000" dirty="0" err="1"/>
              <a:t>Liau</a:t>
            </a:r>
            <a:r>
              <a:rPr lang="en-US" sz="2000" dirty="0"/>
              <a:t> Index is a readability formula based on the number of letters and sentences in the </a:t>
            </a:r>
            <a:r>
              <a:rPr lang="en-US" sz="2000" dirty="0" smtClean="0"/>
              <a:t>text.</a:t>
            </a:r>
            <a:r>
              <a:rPr lang="en-US" sz="2000" b="1" dirty="0" smtClean="0"/>
              <a:t> </a:t>
            </a:r>
          </a:p>
          <a:p>
            <a:pPr lvl="3"/>
            <a:r>
              <a:rPr lang="en-US" sz="2000" b="1" dirty="0" err="1"/>
              <a:t>Flesch</a:t>
            </a:r>
            <a:r>
              <a:rPr lang="en-US" sz="2000" b="1" dirty="0"/>
              <a:t>–Kincaid Readability Test: </a:t>
            </a:r>
            <a:r>
              <a:rPr lang="en-US" sz="2000" b="1" dirty="0" smtClean="0"/>
              <a:t> </a:t>
            </a:r>
            <a:r>
              <a:rPr lang="en-US" sz="2000" dirty="0" err="1" smtClean="0"/>
              <a:t>Flesch</a:t>
            </a:r>
            <a:r>
              <a:rPr lang="en-US" sz="2000" dirty="0" smtClean="0"/>
              <a:t>–Kincaid Readability Tests </a:t>
            </a:r>
            <a:r>
              <a:rPr lang="en-US" sz="2000" dirty="0"/>
              <a:t>used to indicate how </a:t>
            </a:r>
            <a:r>
              <a:rPr lang="en-US" sz="2000" dirty="0" err="1" smtClean="0"/>
              <a:t>diffcult</a:t>
            </a:r>
            <a:r>
              <a:rPr lang="en-US" sz="2000" dirty="0" smtClean="0"/>
              <a:t> </a:t>
            </a:r>
            <a:r>
              <a:rPr lang="en-US" sz="2000" dirty="0"/>
              <a:t>a text in </a:t>
            </a:r>
            <a:r>
              <a:rPr lang="en-US" sz="2000" dirty="0" smtClean="0"/>
              <a:t>English is </a:t>
            </a:r>
            <a:r>
              <a:rPr lang="en-US" sz="2000" dirty="0"/>
              <a:t>to </a:t>
            </a:r>
            <a:r>
              <a:rPr lang="en-US" sz="2000" dirty="0" smtClean="0"/>
              <a:t>understand.</a:t>
            </a:r>
          </a:p>
          <a:p>
            <a:pPr lvl="3"/>
            <a:r>
              <a:rPr lang="en-US" sz="2000" b="1" dirty="0"/>
              <a:t>Gunning Fog </a:t>
            </a:r>
            <a:r>
              <a:rPr lang="en-US" sz="2000" b="1" dirty="0" smtClean="0"/>
              <a:t>Index: </a:t>
            </a:r>
            <a:r>
              <a:rPr lang="en-US" sz="2000" dirty="0"/>
              <a:t>The Gunning Fog Index is a readability formula based on the average sentence length and the percentage of words with three or more syllables</a:t>
            </a:r>
            <a:r>
              <a:rPr lang="en-US" sz="2000" dirty="0" smtClean="0"/>
              <a:t>.</a:t>
            </a:r>
          </a:p>
          <a:p>
            <a:pPr lvl="3"/>
            <a:r>
              <a:rPr lang="en-US" sz="2000" b="1" dirty="0"/>
              <a:t>SMOG </a:t>
            </a:r>
            <a:r>
              <a:rPr lang="en-US" sz="2000" b="1" dirty="0" smtClean="0"/>
              <a:t>Index: </a:t>
            </a:r>
            <a:r>
              <a:rPr lang="en-US" sz="2000" dirty="0"/>
              <a:t>The SMOG Index is a readability formula used to determine the difficulty level of a written text</a:t>
            </a:r>
            <a:r>
              <a:rPr lang="en-US" sz="2000" dirty="0" smtClean="0"/>
              <a:t>.</a:t>
            </a:r>
          </a:p>
          <a:p>
            <a:pPr lvl="3"/>
            <a:r>
              <a:rPr lang="en-US" sz="2000" b="1" dirty="0"/>
              <a:t>LIX Readability </a:t>
            </a:r>
            <a:r>
              <a:rPr lang="en-US" sz="2000" b="1" dirty="0" smtClean="0"/>
              <a:t>Score: </a:t>
            </a:r>
            <a:r>
              <a:rPr lang="en-US" sz="2000" dirty="0"/>
              <a:t>The LIX Readability Score is a formula used to determine the difficulty level of a written text.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31" y="515513"/>
            <a:ext cx="10929938" cy="1188720"/>
          </a:xfrm>
        </p:spPr>
        <p:txBody>
          <a:bodyPr/>
          <a:lstStyle/>
          <a:p>
            <a:r>
              <a:rPr lang="en-US" dirty="0" smtClean="0"/>
              <a:t>URL based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31" y="2652331"/>
            <a:ext cx="10929938" cy="37770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also collected features from URL inside mail.</a:t>
            </a:r>
          </a:p>
          <a:p>
            <a:pPr lvl="3"/>
            <a:r>
              <a:rPr lang="en-US" sz="2400" dirty="0"/>
              <a:t>H</a:t>
            </a:r>
            <a:r>
              <a:rPr lang="en-US" sz="2400" dirty="0" smtClean="0"/>
              <a:t>as URL</a:t>
            </a:r>
          </a:p>
          <a:p>
            <a:pPr lvl="3"/>
            <a:r>
              <a:rPr lang="en-US" sz="2400" dirty="0" smtClean="0"/>
              <a:t>Has hyphen in URL</a:t>
            </a:r>
          </a:p>
          <a:p>
            <a:pPr lvl="3"/>
            <a:r>
              <a:rPr lang="en-US" sz="2400" dirty="0" smtClean="0"/>
              <a:t>Has IP address in URL</a:t>
            </a:r>
          </a:p>
          <a:p>
            <a:pPr lvl="3"/>
            <a:r>
              <a:rPr lang="en-US" sz="2400" dirty="0"/>
              <a:t>N</a:t>
            </a:r>
            <a:r>
              <a:rPr lang="en-US" sz="2400" dirty="0" smtClean="0"/>
              <a:t>umber of subdomains in URL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6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3659</TotalTime>
  <Words>854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Arial</vt:lpstr>
      <vt:lpstr>Parcel</vt:lpstr>
      <vt:lpstr>Phishing Email Detection Based on Binary Search Feature Selection ALGORITHM</vt:lpstr>
      <vt:lpstr>overview</vt:lpstr>
      <vt:lpstr>introduction</vt:lpstr>
      <vt:lpstr>our objectives</vt:lpstr>
      <vt:lpstr>datasets</vt:lpstr>
      <vt:lpstr>data preprocessing</vt:lpstr>
      <vt:lpstr>FEATURE EXTRACTION</vt:lpstr>
      <vt:lpstr>READABILITY BASED FEATURES</vt:lpstr>
      <vt:lpstr>URL based features</vt:lpstr>
      <vt:lpstr>FEATURES FROM WORDS</vt:lpstr>
      <vt:lpstr>PEARSON CORRELATION ALGORITHM (PCC)</vt:lpstr>
      <vt:lpstr>PEARSON CORRELATION VALUES FOR FEATURES</vt:lpstr>
      <vt:lpstr>Binary search feature selection Algorithm</vt:lpstr>
      <vt:lpstr>ALGORITHM FOR BINARY SEARCH</vt:lpstr>
      <vt:lpstr>ACCURACY COMPARISON</vt:lpstr>
      <vt:lpstr>CONFUSION MATRIX</vt:lpstr>
      <vt:lpstr>Conclusion</vt:lpstr>
      <vt:lpstr>HOW TO IMPROVE FURTHER??</vt:lpstr>
      <vt:lpstr>References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Drug-Target Interaction Prediction</dc:title>
  <dc:creator>Microsoft Office User</dc:creator>
  <cp:lastModifiedBy>Microsoft Office User</cp:lastModifiedBy>
  <cp:revision>58</cp:revision>
  <dcterms:created xsi:type="dcterms:W3CDTF">2022-11-27T04:33:30Z</dcterms:created>
  <dcterms:modified xsi:type="dcterms:W3CDTF">2023-04-21T04:41:41Z</dcterms:modified>
</cp:coreProperties>
</file>