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054D41-815A-4E47-AEA2-10C03032C5F1}">
  <a:tblStyle styleId="{4F054D41-815A-4E47-AEA2-10C03032C5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67f76c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67f76c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4167f76ca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11cae00f9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411cae00f9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11cae00f9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11cae00f9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1cae00f9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411cae00f9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11cae00f9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411cae00f9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1cae00f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11cae00f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16677e19a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16677e19a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1cae00f9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11cae00f9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0" y="3639800"/>
            <a:ext cx="12192000" cy="5208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/>
              <a:t>Group</a:t>
            </a:r>
            <a:r>
              <a:rPr lang="en-US" sz="2800" u="sng"/>
              <a:t> : Cluster 555</a:t>
            </a:r>
            <a:endParaRPr sz="2800" u="sng"/>
          </a:p>
        </p:txBody>
      </p:sp>
      <p:sp>
        <p:nvSpPr>
          <p:cNvPr id="89" name="Google Shape;89;p13"/>
          <p:cNvSpPr txBox="1"/>
          <p:nvPr/>
        </p:nvSpPr>
        <p:spPr>
          <a:xfrm>
            <a:off x="0" y="5039700"/>
            <a:ext cx="51489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AU2240041	Sarthak Siddhpura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AU2240177	Ritu Patel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AU2240182	Vishv Boda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AU2240183	Moin Vinchhi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AU2240239	Vrunda Patel</a:t>
            </a:r>
            <a:endParaRPr b="1" sz="2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700900" y="3766300"/>
            <a:ext cx="9491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Identify abnormal driving behavior using spatio-temporal analysis </a:t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[UAV videos]</a:t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3024200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Name: </a:t>
            </a: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 623</a:t>
            </a: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Machine Learning</a:t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223650" y="715413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 flipH="1" rot="10800000">
            <a:off x="831850" y="6089811"/>
            <a:ext cx="6202800" cy="21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94250" y="1149423"/>
            <a:ext cx="10515600" cy="4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There is an assumption that drivers behave similarly in the same patch of road, but it is not necessary that all drivers follow similar behavior.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In this project, students will identify abnormal driving behavior. You can use trajectories dataset and then develop a binary classifier which classifies a given trajectory into a “normal” or “abnormal” behavior based on spatial and temporal features.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Problem Statement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5"/>
          <p:cNvGraphicFramePr/>
          <p:nvPr/>
        </p:nvGraphicFramePr>
        <p:xfrm>
          <a:off x="231275" y="848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{4F054D41-815A-4E47-AEA2-10C03032C5F1}</a:tableStyleId>
              </a:tblPr>
              <a:tblGrid>
                <a:gridCol w="3639750"/>
                <a:gridCol w="1881225"/>
                <a:gridCol w="3047000"/>
                <a:gridCol w="3161475"/>
              </a:tblGrid>
              <a:tr h="54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Paper Title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Authors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Algorithm and Methodology Used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1350">
                          <a:solidFill>
                            <a:schemeClr val="dk1"/>
                          </a:solidFill>
                        </a:rPr>
                        <a:t>Key Contribution</a:t>
                      </a:r>
                      <a:endParaRPr b="1"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5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Vision-based investigation of road traffic and violations at urban roundabout in India using UAV video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Yagnik M Bhavsar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Zone-based detection with image processing and rule-based classification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Used UAV video to analyze traffic violations at roundabouts, focusing on zone-based detection.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Driver Profile and Driving Pattern Recognition for Road Safety Assessment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Dimitrios I. Tselentis and Eleonora Papadimitriou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Statistical analysis and clustering (e.g., k-Means, hierarchical clustering)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Developed methods to recognize driving patterns for safety, using trajectory analysis.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Driving Style Classification using Deep Temporal Clustering with Enhanced Explainability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Yuxiang Feng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Deep learning-based temporal clustering with convolutional neural networks (CNNs) and explainability techniques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Employed deep temporal clustering to classify driving styles with explainable features.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Traffic Pattern Modeling, Trajectory Classification and Vehicle Tracking within Urban Intersections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Cheng-En Wu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Spatial-temporal modeling with Kalman filtering and pattern recognition techniques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Modeled traffic patterns and classified trajectories at intersections using spatial data.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Trajectory Data Classification: A Review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Jiang Bian et al.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Review of algorithms (e.g., k-Nearest Neighbors, Support Vector Machines, clustering methods)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Comprehensive review of trajectory classification methods and feature extraction techniques.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7625" marB="47625" marR="95250" marL="952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>
            <p:ph type="title"/>
          </p:nvPr>
        </p:nvSpPr>
        <p:spPr>
          <a:xfrm>
            <a:off x="4291050" y="217925"/>
            <a:ext cx="3609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rPr lang="en-US" sz="3300"/>
              <a:t>Literature Survey</a:t>
            </a:r>
            <a:endParaRPr sz="3300"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606000" y="366625"/>
            <a:ext cx="4980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Dataset Discussion(1/2) </a:t>
            </a:r>
            <a:endParaRPr sz="33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997225"/>
            <a:ext cx="10515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1111"/>
              <a:buFont typeface="Helvetica Neue Light"/>
              <a:buNone/>
            </a:pPr>
            <a:r>
              <a:rPr b="1" lang="en-US" sz="1800">
                <a:solidFill>
                  <a:schemeClr val="dk1"/>
                </a:solidFill>
              </a:rPr>
              <a:t>Dataset folders: </a:t>
            </a:r>
            <a:endParaRPr b="1"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Sptio-temporal-dataset</a:t>
            </a:r>
            <a:endParaRPr b="1" sz="1800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contains the source data with a file showing all trajectories of vehicles in each subfolders - namely 10, 11, 12</a:t>
            </a:r>
            <a:endParaRPr b="1" sz="1800">
              <a:solidFill>
                <a:schemeClr val="dk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Processed:</a:t>
            </a:r>
            <a:endParaRPr b="1" sz="1800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the processed dataset contains the split dataset based on the abnormalities provided as per the respective files</a:t>
            </a:r>
            <a:endParaRPr b="1" sz="1800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each subfolder (10, 11, 12) contains the following:</a:t>
            </a:r>
            <a:endParaRPr b="1" sz="1800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process_list - contains the comma separated list of all </a:t>
            </a:r>
            <a:r>
              <a:rPr b="1" lang="en-US">
                <a:solidFill>
                  <a:schemeClr val="dk1"/>
                </a:solidFill>
              </a:rPr>
              <a:t>trajectory files which are listed to be abnormal</a:t>
            </a:r>
            <a:endParaRPr b="1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abnormal - containing csv files of all abnormal trajectories</a:t>
            </a:r>
            <a:endParaRPr b="1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normal - containing csv files of all normal trajectories</a:t>
            </a:r>
            <a:endParaRPr b="1">
              <a:solidFill>
                <a:schemeClr val="dk1"/>
              </a:solidFill>
            </a:endParaRPr>
          </a:p>
          <a:p>
            <a:pPr indent="-32575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1800">
                <a:solidFill>
                  <a:schemeClr val="dk1"/>
                </a:solidFill>
              </a:rPr>
              <a:t>we further interpolated this data and discarded those files which were having less than 30 frames (30 fps video source)</a:t>
            </a:r>
            <a:endParaRPr b="1" sz="1800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thus we have an interpolated directory which contains the interpolated normal and abnormal trajectories for each 10, 11 and 12 directories</a:t>
            </a:r>
            <a:endParaRPr b="1">
              <a:solidFill>
                <a:schemeClr val="dk1"/>
              </a:solidFill>
            </a:endParaRPr>
          </a:p>
          <a:p>
            <a:pPr indent="-325755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-US">
                <a:solidFill>
                  <a:schemeClr val="dk1"/>
                </a:solidFill>
              </a:rPr>
              <a:t>and the discarded directory which contains discarded normal and abnormal trajectories for the same.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598950" y="366625"/>
            <a:ext cx="4994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rPr lang="en-US" sz="3300"/>
              <a:t>Dataset Discussion(2/2) </a:t>
            </a:r>
            <a:endParaRPr sz="33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136075"/>
            <a:ext cx="10515600" cy="5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 The dataset includes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375 normal trajectories</a:t>
            </a:r>
            <a:r>
              <a:rPr b="1"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185 abnormal trajectories</a:t>
            </a:r>
            <a:r>
              <a:rPr b="1" lang="en-US" sz="1800">
                <a:solidFill>
                  <a:schemeClr val="dk1"/>
                </a:solidFill>
              </a:rPr>
              <a:t>, reflecting a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2:1</a:t>
            </a:r>
            <a:r>
              <a:rPr b="1" lang="en-US" sz="1800">
                <a:solidFill>
                  <a:schemeClr val="dk1"/>
                </a:solidFill>
              </a:rPr>
              <a:t> class imbalance.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10:</a:t>
            </a:r>
            <a:r>
              <a:rPr b="1" lang="en-US" sz="1800">
                <a:solidFill>
                  <a:schemeClr val="dk1"/>
                </a:solidFill>
              </a:rPr>
              <a:t> 54 normal, 47 abnormal trajectories.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11:</a:t>
            </a:r>
            <a:r>
              <a:rPr b="1" lang="en-US" sz="1800">
                <a:solidFill>
                  <a:schemeClr val="dk1"/>
                </a:solidFill>
              </a:rPr>
              <a:t> 168 normal, 80 abnormal trajectories.  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US" sz="1800">
                <a:solidFill>
                  <a:schemeClr val="dk1"/>
                </a:solidFill>
              </a:rPr>
              <a:t>  </a:t>
            </a: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Directory 12:</a:t>
            </a:r>
            <a:r>
              <a:rPr b="1" lang="en-US" sz="1800">
                <a:solidFill>
                  <a:schemeClr val="dk1"/>
                </a:solidFill>
              </a:rPr>
              <a:t> 153 normal, 58 abnormal trajectories. 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0" y="3361725"/>
            <a:ext cx="3826151" cy="25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275" y="3361730"/>
            <a:ext cx="3826151" cy="256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0528" y="3399750"/>
            <a:ext cx="3712548" cy="2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8200" y="997200"/>
            <a:ext cx="106167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Extraction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features like central_island_violation (ratio of points in zone 16)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forbidden_transitions (count of invalid zone transitions)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wrong_way_movement (score of counterclockwise violations)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u_turn_violation (pattern matching for U-turns)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curvature_adherence (angle consistency)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circulation_completion (total angle change)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path_efficiency (straight-line to total distance ratio)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directional_variance (variation in movement direction).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Refine Feature Derivation: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Adjust zone thresholds (e.g., central island to 0.3 * radius) and add features like lane_indiscipline to capture lane misuse.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Our</a:t>
            </a:r>
            <a:r>
              <a:rPr lang="en-US" sz="3300"/>
              <a:t> Approach &amp; Features (</a:t>
            </a:r>
            <a:r>
              <a:rPr lang="en-US" sz="3300"/>
              <a:t>1/2</a:t>
            </a:r>
            <a:r>
              <a:rPr lang="en-US" sz="3300"/>
              <a:t>)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838200" y="1099428"/>
            <a:ext cx="10515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jectory Preprocessing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Convert raw CSV data into a list of points using df_to_points, calculating the center of each vehicle’s bounding box (x_center = left + w/2, y_center = top + h/2).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 Efficiency	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the the types of path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a vehicle can take, we can calculate the path efficiency for each type of path and classify based on it whether it is a normal or abnormal trajectory.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Zone and Lane Assignment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zones, directions, and lanes to each point using assign_zone_and_lane, based on distance and angle from the center, defining 36 zones including the central island (zone 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6).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Our Approach &amp; Features (2/2)</a:t>
            </a:r>
            <a:endParaRPr sz="3300"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9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838200" y="1099425"/>
            <a:ext cx="106167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Geometry Estimation: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derive_roundabout_geometry by tuning DBSCAN parameters (e.g., eps, min_samples) for better outlier removal.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Steps: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plan to use DBSCAN and RandomForest as our classifiers to process these derived features, focusing on handling class imbalance and ensuring feature robustness before proceeding to model training and evaluation.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0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Your Approach &amp; Future Work </a:t>
            </a:r>
            <a:endParaRPr sz="3300"/>
          </a:p>
        </p:txBody>
      </p:sp>
      <p:sp>
        <p:nvSpPr>
          <p:cNvPr id="151" name="Google Shape;151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838200" y="1090155"/>
            <a:ext cx="10515600" cy="5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Yagnik, M., Bhavsar, et al. (2023). Vision-based investigation of road traffic and violations at urban roundabouts in India using UAV video.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Dimitrios, I., Tselentis, &amp; Eleonora Papadimitriou. (2023). Driver Profile and Driving Pattern Recognition for Road Safety Assessment.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Yuxiang Feng, et al. (n.d.). Driving Style Classification using Deep Temporal Clustering with Enhanced Explainability.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Cheng-En Wu, et al. (n.d.). Traffic Pattern Modeling, Trajectory Classification and Vehicle Tracking within Urban Intersections.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Jiang Bian, et al. (n.d.). Trajectory Data Classification: A Review.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1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18/03/2025</a:t>
            </a:r>
            <a:endParaRPr/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2601900" y="366600"/>
            <a:ext cx="6988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60"/>
              <a:buFont typeface="Helvetica Neue"/>
              <a:buNone/>
            </a:pPr>
            <a:r>
              <a:rPr lang="en-US" sz="3300"/>
              <a:t>References</a:t>
            </a:r>
            <a:endParaRPr sz="3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