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71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9144000" cy="5143500" type="screen16x9"/>
  <p:notesSz cx="6858000" cy="9144000"/>
  <p:embeddedFontLst>
    <p:embeddedFont>
      <p:font typeface="Bahnschrift SemiBold" panose="020B0502040204020203" pitchFamily="34" charset="0"/>
      <p:bold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Copperplate Gothic Light" panose="020E0507020206020404" pitchFamily="34" charset="0"/>
      <p:regular r:id="rId24"/>
    </p:embeddedFont>
    <p:embeddedFont>
      <p:font typeface="Libre Baskerville" panose="020B0604020202020204" charset="0"/>
      <p:regular r:id="rId25"/>
      <p:bold r:id="rId26"/>
      <p: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4" y="1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6bf813059c_2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6bf813059c_2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6bf813059c_2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g6bf813059c_2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6bf813059c_2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g6bf813059c_2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6bf813059c_2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g6bf813059c_2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6bf813059c_2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g6bf813059c_2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6bf813059c_2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g6bf813059c_2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6bf813059c_2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g6bf813059c_2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6bf813059c_7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g6bf813059c_7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6bf813059c_2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g6bf813059c_2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bf813059c_2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g6bf813059c_2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bf813059c_2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g6bf813059c_2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bf813059c_2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g6bf813059c_2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993499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6bf813059c_2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g6bf813059c_2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6bf813059c_2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g6bf813059c_2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6bf813059c_2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g6bf813059c_2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6bf813059c_2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g6bf813059c_2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://www.ted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endParaRPr sz="1100"/>
          </a:p>
        </p:txBody>
      </p:sp>
      <p:sp>
        <p:nvSpPr>
          <p:cNvPr id="130" name="Google Shape;130;p25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100"/>
          </a:p>
        </p:txBody>
      </p:sp>
      <p:pic>
        <p:nvPicPr>
          <p:cNvPr id="131" name="Google Shape;131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21208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5"/>
          <p:cNvSpPr/>
          <p:nvPr/>
        </p:nvSpPr>
        <p:spPr>
          <a:xfrm>
            <a:off x="6840448" y="368943"/>
            <a:ext cx="2045969" cy="1241821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lt1"/>
                </a:solidFill>
                <a:latin typeface="Bahnschrift SemiBold" panose="020B0502040204020203" pitchFamily="34" charset="0"/>
                <a:ea typeface="Calibri"/>
                <a:cs typeface="Calibri"/>
                <a:sym typeface="Calibri"/>
              </a:rPr>
              <a:t>HARSH PATEL</a:t>
            </a:r>
            <a:endParaRPr lang="en-US" sz="1200" dirty="0">
              <a:latin typeface="Bahnschrift SemiBold" panose="020B0502040204020203" pitchFamily="34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lt1"/>
                </a:solidFill>
                <a:latin typeface="Bahnschrift SemiBold" panose="020B0502040204020203" pitchFamily="34" charset="0"/>
                <a:ea typeface="Calibri"/>
                <a:cs typeface="Calibri"/>
                <a:sym typeface="Calibri"/>
              </a:rPr>
              <a:t>PARTH HINGU</a:t>
            </a:r>
            <a:endParaRPr lang="en-US" sz="1200" dirty="0">
              <a:latin typeface="Bahnschrift SemiBold" panose="020B0502040204020203" pitchFamily="34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lt1"/>
                </a:solidFill>
                <a:latin typeface="Bahnschrift SemiBold" panose="020B0502040204020203" pitchFamily="34" charset="0"/>
                <a:ea typeface="Calibri"/>
                <a:cs typeface="Calibri"/>
                <a:sym typeface="Calibri"/>
              </a:rPr>
              <a:t>PRIYAM SAXENA</a:t>
            </a:r>
            <a:endParaRPr lang="en-US" sz="1200" dirty="0">
              <a:latin typeface="Bahnschrift SemiBold" panose="020B0502040204020203" pitchFamily="34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lt1"/>
                </a:solidFill>
                <a:latin typeface="Bahnschrift SemiBold" panose="020B0502040204020203" pitchFamily="34" charset="0"/>
                <a:ea typeface="Calibri"/>
                <a:cs typeface="Calibri"/>
                <a:sym typeface="Calibri"/>
              </a:rPr>
              <a:t>SANJANA ATHREYA</a:t>
            </a:r>
            <a:endParaRPr lang="en-US" sz="1200" dirty="0">
              <a:latin typeface="Bahnschrift SemiBold" panose="020B0502040204020203" pitchFamily="34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lt1"/>
                </a:solidFill>
                <a:latin typeface="Bahnschrift SemiBold" panose="020B0502040204020203" pitchFamily="34" charset="0"/>
                <a:ea typeface="Calibri"/>
                <a:cs typeface="Calibri"/>
                <a:sym typeface="Calibri"/>
              </a:rPr>
              <a:t>VISHV BRAHMBHATT</a:t>
            </a:r>
          </a:p>
        </p:txBody>
      </p:sp>
      <p:sp>
        <p:nvSpPr>
          <p:cNvPr id="133" name="Google Shape;133;p25"/>
          <p:cNvSpPr/>
          <p:nvPr/>
        </p:nvSpPr>
        <p:spPr>
          <a:xfrm>
            <a:off x="257583" y="426467"/>
            <a:ext cx="6417128" cy="692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solidFill>
                  <a:schemeClr val="lt1"/>
                </a:solidFill>
                <a:latin typeface="Copperplate Gothic Light" panose="020E0507020206020404" pitchFamily="34" charset="0"/>
                <a:ea typeface="Calibri"/>
                <a:cs typeface="Calibri"/>
                <a:sym typeface="Calibri"/>
              </a:rPr>
              <a:t>Analysis on TED Talks </a:t>
            </a:r>
            <a:endParaRPr sz="4000" b="1" dirty="0">
              <a:solidFill>
                <a:schemeClr val="lt1"/>
              </a:solidFill>
              <a:latin typeface="Copperplate Gothic Light" panose="020E0507020206020404" pitchFamily="34" charset="0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10000"/>
          </a:blip>
          <a:stretch>
            <a:fillRect/>
          </a:stretch>
        </a:blip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4D285-66CE-4AF6-A07F-574161C51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z="2400" b="1" dirty="0"/>
              <a:t>6) Which speaker has the most number of views?</a:t>
            </a:r>
            <a:br>
              <a:rPr lang="en" sz="2400" b="1" dirty="0"/>
            </a:br>
            <a:endParaRPr lang="en-US" sz="2400" b="1" dirty="0"/>
          </a:p>
        </p:txBody>
      </p:sp>
      <p:sp>
        <p:nvSpPr>
          <p:cNvPr id="184" name="Google Shape;184;p3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1100" dirty="0"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1100" dirty="0"/>
          </a:p>
        </p:txBody>
      </p:sp>
      <p:pic>
        <p:nvPicPr>
          <p:cNvPr id="185" name="Google Shape;185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3227" y="951139"/>
            <a:ext cx="7642860" cy="40674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10000"/>
          </a:blip>
          <a:stretch>
            <a:fillRect/>
          </a:stretch>
        </a:blip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559E8-773F-4857-849F-7CDE3AD97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/>
              <a:t>7) Which speaker has the most number of comments?</a:t>
            </a:r>
            <a:br>
              <a:rPr lang="en-US" sz="2400" b="1" dirty="0"/>
            </a:br>
            <a:endParaRPr lang="en-US" sz="24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E4965B-20CD-4BE9-B22A-945050A825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91" name="Google Shape;191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7958" y="911780"/>
            <a:ext cx="7707392" cy="40362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10000"/>
          </a:blip>
          <a:stretch>
            <a:fillRect/>
          </a:stretch>
        </a:blip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102A752-BAE1-4A4C-9FC5-500CF9F4C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75898"/>
            <a:ext cx="7886700" cy="599735"/>
          </a:xfrm>
        </p:spPr>
        <p:txBody>
          <a:bodyPr/>
          <a:lstStyle/>
          <a:p>
            <a:r>
              <a:rPr lang="en-US" sz="2400" dirty="0">
                <a:solidFill>
                  <a:srgbClr val="FF0000"/>
                </a:solidFill>
                <a:latin typeface="Libre Baskerville" panose="020B0604020202020204" charset="0"/>
              </a:rPr>
              <a:t>STATISTICAL ANALYSIS</a:t>
            </a:r>
          </a:p>
        </p:txBody>
      </p:sp>
      <p:sp>
        <p:nvSpPr>
          <p:cNvPr id="196" name="Google Shape;196;p35"/>
          <p:cNvSpPr txBox="1">
            <a:spLocks noGrp="1"/>
          </p:cNvSpPr>
          <p:nvPr>
            <p:ph type="body" idx="1"/>
          </p:nvPr>
        </p:nvSpPr>
        <p:spPr>
          <a:xfrm>
            <a:off x="628650" y="1130753"/>
            <a:ext cx="7886700" cy="3501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17780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" sz="1100" dirty="0">
                <a:latin typeface="Libre Baskerville" panose="020B0604020202020204" charset="0"/>
              </a:rPr>
              <a:t>Finding correlation among various factors</a:t>
            </a:r>
            <a:endParaRPr sz="1100" dirty="0">
              <a:latin typeface="Libre Baskerville" panose="020B0604020202020204" charset="0"/>
            </a:endParaRPr>
          </a:p>
        </p:txBody>
      </p:sp>
      <p:pic>
        <p:nvPicPr>
          <p:cNvPr id="197" name="Google Shape;197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5482" y="1605528"/>
            <a:ext cx="4626769" cy="27074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3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349083" y="1605528"/>
            <a:ext cx="3414713" cy="27074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10000"/>
          </a:blip>
          <a:stretch>
            <a:fillRect/>
          </a:stretch>
        </a:blip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 sz="2400" dirty="0">
                <a:solidFill>
                  <a:srgbClr val="FF0000"/>
                </a:solidFill>
                <a:latin typeface="Libre Baskerville" panose="020B0604020202020204" charset="0"/>
              </a:rPr>
              <a:t>MULTIPLE LINEAR REGRESSION MODEL</a:t>
            </a:r>
          </a:p>
        </p:txBody>
      </p:sp>
      <p:pic>
        <p:nvPicPr>
          <p:cNvPr id="204" name="Google Shape;204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73666" y="1139750"/>
            <a:ext cx="5996668" cy="3778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10000"/>
          </a:blip>
          <a:stretch>
            <a:fillRect/>
          </a:stretch>
        </a:blip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7150" y="152400"/>
            <a:ext cx="636969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10000"/>
          </a:blip>
          <a:stretch>
            <a:fillRect/>
          </a:stretch>
        </a:blip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83946" y="181655"/>
            <a:ext cx="4776107" cy="47801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10000"/>
          </a:blip>
          <a:stretch>
            <a:fillRect/>
          </a:stretch>
        </a:blip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9"/>
          <p:cNvSpPr txBox="1">
            <a:spLocks noGrp="1"/>
          </p:cNvSpPr>
          <p:nvPr>
            <p:ph type="body" idx="1"/>
          </p:nvPr>
        </p:nvSpPr>
        <p:spPr>
          <a:xfrm>
            <a:off x="575582" y="1214097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82600" indent="-3429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" sz="1100" b="1" dirty="0">
                <a:latin typeface="Libre Baskerville" panose="020B0604020202020204" charset="0"/>
              </a:rPr>
              <a:t>p-value ≤ 0.05 </a:t>
            </a:r>
            <a:r>
              <a:rPr lang="en" sz="1100" dirty="0">
                <a:latin typeface="Libre Baskerville" panose="020B0604020202020204" charset="0"/>
              </a:rPr>
              <a:t>indicates strong evidence against the null hypothesis, so you </a:t>
            </a:r>
            <a:r>
              <a:rPr lang="en" sz="1100" b="1" dirty="0">
                <a:latin typeface="Libre Baskerville" panose="020B0604020202020204" charset="0"/>
              </a:rPr>
              <a:t>reject the null hypothesis</a:t>
            </a:r>
            <a:r>
              <a:rPr lang="en" sz="1100" dirty="0">
                <a:latin typeface="Libre Baskerville" panose="020B0604020202020204" charset="0"/>
              </a:rPr>
              <a:t>.(i.e., there is some significant difference between the variables considered)</a:t>
            </a:r>
            <a:endParaRPr sz="1100" dirty="0">
              <a:latin typeface="Libre Baskerville" panose="020B0604020202020204" charset="0"/>
            </a:endParaRPr>
          </a:p>
          <a:p>
            <a:pPr marL="482600" indent="-3429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" sz="1100" dirty="0">
                <a:latin typeface="Libre Baskerville" panose="020B0604020202020204" charset="0"/>
              </a:rPr>
              <a:t>Number of Comments and Languages are positively associated with the Views. Whereas, Duration is negatively associated with the Views.</a:t>
            </a:r>
            <a:endParaRPr sz="1100" dirty="0">
              <a:latin typeface="Libre Baskerville" panose="020B0604020202020204" charset="0"/>
            </a:endParaRPr>
          </a:p>
          <a:p>
            <a:pPr marL="482600" indent="-3429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" sz="1100" b="1" dirty="0">
                <a:latin typeface="Libre Baskerville" panose="020B0604020202020204" charset="0"/>
              </a:rPr>
              <a:t>R-squared score is 0.599</a:t>
            </a:r>
            <a:r>
              <a:rPr lang="en" sz="1100" dirty="0">
                <a:latin typeface="Libre Baskerville" panose="020B0604020202020204" charset="0"/>
              </a:rPr>
              <a:t>, which means that this model explains </a:t>
            </a:r>
            <a:r>
              <a:rPr lang="en" sz="1100" b="1" dirty="0">
                <a:latin typeface="Libre Baskerville" panose="020B0604020202020204" charset="0"/>
              </a:rPr>
              <a:t>60% of the total variance</a:t>
            </a:r>
            <a:r>
              <a:rPr lang="en" sz="1100" dirty="0">
                <a:latin typeface="Libre Baskerville" panose="020B0604020202020204" charset="0"/>
              </a:rPr>
              <a:t>.</a:t>
            </a:r>
            <a:endParaRPr sz="1100" dirty="0">
              <a:latin typeface="Libre Baskerville" panose="020B0604020202020204" charset="0"/>
            </a:endParaRPr>
          </a:p>
          <a:p>
            <a:pPr marL="482600" indent="-3429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" sz="1100" dirty="0">
                <a:latin typeface="Libre Baskerville" panose="020B0604020202020204" charset="0"/>
              </a:rPr>
              <a:t>We could see from our linear regression model that comments, languages and duration are the factors affecting number of views a video will get.</a:t>
            </a:r>
            <a:endParaRPr sz="1100" dirty="0">
              <a:latin typeface="Libre Baskerville" panose="020B0604020202020204" charset="0"/>
            </a:endParaRPr>
          </a:p>
        </p:txBody>
      </p:sp>
      <p:sp>
        <p:nvSpPr>
          <p:cNvPr id="220" name="Google Shape;220;p39"/>
          <p:cNvSpPr txBox="1">
            <a:spLocks noGrp="1"/>
          </p:cNvSpPr>
          <p:nvPr>
            <p:ph type="title"/>
          </p:nvPr>
        </p:nvSpPr>
        <p:spPr>
          <a:xfrm>
            <a:off x="628650" y="261598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2400" dirty="0">
                <a:solidFill>
                  <a:srgbClr val="FF0000"/>
                </a:solidFill>
                <a:latin typeface="Libre Baskerville" panose="020B0604020202020204" charset="0"/>
              </a:rPr>
              <a:t>CONCLUSION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10000"/>
          </a:blip>
          <a:stretch>
            <a:fillRect/>
          </a:stretch>
        </a:blip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>
            <a:spLocks noGrp="1"/>
          </p:cNvSpPr>
          <p:nvPr>
            <p:ph type="title"/>
          </p:nvPr>
        </p:nvSpPr>
        <p:spPr>
          <a:xfrm>
            <a:off x="742950" y="2618662"/>
            <a:ext cx="7886700" cy="701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300"/>
              <a:buFont typeface="Libre Baskerville"/>
              <a:buNone/>
            </a:pPr>
            <a:r>
              <a:rPr lang="en-US" sz="2400" dirty="0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AUDIENCE</a:t>
            </a:r>
          </a:p>
        </p:txBody>
      </p:sp>
      <p:sp>
        <p:nvSpPr>
          <p:cNvPr id="139" name="Google Shape;139;p26"/>
          <p:cNvSpPr txBox="1">
            <a:spLocks noGrp="1"/>
          </p:cNvSpPr>
          <p:nvPr>
            <p:ph type="body" idx="1"/>
          </p:nvPr>
        </p:nvSpPr>
        <p:spPr>
          <a:xfrm>
            <a:off x="628650" y="1163001"/>
            <a:ext cx="7886700" cy="1320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100" dirty="0">
                <a:latin typeface="Libre Baskerville" panose="020B0604020202020204" charset="0"/>
              </a:rPr>
              <a:t>Providing detailed analysis on which TED Talks have larger number of views, which talks create maximum debate.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100" dirty="0">
                <a:latin typeface="Libre Baskerville" panose="020B0604020202020204" charset="0"/>
              </a:rPr>
              <a:t>Insights on the trending topics by analyzing which topic and which tags get the maximum views, comments and ratings.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100" dirty="0">
                <a:latin typeface="Libre Baskerville" panose="020B0604020202020204" charset="0"/>
              </a:rPr>
              <a:t>Building a predictive model to analyze what factors affect the views for a video.</a:t>
            </a:r>
          </a:p>
          <a:p>
            <a:pPr marL="635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1100" dirty="0"/>
          </a:p>
        </p:txBody>
      </p:sp>
      <p:sp>
        <p:nvSpPr>
          <p:cNvPr id="140" name="Google Shape;140;p26"/>
          <p:cNvSpPr txBox="1"/>
          <p:nvPr/>
        </p:nvSpPr>
        <p:spPr>
          <a:xfrm>
            <a:off x="742950" y="388144"/>
            <a:ext cx="7886700" cy="701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6350" lvl="0">
              <a:lnSpc>
                <a:spcPct val="90000"/>
              </a:lnSpc>
              <a:buClr>
                <a:schemeClr val="dk1"/>
              </a:buClr>
              <a:buSzPts val="2100"/>
            </a:pPr>
            <a:r>
              <a:rPr lang="en-US" sz="2400" dirty="0">
                <a:solidFill>
                  <a:srgbClr val="FF0000"/>
                </a:solidFill>
                <a:latin typeface="Libre Baskerville" panose="020B0604020202020204" charset="0"/>
              </a:rPr>
              <a:t>OUR PROJECT AIMS AT -</a:t>
            </a:r>
          </a:p>
        </p:txBody>
      </p:sp>
      <p:sp>
        <p:nvSpPr>
          <p:cNvPr id="141" name="Google Shape;141;p26"/>
          <p:cNvSpPr txBox="1"/>
          <p:nvPr/>
        </p:nvSpPr>
        <p:spPr>
          <a:xfrm>
            <a:off x="742950" y="3320178"/>
            <a:ext cx="7886700" cy="1320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17780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58000"/>
              <a:buFont typeface="Arial" panose="020B0604020202020204" pitchFamily="34" charset="0"/>
              <a:buChar char="•"/>
            </a:pPr>
            <a:r>
              <a:rPr lang="en-US" sz="1100" dirty="0">
                <a:latin typeface="Libre Baskerville" panose="020B0604020202020204" charset="0"/>
              </a:rPr>
              <a:t>Ted Talk</a:t>
            </a:r>
          </a:p>
          <a:p>
            <a:pPr marL="17780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58000"/>
              <a:buFont typeface="Arial" panose="020B0604020202020204" pitchFamily="34" charset="0"/>
              <a:buChar char="•"/>
            </a:pPr>
            <a:r>
              <a:rPr lang="en-US" sz="1100" dirty="0">
                <a:latin typeface="Libre Baskerville" panose="020B0604020202020204" charset="0"/>
              </a:rPr>
              <a:t>Organizations that host Ted Talks</a:t>
            </a:r>
          </a:p>
          <a:p>
            <a:pPr marL="17780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58000"/>
              <a:buFont typeface="Arial" panose="020B0604020202020204" pitchFamily="34" charset="0"/>
              <a:buChar char="•"/>
            </a:pPr>
            <a:r>
              <a:rPr lang="en-US" sz="1100" dirty="0">
                <a:latin typeface="Libre Baskerville" panose="020B0604020202020204" charset="0"/>
              </a:rPr>
              <a:t>Speakers</a:t>
            </a:r>
          </a:p>
          <a:p>
            <a:pPr marL="6350"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58000"/>
            </a:pPr>
            <a:endParaRPr sz="11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10000"/>
          </a:blip>
          <a:stretch>
            <a:fillRect/>
          </a:stretch>
        </a:blip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549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300"/>
              <a:buFont typeface="Calibri"/>
              <a:buNone/>
            </a:pPr>
            <a:r>
              <a:rPr lang="en-US" sz="2400" dirty="0">
                <a:solidFill>
                  <a:srgbClr val="FF0000"/>
                </a:solidFill>
                <a:latin typeface="Libre Baskerville" panose="020B0604020202020204" charset="0"/>
              </a:rPr>
              <a:t>DATASET AND DATA DICTIONARY</a:t>
            </a:r>
          </a:p>
        </p:txBody>
      </p:sp>
      <p:sp>
        <p:nvSpPr>
          <p:cNvPr id="147" name="Google Shape;147;p27"/>
          <p:cNvSpPr txBox="1">
            <a:spLocks noGrp="1"/>
          </p:cNvSpPr>
          <p:nvPr>
            <p:ph type="body" idx="1"/>
          </p:nvPr>
        </p:nvSpPr>
        <p:spPr>
          <a:xfrm>
            <a:off x="628650" y="1074420"/>
            <a:ext cx="3600450" cy="3558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177800" lvl="0" indent="-177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" sz="1100" dirty="0">
                <a:latin typeface="Libre Baskerville" panose="020B0604020202020204" charset="0"/>
                <a:ea typeface="Libre Baskerville"/>
                <a:cs typeface="Libre Baskerville"/>
                <a:sym typeface="Libre Baskerville"/>
              </a:rPr>
              <a:t>The dataset that has been used for performing exploratory and predictive data analysis has been web scrapped from the official TED Talks website, </a:t>
            </a:r>
            <a:r>
              <a:rPr lang="en" sz="1100" u="sng" dirty="0">
                <a:solidFill>
                  <a:schemeClr val="hlink"/>
                </a:solidFill>
                <a:latin typeface="Libre Baskerville" panose="020B0604020202020204" charset="0"/>
                <a:ea typeface="Libre Baskerville"/>
                <a:cs typeface="Libre Baskerville"/>
                <a:sym typeface="Libre Baskerville"/>
                <a:hlinkClick r:id="rId4"/>
              </a:rPr>
              <a:t>www.ted.com</a:t>
            </a:r>
            <a:endParaRPr sz="1100" dirty="0">
              <a:latin typeface="Libre Baskerville" panose="020B0604020202020204" charset="0"/>
              <a:ea typeface="Libre Baskerville"/>
              <a:cs typeface="Libre Baskerville"/>
              <a:sym typeface="Libre Baskerville"/>
            </a:endParaRPr>
          </a:p>
          <a:p>
            <a:pPr marL="177800" lvl="0" indent="-17780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" sz="1100" dirty="0">
                <a:latin typeface="Libre Baskerville" panose="020B0604020202020204" charset="0"/>
                <a:ea typeface="Libre Baskerville"/>
                <a:cs typeface="Libre Baskerville"/>
                <a:sym typeface="Libre Baskerville"/>
              </a:rPr>
              <a:t>The analysis has been performed using two data sets. The main dataset contains all the details of the TED Talks along with its speakers.</a:t>
            </a:r>
            <a:endParaRPr sz="1100" dirty="0">
              <a:latin typeface="Libre Baskerville" panose="020B0604020202020204" charset="0"/>
            </a:endParaRPr>
          </a:p>
          <a:p>
            <a:pPr marL="177800" lvl="0" indent="-17780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" sz="1100" dirty="0">
                <a:latin typeface="Libre Baskerville" panose="020B0604020202020204" charset="0"/>
                <a:ea typeface="Libre Baskerville"/>
                <a:cs typeface="Libre Baskerville"/>
                <a:sym typeface="Libre Baskerville"/>
              </a:rPr>
              <a:t>The other data set, </a:t>
            </a:r>
            <a:r>
              <a:rPr lang="en-US" sz="1100" dirty="0">
                <a:latin typeface="Libre Baskerville" panose="020B0604020202020204" charset="0"/>
                <a:ea typeface="Libre Baskerville"/>
                <a:cs typeface="Libre Baskerville"/>
                <a:sym typeface="Libre Baskerville"/>
              </a:rPr>
              <a:t>which</a:t>
            </a:r>
            <a:r>
              <a:rPr lang="en" sz="1100" dirty="0">
                <a:latin typeface="Libre Baskerville" panose="020B0604020202020204" charset="0"/>
                <a:ea typeface="Libre Baskerville"/>
                <a:cs typeface="Libre Baskerville"/>
                <a:sym typeface="Libre Baskerville"/>
              </a:rPr>
              <a:t> contain</a:t>
            </a:r>
            <a:r>
              <a:rPr lang="en-US" sz="1100" dirty="0">
                <a:latin typeface="Libre Baskerville" panose="020B0604020202020204" charset="0"/>
                <a:ea typeface="Libre Baskerville"/>
                <a:cs typeface="Libre Baskerville"/>
                <a:sym typeface="Libre Baskerville"/>
              </a:rPr>
              <a:t>s</a:t>
            </a:r>
            <a:r>
              <a:rPr lang="en" sz="1100" dirty="0">
                <a:latin typeface="Libre Baskerville" panose="020B0604020202020204" charset="0"/>
                <a:ea typeface="Libre Baskerville"/>
                <a:cs typeface="Libre Baskerville"/>
                <a:sym typeface="Libre Baskerville"/>
              </a:rPr>
              <a:t> the content of the speech in textual format. </a:t>
            </a:r>
            <a:endParaRPr sz="1100" dirty="0">
              <a:latin typeface="Libre Baskerville" panose="020B0604020202020204" charset="0"/>
            </a:endParaRPr>
          </a:p>
          <a:p>
            <a:pPr marL="177800" lvl="0" indent="-6350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100" dirty="0">
              <a:latin typeface="Libre Baskerville" panose="020B0604020202020204" charset="0"/>
              <a:ea typeface="Libre Baskerville"/>
              <a:cs typeface="Libre Baskerville"/>
              <a:sym typeface="Libre Baskerville"/>
            </a:endParaRPr>
          </a:p>
        </p:txBody>
      </p:sp>
      <p:pic>
        <p:nvPicPr>
          <p:cNvPr id="148" name="Google Shape;148;p2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806790" y="731996"/>
            <a:ext cx="3933349" cy="37409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10000"/>
          </a:blip>
          <a:stretch>
            <a:fillRect/>
          </a:stretch>
        </a:blip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731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300"/>
              <a:buFont typeface="Libre Baskerville"/>
              <a:buNone/>
            </a:pPr>
            <a:r>
              <a:rPr lang="en-US" sz="2400" dirty="0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DATA CLEANING AND EDA</a:t>
            </a:r>
          </a:p>
        </p:txBody>
      </p:sp>
      <p:sp>
        <p:nvSpPr>
          <p:cNvPr id="154" name="Google Shape;154;p28"/>
          <p:cNvSpPr txBox="1">
            <a:spLocks noGrp="1"/>
          </p:cNvSpPr>
          <p:nvPr>
            <p:ph type="body" idx="1"/>
          </p:nvPr>
        </p:nvSpPr>
        <p:spPr>
          <a:xfrm>
            <a:off x="628650" y="1097994"/>
            <a:ext cx="7886700" cy="3771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177800" indent="-171450">
              <a:lnSpc>
                <a:spcPct val="150000"/>
              </a:lnSpc>
              <a:spcBef>
                <a:spcPts val="0"/>
              </a:spcBef>
              <a:buSzPts val="2100"/>
            </a:pPr>
            <a:r>
              <a:rPr lang="en" sz="1100" dirty="0">
                <a:latin typeface="Libre Baskerville" panose="020B0604020202020204" charset="0"/>
              </a:rPr>
              <a:t>Checking missing values and proper date time format conversion were done as part of cleaning</a:t>
            </a:r>
            <a:endParaRPr sz="1100" dirty="0">
              <a:latin typeface="Libre Baskerville" panose="020B0604020202020204" charset="0"/>
            </a:endParaRPr>
          </a:p>
          <a:p>
            <a:pPr marL="177800" indent="-171450">
              <a:lnSpc>
                <a:spcPct val="150000"/>
              </a:lnSpc>
              <a:buSzPts val="1500"/>
            </a:pPr>
            <a:r>
              <a:rPr lang="en" sz="1100" dirty="0">
                <a:latin typeface="Libre Baskerville" panose="020B0604020202020204" charset="0"/>
              </a:rPr>
              <a:t>For EDA, we have found out relationship among various variables and also highlighted various factors that have high TED talk. </a:t>
            </a:r>
          </a:p>
          <a:p>
            <a:pPr marL="177800" indent="-171450">
              <a:lnSpc>
                <a:spcPct val="150000"/>
              </a:lnSpc>
              <a:buSzPts val="1500"/>
            </a:pPr>
            <a:r>
              <a:rPr lang="en" sz="1100" dirty="0">
                <a:latin typeface="Libre Baskerville" panose="020B0604020202020204" charset="0"/>
              </a:rPr>
              <a:t>Lets look below some of them:</a:t>
            </a:r>
            <a:endParaRPr sz="1100" dirty="0">
              <a:latin typeface="Libre Baskerville" panose="020B06040202020202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10000"/>
          </a:blip>
          <a:stretch>
            <a:fillRect/>
          </a:stretch>
        </a:blip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731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>
              <a:buClr>
                <a:srgbClr val="FF0000"/>
              </a:buClr>
              <a:buSzPts val="3300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1) Which speaker has maximum talks?</a:t>
            </a:r>
            <a:b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sz="2400" b="1" dirty="0">
              <a:solidFill>
                <a:srgbClr val="FF0000"/>
              </a:solidFill>
              <a:latin typeface="Calibri" panose="020F0502020204030204" pitchFamily="34" charset="0"/>
              <a:ea typeface="Libre Baskerville"/>
              <a:cs typeface="Calibri" panose="020F0502020204030204" pitchFamily="34" charset="0"/>
              <a:sym typeface="Libre Baskerville"/>
            </a:endParaRPr>
          </a:p>
        </p:txBody>
      </p:sp>
      <p:sp>
        <p:nvSpPr>
          <p:cNvPr id="154" name="Google Shape;154;p28"/>
          <p:cNvSpPr txBox="1">
            <a:spLocks noGrp="1"/>
          </p:cNvSpPr>
          <p:nvPr>
            <p:ph type="body" idx="1"/>
          </p:nvPr>
        </p:nvSpPr>
        <p:spPr>
          <a:xfrm>
            <a:off x="628650" y="861060"/>
            <a:ext cx="7886700" cy="3771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381000" lvl="0" indent="-2413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1100" dirty="0"/>
          </a:p>
        </p:txBody>
      </p:sp>
      <p:pic>
        <p:nvPicPr>
          <p:cNvPr id="155" name="Google Shape;155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9871" y="824593"/>
            <a:ext cx="8005479" cy="39607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4225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10000"/>
          </a:blip>
          <a:stretch>
            <a:fillRect/>
          </a:stretch>
        </a:blip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2F635-BB3B-448A-B11E-B08732A5A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/>
              <a:t>2) Speaker of which occupation is most popular among TED talks?</a:t>
            </a:r>
            <a:br>
              <a:rPr lang="en-US" sz="3600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EB23E6-727D-460F-9352-119A55EC3E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1" name="Google Shape;161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8650" y="973821"/>
            <a:ext cx="7894558" cy="39448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10000"/>
          </a:blip>
          <a:stretch>
            <a:fillRect/>
          </a:stretch>
        </a:blip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0A232B-50CE-47FC-BF66-1F22C4842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/>
              <a:t>3) Which are most worthy event of TED talks?</a:t>
            </a:r>
            <a:br>
              <a:rPr lang="en-US" sz="3600" dirty="0"/>
            </a:b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80AEAB-A008-4697-A993-C7833F7F0F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7" name="Google Shape;167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5065" y="861332"/>
            <a:ext cx="8093869" cy="41681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10000"/>
          </a:blip>
          <a:stretch>
            <a:fillRect/>
          </a:stretch>
        </a:blip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1C6DE-7C89-4F8C-B1F9-941B36D62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/>
              <a:t>4) Which is the most popular theme of TED talks?</a:t>
            </a:r>
            <a:br>
              <a:rPr lang="en-US" sz="2400" b="1" dirty="0"/>
            </a:br>
            <a:endParaRPr lang="en-US" sz="24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0541B3-7189-42D1-9EA8-E670BA93F9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3" name="Google Shape;173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1500" y="1024618"/>
            <a:ext cx="7943850" cy="37864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10000"/>
          </a:blip>
          <a:stretch>
            <a:fillRect/>
          </a:stretch>
        </a:blip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A375F-90B3-45AE-920B-4B9AF36E0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/>
              <a:t>5) Which talks tend to attract the largest amount of discussion?</a:t>
            </a:r>
            <a:br>
              <a:rPr lang="en-US" sz="2400" b="1" dirty="0"/>
            </a:br>
            <a:endParaRPr lang="en-US" sz="24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445663-FD42-4677-A559-D917B6BCAE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9" name="Google Shape;179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6280" y="957622"/>
            <a:ext cx="7266860" cy="401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403</Words>
  <Application>Microsoft Office PowerPoint</Application>
  <PresentationFormat>On-screen Show (16:9)</PresentationFormat>
  <Paragraphs>37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Libre Baskerville</vt:lpstr>
      <vt:lpstr>Bahnschrift SemiBold</vt:lpstr>
      <vt:lpstr>Arial</vt:lpstr>
      <vt:lpstr>Calibri</vt:lpstr>
      <vt:lpstr>Copperplate Gothic Light</vt:lpstr>
      <vt:lpstr>Wingdings</vt:lpstr>
      <vt:lpstr>Office Theme</vt:lpstr>
      <vt:lpstr>PowerPoint Presentation</vt:lpstr>
      <vt:lpstr>AUDIENCE</vt:lpstr>
      <vt:lpstr>DATASET AND DATA DICTIONARY</vt:lpstr>
      <vt:lpstr>DATA CLEANING AND EDA</vt:lpstr>
      <vt:lpstr>1) Which speaker has maximum talks? </vt:lpstr>
      <vt:lpstr>2) Speaker of which occupation is most popular among TED talks? </vt:lpstr>
      <vt:lpstr>3) Which are most worthy event of TED talks? </vt:lpstr>
      <vt:lpstr>4) Which is the most popular theme of TED talks? </vt:lpstr>
      <vt:lpstr>5) Which talks tend to attract the largest amount of discussion? </vt:lpstr>
      <vt:lpstr>6) Which speaker has the most number of views? </vt:lpstr>
      <vt:lpstr>7) Which speaker has the most number of comments? </vt:lpstr>
      <vt:lpstr>STATISTICAL ANALYSIS</vt:lpstr>
      <vt:lpstr>MULTIPLE LINEAR REGRESSION MODEL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Sanjana Sreenivas Athreya</cp:lastModifiedBy>
  <cp:revision>8</cp:revision>
  <dcterms:modified xsi:type="dcterms:W3CDTF">2019-12-04T08:25:25Z</dcterms:modified>
</cp:coreProperties>
</file>